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EA8A-442D-844E-7655CD253F6D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EA8A-442D-844E-7655CD253F6D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EA8A-442D-844E-7655CD253F6D}"/>
              </c:ext>
            </c:extLst>
          </c:dPt>
          <c:dPt>
            <c:idx val="3"/>
            <c:invertIfNegative val="1"/>
            <c:bubble3D val="0"/>
            <c:spPr>
              <a:solidFill>
                <a:srgbClr val="81649F"/>
              </a:solidFill>
            </c:spPr>
            <c:extLst>
              <c:ext xmlns:c16="http://schemas.microsoft.com/office/drawing/2014/chart" uri="{C3380CC4-5D6E-409C-BE32-E72D297353CC}">
                <c16:uniqueId val="{00000007-EA8A-442D-844E-7655CD253F6D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  <c:pt idx="3">
                  <c:v>Program does not serve preK-5th grade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0.76319999999999999</c:v>
                </c:pt>
                <c:pt idx="1">
                  <c:v>0.1053</c:v>
                </c:pt>
                <c:pt idx="2">
                  <c:v>5.2600000000000001E-2</c:v>
                </c:pt>
                <c:pt idx="3">
                  <c:v>7.8899999999999998E-2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A-442D-844E-7655CD253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F112-4D56-BBF1-7FCA062C45CA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F112-4D56-BBF1-7FCA062C45CA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F112-4D56-BBF1-7FCA062C45CA}"/>
              </c:ext>
            </c:extLst>
          </c:dPt>
          <c:dPt>
            <c:idx val="3"/>
            <c:invertIfNegative val="1"/>
            <c:bubble3D val="0"/>
            <c:spPr>
              <a:solidFill>
                <a:srgbClr val="81649F"/>
              </a:solidFill>
            </c:spPr>
            <c:extLst>
              <c:ext xmlns:c16="http://schemas.microsoft.com/office/drawing/2014/chart" uri="{C3380CC4-5D6E-409C-BE32-E72D297353CC}">
                <c16:uniqueId val="{00000007-F112-4D56-BBF1-7FCA062C45CA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  <c:pt idx="3">
                  <c:v>Program does not serve 6-12th grade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0.47370000000000001</c:v>
                </c:pt>
                <c:pt idx="1">
                  <c:v>0.1053</c:v>
                </c:pt>
                <c:pt idx="2">
                  <c:v>0.23680000000000001</c:v>
                </c:pt>
                <c:pt idx="3">
                  <c:v>0.1842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12-4D56-BBF1-7FCA062C4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48C1-427E-BFFF-ABAFB0FFF16B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48C1-427E-BFFF-ABAFB0FFF16B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48C1-427E-BFFF-ABAFB0FFF16B}"/>
              </c:ext>
            </c:extLst>
          </c:dPt>
          <c:dPt>
            <c:idx val="3"/>
            <c:invertIfNegative val="1"/>
            <c:bubble3D val="0"/>
            <c:spPr>
              <a:solidFill>
                <a:srgbClr val="81649F"/>
              </a:solidFill>
            </c:spPr>
            <c:extLst>
              <c:ext xmlns:c16="http://schemas.microsoft.com/office/drawing/2014/chart" uri="{C3380CC4-5D6E-409C-BE32-E72D297353CC}">
                <c16:uniqueId val="{00000007-48C1-427E-BFFF-ABAFB0FFF16B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  <c:pt idx="3">
                  <c:v>Program does not serve preK-5th grade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0.75680000000000003</c:v>
                </c:pt>
                <c:pt idx="1">
                  <c:v>8.1100000000000005E-2</c:v>
                </c:pt>
                <c:pt idx="2">
                  <c:v>8.1100000000000005E-2</c:v>
                </c:pt>
                <c:pt idx="3">
                  <c:v>8.1100000000000005E-2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C1-427E-BFFF-ABAFB0FFF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B70B-4E49-B676-F011561E15AB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B70B-4E49-B676-F011561E15AB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B70B-4E49-B676-F011561E15AB}"/>
              </c:ext>
            </c:extLst>
          </c:dPt>
          <c:dPt>
            <c:idx val="3"/>
            <c:invertIfNegative val="1"/>
            <c:bubble3D val="0"/>
            <c:spPr>
              <a:solidFill>
                <a:srgbClr val="81649F"/>
              </a:solidFill>
            </c:spPr>
            <c:extLst>
              <c:ext xmlns:c16="http://schemas.microsoft.com/office/drawing/2014/chart" uri="{C3380CC4-5D6E-409C-BE32-E72D297353CC}">
                <c16:uniqueId val="{00000007-B70B-4E49-B676-F011561E15AB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  <c:pt idx="3">
                  <c:v>Program does not serve 6-12th grade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0.56759999999999999</c:v>
                </c:pt>
                <c:pt idx="1">
                  <c:v>0.16220000000000001</c:v>
                </c:pt>
                <c:pt idx="2">
                  <c:v>8.1100000000000005E-2</c:v>
                </c:pt>
                <c:pt idx="3">
                  <c:v>0.18920000000000001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0B-4E49-B676-F011561E1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CAD6-4AB0-BBB4-1F390F466F2C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CAD6-4AB0-BBB4-1F390F466F2C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CAD6-4AB0-BBB4-1F390F466F2C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0.75680000000000003</c:v>
                </c:pt>
                <c:pt idx="1">
                  <c:v>5.4100000000000002E-2</c:v>
                </c:pt>
                <c:pt idx="2">
                  <c:v>0.18920000000000001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D6-4AB0-BBB4-1F390F466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4397-46E8-8D8E-F2EF0BEF759B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4397-46E8-8D8E-F2EF0BEF759B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4397-46E8-8D8E-F2EF0BEF759B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0.83779999999999999</c:v>
                </c:pt>
                <c:pt idx="1">
                  <c:v>8.1100000000000005E-2</c:v>
                </c:pt>
                <c:pt idx="2">
                  <c:v>8.1100000000000005E-2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97-46E8-8D8E-F2EF0BEF7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5E76-45E6-80C0-5539F78614A4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5E76-45E6-80C0-5539F78614A4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5E76-45E6-80C0-5539F78614A4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Partailly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0.70269999999999999</c:v>
                </c:pt>
                <c:pt idx="1">
                  <c:v>5.4100000000000002E-2</c:v>
                </c:pt>
                <c:pt idx="2">
                  <c:v>0.2432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76-45E6-80C0-5539F7861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9238-4BF4-9AED-E26A9540AC33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9238-4BF4-9AED-E26A9540AC33}"/>
              </c:ext>
            </c:extLst>
          </c:dPt>
          <c:dPt>
            <c:idx val="2"/>
            <c:invertIfNegative val="1"/>
            <c:bubble3D val="0"/>
            <c:spPr>
              <a:solidFill>
                <a:srgbClr val="96B95D"/>
              </a:solidFill>
            </c:spPr>
            <c:extLst>
              <c:ext xmlns:c16="http://schemas.microsoft.com/office/drawing/2014/chart" uri="{C3380CC4-5D6E-409C-BE32-E72D297353CC}">
                <c16:uniqueId val="{00000005-9238-4BF4-9AED-E26A9540AC33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Partially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0.78380000000000005</c:v>
                </c:pt>
                <c:pt idx="1">
                  <c:v>0</c:v>
                </c:pt>
                <c:pt idx="2">
                  <c:v>0.2162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38-4BF4-9AED-E26A9540A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4980BA"/>
              </a:solidFill>
            </c:spPr>
            <c:extLst>
              <c:ext xmlns:c16="http://schemas.microsoft.com/office/drawing/2014/chart" uri="{C3380CC4-5D6E-409C-BE32-E72D297353CC}">
                <c16:uniqueId val="{00000001-0DE8-4355-8218-05F7988A9F7A}"/>
              </c:ext>
            </c:extLst>
          </c:dPt>
          <c:dPt>
            <c:idx val="1"/>
            <c:invertIfNegative val="1"/>
            <c:bubble3D val="0"/>
            <c:spPr>
              <a:solidFill>
                <a:srgbClr val="C6514E"/>
              </a:solidFill>
            </c:spPr>
            <c:extLst>
              <c:ext xmlns:c16="http://schemas.microsoft.com/office/drawing/2014/chart" uri="{C3380CC4-5D6E-409C-BE32-E72D297353CC}">
                <c16:uniqueId val="{00000003-0DE8-4355-8218-05F7988A9F7A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0.72970000000000002</c:v>
                </c:pt>
                <c:pt idx="1">
                  <c:v>0.27029999999999998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E8-4355-8218-05F7988A9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80808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6437120"/>
        <c:crosses val="autoZero"/>
        <c:auto val="1"/>
        <c:lblAlgn val="ctr"/>
        <c:lblOffset val="100"/>
        <c:noMultiLvlLbl val="1"/>
      </c:catAx>
      <c:valAx>
        <c:axId val="66437120"/>
        <c:scaling>
          <c:orientation val="minMax"/>
        </c:scaling>
        <c:delete val="0"/>
        <c:axPos val="l"/>
        <c:majorGridlines>
          <c:spPr>
            <a:ln>
              <a:solidFill>
                <a:srgbClr val="D8D8D8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03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4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5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5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6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6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4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fld id="{37D69B91-2147-AE44-9A29-A3A04B6CEA19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</a:lstStyle>
          <a:p>
            <a:fld id="{37CAF5E3-590F-234E-9775-BAC5EAE49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0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03250" y="2276872"/>
            <a:ext cx="7937500" cy="952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sz="3200" b="1" dirty="0">
                <a:solidFill>
                  <a:srgbClr val="515F8C"/>
                </a:solidFill>
                <a:latin typeface="Titillium Web" panose="00000500000000000000" pitchFamily="2" charset="0"/>
              </a:rPr>
              <a:t>Wyoming 21</a:t>
            </a:r>
            <a:r>
              <a:rPr lang="en-US" sz="3200" b="1" baseline="30000" dirty="0">
                <a:solidFill>
                  <a:srgbClr val="515F8C"/>
                </a:solidFill>
                <a:latin typeface="Titillium Web" panose="00000500000000000000" pitchFamily="2" charset="0"/>
              </a:rPr>
              <a:t>st</a:t>
            </a:r>
            <a:r>
              <a:rPr lang="en-US" sz="3200" b="1" dirty="0">
                <a:solidFill>
                  <a:srgbClr val="515F8C"/>
                </a:solidFill>
                <a:latin typeface="Titillium Web" panose="00000500000000000000" pitchFamily="2" charset="0"/>
              </a:rPr>
              <a:t> Century Community </a:t>
            </a:r>
          </a:p>
          <a:p>
            <a:pPr algn="ctr"/>
            <a:r>
              <a:rPr lang="en-US" sz="3200" b="1" dirty="0">
                <a:solidFill>
                  <a:srgbClr val="515F8C"/>
                </a:solidFill>
                <a:latin typeface="Titillium Web" panose="00000500000000000000" pitchFamily="2" charset="0"/>
              </a:rPr>
              <a:t>Learning Centers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Titillium Web" panose="00000500000000000000" pitchFamily="2" charset="0"/>
              </a:rPr>
              <a:t>2018-19 Annual Outcome Review </a:t>
            </a:r>
          </a:p>
        </p:txBody>
      </p:sp>
      <p:sp>
        <p:nvSpPr>
          <p:cNvPr id="6" name="New shape"/>
          <p:cNvSpPr/>
          <p:nvPr/>
        </p:nvSpPr>
        <p:spPr>
          <a:xfrm>
            <a:off x="381000" y="1143000"/>
            <a:ext cx="7937500" cy="952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7" name="New shape"/>
          <p:cNvSpPr/>
          <p:nvPr/>
        </p:nvSpPr>
        <p:spPr>
          <a:xfrm>
            <a:off x="381000" y="1905000"/>
            <a:ext cx="7937500" cy="9525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endParaRPr lang="en-US" sz="2400" dirty="0">
              <a:solidFill>
                <a:srgbClr val="80808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7AE63C-9E48-4359-A3F7-06AC9057CC6B}"/>
              </a:ext>
            </a:extLst>
          </p:cNvPr>
          <p:cNvSpPr/>
          <p:nvPr/>
        </p:nvSpPr>
        <p:spPr>
          <a:xfrm>
            <a:off x="4716016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dirty="0">
              <a:solidFill>
                <a:srgbClr val="808080"/>
              </a:solidFill>
            </a:endParaRPr>
          </a:p>
          <a:p>
            <a:pPr algn="ctr"/>
            <a:r>
              <a:rPr lang="en-US" dirty="0">
                <a:solidFill>
                  <a:srgbClr val="808080"/>
                </a:solidFill>
              </a:rPr>
              <a:t>Program Manager: Karen Bierhaus</a:t>
            </a:r>
          </a:p>
          <a:p>
            <a:pPr algn="ctr"/>
            <a:r>
              <a:rPr lang="en-US" dirty="0">
                <a:solidFill>
                  <a:srgbClr val="808080"/>
                </a:solidFill>
              </a:rPr>
              <a:t>karen.bierhaus@wyo.gov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7D5F31B-7BDE-4A8C-AE6D-E3483DB3C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715469"/>
            <a:ext cx="2423170" cy="82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594940" y="718840"/>
            <a:ext cx="8153524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Performance Goal 2-Objective 3 Increase the number or percentage of regular program attendees who demonstrate improved attitudes toward learning, increased engagement in learning, and/or increases in other positive education, social/emotional, and behavioral outcomes as a result of participating the </a:t>
            </a:r>
            <a:r>
              <a:rPr lang="en-US" sz="2000" dirty="0" err="1">
                <a:solidFill>
                  <a:srgbClr val="000000"/>
                </a:solidFill>
              </a:rPr>
              <a:t>the</a:t>
            </a:r>
            <a:r>
              <a:rPr lang="en-US" sz="2000" dirty="0">
                <a:solidFill>
                  <a:srgbClr val="000000"/>
                </a:solidFill>
              </a:rPr>
              <a:t> 21st CCLC program. Did the program meet this goal?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1272275551"/>
              </p:ext>
            </p:extLst>
          </p:nvPr>
        </p:nvGraphicFramePr>
        <p:xfrm>
          <a:off x="531440" y="2275408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594940" y="5831408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1.541  | Confidence Interval @ 95% : [1.261 - 1.821]  |  Standard Deviation : 0.869  |  Standard Error : 0.143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66948" y="5988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Performance Goal 3-Objective 1 Increase the number of family members of 21CCLC participants that demonstrate increased engagement in the program and in the education of their child.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634101746"/>
              </p:ext>
            </p:extLst>
          </p:nvPr>
        </p:nvGraphicFramePr>
        <p:xfrm>
          <a:off x="603448" y="2059384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666948" y="56153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1.432  | Confidence Interval @ 95% : [1.163 - 1.701]  |  Standard Deviation : 0.835  |  Standard Error : 0.137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66948" y="526876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Do you gather other data for your local evaluation process?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1619361391"/>
              </p:ext>
            </p:extLst>
          </p:nvPr>
        </p:nvGraphicFramePr>
        <p:xfrm>
          <a:off x="603448" y="1987376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666948" y="5543376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1.270  | Confidence Interval @ 95% : [1.125 - 1.415]  |  Standard Deviation : 0.450  |  Standard Error : 0.074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94A262-6F84-4CD0-A8C3-772443D60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515F8C"/>
                </a:solidFill>
                <a:latin typeface="Titillium Web" panose="00000500000000000000" pitchFamily="2" charset="0"/>
              </a:rPr>
              <a:t>Fast Facts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49D1FD-194C-49C6-8201-03A358700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2018-19, over 7,700 students participated in 21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CCLC school year programs with 45% or 3,400 attending over 30 days during the school year.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Summer 2018 programs served over 3,300 students in 28 programs across the state.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Active grants in 21 of 23 Wyoming counties.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Twenty-eight (28) Subgrantees with thirty-seven (37) grants support eighty-seven (87) 21CCLC centers serving 7,700+ children.  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Grants range from $94,075-$200,000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53% of Subgrantees are school districts with community partnerships and 47% are community-based organizations, primarily non-profit, with school district partners.</a:t>
            </a:r>
          </a:p>
          <a:p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91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CE98-5716-4983-B64E-24532C0EE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sz="3600" dirty="0"/>
              <a:t>21stCCLC Participation and Demographics -Comparison to State Enrollment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EB420A-3318-43D7-88DC-216BEFE261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80232"/>
              </p:ext>
            </p:extLst>
          </p:nvPr>
        </p:nvGraphicFramePr>
        <p:xfrm>
          <a:off x="251521" y="1628800"/>
          <a:ext cx="8435278" cy="4954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6699">
                  <a:extLst>
                    <a:ext uri="{9D8B030D-6E8A-4147-A177-3AD203B41FA5}">
                      <a16:colId xmlns:a16="http://schemas.microsoft.com/office/drawing/2014/main" val="3773219036"/>
                    </a:ext>
                  </a:extLst>
                </a:gridCol>
                <a:gridCol w="1962046">
                  <a:extLst>
                    <a:ext uri="{9D8B030D-6E8A-4147-A177-3AD203B41FA5}">
                      <a16:colId xmlns:a16="http://schemas.microsoft.com/office/drawing/2014/main" val="1620237588"/>
                    </a:ext>
                  </a:extLst>
                </a:gridCol>
                <a:gridCol w="1962046">
                  <a:extLst>
                    <a:ext uri="{9D8B030D-6E8A-4147-A177-3AD203B41FA5}">
                      <a16:colId xmlns:a16="http://schemas.microsoft.com/office/drawing/2014/main" val="876487456"/>
                    </a:ext>
                  </a:extLst>
                </a:gridCol>
                <a:gridCol w="1474487">
                  <a:extLst>
                    <a:ext uri="{9D8B030D-6E8A-4147-A177-3AD203B41FA5}">
                      <a16:colId xmlns:a16="http://schemas.microsoft.com/office/drawing/2014/main" val="2403684173"/>
                    </a:ext>
                  </a:extLst>
                </a:gridCol>
              </a:tblGrid>
              <a:tr h="8412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Demographics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All 21stCCLC Participants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21stCCLC Regular Attendees (30+ days)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State Enrollment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0476871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Free &amp; Reduced Lunch Eligibility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47.5%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49.1%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38.66%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146375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Students with IEPs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17.3%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17.9%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13.9%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960024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English Learners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3.6%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3.7%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062422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Race/Ethnicity-White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79.3%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77.8%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78.1%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94547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Race/ Ethnicity-Hispanic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13.1%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13.8%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13.8%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650892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Race/Ethnicity-American Indian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3.8%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4.6%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4279152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Race/Ethnicity-African American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8376263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Race/Ethnicity-Asian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.9%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.8%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3560443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Race Ethnicity-Multi-racial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1.6%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1.7%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        2.6%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8090955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Gender-Female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48.4%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48.5%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48.3%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9403125"/>
                  </a:ext>
                </a:extLst>
              </a:tr>
              <a:tr h="373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Gender-Male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51.6%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51.4%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51.6%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76491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53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66948" y="5988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Performance Goal 1-Objective 1 (part 1) Increase the number of regular program attendees who improve from not being proficient to being proficient in language arts/reading measured from Fall to Spring in PreK-5th grade.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218150258"/>
              </p:ext>
            </p:extLst>
          </p:nvPr>
        </p:nvGraphicFramePr>
        <p:xfrm>
          <a:off x="603448" y="2059384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666948" y="56153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1.447  | Confidence Interval @ 95% : [1.154 - 1.740]  |  Standard Deviation : 0.921  |  Standard Error : 0.149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66948" y="742900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Performance Goal 1-Objective 1 (part 2) Increase the number of regular program attendee who improve from not being proficient to being proficient in language arts/reading measured from Fall to Spring in 6th-12th grade.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3720405592"/>
              </p:ext>
            </p:extLst>
          </p:nvPr>
        </p:nvGraphicFramePr>
        <p:xfrm>
          <a:off x="603448" y="2203400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666948" y="5759400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2.132  | Confidence Interval @ 95% : [1.746 - 2.517]  |  Standard Deviation : 1.212  |  Standard Error : 0.197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810964" y="454868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Performance Goal 1-Objective 2 (part 1)-Increase the number of regular program attendees who improve from not being proficient to being proficient in math from Fall to Spring in PreK-5th grade.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3100451804"/>
              </p:ext>
            </p:extLst>
          </p:nvPr>
        </p:nvGraphicFramePr>
        <p:xfrm>
          <a:off x="747464" y="1915368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810964" y="5471368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1.486  | Confidence Interval @ 95% : [1.177 - 1.796]  |  Standard Deviation : 0.961  |  Standard Error : 0.158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738956" y="5988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Performance Goal 1-Objective 2 (part 2)-Increase the number of regular program attendees who improve from not being proficient to being proficient in math from Fall to Spring in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6-12th grade.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3738930972"/>
              </p:ext>
            </p:extLst>
          </p:nvPr>
        </p:nvGraphicFramePr>
        <p:xfrm>
          <a:off x="675456" y="2059384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738956" y="56153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1.892  | Confidence Interval @ 95% : [1.506 - 2.278]  |  Standard Deviation : 1.197  |  Standard Error : 0.197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66948" y="5988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Performance Goal 2-Objective 1 Increase the number of regular program attendees who demonstrate improved school attendance.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3994838323"/>
              </p:ext>
            </p:extLst>
          </p:nvPr>
        </p:nvGraphicFramePr>
        <p:xfrm>
          <a:off x="603448" y="2059384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666948" y="5615384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1.432  | Confidence Interval @ 95% : [1.174 - 1.690]  |  Standard Deviation : 0.801  |  Standard Error : 0.132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w shape"/>
          <p:cNvSpPr/>
          <p:nvPr/>
        </p:nvSpPr>
        <p:spPr>
          <a:xfrm>
            <a:off x="603052" y="526876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0000"/>
                </a:solidFill>
              </a:rPr>
              <a:t>Performance Goal 2- Objective 2 Increase the number of regular program attendees whose homework completion and class participation improve from Fall to Spring. Did the program meet this objective?</a:t>
            </a:r>
          </a:p>
        </p:txBody>
      </p:sp>
      <p:graphicFrame>
        <p:nvGraphicFramePr>
          <p:cNvPr id="6" name="ChartObject"/>
          <p:cNvGraphicFramePr/>
          <p:nvPr>
            <p:extLst>
              <p:ext uri="{D42A27DB-BD31-4B8C-83A1-F6EECF244321}">
                <p14:modId xmlns:p14="http://schemas.microsoft.com/office/powerpoint/2010/main" val="147529034"/>
              </p:ext>
            </p:extLst>
          </p:nvPr>
        </p:nvGraphicFramePr>
        <p:xfrm>
          <a:off x="539552" y="1987376"/>
          <a:ext cx="79375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New shape"/>
          <p:cNvSpPr/>
          <p:nvPr/>
        </p:nvSpPr>
        <p:spPr>
          <a:xfrm>
            <a:off x="603052" y="5543376"/>
            <a:ext cx="7937500" cy="127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000000"/>
                </a:solidFill>
              </a:rPr>
              <a:t>Mean : 1.243  | Confidence Interval @ 95% : [1.051 - 1.435]  |  Standard Deviation : 0.597  |  Standard Error : 0.098</a:t>
            </a:r>
          </a:p>
        </p:txBody>
      </p:sp>
    </p:spTree>
    <p:extLst>
      <p:ext uri="{BB962C8B-B14F-4D97-AF65-F5344CB8AC3E}">
        <p14:creationId xmlns:p14="http://schemas.microsoft.com/office/powerpoint/2010/main" val="269925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RELEASE_DATE" val="2013.01.24"/>
  <p:tag name="AS_TITLE" val="Aspose.Slides for Java"/>
  <p:tag name="AS_VERSION" val="6.9.1.0"/>
</p:tagLst>
</file>

<file path=ppt/theme/theme1.xml><?xml version="1.0" encoding="utf-8"?>
<a:theme xmlns:a="http://schemas.openxmlformats.org/drawingml/2006/main" name="surveyanalytics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Syrc" typeface="Estrangelo Edessa"/>
        <a:font script="Orya" typeface="Kalinga"/>
        <a:font script="Jpan" typeface="ＭＳ Ｐゴシック"/>
        <a:font script="Guru" typeface="Raavi"/>
        <a:font script="Geor" typeface="Sylfaen"/>
        <a:font script="Beng" typeface="Vrinda"/>
        <a:font script="Yiii" typeface="Microsoft Yi Baiti"/>
        <a:font script="Thaa" typeface="MV Boli"/>
        <a:font script="Khmr" typeface="MoolBoran"/>
        <a:font script="Taml" typeface="Latha"/>
        <a:font script="Cans" typeface="Euphemia"/>
        <a:font script="Telu" typeface="Gautami"/>
        <a:font script="Laoo" typeface="DokChampa"/>
        <a:font script="Uigh" typeface="Microsoft Uighur"/>
        <a:font script="Deva" typeface="Mangal"/>
        <a:font script="Knda" typeface="Tunga"/>
        <a:font script="Cher" typeface="Plantagenet Cherokee"/>
        <a:font script="Arab" typeface="Times New Roman"/>
        <a:font script="Mlym" typeface="Kartika"/>
        <a:font script="Thai" typeface="Angsana New"/>
        <a:font script="Ethi" typeface="Nyala"/>
        <a:font script="Hebr" typeface="Times New Roman"/>
        <a:font script="Sinh" typeface="Iskoola Pota"/>
        <a:font script="Gujr" typeface="Shruti"/>
        <a:font script="Mong" typeface="Mongolian Baiti"/>
        <a:font script="Hang" typeface="맑은 고딕"/>
        <a:font script="Tibt" typeface="Microsoft Himalaya"/>
        <a:font script="Viet" typeface="Times New Roman"/>
        <a:font script="Hans" typeface="宋体"/>
        <a:font script="Hant" typeface="新細明體"/>
      </a:majorFont>
      <a:minorFont>
        <a:latin typeface="Calibri"/>
        <a:ea typeface=""/>
        <a:cs typeface=""/>
        <a:font script="Syrc" typeface="Estrangelo Edessa"/>
        <a:font script="Orya" typeface="Kalinga"/>
        <a:font script="Jpan" typeface="ＭＳ Ｐゴシック"/>
        <a:font script="Guru" typeface="Raavi"/>
        <a:font script="Geor" typeface="Sylfaen"/>
        <a:font script="Beng" typeface="Vrinda"/>
        <a:font script="Yiii" typeface="Microsoft Yi Baiti"/>
        <a:font script="Thaa" typeface="MV Boli"/>
        <a:font script="Khmr" typeface="DaunPenh"/>
        <a:font script="Taml" typeface="Latha"/>
        <a:font script="Cans" typeface="Euphemia"/>
        <a:font script="Telu" typeface="Gautami"/>
        <a:font script="Laoo" typeface="DokChampa"/>
        <a:font script="Uigh" typeface="Microsoft Uighur"/>
        <a:font script="Deva" typeface="Mangal"/>
        <a:font script="Knda" typeface="Tunga"/>
        <a:font script="Cher" typeface="Plantagenet Cherokee"/>
        <a:font script="Arab" typeface="Arial"/>
        <a:font script="Mlym" typeface="Kartika"/>
        <a:font script="Thai" typeface="Cordia New"/>
        <a:font script="Ethi" typeface="Nyala"/>
        <a:font script="Hebr" typeface="Arial"/>
        <a:font script="Sinh" typeface="Iskoola Pota"/>
        <a:font script="Gujr" typeface="Shruti"/>
        <a:font script="Mong" typeface="Mongolian Baiti"/>
        <a:font script="Hang" typeface="맑은 고딕"/>
        <a:font script="Tibt" typeface="Microsoft Himalaya"/>
        <a:font script="Viet" typeface="Arial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813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Titillium Web</vt:lpstr>
      <vt:lpstr>surveyanalytics (1)</vt:lpstr>
      <vt:lpstr>PowerPoint Presentation</vt:lpstr>
      <vt:lpstr>Fast Facts</vt:lpstr>
      <vt:lpstr>21stCCLC Participation and Demographics -Comparison to State Enrollment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Bierhaus</dc:creator>
  <cp:lastModifiedBy>Alison Reinemer</cp:lastModifiedBy>
  <cp:revision>5</cp:revision>
  <cp:lastPrinted>1969-12-31T16:00:00Z</cp:lastPrinted>
  <dcterms:created xsi:type="dcterms:W3CDTF">2023-09-11T07:24:32Z</dcterms:created>
  <dcterms:modified xsi:type="dcterms:W3CDTF">2023-09-11T16:38:54Z</dcterms:modified>
</cp:coreProperties>
</file>