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6" y="11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383712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bad7409b77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gbad7409b77_2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90483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e81ac579a3_0_1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e81ac579a3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6473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81ac579a3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e81ac579a3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12636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e81ac579a3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e81ac579a3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27478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e81ac579a3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e81ac579a3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75643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e81ac579a3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e81ac579a3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1890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e81ac579a3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e81ac579a3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16932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e81ac579a3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e81ac579a3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5093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e81ac579a3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e81ac579a3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13354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81ac579a3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e81ac579a3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3936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e81ac579a3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e81ac579a3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6593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c090a3e8a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c090a3e8a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73413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e81ac579a3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e81ac579a3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7388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e81ac579a3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e81ac579a3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64628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e81ac579a3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e81ac579a3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9107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81ac579a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81ac579a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13264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e81ac579a3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e81ac579a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5657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e81ac579a3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e81ac579a3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8576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e81ac579a3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e81ac579a3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3387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e81ac579a3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e81ac579a3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07795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dk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normAutofit/>
          </a:bodyPr>
          <a:lstStyle>
            <a:lvl1pPr marL="457200" lvl="0" indent="-317500" algn="l" rtl="0">
              <a:lnSpc>
                <a:spcPct val="90000"/>
              </a:lnSpc>
              <a:spcBef>
                <a:spcPts val="800"/>
              </a:spcBef>
              <a:spcAft>
                <a:spcPts val="0"/>
              </a:spcAft>
              <a:buClr>
                <a:schemeClr val="dk1"/>
              </a:buClr>
              <a:buSzPts val="1400"/>
              <a:buChar char="●"/>
              <a:defRPr/>
            </a:lvl1pPr>
            <a:lvl2pPr marL="914400" lvl="1" indent="-317500" algn="l" rtl="0">
              <a:lnSpc>
                <a:spcPct val="90000"/>
              </a:lnSpc>
              <a:spcBef>
                <a:spcPts val="1200"/>
              </a:spcBef>
              <a:spcAft>
                <a:spcPts val="0"/>
              </a:spcAft>
              <a:buClr>
                <a:schemeClr val="dk1"/>
              </a:buClr>
              <a:buSzPts val="1400"/>
              <a:buChar char="○"/>
              <a:defRPr/>
            </a:lvl2pPr>
            <a:lvl3pPr marL="1371600" lvl="2" indent="-317500" algn="l" rtl="0">
              <a:lnSpc>
                <a:spcPct val="90000"/>
              </a:lnSpc>
              <a:spcBef>
                <a:spcPts val="1200"/>
              </a:spcBef>
              <a:spcAft>
                <a:spcPts val="0"/>
              </a:spcAft>
              <a:buClr>
                <a:schemeClr val="dk1"/>
              </a:buClr>
              <a:buSzPts val="1400"/>
              <a:buChar char="■"/>
              <a:defRPr/>
            </a:lvl3pPr>
            <a:lvl4pPr marL="1828800" lvl="3" indent="-317500" algn="l" rtl="0">
              <a:lnSpc>
                <a:spcPct val="90000"/>
              </a:lnSpc>
              <a:spcBef>
                <a:spcPts val="1200"/>
              </a:spcBef>
              <a:spcAft>
                <a:spcPts val="0"/>
              </a:spcAft>
              <a:buClr>
                <a:schemeClr val="dk1"/>
              </a:buClr>
              <a:buSzPts val="1400"/>
              <a:buChar char="●"/>
              <a:defRPr/>
            </a:lvl4pPr>
            <a:lvl5pPr marL="2286000" lvl="4" indent="-317500" algn="l" rtl="0">
              <a:lnSpc>
                <a:spcPct val="90000"/>
              </a:lnSpc>
              <a:spcBef>
                <a:spcPts val="1200"/>
              </a:spcBef>
              <a:spcAft>
                <a:spcPts val="0"/>
              </a:spcAft>
              <a:buClr>
                <a:schemeClr val="dk1"/>
              </a:buClr>
              <a:buSzPts val="1400"/>
              <a:buChar char="○"/>
              <a:defRPr/>
            </a:lvl5pPr>
            <a:lvl6pPr marL="2743200" lvl="5" indent="-317500" algn="l" rtl="0">
              <a:lnSpc>
                <a:spcPct val="90000"/>
              </a:lnSpc>
              <a:spcBef>
                <a:spcPts val="1200"/>
              </a:spcBef>
              <a:spcAft>
                <a:spcPts val="0"/>
              </a:spcAft>
              <a:buClr>
                <a:schemeClr val="dk1"/>
              </a:buClr>
              <a:buSzPts val="1400"/>
              <a:buChar char="■"/>
              <a:defRPr/>
            </a:lvl6pPr>
            <a:lvl7pPr marL="3200400" lvl="6" indent="-317500" algn="l" rtl="0">
              <a:lnSpc>
                <a:spcPct val="90000"/>
              </a:lnSpc>
              <a:spcBef>
                <a:spcPts val="1200"/>
              </a:spcBef>
              <a:spcAft>
                <a:spcPts val="0"/>
              </a:spcAft>
              <a:buClr>
                <a:schemeClr val="dk1"/>
              </a:buClr>
              <a:buSzPts val="1400"/>
              <a:buChar char="●"/>
              <a:defRPr/>
            </a:lvl7pPr>
            <a:lvl8pPr marL="3657600" lvl="7" indent="-317500" algn="l" rtl="0">
              <a:lnSpc>
                <a:spcPct val="90000"/>
              </a:lnSpc>
              <a:spcBef>
                <a:spcPts val="1200"/>
              </a:spcBef>
              <a:spcAft>
                <a:spcPts val="0"/>
              </a:spcAft>
              <a:buClr>
                <a:schemeClr val="dk1"/>
              </a:buClr>
              <a:buSzPts val="1400"/>
              <a:buChar char="○"/>
              <a:defRPr/>
            </a:lvl8pPr>
            <a:lvl9pPr marL="4114800" lvl="8" indent="-317500" algn="l" rtl="0">
              <a:lnSpc>
                <a:spcPct val="90000"/>
              </a:lnSpc>
              <a:spcBef>
                <a:spcPts val="1200"/>
              </a:spcBef>
              <a:spcAft>
                <a:spcPts val="1200"/>
              </a:spcAft>
              <a:buClr>
                <a:schemeClr val="dk1"/>
              </a:buClr>
              <a:buSzPts val="1400"/>
              <a:buChar char="■"/>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mailto:laurie.Hernandez@wyo.gov"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mailto:antoinette.hallam@wyo.gov" TargetMode="External"/><Relationship Id="rId5" Type="http://schemas.openxmlformats.org/officeDocument/2006/relationships/hyperlink" Target="mailto:michelle.carroll@wyo.gov" TargetMode="External"/><Relationship Id="rId4" Type="http://schemas.openxmlformats.org/officeDocument/2006/relationships/hyperlink" Target="mailto:tahnee.hutchinson1@wyo.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sz="5400" dirty="0">
                <a:latin typeface="Calibri"/>
                <a:ea typeface="Calibri"/>
                <a:cs typeface="Calibri"/>
                <a:sym typeface="Calibri"/>
              </a:rPr>
              <a:t>2021-22  Statewide Assessment Security Training</a:t>
            </a:r>
            <a:br>
              <a:rPr lang="en-US" sz="5400" dirty="0">
                <a:latin typeface="Calibri"/>
                <a:ea typeface="Calibri"/>
                <a:cs typeface="Calibri"/>
                <a:sym typeface="Calibri"/>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3" name="Title 2"/>
          <p:cNvSpPr>
            <a:spLocks noGrp="1"/>
          </p:cNvSpPr>
          <p:nvPr>
            <p:ph type="title"/>
          </p:nvPr>
        </p:nvSpPr>
        <p:spPr/>
        <p:txBody>
          <a:bodyPr/>
          <a:lstStyle/>
          <a:p>
            <a:r>
              <a:rPr lang="en" b="1" dirty="0"/>
              <a:t>Some Common Test Security Breaches</a:t>
            </a:r>
            <a:endParaRPr lang="en-US" dirty="0"/>
          </a:p>
        </p:txBody>
      </p:sp>
      <p:sp>
        <p:nvSpPr>
          <p:cNvPr id="115" name="Google Shape;115;p23"/>
          <p:cNvSpPr txBox="1">
            <a:spLocks noGrp="1"/>
          </p:cNvSpPr>
          <p:nvPr>
            <p:ph type="body" idx="1"/>
          </p:nvPr>
        </p:nvSpPr>
        <p:spPr/>
        <p:txBody>
          <a:bodyPr>
            <a:normAutofit lnSpcReduction="10000"/>
          </a:bodyPr>
          <a:lstStyle/>
          <a:p>
            <a:pPr lvl="0"/>
            <a:r>
              <a:rPr lang="en-US" sz="2000" dirty="0" smtClean="0"/>
              <a:t>Students giving or receiving unauthorized assistance from other students during test administration.</a:t>
            </a:r>
          </a:p>
          <a:p>
            <a:pPr lvl="0"/>
            <a:r>
              <a:rPr lang="en-US" sz="2000" dirty="0" smtClean="0"/>
              <a:t>Teachers providing answers to the students.</a:t>
            </a:r>
          </a:p>
          <a:p>
            <a:pPr lvl="0"/>
            <a:r>
              <a:rPr lang="en-US" sz="2000" dirty="0" smtClean="0"/>
              <a:t>Students accessing non-allowable resources.</a:t>
            </a:r>
          </a:p>
          <a:p>
            <a:pPr lvl="0"/>
            <a:r>
              <a:rPr lang="en-US" sz="2000" dirty="0" smtClean="0"/>
              <a:t>Taking photos of test items and sharing on social media.</a:t>
            </a:r>
          </a:p>
          <a:p>
            <a:pPr lvl="0"/>
            <a:r>
              <a:rPr lang="en-US" sz="2000" dirty="0" smtClean="0"/>
              <a:t>Accommodations being used inappropriately to cheat.</a:t>
            </a:r>
          </a:p>
          <a:p>
            <a:pPr lvl="0"/>
            <a:r>
              <a:rPr lang="en-US" sz="2000" dirty="0" smtClean="0"/>
              <a:t>Changing student responses.</a:t>
            </a:r>
          </a:p>
          <a:p>
            <a:pPr lvl="0"/>
            <a:r>
              <a:rPr lang="en-US" sz="2000" dirty="0" smtClean="0"/>
              <a:t>Reconstructing assessment materials through memorization.</a:t>
            </a:r>
          </a:p>
          <a:p>
            <a:pPr lvl="0"/>
            <a:r>
              <a:rPr lang="en-US" sz="2000" dirty="0" smtClean="0"/>
              <a:t>Posting memorized test items or answers online.</a:t>
            </a:r>
          </a:p>
          <a:p>
            <a:pPr lvl="0"/>
            <a:endParaRPr lang="en-US" dirty="0" smtClean="0"/>
          </a:p>
          <a:p>
            <a:pPr lvl="0"/>
            <a:endParaRPr lang="en-US" dirty="0" smtClean="0"/>
          </a:p>
          <a:p>
            <a:pPr lvl="0"/>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3" name="Title 2"/>
          <p:cNvSpPr>
            <a:spLocks noGrp="1"/>
          </p:cNvSpPr>
          <p:nvPr>
            <p:ph type="title"/>
          </p:nvPr>
        </p:nvSpPr>
        <p:spPr/>
        <p:txBody>
          <a:bodyPr/>
          <a:lstStyle/>
          <a:p>
            <a:r>
              <a:rPr lang="en" b="1" dirty="0"/>
              <a:t>Testing Irregularities</a:t>
            </a:r>
            <a:endParaRPr lang="en-US" dirty="0"/>
          </a:p>
        </p:txBody>
      </p:sp>
      <p:sp>
        <p:nvSpPr>
          <p:cNvPr id="121" name="Google Shape;121;p24"/>
          <p:cNvSpPr txBox="1">
            <a:spLocks noGrp="1"/>
          </p:cNvSpPr>
          <p:nvPr>
            <p:ph type="body" idx="1"/>
          </p:nvPr>
        </p:nvSpPr>
        <p:spPr/>
        <p:txBody>
          <a:bodyPr/>
          <a:lstStyle/>
          <a:p>
            <a:pPr lvl="0"/>
            <a:r>
              <a:rPr lang="en-US" sz="2000" dirty="0" smtClean="0"/>
              <a:t>Test Irregularities (security breaches) may occur before, during, or after testing.</a:t>
            </a:r>
          </a:p>
          <a:p>
            <a:pPr lvl="0"/>
            <a:r>
              <a:rPr lang="en-US" sz="2000" dirty="0" smtClean="0"/>
              <a:t>Testing irregularities may compromise the reliability and validity of the test, and could affect a school’s accountability ratings.</a:t>
            </a:r>
          </a:p>
          <a:p>
            <a:pPr lvl="0"/>
            <a:r>
              <a:rPr lang="en-US" sz="2000" dirty="0" smtClean="0"/>
              <a:t>All testing irregularities, including test security breaches, must be reported to the Building Coordinator immediately.</a:t>
            </a:r>
          </a:p>
          <a:p>
            <a:pPr lvl="0"/>
            <a:r>
              <a:rPr lang="en-US" sz="2000" dirty="0" smtClean="0"/>
              <a:t>Building Coordinator should notify the District Test Coordinator.</a:t>
            </a:r>
          </a:p>
          <a:p>
            <a:pPr lvl="0"/>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3" name="Title 2"/>
          <p:cNvSpPr>
            <a:spLocks noGrp="1"/>
          </p:cNvSpPr>
          <p:nvPr>
            <p:ph type="title"/>
          </p:nvPr>
        </p:nvSpPr>
        <p:spPr/>
        <p:txBody>
          <a:bodyPr/>
          <a:lstStyle/>
          <a:p>
            <a:r>
              <a:rPr lang="en" b="1" dirty="0">
                <a:solidFill>
                  <a:srgbClr val="000000"/>
                </a:solidFill>
              </a:rPr>
              <a:t>Devices, Social Media and Test </a:t>
            </a:r>
            <a:r>
              <a:rPr lang="en" b="1" dirty="0" smtClean="0">
                <a:solidFill>
                  <a:srgbClr val="000000"/>
                </a:solidFill>
              </a:rPr>
              <a:t>Security </a:t>
            </a:r>
            <a:endParaRPr lang="en-US" dirty="0"/>
          </a:p>
        </p:txBody>
      </p:sp>
      <p:sp>
        <p:nvSpPr>
          <p:cNvPr id="127" name="Google Shape;127;p25"/>
          <p:cNvSpPr txBox="1">
            <a:spLocks noGrp="1"/>
          </p:cNvSpPr>
          <p:nvPr>
            <p:ph type="body" idx="1"/>
          </p:nvPr>
        </p:nvSpPr>
        <p:spPr/>
        <p:txBody>
          <a:bodyPr/>
          <a:lstStyle/>
          <a:p>
            <a:pPr lvl="0"/>
            <a:r>
              <a:rPr lang="en-US" sz="2000" dirty="0" smtClean="0"/>
              <a:t>Cell Phone Policy</a:t>
            </a:r>
          </a:p>
          <a:p>
            <a:pPr lvl="0"/>
            <a:r>
              <a:rPr lang="en-US" sz="2000" dirty="0" smtClean="0"/>
              <a:t>Pictures of, and/or discussion about test items on social media steadily on the rise</a:t>
            </a:r>
          </a:p>
          <a:p>
            <a:pPr lvl="0"/>
            <a:r>
              <a:rPr lang="en-US" sz="2000" dirty="0" smtClean="0"/>
              <a:t>No age barrier; not limited to just students.</a:t>
            </a:r>
          </a:p>
          <a:p>
            <a:pPr marL="139700" lv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3" name="Title 2"/>
          <p:cNvSpPr>
            <a:spLocks noGrp="1"/>
          </p:cNvSpPr>
          <p:nvPr>
            <p:ph type="title"/>
          </p:nvPr>
        </p:nvSpPr>
        <p:spPr/>
        <p:txBody>
          <a:bodyPr/>
          <a:lstStyle/>
          <a:p>
            <a:r>
              <a:rPr lang="en" b="1" dirty="0" smtClean="0"/>
              <a:t>Violating </a:t>
            </a:r>
            <a:r>
              <a:rPr lang="en" b="1" dirty="0"/>
              <a:t>Test </a:t>
            </a:r>
            <a:r>
              <a:rPr lang="en" b="1" dirty="0" smtClean="0"/>
              <a:t>Security </a:t>
            </a:r>
            <a:endParaRPr lang="en-US" dirty="0"/>
          </a:p>
        </p:txBody>
      </p:sp>
      <p:sp>
        <p:nvSpPr>
          <p:cNvPr id="133" name="Google Shape;133;p26"/>
          <p:cNvSpPr txBox="1">
            <a:spLocks noGrp="1"/>
          </p:cNvSpPr>
          <p:nvPr>
            <p:ph type="body" idx="1"/>
          </p:nvPr>
        </p:nvSpPr>
        <p:spPr/>
        <p:txBody>
          <a:bodyPr/>
          <a:lstStyle/>
          <a:p>
            <a:pPr lvl="0"/>
            <a:r>
              <a:rPr lang="en-US" sz="2000" dirty="0" smtClean="0"/>
              <a:t>An unfair advantage may be provided to some students, making it difficult to draw meaningful conclusions about their performance.</a:t>
            </a:r>
          </a:p>
          <a:p>
            <a:pPr lvl="0"/>
            <a:endParaRPr lang="en-US" sz="2000" dirty="0" smtClean="0"/>
          </a:p>
          <a:p>
            <a:pPr lvl="0"/>
            <a:r>
              <a:rPr lang="en-US" sz="2000" dirty="0" smtClean="0"/>
              <a:t>Additionally, violating test security may result in making  items unusable on future tests. The state then incurs additional costs associated with item development, which is already a very expensive process.</a:t>
            </a:r>
          </a:p>
          <a:p>
            <a:pPr marL="139700" lv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3" name="Title 2"/>
          <p:cNvSpPr>
            <a:spLocks noGrp="1"/>
          </p:cNvSpPr>
          <p:nvPr>
            <p:ph type="title"/>
          </p:nvPr>
        </p:nvSpPr>
        <p:spPr/>
        <p:txBody>
          <a:bodyPr/>
          <a:lstStyle/>
          <a:p>
            <a:r>
              <a:rPr lang="en" b="1" dirty="0"/>
              <a:t>Consequences of Violating Test </a:t>
            </a:r>
            <a:r>
              <a:rPr lang="en" b="1" dirty="0" smtClean="0"/>
              <a:t>Security</a:t>
            </a:r>
            <a:endParaRPr lang="en-US" dirty="0"/>
          </a:p>
        </p:txBody>
      </p:sp>
      <p:sp>
        <p:nvSpPr>
          <p:cNvPr id="139" name="Google Shape;139;p27"/>
          <p:cNvSpPr txBox="1">
            <a:spLocks noGrp="1"/>
          </p:cNvSpPr>
          <p:nvPr>
            <p:ph type="body" idx="1"/>
          </p:nvPr>
        </p:nvSpPr>
        <p:spPr/>
        <p:txBody>
          <a:bodyPr/>
          <a:lstStyle/>
          <a:p>
            <a:pPr lvl="0"/>
            <a:r>
              <a:rPr lang="en-US" sz="2000" dirty="0" smtClean="0"/>
              <a:t>This may result in:</a:t>
            </a:r>
          </a:p>
          <a:p>
            <a:pPr lvl="1"/>
            <a:r>
              <a:rPr lang="en-US" sz="2000" dirty="0" smtClean="0"/>
              <a:t>Parents receive no scores on their child’s report if a test is invalidated.</a:t>
            </a:r>
          </a:p>
          <a:p>
            <a:pPr lvl="1"/>
            <a:r>
              <a:rPr lang="en-US" sz="2000" dirty="0" smtClean="0"/>
              <a:t>Public reporting will reflect all invalidated tests as “not tested.” This may reduce the percentage of students meeting proficiency and counts against a school’s participation rate.</a:t>
            </a:r>
          </a:p>
          <a:p>
            <a:pPr lvl="1"/>
            <a:r>
              <a:rPr lang="en-US" sz="2000" dirty="0" smtClean="0"/>
              <a:t>Schools may have a more difficult time meeting the accountability requirements as a result.</a:t>
            </a:r>
          </a:p>
          <a:p>
            <a:pPr lvl="0"/>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3" name="Title 2"/>
          <p:cNvSpPr>
            <a:spLocks noGrp="1"/>
          </p:cNvSpPr>
          <p:nvPr>
            <p:ph type="title"/>
          </p:nvPr>
        </p:nvSpPr>
        <p:spPr/>
        <p:txBody>
          <a:bodyPr/>
          <a:lstStyle/>
          <a:p>
            <a:r>
              <a:rPr lang="en" b="1" dirty="0"/>
              <a:t>Detecting Possible Issues</a:t>
            </a:r>
            <a:endParaRPr lang="en-US" dirty="0"/>
          </a:p>
        </p:txBody>
      </p:sp>
      <p:sp>
        <p:nvSpPr>
          <p:cNvPr id="145" name="Google Shape;145;p28"/>
          <p:cNvSpPr txBox="1">
            <a:spLocks noGrp="1"/>
          </p:cNvSpPr>
          <p:nvPr>
            <p:ph type="body" idx="1"/>
          </p:nvPr>
        </p:nvSpPr>
        <p:spPr/>
        <p:txBody>
          <a:bodyPr>
            <a:normAutofit/>
          </a:bodyPr>
          <a:lstStyle/>
          <a:p>
            <a:pPr lvl="0"/>
            <a:r>
              <a:rPr lang="en-US" sz="2000" dirty="0" smtClean="0"/>
              <a:t>WDE conducts announced visits to review administration and test security procedures in schools.</a:t>
            </a:r>
          </a:p>
          <a:p>
            <a:pPr lvl="0"/>
            <a:r>
              <a:rPr lang="en-US" sz="2000" dirty="0" smtClean="0"/>
              <a:t>Monitoring social media sites for test security breaches, e.g., photos of test items, photos of classrooms testing, discussions of live test items.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3" name="Title 2"/>
          <p:cNvSpPr>
            <a:spLocks noGrp="1"/>
          </p:cNvSpPr>
          <p:nvPr>
            <p:ph type="title"/>
          </p:nvPr>
        </p:nvSpPr>
        <p:spPr/>
        <p:txBody>
          <a:bodyPr/>
          <a:lstStyle/>
          <a:p>
            <a:r>
              <a:rPr lang="en" b="1" dirty="0"/>
              <a:t>How WDE Responds to TS Issues</a:t>
            </a:r>
            <a:endParaRPr lang="en-US" dirty="0"/>
          </a:p>
        </p:txBody>
      </p:sp>
      <p:sp>
        <p:nvSpPr>
          <p:cNvPr id="151" name="Google Shape;151;p29"/>
          <p:cNvSpPr txBox="1">
            <a:spLocks noGrp="1"/>
          </p:cNvSpPr>
          <p:nvPr>
            <p:ph type="body" idx="1"/>
          </p:nvPr>
        </p:nvSpPr>
        <p:spPr/>
        <p:txBody>
          <a:bodyPr/>
          <a:lstStyle/>
          <a:p>
            <a:pPr lvl="0"/>
            <a:r>
              <a:rPr lang="en-US" sz="2000" dirty="0" smtClean="0"/>
              <a:t>Following a reported incident or complaint, WDE may ask the district to investigate the issue and submit a report and signed statements, along with a detailed chain of events and any steps taken to remediate the issue.</a:t>
            </a:r>
          </a:p>
          <a:p>
            <a:pPr lvl="0"/>
            <a:endParaRPr lang="en-US" sz="2000" dirty="0" smtClean="0"/>
          </a:p>
          <a:p>
            <a:pPr lvl="0"/>
            <a:r>
              <a:rPr lang="en-US" sz="2000" dirty="0" smtClean="0"/>
              <a:t>All of this information needs to  be documented to verify that due diligence has been performed and that appropriate measures were taken to resolve any concerns.</a:t>
            </a:r>
          </a:p>
          <a:p>
            <a:pPr lvl="0"/>
            <a:endParaRPr lang="en-US" dirty="0" smtClean="0"/>
          </a:p>
          <a:p>
            <a:pPr lvl="0"/>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endParaRPr/>
          </a:p>
        </p:txBody>
      </p:sp>
      <p:sp>
        <p:nvSpPr>
          <p:cNvPr id="157" name="Google Shape;157;p30"/>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rmAutofit/>
          </a:bodyPr>
          <a:lstStyle/>
          <a:p>
            <a:pPr marL="0" lvl="0" indent="0" algn="l" rtl="0">
              <a:spcBef>
                <a:spcPts val="800"/>
              </a:spcBef>
              <a:spcAft>
                <a:spcPts val="1200"/>
              </a:spcAft>
              <a:buClr>
                <a:schemeClr val="dk1"/>
              </a:buClr>
              <a:buSzPts val="1100"/>
              <a:buFont typeface="Arial"/>
              <a:buNone/>
            </a:pPr>
            <a:r>
              <a:rPr lang="en"/>
              <a:t>Slides for district information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1"/>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endParaRPr/>
          </a:p>
        </p:txBody>
      </p:sp>
      <p:sp>
        <p:nvSpPr>
          <p:cNvPr id="163" name="Google Shape;163;p31"/>
          <p:cNvSpPr txBox="1">
            <a:spLocks noGrp="1"/>
          </p:cNvSpPr>
          <p:nvPr>
            <p:ph type="body" idx="1"/>
          </p:nvPr>
        </p:nvSpPr>
        <p:spPr>
          <a:xfrm>
            <a:off x="628650" y="1369219"/>
            <a:ext cx="7886700" cy="3263400"/>
          </a:xfrm>
          <a:prstGeom prst="rect">
            <a:avLst/>
          </a:prstGeom>
        </p:spPr>
        <p:txBody>
          <a:bodyPr spcFirstLastPara="1" wrap="square" lIns="68575" tIns="34275" rIns="68575" bIns="34275" anchor="t" anchorCtr="0">
            <a:normAutofit/>
          </a:bodyPr>
          <a:lstStyle/>
          <a:p>
            <a:pPr marL="0" lvl="0" indent="0" algn="l" rtl="0">
              <a:spcBef>
                <a:spcPts val="800"/>
              </a:spcBef>
              <a:spcAft>
                <a:spcPts val="1200"/>
              </a:spcAft>
              <a:buClr>
                <a:schemeClr val="dk1"/>
              </a:buClr>
              <a:buSzPts val="1100"/>
              <a:buFont typeface="Arial"/>
              <a:buNone/>
            </a:pPr>
            <a:r>
              <a:rPr lang="en"/>
              <a:t>Slides for district information</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2"/>
          <p:cNvSpPr txBox="1">
            <a:spLocks noGrp="1"/>
          </p:cNvSpPr>
          <p:nvPr>
            <p:ph type="title"/>
          </p:nvPr>
        </p:nvSpPr>
        <p:spPr>
          <a:xfrm>
            <a:off x="628650" y="273844"/>
            <a:ext cx="7886700" cy="994200"/>
          </a:xfrm>
          <a:prstGeom prst="rect">
            <a:avLst/>
          </a:prstGeom>
        </p:spPr>
        <p:txBody>
          <a:bodyPr spcFirstLastPara="1" wrap="square" lIns="68575" tIns="34275" rIns="68575" bIns="34275" anchor="ctr" anchorCtr="0">
            <a:normAutofit/>
          </a:bodyPr>
          <a:lstStyle/>
          <a:p>
            <a:pPr marL="0" lvl="0" indent="0" algn="l" rtl="0">
              <a:spcBef>
                <a:spcPts val="0"/>
              </a:spcBef>
              <a:spcAft>
                <a:spcPts val="0"/>
              </a:spcAft>
              <a:buNone/>
            </a:pPr>
            <a:endParaRPr/>
          </a:p>
        </p:txBody>
      </p:sp>
      <p:sp>
        <p:nvSpPr>
          <p:cNvPr id="169" name="Google Shape;169;p32"/>
          <p:cNvSpPr txBox="1">
            <a:spLocks noGrp="1"/>
          </p:cNvSpPr>
          <p:nvPr>
            <p:ph type="body" idx="1"/>
          </p:nvPr>
        </p:nvSpPr>
        <p:spPr>
          <a:xfrm>
            <a:off x="628650" y="1376944"/>
            <a:ext cx="7886700" cy="3263400"/>
          </a:xfrm>
          <a:prstGeom prst="rect">
            <a:avLst/>
          </a:prstGeom>
        </p:spPr>
        <p:txBody>
          <a:bodyPr spcFirstLastPara="1" wrap="square" lIns="68575" tIns="34275" rIns="68575" bIns="34275" anchor="t" anchorCtr="0">
            <a:normAutofit/>
          </a:bodyPr>
          <a:lstStyle/>
          <a:p>
            <a:pPr marL="0" lvl="0" indent="0" algn="l" rtl="0">
              <a:spcBef>
                <a:spcPts val="800"/>
              </a:spcBef>
              <a:spcAft>
                <a:spcPts val="1200"/>
              </a:spcAft>
              <a:buNone/>
            </a:pPr>
            <a:r>
              <a:rPr lang="en"/>
              <a:t>Slides for district information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3" name="Title 2"/>
          <p:cNvSpPr>
            <a:spLocks noGrp="1"/>
          </p:cNvSpPr>
          <p:nvPr>
            <p:ph type="title"/>
          </p:nvPr>
        </p:nvSpPr>
        <p:spPr/>
        <p:txBody>
          <a:bodyPr/>
          <a:lstStyle/>
          <a:p>
            <a:r>
              <a:rPr lang="en" b="1" dirty="0"/>
              <a:t>Objectives</a:t>
            </a:r>
            <a:endParaRPr lang="en-US" dirty="0"/>
          </a:p>
        </p:txBody>
      </p:sp>
      <p:sp>
        <p:nvSpPr>
          <p:cNvPr id="67" name="Google Shape;67;p15"/>
          <p:cNvSpPr txBox="1">
            <a:spLocks noGrp="1"/>
          </p:cNvSpPr>
          <p:nvPr>
            <p:ph type="body" idx="1"/>
          </p:nvPr>
        </p:nvSpPr>
        <p:spPr/>
        <p:txBody>
          <a:bodyPr/>
          <a:lstStyle/>
          <a:p>
            <a:pPr lvl="0"/>
            <a:r>
              <a:rPr lang="en-US" sz="2000" dirty="0" smtClean="0"/>
              <a:t>Prepare for a successful test administration.</a:t>
            </a:r>
          </a:p>
          <a:p>
            <a:pPr lvl="0"/>
            <a:r>
              <a:rPr lang="en-US" sz="2000" dirty="0" smtClean="0"/>
              <a:t>Examine test security standards.</a:t>
            </a:r>
          </a:p>
          <a:p>
            <a:pPr lvl="0"/>
            <a:r>
              <a:rPr lang="en-US" sz="2000" dirty="0" smtClean="0"/>
              <a:t>Provide accommodation resources.</a:t>
            </a:r>
          </a:p>
          <a:p>
            <a:pPr lvl="0"/>
            <a:r>
              <a:rPr lang="en-US" sz="2000" dirty="0" smtClean="0"/>
              <a:t>Present allowable resources for online and paper testing.</a:t>
            </a:r>
          </a:p>
          <a:p>
            <a:pPr lvl="0"/>
            <a:r>
              <a:rPr lang="en-US" sz="2000" dirty="0" smtClean="0"/>
              <a:t>Explain the exemption request process.</a:t>
            </a:r>
          </a:p>
          <a:p>
            <a:pPr lvl="0"/>
            <a:r>
              <a:rPr lang="en-US" sz="2000" dirty="0" smtClean="0"/>
              <a:t>Outline Building Coordinator Responsibilities.</a:t>
            </a:r>
          </a:p>
          <a:p>
            <a:pPr lvl="0"/>
            <a:r>
              <a:rPr lang="en-US" sz="2000" dirty="0" smtClean="0"/>
              <a:t>Outline Test Administrator Responsibilities.</a:t>
            </a:r>
          </a:p>
          <a:p>
            <a:pPr lvl="0"/>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3"/>
          <p:cNvSpPr txBox="1">
            <a:spLocks noGrp="1"/>
          </p:cNvSpPr>
          <p:nvPr>
            <p:ph type="title"/>
          </p:nvPr>
        </p:nvSpPr>
        <p:spPr/>
        <p:txBody>
          <a:bodyPr/>
          <a:lstStyle/>
          <a:p>
            <a:pPr lvl="0"/>
            <a:r>
              <a:rPr lang="en-US" dirty="0" smtClean="0"/>
              <a:t>Conclusion</a:t>
            </a:r>
            <a:endParaRPr lang="en-US" dirty="0"/>
          </a:p>
        </p:txBody>
      </p:sp>
      <p:sp>
        <p:nvSpPr>
          <p:cNvPr id="175" name="Google Shape;175;p33"/>
          <p:cNvSpPr txBox="1">
            <a:spLocks noGrp="1"/>
          </p:cNvSpPr>
          <p:nvPr>
            <p:ph type="body" idx="1"/>
          </p:nvPr>
        </p:nvSpPr>
        <p:spPr/>
        <p:txBody>
          <a:bodyPr/>
          <a:lstStyle/>
          <a:p>
            <a:pPr marL="139700" lvl="0" indent="0">
              <a:buNone/>
            </a:pPr>
            <a:r>
              <a:rPr lang="en-US" sz="2000" dirty="0" smtClean="0"/>
              <a:t>All test items and materials are secure and must be appropriately handled. Secure handling protects the integrity, validity, and confidentiality of assessment items, prompts, and student information. Any deviation in test administration must be reported as a test irregularity to ensure the validity of the assessment results. Failure to honor security jeopardizes student information and puts the operational test at risk. </a:t>
            </a:r>
          </a:p>
          <a:p>
            <a:pPr marL="139700" lv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3" name="Title 2"/>
          <p:cNvSpPr>
            <a:spLocks noGrp="1"/>
          </p:cNvSpPr>
          <p:nvPr>
            <p:ph type="title"/>
          </p:nvPr>
        </p:nvSpPr>
        <p:spPr/>
        <p:txBody>
          <a:bodyPr/>
          <a:lstStyle/>
          <a:p>
            <a:r>
              <a:rPr lang="en" b="1" dirty="0"/>
              <a:t>WDE Assessment Contacts</a:t>
            </a:r>
            <a:endParaRPr lang="en-US" dirty="0"/>
          </a:p>
        </p:txBody>
      </p:sp>
      <p:sp>
        <p:nvSpPr>
          <p:cNvPr id="73" name="Google Shape;73;p16"/>
          <p:cNvSpPr txBox="1">
            <a:spLocks noGrp="1"/>
          </p:cNvSpPr>
          <p:nvPr>
            <p:ph type="body" idx="1"/>
          </p:nvPr>
        </p:nvSpPr>
        <p:spPr>
          <a:xfrm>
            <a:off x="628650" y="1205668"/>
            <a:ext cx="7886700" cy="2779034"/>
          </a:xfrm>
        </p:spPr>
        <p:txBody>
          <a:bodyPr>
            <a:normAutofit lnSpcReduction="10000"/>
          </a:bodyPr>
          <a:lstStyle/>
          <a:p>
            <a:pPr lvl="0"/>
            <a:endParaRPr lang="en-US" dirty="0" smtClean="0"/>
          </a:p>
          <a:p>
            <a:pPr lvl="0"/>
            <a:r>
              <a:rPr lang="en-US" sz="2000" dirty="0" smtClean="0"/>
              <a:t>Laurie Hernandez, Director of Standards &amp; Assessment</a:t>
            </a:r>
            <a:br>
              <a:rPr lang="en-US" sz="2000" dirty="0" smtClean="0"/>
            </a:br>
            <a:r>
              <a:rPr lang="en-US" sz="2000" dirty="0" smtClean="0">
                <a:hlinkClick r:id="rId3"/>
              </a:rPr>
              <a:t>laurie.Hernandez@wyo.gov</a:t>
            </a:r>
            <a:endParaRPr lang="en-US" sz="2000" dirty="0" smtClean="0"/>
          </a:p>
          <a:p>
            <a:pPr lvl="0"/>
            <a:r>
              <a:rPr lang="en-US" sz="2000" dirty="0" smtClean="0"/>
              <a:t>Tahnee Hutchinson, Assessment Consultant</a:t>
            </a:r>
            <a:br>
              <a:rPr lang="en-US" sz="2000" dirty="0" smtClean="0"/>
            </a:br>
            <a:r>
              <a:rPr lang="en-US" sz="2000" dirty="0" smtClean="0">
                <a:hlinkClick r:id="rId4"/>
              </a:rPr>
              <a:t>tahnee.hutchinson1@wyo.gov</a:t>
            </a:r>
            <a:endParaRPr lang="en-US" sz="2000" dirty="0" smtClean="0"/>
          </a:p>
          <a:p>
            <a:pPr lvl="0"/>
            <a:r>
              <a:rPr lang="en-US" sz="2000" dirty="0" smtClean="0"/>
              <a:t>Michelle Carroll, Assessment Consultant</a:t>
            </a:r>
            <a:br>
              <a:rPr lang="en-US" sz="2000" dirty="0" smtClean="0"/>
            </a:br>
            <a:r>
              <a:rPr lang="en-US" sz="2000" dirty="0" smtClean="0">
                <a:hlinkClick r:id="rId5"/>
              </a:rPr>
              <a:t>michelle.carroll@wyo.gov</a:t>
            </a:r>
            <a:endParaRPr lang="en-US" sz="2000" dirty="0" smtClean="0"/>
          </a:p>
          <a:p>
            <a:pPr lvl="0"/>
            <a:r>
              <a:rPr lang="en-US" sz="2000" dirty="0" smtClean="0"/>
              <a:t>Antoinette Hallam, EL Consultant</a:t>
            </a:r>
            <a:br>
              <a:rPr lang="en-US" sz="2000" dirty="0" smtClean="0"/>
            </a:br>
            <a:r>
              <a:rPr lang="en-US" sz="2000" dirty="0" smtClean="0">
                <a:hlinkClick r:id="rId6"/>
              </a:rPr>
              <a:t>antoinette.hallam@wyo.gov</a:t>
            </a:r>
            <a:endParaRPr lang="en-US" sz="2000" dirty="0" smtClean="0"/>
          </a:p>
          <a:p>
            <a:pPr lvl="0"/>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3" name="Title 2"/>
          <p:cNvSpPr>
            <a:spLocks noGrp="1"/>
          </p:cNvSpPr>
          <p:nvPr>
            <p:ph type="title"/>
          </p:nvPr>
        </p:nvSpPr>
        <p:spPr/>
        <p:txBody>
          <a:bodyPr/>
          <a:lstStyle/>
          <a:p>
            <a:r>
              <a:rPr lang="en" b="1" dirty="0"/>
              <a:t>Security Statement</a:t>
            </a:r>
            <a:endParaRPr lang="en-US" dirty="0"/>
          </a:p>
        </p:txBody>
      </p:sp>
      <p:sp>
        <p:nvSpPr>
          <p:cNvPr id="79" name="Google Shape;79;p17"/>
          <p:cNvSpPr txBox="1">
            <a:spLocks noGrp="1"/>
          </p:cNvSpPr>
          <p:nvPr>
            <p:ph type="body" idx="1"/>
          </p:nvPr>
        </p:nvSpPr>
        <p:spPr/>
        <p:txBody>
          <a:bodyPr>
            <a:normAutofit/>
          </a:bodyPr>
          <a:lstStyle/>
          <a:p>
            <a:pPr marL="139700" lvl="0" indent="0">
              <a:buNone/>
            </a:pPr>
            <a:r>
              <a:rPr lang="en-US" sz="2000" dirty="0" smtClean="0"/>
              <a:t>Statewide assessments rely on the accurate measurement of individual achievement. Any deviation from procedures meant to ensure test validity and security (e.g., group work, teacher coaching, teaching or release of any test items, photocopying, recording, etc.) is a violation of test security.</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3" name="Title 2"/>
          <p:cNvSpPr>
            <a:spLocks noGrp="1"/>
          </p:cNvSpPr>
          <p:nvPr>
            <p:ph type="title"/>
          </p:nvPr>
        </p:nvSpPr>
        <p:spPr/>
        <p:txBody>
          <a:bodyPr/>
          <a:lstStyle/>
          <a:p>
            <a:r>
              <a:rPr lang="en" b="1" dirty="0">
                <a:solidFill>
                  <a:srgbClr val="000000"/>
                </a:solidFill>
              </a:rPr>
              <a:t>Test Security</a:t>
            </a:r>
            <a:endParaRPr lang="en-US" dirty="0"/>
          </a:p>
        </p:txBody>
      </p:sp>
      <p:sp>
        <p:nvSpPr>
          <p:cNvPr id="85" name="Google Shape;85;p18"/>
          <p:cNvSpPr txBox="1">
            <a:spLocks noGrp="1"/>
          </p:cNvSpPr>
          <p:nvPr>
            <p:ph type="body" idx="1"/>
          </p:nvPr>
        </p:nvSpPr>
        <p:spPr/>
        <p:txBody>
          <a:bodyPr/>
          <a:lstStyle/>
          <a:p>
            <a:pPr lvl="0"/>
            <a:r>
              <a:rPr lang="en-US" sz="2000" dirty="0" smtClean="0"/>
              <a:t>The primary goal of WY-TOPP test security is to protect the integrity of the assessments by:</a:t>
            </a:r>
          </a:p>
          <a:p>
            <a:pPr lvl="0"/>
            <a:endParaRPr lang="en-US" sz="2000" dirty="0" smtClean="0"/>
          </a:p>
          <a:p>
            <a:pPr lvl="0"/>
            <a:r>
              <a:rPr lang="en-US" sz="2000" dirty="0" smtClean="0"/>
              <a:t>Securing test materials and items at all times.</a:t>
            </a:r>
          </a:p>
          <a:p>
            <a:pPr lvl="0"/>
            <a:r>
              <a:rPr lang="en-US" sz="2000" dirty="0" smtClean="0"/>
              <a:t>Ensuring appropriate preparation for and administration of the test.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3" name="Title 2"/>
          <p:cNvSpPr>
            <a:spLocks noGrp="1"/>
          </p:cNvSpPr>
          <p:nvPr>
            <p:ph type="title"/>
          </p:nvPr>
        </p:nvSpPr>
        <p:spPr/>
        <p:txBody>
          <a:bodyPr/>
          <a:lstStyle/>
          <a:p>
            <a:r>
              <a:rPr lang="en" b="1" dirty="0">
                <a:solidFill>
                  <a:srgbClr val="000000"/>
                </a:solidFill>
              </a:rPr>
              <a:t>Test Security</a:t>
            </a:r>
            <a:r>
              <a:rPr lang="en" sz="4400" b="1" dirty="0">
                <a:solidFill>
                  <a:srgbClr val="0070C0"/>
                </a:solidFill>
              </a:rPr>
              <a:t> </a:t>
            </a:r>
            <a:endParaRPr lang="en-US" dirty="0"/>
          </a:p>
        </p:txBody>
      </p:sp>
      <p:sp>
        <p:nvSpPr>
          <p:cNvPr id="91" name="Google Shape;91;p19"/>
          <p:cNvSpPr txBox="1">
            <a:spLocks noGrp="1"/>
          </p:cNvSpPr>
          <p:nvPr>
            <p:ph type="body" idx="1"/>
          </p:nvPr>
        </p:nvSpPr>
        <p:spPr/>
        <p:txBody>
          <a:bodyPr>
            <a:normAutofit/>
          </a:bodyPr>
          <a:lstStyle/>
          <a:p>
            <a:pPr lvl="0"/>
            <a:r>
              <a:rPr lang="en-US" sz="2000" dirty="0" smtClean="0"/>
              <a:t>WHEN</a:t>
            </a:r>
          </a:p>
          <a:p>
            <a:pPr lvl="0"/>
            <a:r>
              <a:rPr lang="en-US" sz="2000" dirty="0" smtClean="0"/>
              <a:t>Before, During, and After Testing</a:t>
            </a:r>
          </a:p>
          <a:p>
            <a:pPr lvl="0"/>
            <a:endParaRPr lang="en-US" sz="2000" dirty="0" smtClean="0"/>
          </a:p>
          <a:p>
            <a:pPr lvl="0"/>
            <a:r>
              <a:rPr lang="en-US" sz="2000" dirty="0" smtClean="0"/>
              <a:t>WHO</a:t>
            </a:r>
          </a:p>
          <a:p>
            <a:pPr lvl="0"/>
            <a:r>
              <a:rPr lang="en-US" sz="2000" dirty="0" smtClean="0"/>
              <a:t>District Test Coordinators, Building Coordinators, Test Administrators and Proctors, Ancillary School Staff (administrative assistants, custodians, etc.), Students, or Anyone Who May Come into Contact With Secure Test Materials</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3" name="Title 2"/>
          <p:cNvSpPr>
            <a:spLocks noGrp="1"/>
          </p:cNvSpPr>
          <p:nvPr>
            <p:ph type="title"/>
          </p:nvPr>
        </p:nvSpPr>
        <p:spPr/>
        <p:txBody>
          <a:bodyPr/>
          <a:lstStyle/>
          <a:p>
            <a:r>
              <a:rPr lang="en" b="1" dirty="0"/>
              <a:t>Test Security Agreement</a:t>
            </a:r>
            <a:endParaRPr lang="en-US" dirty="0"/>
          </a:p>
        </p:txBody>
      </p:sp>
      <p:sp>
        <p:nvSpPr>
          <p:cNvPr id="97" name="Google Shape;97;p20"/>
          <p:cNvSpPr txBox="1">
            <a:spLocks noGrp="1"/>
          </p:cNvSpPr>
          <p:nvPr>
            <p:ph type="body" idx="1"/>
          </p:nvPr>
        </p:nvSpPr>
        <p:spPr/>
        <p:txBody>
          <a:bodyPr/>
          <a:lstStyle/>
          <a:p>
            <a:pPr lvl="0"/>
            <a:r>
              <a:rPr lang="en-US" sz="2000" dirty="0" smtClean="0"/>
              <a:t>All staff involved in the test security process must sign a </a:t>
            </a:r>
          </a:p>
          <a:p>
            <a:pPr lvl="0"/>
            <a:r>
              <a:rPr lang="en-US" sz="2000" dirty="0" smtClean="0"/>
              <a:t>State Administered Large Scale Assessment Security </a:t>
            </a:r>
          </a:p>
          <a:p>
            <a:pPr lvl="0"/>
            <a:r>
              <a:rPr lang="en-US" sz="2000" dirty="0" smtClean="0"/>
              <a:t>Agreement for K-12. </a:t>
            </a:r>
          </a:p>
          <a:p>
            <a:pPr lvl="0"/>
            <a:r>
              <a:rPr lang="en-US" sz="2000" dirty="0" smtClean="0"/>
              <a:t>The assessment security agreement is available in the test administration manuals and on the Wyoming Department of Education website on the ‘Test Security’ page.</a:t>
            </a:r>
          </a:p>
          <a:p>
            <a:pPr lvl="0"/>
            <a:r>
              <a:rPr lang="en-US" sz="2000" dirty="0" smtClean="0"/>
              <a:t>All assessment security agreements must be stored for 2 years after signing.</a:t>
            </a:r>
          </a:p>
          <a:p>
            <a:pPr lvl="0"/>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5" name="Title 4"/>
          <p:cNvSpPr>
            <a:spLocks noGrp="1"/>
          </p:cNvSpPr>
          <p:nvPr>
            <p:ph type="title"/>
          </p:nvPr>
        </p:nvSpPr>
        <p:spPr/>
        <p:txBody>
          <a:bodyPr/>
          <a:lstStyle/>
          <a:p>
            <a:r>
              <a:rPr lang="en" b="1" dirty="0"/>
              <a:t>Why Is Test Security Important?</a:t>
            </a:r>
            <a:endParaRPr lang="en-US" dirty="0"/>
          </a:p>
        </p:txBody>
      </p:sp>
      <p:sp>
        <p:nvSpPr>
          <p:cNvPr id="103" name="Google Shape;103;p21"/>
          <p:cNvSpPr txBox="1">
            <a:spLocks noGrp="1"/>
          </p:cNvSpPr>
          <p:nvPr>
            <p:ph type="body" idx="1"/>
          </p:nvPr>
        </p:nvSpPr>
        <p:spPr/>
        <p:txBody>
          <a:bodyPr/>
          <a:lstStyle/>
          <a:p>
            <a:pPr lvl="0"/>
            <a:endParaRPr lang="en-US" dirty="0" smtClean="0"/>
          </a:p>
          <a:p>
            <a:pPr lvl="0"/>
            <a:r>
              <a:rPr lang="en-US" sz="2000" dirty="0" smtClean="0"/>
              <a:t>To ensure that assessment results are accurate and meaningful. </a:t>
            </a:r>
          </a:p>
          <a:p>
            <a:pPr lvl="0"/>
            <a:r>
              <a:rPr lang="en-US" sz="2000" dirty="0" smtClean="0"/>
              <a:t>To truly reflect a valid and reliable measure of each student’s knowledge. </a:t>
            </a:r>
          </a:p>
          <a:p>
            <a:pPr lvl="0"/>
            <a:r>
              <a:rPr lang="en-US" sz="2000" dirty="0" smtClean="0"/>
              <a:t>To provide useful data to guide school improvement.</a:t>
            </a:r>
          </a:p>
          <a:p>
            <a:pPr lvl="0"/>
            <a:r>
              <a:rPr lang="en-US" sz="2000" dirty="0" smtClean="0"/>
              <a:t>To protect the enormous investments of resources, time, and energy that go into assessments.</a:t>
            </a:r>
          </a:p>
          <a:p>
            <a:pPr lvl="0"/>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3" name="Title 2"/>
          <p:cNvSpPr>
            <a:spLocks noGrp="1"/>
          </p:cNvSpPr>
          <p:nvPr>
            <p:ph type="title"/>
          </p:nvPr>
        </p:nvSpPr>
        <p:spPr/>
        <p:txBody>
          <a:bodyPr/>
          <a:lstStyle/>
          <a:p>
            <a:r>
              <a:rPr lang="en" b="1" dirty="0"/>
              <a:t>Why Is Test Security Important, Cont’d?</a:t>
            </a:r>
            <a:endParaRPr lang="en-US" dirty="0"/>
          </a:p>
        </p:txBody>
      </p:sp>
      <p:sp>
        <p:nvSpPr>
          <p:cNvPr id="109" name="Google Shape;109;p22"/>
          <p:cNvSpPr txBox="1">
            <a:spLocks noGrp="1"/>
          </p:cNvSpPr>
          <p:nvPr>
            <p:ph type="body" idx="1"/>
          </p:nvPr>
        </p:nvSpPr>
        <p:spPr/>
        <p:txBody>
          <a:bodyPr>
            <a:normAutofit/>
          </a:bodyPr>
          <a:lstStyle/>
          <a:p>
            <a:pPr lvl="0"/>
            <a:r>
              <a:rPr lang="en-US" sz="2000" dirty="0" smtClean="0"/>
              <a:t>We have a responsibility to the public to ensure the accuracy of test scores. </a:t>
            </a:r>
          </a:p>
          <a:p>
            <a:pPr lvl="0"/>
            <a:r>
              <a:rPr lang="en-US" sz="2000" dirty="0" smtClean="0"/>
              <a:t>Disregarding test security can lead to investigations, invalidations, or loss of professional licensure.</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846</Words>
  <Application>Microsoft Office PowerPoint</Application>
  <PresentationFormat>On-screen Show (16:9)</PresentationFormat>
  <Paragraphs>83</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Simple Light</vt:lpstr>
      <vt:lpstr>2021-22  Statewide Assessment Security Training </vt:lpstr>
      <vt:lpstr>Objectives</vt:lpstr>
      <vt:lpstr>WDE Assessment Contacts</vt:lpstr>
      <vt:lpstr>Security Statement</vt:lpstr>
      <vt:lpstr>Test Security</vt:lpstr>
      <vt:lpstr>Test Security </vt:lpstr>
      <vt:lpstr>Test Security Agreement</vt:lpstr>
      <vt:lpstr>Why Is Test Security Important?</vt:lpstr>
      <vt:lpstr>Why Is Test Security Important, Cont’d?</vt:lpstr>
      <vt:lpstr>Some Common Test Security Breaches</vt:lpstr>
      <vt:lpstr>Testing Irregularities</vt:lpstr>
      <vt:lpstr>Devices, Social Media and Test Security </vt:lpstr>
      <vt:lpstr>Violating Test Security </vt:lpstr>
      <vt:lpstr>Consequences of Violating Test Security</vt:lpstr>
      <vt:lpstr>Detecting Possible Issues</vt:lpstr>
      <vt:lpstr>How WDE Responds to TS Issues</vt:lpstr>
      <vt:lpstr>PowerPoint Presentation</vt:lpstr>
      <vt:lpstr>PowerPoint Presentation</vt:lpstr>
      <vt:lpstr>PowerPoint Presentation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2021-22  Statewide Assessment Security Training</dc:title>
  <dc:creator>Linda Finnerty</dc:creator>
  <cp:lastModifiedBy>Linda Finnerty</cp:lastModifiedBy>
  <cp:revision>3</cp:revision>
  <dcterms:modified xsi:type="dcterms:W3CDTF">2021-08-19T15:30:12Z</dcterms:modified>
</cp:coreProperties>
</file>