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7"/>
  </p:notesMasterIdLst>
  <p:sldIdLst>
    <p:sldId id="322" r:id="rId4"/>
    <p:sldId id="257" r:id="rId5"/>
    <p:sldId id="258" r:id="rId6"/>
    <p:sldId id="329" r:id="rId7"/>
    <p:sldId id="330" r:id="rId8"/>
    <p:sldId id="259" r:id="rId9"/>
    <p:sldId id="285" r:id="rId10"/>
    <p:sldId id="331" r:id="rId11"/>
    <p:sldId id="358" r:id="rId12"/>
    <p:sldId id="359" r:id="rId13"/>
    <p:sldId id="360" r:id="rId14"/>
    <p:sldId id="267" r:id="rId15"/>
    <p:sldId id="334" r:id="rId16"/>
    <p:sldId id="335" r:id="rId17"/>
    <p:sldId id="337" r:id="rId18"/>
    <p:sldId id="336" r:id="rId19"/>
    <p:sldId id="346" r:id="rId20"/>
    <p:sldId id="340" r:id="rId21"/>
    <p:sldId id="338" r:id="rId22"/>
    <p:sldId id="270" r:id="rId23"/>
    <p:sldId id="268" r:id="rId24"/>
    <p:sldId id="280" r:id="rId25"/>
    <p:sldId id="341" r:id="rId26"/>
    <p:sldId id="332" r:id="rId27"/>
    <p:sldId id="333" r:id="rId28"/>
    <p:sldId id="273" r:id="rId29"/>
    <p:sldId id="348" r:id="rId30"/>
    <p:sldId id="342" r:id="rId31"/>
    <p:sldId id="343" r:id="rId32"/>
    <p:sldId id="344" r:id="rId33"/>
    <p:sldId id="263" r:id="rId34"/>
    <p:sldId id="327" r:id="rId35"/>
    <p:sldId id="328" r:id="rId36"/>
    <p:sldId id="323" r:id="rId37"/>
    <p:sldId id="355" r:id="rId38"/>
    <p:sldId id="356" r:id="rId39"/>
    <p:sldId id="349" r:id="rId40"/>
    <p:sldId id="350" r:id="rId41"/>
    <p:sldId id="351" r:id="rId42"/>
    <p:sldId id="352" r:id="rId43"/>
    <p:sldId id="354" r:id="rId44"/>
    <p:sldId id="353" r:id="rId45"/>
    <p:sldId id="35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Krabbenhoft" initials="EK" lastIdx="3" clrIdx="0">
    <p:extLst>
      <p:ext uri="{19B8F6BF-5375-455C-9EA6-DF929625EA0E}">
        <p15:presenceInfo xmlns:p15="http://schemas.microsoft.com/office/powerpoint/2012/main" userId="S-1-5-21-3700596823-4066134365-3933656348-5010" providerId="AD"/>
      </p:ext>
    </p:extLst>
  </p:cmAuthor>
  <p:cmAuthor id="2" name="Hebert, Lauren" initials="HL" lastIdx="5" clrIdx="1">
    <p:extLst>
      <p:ext uri="{19B8F6BF-5375-455C-9EA6-DF929625EA0E}">
        <p15:presenceInfo xmlns:p15="http://schemas.microsoft.com/office/powerpoint/2012/main" userId="Hebert, Lauren" providerId="None"/>
      </p:ext>
    </p:extLst>
  </p:cmAuthor>
  <p:cmAuthor id="3" name="Lisa Rion" initials="LAR" lastIdx="4" clrIdx="2">
    <p:extLst>
      <p:ext uri="{19B8F6BF-5375-455C-9EA6-DF929625EA0E}">
        <p15:presenceInfo xmlns:p15="http://schemas.microsoft.com/office/powerpoint/2012/main" userId="Lisa Rion" providerId="None"/>
      </p:ext>
    </p:extLst>
  </p:cmAuthor>
  <p:cmAuthor id="4" name="Rabin-Reed, Rebecca" initials="RR" lastIdx="3" clrIdx="3">
    <p:extLst>
      <p:ext uri="{19B8F6BF-5375-455C-9EA6-DF929625EA0E}">
        <p15:presenceInfo xmlns:p15="http://schemas.microsoft.com/office/powerpoint/2012/main" userId="S-1-5-21-8915387-1766009709-1703228666-25593" providerId="AD"/>
      </p:ext>
    </p:extLst>
  </p:cmAuthor>
  <p:cmAuthor id="5" name="Michelle Carroll" initials="MC" lastIdx="5" clrIdx="4">
    <p:extLst>
      <p:ext uri="{19B8F6BF-5375-455C-9EA6-DF929625EA0E}">
        <p15:presenceInfo xmlns:p15="http://schemas.microsoft.com/office/powerpoint/2012/main" userId="S-1-5-21-3700596823-4066134365-3933656348-5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110" d="100"/>
          <a:sy n="110" d="100"/>
        </p:scale>
        <p:origin x="18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E98C0-3320-4720-A4C6-21DFA98847A5}"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A472C-E0F5-4347-81E9-15F1128DA53F}" type="slidenum">
              <a:rPr lang="en-US" smtClean="0"/>
              <a:t>‹#›</a:t>
            </a:fld>
            <a:endParaRPr lang="en-US"/>
          </a:p>
        </p:txBody>
      </p:sp>
    </p:spTree>
    <p:extLst>
      <p:ext uri="{BB962C8B-B14F-4D97-AF65-F5344CB8AC3E}">
        <p14:creationId xmlns:p14="http://schemas.microsoft.com/office/powerpoint/2010/main" val="79317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472C-E0F5-4347-81E9-15F1128DA53F}" type="slidenum">
              <a:rPr lang="en-US" smtClean="0"/>
              <a:t>2</a:t>
            </a:fld>
            <a:endParaRPr lang="en-US" dirty="0"/>
          </a:p>
        </p:txBody>
      </p:sp>
    </p:spTree>
    <p:extLst>
      <p:ext uri="{BB962C8B-B14F-4D97-AF65-F5344CB8AC3E}">
        <p14:creationId xmlns:p14="http://schemas.microsoft.com/office/powerpoint/2010/main" val="2548040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33B4-9753-403C-8F44-ED890199EA91}"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4150" y="304800"/>
            <a:ext cx="1905000" cy="75247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5924" y="5200184"/>
            <a:ext cx="1114997" cy="13332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8662F-3398-4E25-AD4B-608B587A503B}" type="datetimeFigureOut">
              <a:rPr lang="en-US" smtClean="0"/>
              <a:pPr/>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133B4-9753-403C-8F44-ED890199EA91}" type="slidenum">
              <a:rPr lang="en-US" smtClean="0"/>
              <a:pPr/>
              <a:t>‹#›</a:t>
            </a:fld>
            <a:endParaRPr lang="en-US"/>
          </a:p>
        </p:txBody>
      </p:sp>
    </p:spTree>
    <p:extLst>
      <p:ext uri="{BB962C8B-B14F-4D97-AF65-F5344CB8AC3E}">
        <p14:creationId xmlns:p14="http://schemas.microsoft.com/office/powerpoint/2010/main" val="390675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981199"/>
            <a:ext cx="4495800" cy="1828801"/>
          </a:xfrm>
        </p:spPr>
        <p:txBody>
          <a:bodyPr/>
          <a:lstStyle>
            <a:lvl1pPr algn="l">
              <a:defRPr b="1">
                <a:solidFill>
                  <a:srgbClr val="C0504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92575"/>
            <a:ext cx="4495800" cy="892552"/>
          </a:xfrm>
        </p:spPr>
        <p:txBody>
          <a:bodyPr>
            <a:noAutofit/>
          </a:bodyPr>
          <a:lstStyle>
            <a:lvl1pPr marL="0" indent="0" algn="ctr">
              <a:buNone/>
              <a:defRPr sz="28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962400" y="5881231"/>
            <a:ext cx="2133600" cy="365125"/>
          </a:xfrm>
        </p:spPr>
        <p:txBody>
          <a:bodyPr/>
          <a:lstStyle/>
          <a:p>
            <a:fld id="{4BB8662F-3398-4E25-AD4B-608B587A503B}" type="datetimeFigureOut">
              <a:rPr lang="en-US" smtClean="0">
                <a:solidFill>
                  <a:prstClr val="black">
                    <a:tint val="75000"/>
                  </a:prstClr>
                </a:solidFill>
              </a:rPr>
              <a:pPr/>
              <a:t>3/7/2018</a:t>
            </a:fld>
            <a:endParaRPr lang="en-US" dirty="0">
              <a:solidFill>
                <a:prstClr val="black">
                  <a:tint val="75000"/>
                </a:prstClr>
              </a:solidFill>
            </a:endParaRPr>
          </a:p>
        </p:txBody>
      </p:sp>
      <p:sp>
        <p:nvSpPr>
          <p:cNvPr id="7" name="Rectangle 6"/>
          <p:cNvSpPr/>
          <p:nvPr userDrawn="1"/>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10578503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2308514" y="4530877"/>
            <a:ext cx="6149686" cy="1775579"/>
          </a:xfrm>
        </p:spPr>
        <p:txBody>
          <a:bodyPr/>
          <a:lstStyle>
            <a:lvl1pPr marL="0" indent="0">
              <a:buNone/>
              <a:defRPr sz="2400" b="1">
                <a:solidFill>
                  <a:srgbClr val="C0504D"/>
                </a:solidFill>
              </a:defRPr>
            </a:lvl1pPr>
          </a:lstStyle>
          <a:p>
            <a:pPr lvl="0"/>
            <a:r>
              <a:rPr lang="en-US" dirty="0" smtClean="0"/>
              <a:t>Click to edit Master text styles</a:t>
            </a:r>
          </a:p>
        </p:txBody>
      </p:sp>
      <p:sp>
        <p:nvSpPr>
          <p:cNvPr id="2" name="Title 1"/>
          <p:cNvSpPr>
            <a:spLocks noGrp="1"/>
          </p:cNvSpPr>
          <p:nvPr>
            <p:ph type="ctrTitle"/>
          </p:nvPr>
        </p:nvSpPr>
        <p:spPr>
          <a:xfrm>
            <a:off x="2308514" y="970195"/>
            <a:ext cx="6149686" cy="2668131"/>
          </a:xfrm>
        </p:spPr>
        <p:txBody>
          <a:bodyPr/>
          <a:lstStyle>
            <a:lvl1pPr algn="l">
              <a:defRPr b="1">
                <a:solidFill>
                  <a:srgbClr val="C0504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08514" y="3638326"/>
            <a:ext cx="6149686" cy="892552"/>
          </a:xfrm>
        </p:spPr>
        <p:txBody>
          <a:bodyPr>
            <a:noAutofit/>
          </a:bodyPr>
          <a:lstStyle>
            <a:lvl1pPr marL="0" indent="0" algn="ctr">
              <a:buNone/>
              <a:defRPr sz="28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308514" y="6306457"/>
            <a:ext cx="2133600" cy="365125"/>
          </a:xfrm>
        </p:spPr>
        <p:txBody>
          <a:bodyPr/>
          <a:lstStyle/>
          <a:p>
            <a:fld id="{4BB8662F-3398-4E25-AD4B-608B587A503B}" type="datetimeFigureOut">
              <a:rPr lang="en-US" smtClean="0">
                <a:solidFill>
                  <a:prstClr val="black">
                    <a:tint val="75000"/>
                  </a:prstClr>
                </a:solidFill>
              </a:rPr>
              <a:pPr/>
              <a:t>3/7/2018</a:t>
            </a:fld>
            <a:endParaRPr lang="en-US" dirty="0">
              <a:solidFill>
                <a:prstClr val="black">
                  <a:tint val="75000"/>
                </a:prstClr>
              </a:solidFill>
            </a:endParaRPr>
          </a:p>
        </p:txBody>
      </p:sp>
      <p:sp>
        <p:nvSpPr>
          <p:cNvPr id="7" name="Rectangle 6"/>
          <p:cNvSpPr/>
          <p:nvPr userDrawn="1"/>
        </p:nvSpPr>
        <p:spPr>
          <a:xfrm>
            <a:off x="371476" y="0"/>
            <a:ext cx="1295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719" y="304800"/>
            <a:ext cx="1698914" cy="2668131"/>
          </a:xfrm>
          <a:prstGeom prst="rect">
            <a:avLst/>
          </a:prstGeom>
        </p:spPr>
      </p:pic>
    </p:spTree>
    <p:extLst>
      <p:ext uri="{BB962C8B-B14F-4D97-AF65-F5344CB8AC3E}">
        <p14:creationId xmlns:p14="http://schemas.microsoft.com/office/powerpoint/2010/main" val="39512583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8" name="Rectangle 7"/>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3909028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1" y="1"/>
            <a:ext cx="4495800" cy="6858000"/>
          </a:xfrm>
        </p:spPr>
        <p:txBody>
          <a:bodyPr anchor="ctr" anchorCtr="0"/>
          <a:lstStyle>
            <a:lvl1pPr algn="ctr">
              <a:defRPr sz="4000" b="1" cap="all"/>
            </a:lvl1pPr>
          </a:lstStyle>
          <a:p>
            <a:r>
              <a:rPr lang="en-US" dirty="0" smtClean="0"/>
              <a:t>Click to edit Master title style</a:t>
            </a:r>
            <a:endParaRPr lang="en-US" dirty="0"/>
          </a:p>
        </p:txBody>
      </p:sp>
      <p:sp>
        <p:nvSpPr>
          <p:cNvPr id="9" name="Rectangle 8"/>
          <p:cNvSpPr/>
          <p:nvPr userDrawn="1"/>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42655870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6" name="Footer Placeholder 5"/>
          <p:cNvSpPr>
            <a:spLocks noGrp="1"/>
          </p:cNvSpPr>
          <p:nvPr>
            <p:ph type="ftr" sz="quarter" idx="11"/>
          </p:nvPr>
        </p:nvSpPr>
        <p:spPr/>
        <p:txBody>
          <a:bodyPr/>
          <a:lstStyle>
            <a:lvl1pPr>
              <a:defRPr b="1">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3313254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8" name="Footer Placeholder 7"/>
          <p:cNvSpPr>
            <a:spLocks noGrp="1"/>
          </p:cNvSpPr>
          <p:nvPr>
            <p:ph type="ftr" sz="quarter" idx="11"/>
          </p:nvPr>
        </p:nvSpPr>
        <p:spPr/>
        <p:txBody>
          <a:bodyPr/>
          <a:lstStyle>
            <a:lvl1pPr>
              <a:defRPr b="1">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3139580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4" name="Footer Placeholder 3"/>
          <p:cNvSpPr>
            <a:spLocks noGrp="1"/>
          </p:cNvSpPr>
          <p:nvPr>
            <p:ph type="ftr" sz="quarter" idx="11"/>
          </p:nvPr>
        </p:nvSpPr>
        <p:spPr/>
        <p:txBody>
          <a:bodyPr/>
          <a:lstStyle>
            <a:lvl1pPr>
              <a:defRPr b="1">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293263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77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8604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723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638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9159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981199"/>
            <a:ext cx="4495800" cy="1828801"/>
          </a:xfrm>
        </p:spPr>
        <p:txBody>
          <a:bodyPr/>
          <a:lstStyle>
            <a:lvl1pPr algn="l">
              <a:defRPr b="1">
                <a:solidFill>
                  <a:srgbClr val="C0504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92575"/>
            <a:ext cx="4495800" cy="892552"/>
          </a:xfrm>
        </p:spPr>
        <p:txBody>
          <a:bodyPr>
            <a:noAutofit/>
          </a:bodyPr>
          <a:lstStyle>
            <a:lvl1pPr marL="0" indent="0" algn="ctr">
              <a:buNone/>
              <a:defRPr sz="28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962400" y="5881231"/>
            <a:ext cx="2133600" cy="365125"/>
          </a:xfrm>
        </p:spPr>
        <p:txBody>
          <a:bodyPr/>
          <a:lstStyle/>
          <a:p>
            <a:fld id="{4BB8662F-3398-4E25-AD4B-608B587A503B}" type="datetimeFigureOut">
              <a:rPr lang="en-US" smtClean="0">
                <a:solidFill>
                  <a:prstClr val="black">
                    <a:tint val="75000"/>
                  </a:prstClr>
                </a:solidFill>
              </a:rPr>
              <a:pPr/>
              <a:t>3/7/2018</a:t>
            </a:fld>
            <a:endParaRPr lang="en-US" dirty="0">
              <a:solidFill>
                <a:prstClr val="black">
                  <a:tint val="75000"/>
                </a:prstClr>
              </a:solidFill>
            </a:endParaRPr>
          </a:p>
        </p:txBody>
      </p:sp>
      <p:sp>
        <p:nvSpPr>
          <p:cNvPr id="7" name="Rectangle 6"/>
          <p:cNvSpPr/>
          <p:nvPr userDrawn="1"/>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8912860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2308514" y="4530877"/>
            <a:ext cx="6149686" cy="1775579"/>
          </a:xfrm>
        </p:spPr>
        <p:txBody>
          <a:bodyPr/>
          <a:lstStyle>
            <a:lvl1pPr marL="0" indent="0">
              <a:buNone/>
              <a:defRPr sz="2400" b="1">
                <a:solidFill>
                  <a:srgbClr val="C0504D"/>
                </a:solidFill>
              </a:defRPr>
            </a:lvl1pPr>
          </a:lstStyle>
          <a:p>
            <a:pPr lvl="0"/>
            <a:r>
              <a:rPr lang="en-US" dirty="0" smtClean="0"/>
              <a:t>Click to edit Master text styles</a:t>
            </a:r>
          </a:p>
        </p:txBody>
      </p:sp>
      <p:sp>
        <p:nvSpPr>
          <p:cNvPr id="2" name="Title 1"/>
          <p:cNvSpPr>
            <a:spLocks noGrp="1"/>
          </p:cNvSpPr>
          <p:nvPr>
            <p:ph type="ctrTitle"/>
          </p:nvPr>
        </p:nvSpPr>
        <p:spPr>
          <a:xfrm>
            <a:off x="2308514" y="970195"/>
            <a:ext cx="6149686" cy="2668131"/>
          </a:xfrm>
        </p:spPr>
        <p:txBody>
          <a:bodyPr/>
          <a:lstStyle>
            <a:lvl1pPr algn="l">
              <a:defRPr b="1">
                <a:solidFill>
                  <a:srgbClr val="C0504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08514" y="3638326"/>
            <a:ext cx="6149686" cy="892552"/>
          </a:xfrm>
        </p:spPr>
        <p:txBody>
          <a:bodyPr>
            <a:noAutofit/>
          </a:bodyPr>
          <a:lstStyle>
            <a:lvl1pPr marL="0" indent="0" algn="ctr">
              <a:buNone/>
              <a:defRPr sz="28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308514" y="6306457"/>
            <a:ext cx="2133600" cy="365125"/>
          </a:xfrm>
        </p:spPr>
        <p:txBody>
          <a:bodyPr/>
          <a:lstStyle/>
          <a:p>
            <a:fld id="{4BB8662F-3398-4E25-AD4B-608B587A503B}" type="datetimeFigureOut">
              <a:rPr lang="en-US" smtClean="0">
                <a:solidFill>
                  <a:prstClr val="black">
                    <a:tint val="75000"/>
                  </a:prstClr>
                </a:solidFill>
              </a:rPr>
              <a:pPr/>
              <a:t>3/7/2018</a:t>
            </a:fld>
            <a:endParaRPr lang="en-US" dirty="0">
              <a:solidFill>
                <a:prstClr val="black">
                  <a:tint val="75000"/>
                </a:prstClr>
              </a:solidFill>
            </a:endParaRPr>
          </a:p>
        </p:txBody>
      </p:sp>
      <p:sp>
        <p:nvSpPr>
          <p:cNvPr id="7" name="Rectangle 6"/>
          <p:cNvSpPr/>
          <p:nvPr userDrawn="1"/>
        </p:nvSpPr>
        <p:spPr>
          <a:xfrm>
            <a:off x="371476" y="0"/>
            <a:ext cx="1295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719" y="304800"/>
            <a:ext cx="1698914" cy="2668131"/>
          </a:xfrm>
          <a:prstGeom prst="rect">
            <a:avLst/>
          </a:prstGeom>
        </p:spPr>
      </p:pic>
    </p:spTree>
    <p:extLst>
      <p:ext uri="{BB962C8B-B14F-4D97-AF65-F5344CB8AC3E}">
        <p14:creationId xmlns:p14="http://schemas.microsoft.com/office/powerpoint/2010/main" val="5938905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8" name="Rectangle 7"/>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9128883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1" y="1"/>
            <a:ext cx="4495800" cy="6858000"/>
          </a:xfrm>
        </p:spPr>
        <p:txBody>
          <a:bodyPr anchor="ctr" anchorCtr="0"/>
          <a:lstStyle>
            <a:lvl1pPr algn="ctr">
              <a:defRPr sz="4000" b="1" cap="all"/>
            </a:lvl1pPr>
          </a:lstStyle>
          <a:p>
            <a:r>
              <a:rPr lang="en-US" dirty="0" smtClean="0"/>
              <a:t>Click to edit Master title style</a:t>
            </a:r>
            <a:endParaRPr lang="en-US" dirty="0"/>
          </a:p>
        </p:txBody>
      </p:sp>
      <p:sp>
        <p:nvSpPr>
          <p:cNvPr id="9" name="Rectangle 8"/>
          <p:cNvSpPr/>
          <p:nvPr userDrawn="1"/>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1891587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6" name="Footer Placeholder 5"/>
          <p:cNvSpPr>
            <a:spLocks noGrp="1"/>
          </p:cNvSpPr>
          <p:nvPr>
            <p:ph type="ftr" sz="quarter" idx="11"/>
          </p:nvPr>
        </p:nvSpPr>
        <p:spPr/>
        <p:txBody>
          <a:bodyPr/>
          <a:lstStyle>
            <a:lvl1pPr>
              <a:defRPr b="1">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2034110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8662F-3398-4E25-AD4B-608B587A503B}"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8" name="Footer Placeholder 7"/>
          <p:cNvSpPr>
            <a:spLocks noGrp="1"/>
          </p:cNvSpPr>
          <p:nvPr>
            <p:ph type="ftr" sz="quarter" idx="11"/>
          </p:nvPr>
        </p:nvSpPr>
        <p:spPr/>
        <p:txBody>
          <a:bodyPr/>
          <a:lstStyle>
            <a:lvl1pPr>
              <a:defRPr b="1">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29002905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rot="5400000">
            <a:off x="4389437" y="1966913"/>
            <a:ext cx="365126"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00800" cy="1143000"/>
          </a:xfrm>
        </p:spPr>
        <p:txBody>
          <a:bodyPr>
            <a:normAutofit/>
          </a:bodyPr>
          <a:lstStyle>
            <a:lvl1pPr algn="l">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1">
                <a:solidFill>
                  <a:schemeClr val="bg1"/>
                </a:solidFill>
              </a:defRPr>
            </a:lvl1pPr>
          </a:lstStyle>
          <a:p>
            <a:fld id="{4BB8662F-3398-4E25-AD4B-608B587A503B}" type="datetimeFigureOut">
              <a:rPr lang="en-US" smtClean="0">
                <a:solidFill>
                  <a:prstClr val="white"/>
                </a:solidFill>
              </a:rPr>
              <a:pPr/>
              <a:t>3/7/2018</a:t>
            </a:fld>
            <a:endParaRPr lang="en-US">
              <a:solidFill>
                <a:prstClr val="white"/>
              </a:solidFill>
            </a:endParaRPr>
          </a:p>
        </p:txBody>
      </p:sp>
      <p:sp>
        <p:nvSpPr>
          <p:cNvPr id="4" name="Footer Placeholder 3"/>
          <p:cNvSpPr>
            <a:spLocks noGrp="1"/>
          </p:cNvSpPr>
          <p:nvPr>
            <p:ph type="ftr" sz="quarter" idx="11"/>
          </p:nvPr>
        </p:nvSpPr>
        <p:spPr/>
        <p:txBody>
          <a:bodyPr/>
          <a:lstStyle>
            <a:lvl1pPr>
              <a:defRPr b="1">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2B6133B4-9753-403C-8F44-ED890199EA91}" type="slidenum">
              <a:rPr lang="en-US" smtClean="0">
                <a:solidFill>
                  <a:prstClr val="white"/>
                </a:solidFill>
              </a:rPr>
              <a:pPr/>
              <a:t>‹#›</a:t>
            </a:fld>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57200"/>
            <a:ext cx="2106930" cy="899160"/>
          </a:xfrm>
          <a:prstGeom prst="rect">
            <a:avLst/>
          </a:prstGeom>
        </p:spPr>
      </p:pic>
    </p:spTree>
    <p:extLst>
      <p:ext uri="{BB962C8B-B14F-4D97-AF65-F5344CB8AC3E}">
        <p14:creationId xmlns:p14="http://schemas.microsoft.com/office/powerpoint/2010/main" val="5065565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191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665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8582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738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666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8662F-3398-4E25-AD4B-608B587A503B}"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8662F-3398-4E25-AD4B-608B587A503B}" type="datetimeFigureOut">
              <a:rPr lang="en-US" smtClean="0"/>
              <a:pPr/>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8662F-3398-4E25-AD4B-608B587A503B}" type="datetimeFigureOut">
              <a:rPr lang="en-US" smtClean="0"/>
              <a:pPr/>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662F-3398-4E25-AD4B-608B587A503B}" type="datetimeFigureOut">
              <a:rPr lang="en-US" smtClean="0"/>
              <a:pPr/>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662F-3398-4E25-AD4B-608B587A503B}"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133B4-9753-403C-8F44-ED890199E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662F-3398-4E25-AD4B-608B587A503B}" type="datetimeFigureOut">
              <a:rPr lang="en-US" smtClean="0"/>
              <a:pPr/>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33B4-9753-403C-8F44-ED890199EA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220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C0504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662F-3398-4E25-AD4B-608B587A503B}" type="datetimeFigureOut">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33B4-9753-403C-8F44-ED890199EA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3307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C0504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1ddlxtt2jowkvs672myo6z14-wpengine.netdna-ssl.com/wp-content/uploads/2018/01/2018-Home-Private-School-Student-Assessment-Agreement-at-Public-School.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wyoming.gov/educators/state-assessment/test-security/"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elle.carroll@wyo.gov" TargetMode="External"/><Relationship Id="rId2" Type="http://schemas.openxmlformats.org/officeDocument/2006/relationships/hyperlink" Target="mailto:catherine.palmer@wyo.gov"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1ddlxtt2jowkvs672myo6z14-wpengine.netdna-ssl.com/wp-content/uploads/2018/02/AllowableResourceGuidelines2017-2018.pdf" TargetMode="External"/><Relationship Id="rId2" Type="http://schemas.openxmlformats.org/officeDocument/2006/relationships/hyperlink" Target="https://1ddlxtt2jowkvs672myo6z14-wpengine.netdna-ssl.com/wp-content/uploads/2018/02/AllowableResourceGuidelines2017-2018online-1.pdf"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jessica.steinbrenner@wyo.gov" TargetMode="External"/><Relationship Id="rId2" Type="http://schemas.openxmlformats.org/officeDocument/2006/relationships/hyperlink" Target="mailto:laurie.hernandez@wyo.gov" TargetMode="External"/><Relationship Id="rId1" Type="http://schemas.openxmlformats.org/officeDocument/2006/relationships/slideLayout" Target="../slideLayouts/slideLayout1.xml"/><Relationship Id="rId5" Type="http://schemas.openxmlformats.org/officeDocument/2006/relationships/hyperlink" Target="mailto:catherine.palmer@wyo.gov" TargetMode="External"/><Relationship Id="rId4" Type="http://schemas.openxmlformats.org/officeDocument/2006/relationships/hyperlink" Target="mailto:michelle.carroll@wyo.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edu.wyoming.gov/educators/state-assessment/" TargetMode="External"/><Relationship Id="rId2" Type="http://schemas.openxmlformats.org/officeDocument/2006/relationships/hyperlink" Target="https://wyoassessment.org/"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hyperlink" Target="https://wyoassessment.org/core/fileparse.php/2417/urlt/WY_Tech_Specs_Manual_2017-2018.pdf" TargetMode="External"/><Relationship Id="rId2" Type="http://schemas.openxmlformats.org/officeDocument/2006/relationships/hyperlink" Target="https://wyoassessment.org/core/fileparse.php/2417/urlt/Secure_Browser_Installation_Manual_2017-2018.pdf" TargetMode="External"/><Relationship Id="rId1" Type="http://schemas.openxmlformats.org/officeDocument/2006/relationships/slideLayout" Target="../slideLayouts/slideLayout1.xml"/><Relationship Id="rId4" Type="http://schemas.openxmlformats.org/officeDocument/2006/relationships/hyperlink" Target="https://wyoassessment.org/core/fileparse.php/2417/urlt/WY_System_Requirements_2017-2018.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7600" y="1981199"/>
            <a:ext cx="4800600" cy="1828801"/>
          </a:xfrm>
        </p:spPr>
        <p:txBody>
          <a:bodyPr>
            <a:noAutofit/>
          </a:bodyPr>
          <a:lstStyle/>
          <a:p>
            <a:r>
              <a:rPr lang="en-US" sz="3600" dirty="0" smtClean="0">
                <a:solidFill>
                  <a:schemeClr val="accent2"/>
                </a:solidFill>
                <a:latin typeface="Calibri" pitchFamily="34" charset="0"/>
                <a:cs typeface="Calibri" pitchFamily="34" charset="0"/>
              </a:rPr>
              <a:t>Statewide Assessment</a:t>
            </a:r>
            <a:r>
              <a:rPr lang="en-US" sz="3600" dirty="0">
                <a:solidFill>
                  <a:schemeClr val="accent2"/>
                </a:solidFill>
                <a:latin typeface="Calibri" pitchFamily="34" charset="0"/>
                <a:cs typeface="Calibri" pitchFamily="34" charset="0"/>
              </a:rPr>
              <a:t/>
            </a:r>
            <a:br>
              <a:rPr lang="en-US" sz="3600" dirty="0">
                <a:solidFill>
                  <a:schemeClr val="accent2"/>
                </a:solidFill>
                <a:latin typeface="Calibri" pitchFamily="34" charset="0"/>
                <a:cs typeface="Calibri" pitchFamily="34" charset="0"/>
              </a:rPr>
            </a:br>
            <a:r>
              <a:rPr lang="en-US" sz="3600" dirty="0" smtClean="0">
                <a:solidFill>
                  <a:schemeClr val="accent2"/>
                </a:solidFill>
                <a:latin typeface="Calibri" pitchFamily="34" charset="0"/>
                <a:cs typeface="Calibri" pitchFamily="34" charset="0"/>
              </a:rPr>
              <a:t>Training</a:t>
            </a:r>
            <a:r>
              <a:rPr lang="en-US" sz="3600" dirty="0">
                <a:solidFill>
                  <a:schemeClr val="accent2"/>
                </a:solidFill>
                <a:latin typeface="Calibri" pitchFamily="34" charset="0"/>
                <a:cs typeface="Calibri" pitchFamily="34" charset="0"/>
              </a:rPr>
              <a:t/>
            </a:r>
            <a:br>
              <a:rPr lang="en-US" sz="3600" dirty="0">
                <a:solidFill>
                  <a:schemeClr val="accent2"/>
                </a:solidFill>
                <a:latin typeface="Calibri" pitchFamily="34" charset="0"/>
                <a:cs typeface="Calibri" pitchFamily="34" charset="0"/>
              </a:rPr>
            </a:br>
            <a:r>
              <a:rPr lang="en-US" sz="3600" dirty="0" smtClean="0">
                <a:solidFill>
                  <a:schemeClr val="accent2"/>
                </a:solidFill>
                <a:latin typeface="Calibri" pitchFamily="34" charset="0"/>
                <a:cs typeface="Calibri" pitchFamily="34" charset="0"/>
              </a:rPr>
              <a:t>2018 WY-TOPP</a:t>
            </a:r>
            <a:endParaRPr lang="en-US" sz="3600" dirty="0"/>
          </a:p>
        </p:txBody>
      </p:sp>
      <p:pic>
        <p:nvPicPr>
          <p:cNvPr id="2" name="Picture 1" descr="Logo for the WY-TOPP Assessment" title="WY-TOPP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257800"/>
            <a:ext cx="1066800" cy="1275653"/>
          </a:xfrm>
          <a:prstGeom prst="rect">
            <a:avLst/>
          </a:prstGeom>
        </p:spPr>
      </p:pic>
    </p:spTree>
    <p:extLst>
      <p:ext uri="{BB962C8B-B14F-4D97-AF65-F5344CB8AC3E}">
        <p14:creationId xmlns:p14="http://schemas.microsoft.com/office/powerpoint/2010/main" val="2543476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685800"/>
            <a:ext cx="8153400" cy="1012825"/>
          </a:xfrm>
          <a:noFill/>
        </p:spPr>
        <p:txBody>
          <a:bodyPr>
            <a:normAutofit/>
          </a:bodyPr>
          <a:lstStyle/>
          <a:p>
            <a:pPr indent="-457200" algn="l"/>
            <a:r>
              <a:rPr lang="en-US" b="1" dirty="0" smtClean="0">
                <a:solidFill>
                  <a:srgbClr val="0070C0"/>
                </a:solidFill>
                <a:latin typeface="Calibri" pitchFamily="34" charset="0"/>
              </a:rPr>
              <a:t>Estimated Testing </a:t>
            </a:r>
            <a:r>
              <a:rPr lang="en-US" b="1" dirty="0" smtClean="0">
                <a:solidFill>
                  <a:srgbClr val="0070C0"/>
                </a:solidFill>
                <a:latin typeface="Calibri" pitchFamily="34" charset="0"/>
              </a:rPr>
              <a:t>Times - Math</a:t>
            </a:r>
            <a:endParaRPr lang="en-US" sz="3600" dirty="0">
              <a:latin typeface="Calibri" pitchFamily="34" charset="0"/>
            </a:endParaRPr>
          </a:p>
        </p:txBody>
      </p:sp>
      <p:pic>
        <p:nvPicPr>
          <p:cNvPr id="4" name="Picture 3" descr="Estimated testing times for the mathematics portion of the WY-TOPP assessment." title="Mathematics estimated testing times"/>
          <p:cNvPicPr>
            <a:picLocks noChangeAspect="1"/>
          </p:cNvPicPr>
          <p:nvPr/>
        </p:nvPicPr>
        <p:blipFill>
          <a:blip r:embed="rId2"/>
          <a:stretch>
            <a:fillRect/>
          </a:stretch>
        </p:blipFill>
        <p:spPr>
          <a:xfrm>
            <a:off x="1828800" y="1524000"/>
            <a:ext cx="5257800" cy="3546928"/>
          </a:xfrm>
          <a:prstGeom prst="rect">
            <a:avLst/>
          </a:prstGeom>
        </p:spPr>
      </p:pic>
      <p:sp>
        <p:nvSpPr>
          <p:cNvPr id="6" name="Title 7"/>
          <p:cNvSpPr txBox="1">
            <a:spLocks/>
          </p:cNvSpPr>
          <p:nvPr/>
        </p:nvSpPr>
        <p:spPr>
          <a:xfrm>
            <a:off x="533400" y="4648200"/>
            <a:ext cx="8153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1400" dirty="0">
                <a:solidFill>
                  <a:prstClr val="black"/>
                </a:solidFill>
                <a:ea typeface="+mn-ea"/>
                <a:cs typeface="+mn-cs"/>
              </a:rPr>
              <a:t>*Note: Adequate time must be provided for make-up administrations. Make-up administrations must be completed by the end of the Test Administration window. </a:t>
            </a:r>
          </a:p>
        </p:txBody>
      </p:sp>
    </p:spTree>
    <p:extLst>
      <p:ext uri="{BB962C8B-B14F-4D97-AF65-F5344CB8AC3E}">
        <p14:creationId xmlns:p14="http://schemas.microsoft.com/office/powerpoint/2010/main" val="411964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796925"/>
            <a:ext cx="8153400" cy="1012825"/>
          </a:xfrm>
          <a:noFill/>
        </p:spPr>
        <p:txBody>
          <a:bodyPr>
            <a:normAutofit/>
          </a:bodyPr>
          <a:lstStyle/>
          <a:p>
            <a:pPr indent="-457200" algn="l"/>
            <a:r>
              <a:rPr lang="en-US" b="1" dirty="0" smtClean="0">
                <a:solidFill>
                  <a:srgbClr val="0070C0"/>
                </a:solidFill>
                <a:latin typeface="Calibri" pitchFamily="34" charset="0"/>
              </a:rPr>
              <a:t>Estimated Testing </a:t>
            </a:r>
            <a:r>
              <a:rPr lang="en-US" b="1" dirty="0" smtClean="0">
                <a:solidFill>
                  <a:srgbClr val="0070C0"/>
                </a:solidFill>
                <a:latin typeface="Calibri" pitchFamily="34" charset="0"/>
              </a:rPr>
              <a:t>Times - Science</a:t>
            </a:r>
            <a:endParaRPr lang="en-US" sz="3600" dirty="0">
              <a:latin typeface="Calibri" pitchFamily="34" charset="0"/>
            </a:endParaRPr>
          </a:p>
        </p:txBody>
      </p:sp>
      <p:pic>
        <p:nvPicPr>
          <p:cNvPr id="4" name="Picture 3" descr="Estimated testing times for the Science portion of the WY-TOPP assessment." title="Science estimated testing times"/>
          <p:cNvPicPr>
            <a:picLocks noChangeAspect="1"/>
          </p:cNvPicPr>
          <p:nvPr/>
        </p:nvPicPr>
        <p:blipFill>
          <a:blip r:embed="rId2"/>
          <a:stretch>
            <a:fillRect/>
          </a:stretch>
        </p:blipFill>
        <p:spPr>
          <a:xfrm>
            <a:off x="914400" y="1752600"/>
            <a:ext cx="7210425" cy="3105150"/>
          </a:xfrm>
          <a:prstGeom prst="rect">
            <a:avLst/>
          </a:prstGeom>
        </p:spPr>
      </p:pic>
      <p:sp>
        <p:nvSpPr>
          <p:cNvPr id="6" name="Title 7"/>
          <p:cNvSpPr txBox="1">
            <a:spLocks/>
          </p:cNvSpPr>
          <p:nvPr/>
        </p:nvSpPr>
        <p:spPr>
          <a:xfrm>
            <a:off x="533400" y="4648200"/>
            <a:ext cx="8153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1400" dirty="0">
                <a:solidFill>
                  <a:prstClr val="black"/>
                </a:solidFill>
                <a:ea typeface="+mn-ea"/>
                <a:cs typeface="+mn-cs"/>
              </a:rPr>
              <a:t>*Note: Adequate time must be provided for make-up administrations. Make-up administrations must be completed by the end of the Test Administration window. </a:t>
            </a:r>
          </a:p>
        </p:txBody>
      </p:sp>
    </p:spTree>
    <p:extLst>
      <p:ext uri="{BB962C8B-B14F-4D97-AF65-F5344CB8AC3E}">
        <p14:creationId xmlns:p14="http://schemas.microsoft.com/office/powerpoint/2010/main" val="133550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Any questions? </a:t>
            </a:r>
            <a:endParaRPr lang="en-US" sz="3600" dirty="0">
              <a:latin typeface="Calibri" pitchFamily="34" charset="0"/>
            </a:endParaRPr>
          </a:p>
        </p:txBody>
      </p:sp>
      <p:pic>
        <p:nvPicPr>
          <p:cNvPr id="9" name="Picture 8" descr="Large red question mark with a girl leaning against it." title="Question Ma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524000"/>
            <a:ext cx="4876800" cy="4876800"/>
          </a:xfrm>
          <a:prstGeom prst="rect">
            <a:avLst/>
          </a:prstGeom>
        </p:spPr>
      </p:pic>
    </p:spTree>
    <p:extLst>
      <p:ext uri="{BB962C8B-B14F-4D97-AF65-F5344CB8AC3E}">
        <p14:creationId xmlns:p14="http://schemas.microsoft.com/office/powerpoint/2010/main" val="3583119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638697"/>
            <a:ext cx="7772400" cy="1470025"/>
          </a:xfrm>
        </p:spPr>
        <p:txBody>
          <a:bodyPr/>
          <a:lstStyle/>
          <a:p>
            <a:r>
              <a:rPr lang="en-US" b="1" dirty="0">
                <a:solidFill>
                  <a:srgbClr val="0070C0"/>
                </a:solidFill>
                <a:latin typeface="Calibri" pitchFamily="34" charset="0"/>
              </a:rPr>
              <a:t>Test Security </a:t>
            </a:r>
            <a:r>
              <a:rPr lang="en-US" sz="7200" dirty="0">
                <a:latin typeface="Calibri" pitchFamily="34" charset="0"/>
              </a:rPr>
              <a:t/>
            </a:r>
            <a:br>
              <a:rPr lang="en-US" sz="7200" dirty="0">
                <a:latin typeface="Calibri" pitchFamily="34" charset="0"/>
              </a:rPr>
            </a:br>
            <a:endParaRPr lang="en-US" dirty="0"/>
          </a:p>
        </p:txBody>
      </p:sp>
    </p:spTree>
    <p:extLst>
      <p:ext uri="{BB962C8B-B14F-4D97-AF65-F5344CB8AC3E}">
        <p14:creationId xmlns:p14="http://schemas.microsoft.com/office/powerpoint/2010/main" val="7888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Test Security</a:t>
            </a:r>
            <a:endParaRPr lang="en-US" sz="3600" dirty="0">
              <a:latin typeface="Calibri" pitchFamily="34" charset="0"/>
            </a:endParaRPr>
          </a:p>
        </p:txBody>
      </p:sp>
      <p:sp>
        <p:nvSpPr>
          <p:cNvPr id="5" name="Title 7"/>
          <p:cNvSpPr txBox="1">
            <a:spLocks/>
          </p:cNvSpPr>
          <p:nvPr/>
        </p:nvSpPr>
        <p:spPr>
          <a:xfrm>
            <a:off x="461554" y="1981200"/>
            <a:ext cx="8153400" cy="4038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Bef>
                <a:spcPct val="20000"/>
              </a:spcBef>
            </a:pPr>
            <a:r>
              <a:rPr lang="en-US" sz="3200" dirty="0">
                <a:solidFill>
                  <a:prstClr val="black"/>
                </a:solidFill>
                <a:ea typeface="+mn-ea"/>
                <a:cs typeface="+mn-cs"/>
              </a:rPr>
              <a:t>The primary goal of </a:t>
            </a:r>
            <a:r>
              <a:rPr lang="en-US" sz="3200" dirty="0" smtClean="0">
                <a:solidFill>
                  <a:prstClr val="black"/>
                </a:solidFill>
                <a:ea typeface="+mn-ea"/>
                <a:cs typeface="+mn-cs"/>
              </a:rPr>
              <a:t>WY-TOPP </a:t>
            </a:r>
            <a:r>
              <a:rPr lang="en-US" sz="3200" dirty="0">
                <a:solidFill>
                  <a:prstClr val="black"/>
                </a:solidFill>
                <a:ea typeface="+mn-ea"/>
                <a:cs typeface="+mn-cs"/>
              </a:rPr>
              <a:t>test security is to protect the integrity of the assessments by</a:t>
            </a:r>
          </a:p>
          <a:p>
            <a:pPr marL="742950" lvl="1" indent="-285750">
              <a:lnSpc>
                <a:spcPct val="90000"/>
              </a:lnSpc>
              <a:spcBef>
                <a:spcPct val="20000"/>
              </a:spcBef>
              <a:buFont typeface="Arial" pitchFamily="34" charset="0"/>
              <a:buChar char="–"/>
            </a:pPr>
            <a:r>
              <a:rPr lang="en-US" sz="2800" dirty="0" smtClean="0">
                <a:solidFill>
                  <a:prstClr val="black"/>
                </a:solidFill>
              </a:rPr>
              <a:t>Securing </a:t>
            </a:r>
            <a:r>
              <a:rPr lang="en-US" sz="2800" dirty="0">
                <a:solidFill>
                  <a:prstClr val="black"/>
                </a:solidFill>
              </a:rPr>
              <a:t>test </a:t>
            </a:r>
            <a:r>
              <a:rPr lang="en-US" sz="2800" dirty="0" smtClean="0">
                <a:solidFill>
                  <a:prstClr val="black"/>
                </a:solidFill>
              </a:rPr>
              <a:t>materials and items </a:t>
            </a:r>
            <a:r>
              <a:rPr lang="en-US" sz="2800" dirty="0">
                <a:solidFill>
                  <a:prstClr val="black"/>
                </a:solidFill>
              </a:rPr>
              <a:t>at all times</a:t>
            </a:r>
          </a:p>
          <a:p>
            <a:pPr marL="742950" lvl="1" indent="-285750">
              <a:lnSpc>
                <a:spcPct val="90000"/>
              </a:lnSpc>
              <a:spcBef>
                <a:spcPct val="20000"/>
              </a:spcBef>
              <a:buFont typeface="Arial" pitchFamily="34" charset="0"/>
              <a:buChar char="–"/>
            </a:pPr>
            <a:r>
              <a:rPr lang="en-US" sz="2800" dirty="0">
                <a:solidFill>
                  <a:prstClr val="black"/>
                </a:solidFill>
              </a:rPr>
              <a:t>Ensuring appropriate preparation for and administration of the test</a:t>
            </a:r>
          </a:p>
        </p:txBody>
      </p:sp>
    </p:spTree>
    <p:extLst>
      <p:ext uri="{BB962C8B-B14F-4D97-AF65-F5344CB8AC3E}">
        <p14:creationId xmlns:p14="http://schemas.microsoft.com/office/powerpoint/2010/main" val="295563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Test Security </a:t>
            </a:r>
            <a:endParaRPr lang="en-US" sz="3600" dirty="0">
              <a:latin typeface="Calibri" pitchFamily="34" charset="0"/>
            </a:endParaRPr>
          </a:p>
        </p:txBody>
      </p:sp>
      <p:sp>
        <p:nvSpPr>
          <p:cNvPr id="6" name="TextBox 5"/>
          <p:cNvSpPr txBox="1"/>
          <p:nvPr/>
        </p:nvSpPr>
        <p:spPr>
          <a:xfrm>
            <a:off x="457200" y="1752600"/>
            <a:ext cx="2514600" cy="584775"/>
          </a:xfrm>
          <a:prstGeom prst="rect">
            <a:avLst/>
          </a:prstGeom>
          <a:noFill/>
          <a:ln w="28575">
            <a:solidFill>
              <a:srgbClr val="0070C0"/>
            </a:solidFill>
          </a:ln>
        </p:spPr>
        <p:txBody>
          <a:bodyPr wrap="square" rtlCol="0">
            <a:spAutoFit/>
          </a:bodyPr>
          <a:lstStyle/>
          <a:p>
            <a:pPr algn="ctr"/>
            <a:r>
              <a:rPr lang="en-US" sz="3200" i="1" dirty="0" smtClean="0">
                <a:latin typeface="Calibri" pitchFamily="34" charset="0"/>
                <a:cs typeface="Calibri" pitchFamily="34" charset="0"/>
              </a:rPr>
              <a:t>WHEN</a:t>
            </a:r>
            <a:endParaRPr lang="en-US" sz="3200" i="1" dirty="0">
              <a:latin typeface="Calibri" pitchFamily="34" charset="0"/>
              <a:cs typeface="Calibri" pitchFamily="34" charset="0"/>
            </a:endParaRPr>
          </a:p>
        </p:txBody>
      </p:sp>
      <p:pic>
        <p:nvPicPr>
          <p:cNvPr id="3" name="Picture 2" descr="A bulleted list that includes Prior to testing, During testing, and After testing." title="Bulleted list"/>
          <p:cNvPicPr>
            <a:picLocks noChangeAspect="1"/>
          </p:cNvPicPr>
          <p:nvPr/>
        </p:nvPicPr>
        <p:blipFill>
          <a:blip r:embed="rId2"/>
          <a:stretch>
            <a:fillRect/>
          </a:stretch>
        </p:blipFill>
        <p:spPr>
          <a:xfrm>
            <a:off x="304800" y="2743200"/>
            <a:ext cx="3657600" cy="3157576"/>
          </a:xfrm>
          <a:prstGeom prst="rect">
            <a:avLst/>
          </a:prstGeom>
        </p:spPr>
      </p:pic>
      <p:sp>
        <p:nvSpPr>
          <p:cNvPr id="9" name="TextBox 8"/>
          <p:cNvSpPr txBox="1"/>
          <p:nvPr/>
        </p:nvSpPr>
        <p:spPr>
          <a:xfrm>
            <a:off x="4419600" y="1752600"/>
            <a:ext cx="2362200" cy="584775"/>
          </a:xfrm>
          <a:prstGeom prst="rect">
            <a:avLst/>
          </a:prstGeom>
          <a:noFill/>
          <a:ln w="28575">
            <a:solidFill>
              <a:srgbClr val="0070C0"/>
            </a:solidFill>
          </a:ln>
        </p:spPr>
        <p:txBody>
          <a:bodyPr wrap="square" rtlCol="0">
            <a:spAutoFit/>
          </a:bodyPr>
          <a:lstStyle/>
          <a:p>
            <a:pPr algn="ctr"/>
            <a:r>
              <a:rPr lang="en-US" sz="3200" i="1" dirty="0" smtClean="0">
                <a:latin typeface="Calibri" pitchFamily="34" charset="0"/>
                <a:cs typeface="Calibri" pitchFamily="34" charset="0"/>
              </a:rPr>
              <a:t>WHO</a:t>
            </a:r>
            <a:endParaRPr lang="en-US" sz="3200" i="1" dirty="0">
              <a:latin typeface="Calibri" pitchFamily="34" charset="0"/>
              <a:cs typeface="Calibri" pitchFamily="34" charset="0"/>
            </a:endParaRPr>
          </a:p>
        </p:txBody>
      </p:sp>
      <p:sp>
        <p:nvSpPr>
          <p:cNvPr id="10" name="Rectangle 3"/>
          <p:cNvSpPr txBox="1">
            <a:spLocks noChangeArrowheads="1"/>
          </p:cNvSpPr>
          <p:nvPr/>
        </p:nvSpPr>
        <p:spPr bwMode="auto">
          <a:xfrm>
            <a:off x="4267200" y="2743200"/>
            <a:ext cx="4114800" cy="3281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District</a:t>
            </a:r>
            <a:r>
              <a:rPr kumimoji="0" lang="en-US" sz="2800" b="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n-US"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Coordinator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800" dirty="0" smtClean="0">
                <a:solidFill>
                  <a:schemeClr val="tx1"/>
                </a:solidFill>
                <a:latin typeface="Calibri" pitchFamily="34" charset="0"/>
                <a:cs typeface="Calibri" pitchFamily="34" charset="0"/>
              </a:rPr>
              <a:t>Building Coordinator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Proctors and Test Administrators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800" dirty="0" smtClean="0">
                <a:solidFill>
                  <a:schemeClr val="tx1"/>
                </a:solidFill>
                <a:latin typeface="Calibri" pitchFamily="34" charset="0"/>
                <a:cs typeface="Calibri" pitchFamily="34" charset="0"/>
              </a:rPr>
              <a:t>Anyone who handles the tests</a:t>
            </a:r>
            <a:endParaRPr kumimoji="0" lang="en-US" sz="28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12163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Consequences of </a:t>
            </a:r>
            <a:br>
              <a:rPr lang="en-US" b="1" dirty="0" smtClean="0">
                <a:solidFill>
                  <a:srgbClr val="0070C0"/>
                </a:solidFill>
                <a:latin typeface="Calibri" pitchFamily="34" charset="0"/>
              </a:rPr>
            </a:br>
            <a:r>
              <a:rPr lang="en-US" b="1" dirty="0" smtClean="0">
                <a:solidFill>
                  <a:srgbClr val="0070C0"/>
                </a:solidFill>
                <a:latin typeface="Calibri" pitchFamily="34" charset="0"/>
              </a:rPr>
              <a:t>Test Security Breaches </a:t>
            </a:r>
            <a:endParaRPr lang="en-US" sz="3600" dirty="0">
              <a:latin typeface="Calibri" pitchFamily="34" charset="0"/>
            </a:endParaRPr>
          </a:p>
        </p:txBody>
      </p:sp>
      <p:sp>
        <p:nvSpPr>
          <p:cNvPr id="5" name="Title 7"/>
          <p:cNvSpPr txBox="1">
            <a:spLocks/>
          </p:cNvSpPr>
          <p:nvPr/>
        </p:nvSpPr>
        <p:spPr>
          <a:xfrm>
            <a:off x="457200" y="1676400"/>
            <a:ext cx="8153400" cy="449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80000"/>
              </a:lnSpc>
              <a:spcBef>
                <a:spcPct val="20000"/>
              </a:spcBef>
              <a:buFont typeface="Arial" pitchFamily="34" charset="0"/>
              <a:buChar char="•"/>
              <a:defRPr/>
            </a:pPr>
            <a:r>
              <a:rPr lang="en-US" sz="3200" dirty="0">
                <a:solidFill>
                  <a:prstClr val="black"/>
                </a:solidFill>
                <a:ea typeface="+mn-ea"/>
                <a:cs typeface="+mn-cs"/>
              </a:rPr>
              <a:t>Inferences cannot be drawn about student performance</a:t>
            </a:r>
          </a:p>
          <a:p>
            <a:pPr marL="342900" lvl="0" indent="-342900" algn="l">
              <a:lnSpc>
                <a:spcPct val="80000"/>
              </a:lnSpc>
              <a:spcBef>
                <a:spcPct val="20000"/>
              </a:spcBef>
              <a:buFont typeface="Arial" pitchFamily="34" charset="0"/>
              <a:buChar char="•"/>
              <a:defRPr/>
            </a:pPr>
            <a:r>
              <a:rPr lang="en-US" sz="3200" dirty="0">
                <a:solidFill>
                  <a:prstClr val="black"/>
                </a:solidFill>
                <a:ea typeface="+mn-ea"/>
                <a:cs typeface="+mn-cs"/>
              </a:rPr>
              <a:t>Items may be unusable in future tests, resulting in additional costs for item development</a:t>
            </a:r>
          </a:p>
          <a:p>
            <a:pPr marL="342900" lvl="0" indent="-342900" algn="l">
              <a:lnSpc>
                <a:spcPct val="80000"/>
              </a:lnSpc>
              <a:spcBef>
                <a:spcPct val="20000"/>
              </a:spcBef>
              <a:buFont typeface="Arial" pitchFamily="34" charset="0"/>
              <a:buChar char="•"/>
              <a:defRPr/>
            </a:pPr>
            <a:r>
              <a:rPr lang="en-US" sz="3200" dirty="0">
                <a:solidFill>
                  <a:prstClr val="black"/>
                </a:solidFill>
                <a:ea typeface="+mn-ea"/>
                <a:cs typeface="+mn-cs"/>
              </a:rPr>
              <a:t>Students gain an unfair advantage</a:t>
            </a:r>
          </a:p>
          <a:p>
            <a:pPr marL="342900" lvl="0" indent="-342900" algn="l">
              <a:lnSpc>
                <a:spcPct val="80000"/>
              </a:lnSpc>
              <a:spcBef>
                <a:spcPct val="20000"/>
              </a:spcBef>
              <a:buFont typeface="Arial" pitchFamily="34" charset="0"/>
              <a:buChar char="•"/>
              <a:defRPr/>
            </a:pPr>
            <a:r>
              <a:rPr lang="en-US" sz="3200" dirty="0">
                <a:solidFill>
                  <a:prstClr val="black"/>
                </a:solidFill>
                <a:ea typeface="+mn-ea"/>
                <a:cs typeface="+mn-cs"/>
              </a:rPr>
              <a:t>Violates public trust</a:t>
            </a:r>
          </a:p>
          <a:p>
            <a:pPr marL="342900" lvl="0" indent="-342900" algn="l">
              <a:lnSpc>
                <a:spcPct val="80000"/>
              </a:lnSpc>
              <a:spcBef>
                <a:spcPct val="20000"/>
              </a:spcBef>
              <a:buFont typeface="Arial" pitchFamily="34" charset="0"/>
              <a:buChar char="•"/>
              <a:defRPr/>
            </a:pPr>
            <a:r>
              <a:rPr lang="en-US" sz="3200" dirty="0">
                <a:solidFill>
                  <a:prstClr val="black"/>
                </a:solidFill>
                <a:ea typeface="+mn-ea"/>
                <a:cs typeface="+mn-cs"/>
              </a:rPr>
              <a:t>Invalidation of scores </a:t>
            </a:r>
            <a:r>
              <a:rPr lang="en-US" sz="3200" dirty="0" smtClean="0">
                <a:solidFill>
                  <a:prstClr val="black"/>
                </a:solidFill>
                <a:ea typeface="+mn-ea"/>
                <a:cs typeface="+mn-cs"/>
              </a:rPr>
              <a:t>may affect accountability calculations</a:t>
            </a:r>
            <a:endParaRPr lang="en-US" sz="3200" dirty="0">
              <a:solidFill>
                <a:prstClr val="black"/>
              </a:solidFill>
              <a:ea typeface="+mn-ea"/>
              <a:cs typeface="+mn-cs"/>
            </a:endParaRPr>
          </a:p>
        </p:txBody>
      </p:sp>
    </p:spTree>
    <p:extLst>
      <p:ext uri="{BB962C8B-B14F-4D97-AF65-F5344CB8AC3E}">
        <p14:creationId xmlns:p14="http://schemas.microsoft.com/office/powerpoint/2010/main" val="136783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Online Test </a:t>
            </a:r>
            <a:r>
              <a:rPr lang="en-US" b="1" dirty="0" smtClean="0">
                <a:solidFill>
                  <a:srgbClr val="0070C0"/>
                </a:solidFill>
                <a:latin typeface="Calibri" pitchFamily="34" charset="0"/>
              </a:rPr>
              <a:t>Security </a:t>
            </a:r>
            <a:endParaRPr lang="en-US" sz="3600" dirty="0">
              <a:latin typeface="Calibri" pitchFamily="34" charset="0"/>
            </a:endParaRPr>
          </a:p>
        </p:txBody>
      </p:sp>
      <p:sp>
        <p:nvSpPr>
          <p:cNvPr id="5" name="Title 7"/>
          <p:cNvSpPr txBox="1">
            <a:spLocks/>
          </p:cNvSpPr>
          <p:nvPr/>
        </p:nvSpPr>
        <p:spPr>
          <a:xfrm>
            <a:off x="457200" y="1676400"/>
            <a:ext cx="8153400" cy="4419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3200" dirty="0" smtClean="0">
                <a:solidFill>
                  <a:prstClr val="black"/>
                </a:solidFill>
                <a:ea typeface="+mn-ea"/>
                <a:cs typeface="+mn-cs"/>
              </a:rPr>
              <a:t>Secure Browser</a:t>
            </a:r>
            <a:endParaRPr lang="en-US" sz="3200" dirty="0">
              <a:solidFill>
                <a:prstClr val="black"/>
              </a:solidFill>
              <a:ea typeface="+mn-ea"/>
              <a:cs typeface="+mn-cs"/>
            </a:endParaRPr>
          </a:p>
          <a:p>
            <a:pPr marL="342900" lvl="0" indent="-342900" algn="l">
              <a:spcBef>
                <a:spcPct val="20000"/>
              </a:spcBef>
              <a:buFont typeface="Arial" pitchFamily="34" charset="0"/>
              <a:buChar char="•"/>
            </a:pPr>
            <a:r>
              <a:rPr lang="en-US" sz="3200" dirty="0" smtClean="0">
                <a:solidFill>
                  <a:prstClr val="black"/>
                </a:solidFill>
                <a:ea typeface="+mn-ea"/>
                <a:cs typeface="+mn-cs"/>
              </a:rPr>
              <a:t>Prevents students from accessing other programs or the internet during testing.</a:t>
            </a:r>
          </a:p>
          <a:p>
            <a:pPr marL="342900" lvl="0" indent="-342900" algn="l">
              <a:spcBef>
                <a:spcPct val="20000"/>
              </a:spcBef>
              <a:buFont typeface="Arial" pitchFamily="34" charset="0"/>
              <a:buChar char="•"/>
            </a:pPr>
            <a:r>
              <a:rPr lang="en-US" sz="3200" dirty="0" smtClean="0">
                <a:solidFill>
                  <a:prstClr val="black"/>
                </a:solidFill>
                <a:ea typeface="+mn-ea"/>
                <a:cs typeface="+mn-cs"/>
              </a:rPr>
              <a:t>Any attempt to leave the secure browser or access the student computer from another device will log the student out of the test.</a:t>
            </a:r>
            <a:endParaRPr lang="en-US" sz="3200" dirty="0">
              <a:solidFill>
                <a:prstClr val="black"/>
              </a:solidFill>
              <a:ea typeface="+mn-ea"/>
              <a:cs typeface="+mn-cs"/>
            </a:endParaRPr>
          </a:p>
        </p:txBody>
      </p:sp>
    </p:spTree>
    <p:extLst>
      <p:ext uri="{BB962C8B-B14F-4D97-AF65-F5344CB8AC3E}">
        <p14:creationId xmlns:p14="http://schemas.microsoft.com/office/powerpoint/2010/main" val="38795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Home School Students</a:t>
            </a:r>
            <a:endParaRPr lang="en-US" sz="3600" dirty="0">
              <a:latin typeface="Calibri" pitchFamily="34" charset="0"/>
            </a:endParaRPr>
          </a:p>
        </p:txBody>
      </p:sp>
      <p:sp>
        <p:nvSpPr>
          <p:cNvPr id="5" name="Title 7"/>
          <p:cNvSpPr txBox="1">
            <a:spLocks/>
          </p:cNvSpPr>
          <p:nvPr/>
        </p:nvSpPr>
        <p:spPr>
          <a:xfrm>
            <a:off x="457200" y="1676400"/>
            <a:ext cx="8153400" cy="4800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spcBef>
                <a:spcPct val="20000"/>
              </a:spcBef>
              <a:buFont typeface="Arial" pitchFamily="34" charset="0"/>
              <a:buChar char="•"/>
            </a:pPr>
            <a:r>
              <a:rPr lang="en-US" sz="3000" dirty="0">
                <a:solidFill>
                  <a:prstClr val="black"/>
                </a:solidFill>
                <a:ea typeface="+mn-ea"/>
                <a:cs typeface="+mn-cs"/>
              </a:rPr>
              <a:t>It is a district choice whether to test home school students.  </a:t>
            </a:r>
          </a:p>
          <a:p>
            <a:pPr marL="342900" lvl="0" indent="-342900" algn="l">
              <a:spcBef>
                <a:spcPct val="20000"/>
              </a:spcBef>
              <a:buFont typeface="Arial" pitchFamily="34" charset="0"/>
              <a:buChar char="•"/>
            </a:pPr>
            <a:r>
              <a:rPr lang="en-US" sz="3000" dirty="0">
                <a:solidFill>
                  <a:prstClr val="black"/>
                </a:solidFill>
                <a:ea typeface="+mn-ea"/>
                <a:cs typeface="+mn-cs"/>
              </a:rPr>
              <a:t>Home school students who do test MUST test in their district of residence.  DO NOT test a home school student who is not a resident in your district</a:t>
            </a:r>
            <a:r>
              <a:rPr lang="en-US" sz="3000" dirty="0" smtClean="0">
                <a:solidFill>
                  <a:prstClr val="black"/>
                </a:solidFill>
                <a:ea typeface="+mn-ea"/>
                <a:cs typeface="+mn-cs"/>
              </a:rPr>
              <a:t>.</a:t>
            </a:r>
          </a:p>
          <a:p>
            <a:pPr marL="342900" lvl="0" indent="-342900" algn="l">
              <a:spcBef>
                <a:spcPct val="20000"/>
              </a:spcBef>
              <a:buFont typeface="Arial" pitchFamily="34" charset="0"/>
              <a:buChar char="•"/>
            </a:pPr>
            <a:r>
              <a:rPr lang="en-US" sz="3000" dirty="0" smtClean="0">
                <a:solidFill>
                  <a:prstClr val="black"/>
                </a:solidFill>
                <a:ea typeface="+mn-ea"/>
                <a:cs typeface="+mn-cs"/>
              </a:rPr>
              <a:t>Campuses that agree to test a homeschool student must complete a </a:t>
            </a:r>
            <a:r>
              <a:rPr lang="en-US" sz="3000" dirty="0" smtClean="0">
                <a:solidFill>
                  <a:prstClr val="black"/>
                </a:solidFill>
                <a:ea typeface="+mn-ea"/>
                <a:cs typeface="+mn-cs"/>
                <a:hlinkClick r:id="rId2"/>
              </a:rPr>
              <a:t>Test Security Agreement specifically for that student</a:t>
            </a:r>
            <a:r>
              <a:rPr lang="en-US" sz="3000" dirty="0" smtClean="0">
                <a:solidFill>
                  <a:prstClr val="black"/>
                </a:solidFill>
                <a:ea typeface="+mn-ea"/>
                <a:cs typeface="+mn-cs"/>
              </a:rPr>
              <a:t>. </a:t>
            </a:r>
            <a:endParaRPr lang="en-US" sz="3000" dirty="0">
              <a:solidFill>
                <a:prstClr val="black"/>
              </a:solidFill>
              <a:ea typeface="+mn-ea"/>
              <a:cs typeface="+mn-cs"/>
            </a:endParaRPr>
          </a:p>
          <a:p>
            <a:pPr marL="342900" lvl="0" indent="-342900" algn="l">
              <a:spcBef>
                <a:spcPct val="20000"/>
              </a:spcBef>
              <a:buFont typeface="Arial" pitchFamily="34" charset="0"/>
              <a:buChar char="•"/>
            </a:pPr>
            <a:r>
              <a:rPr lang="en-US" sz="3000" dirty="0">
                <a:solidFill>
                  <a:prstClr val="black"/>
                </a:solidFill>
                <a:ea typeface="+mn-ea"/>
                <a:cs typeface="+mn-cs"/>
              </a:rPr>
              <a:t>If you do test home school students, your district is responsible for mailing the ISRs to the </a:t>
            </a:r>
            <a:r>
              <a:rPr lang="en-US" sz="3000" dirty="0" smtClean="0">
                <a:solidFill>
                  <a:prstClr val="black"/>
                </a:solidFill>
                <a:ea typeface="+mn-ea"/>
                <a:cs typeface="+mn-cs"/>
              </a:rPr>
              <a:t>parents. </a:t>
            </a:r>
          </a:p>
          <a:p>
            <a:pPr marL="342900" lvl="0" indent="-342900" algn="l">
              <a:spcBef>
                <a:spcPct val="20000"/>
              </a:spcBef>
              <a:buFont typeface="Arial" pitchFamily="34" charset="0"/>
              <a:buChar char="•"/>
            </a:pPr>
            <a:r>
              <a:rPr lang="en-US" sz="3000" dirty="0" smtClean="0">
                <a:solidFill>
                  <a:prstClr val="black"/>
                </a:solidFill>
                <a:ea typeface="+mn-ea"/>
                <a:cs typeface="+mn-cs"/>
              </a:rPr>
              <a:t>Scores </a:t>
            </a:r>
            <a:r>
              <a:rPr lang="en-US" sz="3000" dirty="0">
                <a:solidFill>
                  <a:prstClr val="black"/>
                </a:solidFill>
                <a:ea typeface="+mn-ea"/>
                <a:cs typeface="+mn-cs"/>
              </a:rPr>
              <a:t>of home school students will not be  </a:t>
            </a:r>
            <a:r>
              <a:rPr lang="en-US" sz="3000" dirty="0" smtClean="0">
                <a:solidFill>
                  <a:prstClr val="black"/>
                </a:solidFill>
                <a:ea typeface="+mn-ea"/>
                <a:cs typeface="+mn-cs"/>
              </a:rPr>
              <a:t>  counted </a:t>
            </a:r>
            <a:r>
              <a:rPr lang="en-US" sz="3000" dirty="0">
                <a:solidFill>
                  <a:prstClr val="black"/>
                </a:solidFill>
                <a:ea typeface="+mn-ea"/>
                <a:cs typeface="+mn-cs"/>
              </a:rPr>
              <a:t>in </a:t>
            </a:r>
            <a:r>
              <a:rPr lang="en-US" sz="3000" dirty="0" smtClean="0">
                <a:solidFill>
                  <a:prstClr val="black"/>
                </a:solidFill>
                <a:ea typeface="+mn-ea"/>
                <a:cs typeface="+mn-cs"/>
              </a:rPr>
              <a:t>accountability </a:t>
            </a:r>
            <a:r>
              <a:rPr lang="en-US" sz="3000" dirty="0">
                <a:solidFill>
                  <a:prstClr val="black"/>
                </a:solidFill>
                <a:ea typeface="+mn-ea"/>
                <a:cs typeface="+mn-cs"/>
              </a:rPr>
              <a:t>calculations.  </a:t>
            </a:r>
          </a:p>
        </p:txBody>
      </p:sp>
    </p:spTree>
    <p:extLst>
      <p:ext uri="{BB962C8B-B14F-4D97-AF65-F5344CB8AC3E}">
        <p14:creationId xmlns:p14="http://schemas.microsoft.com/office/powerpoint/2010/main" val="363395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a:noFill/>
        </p:spPr>
        <p:txBody>
          <a:bodyPr>
            <a:normAutofit/>
          </a:bodyPr>
          <a:lstStyle/>
          <a:p>
            <a:pPr indent="-457200" algn="l"/>
            <a:r>
              <a:rPr lang="en-US" b="1" dirty="0" smtClean="0">
                <a:solidFill>
                  <a:srgbClr val="0070C0"/>
                </a:solidFill>
                <a:latin typeface="Calibri" pitchFamily="34" charset="0"/>
              </a:rPr>
              <a:t>Test Security </a:t>
            </a:r>
            <a:r>
              <a:rPr lang="en-US" b="1" dirty="0" smtClean="0">
                <a:solidFill>
                  <a:srgbClr val="0070C0"/>
                </a:solidFill>
                <a:latin typeface="Calibri" pitchFamily="34" charset="0"/>
              </a:rPr>
              <a:t>Reporting</a:t>
            </a:r>
            <a:endParaRPr lang="en-US" sz="3600" dirty="0">
              <a:latin typeface="Calibri" pitchFamily="34" charset="0"/>
            </a:endParaRPr>
          </a:p>
        </p:txBody>
      </p:sp>
      <p:sp>
        <p:nvSpPr>
          <p:cNvPr id="14" name="TextBox 13"/>
          <p:cNvSpPr txBox="1"/>
          <p:nvPr/>
        </p:nvSpPr>
        <p:spPr>
          <a:xfrm>
            <a:off x="302623" y="1848422"/>
            <a:ext cx="228600" cy="369332"/>
          </a:xfrm>
          <a:prstGeom prst="rect">
            <a:avLst/>
          </a:prstGeom>
          <a:noFill/>
          <a:ln>
            <a:solidFill>
              <a:schemeClr val="tx1"/>
            </a:solidFill>
          </a:ln>
        </p:spPr>
        <p:txBody>
          <a:bodyPr wrap="square" rtlCol="0">
            <a:spAutoFit/>
          </a:bodyPr>
          <a:lstStyle/>
          <a:p>
            <a:pPr algn="ctr"/>
            <a:r>
              <a:rPr lang="en-US" dirty="0" smtClean="0"/>
              <a:t>1</a:t>
            </a:r>
            <a:endParaRPr lang="en-US" dirty="0"/>
          </a:p>
        </p:txBody>
      </p:sp>
      <p:sp>
        <p:nvSpPr>
          <p:cNvPr id="6" name="Text Box 15"/>
          <p:cNvSpPr txBox="1">
            <a:spLocks noChangeArrowheads="1"/>
          </p:cNvSpPr>
          <p:nvPr/>
        </p:nvSpPr>
        <p:spPr bwMode="auto">
          <a:xfrm>
            <a:off x="594691" y="1638300"/>
            <a:ext cx="7924800" cy="800100"/>
          </a:xfrm>
          <a:prstGeom prst="rect">
            <a:avLst/>
          </a:prstGeom>
          <a:solidFill>
            <a:srgbClr val="CCFFFF"/>
          </a:solidFill>
          <a:ln w="9525">
            <a:solidFill>
              <a:srgbClr val="000000"/>
            </a:solidFill>
            <a:miter lim="800000"/>
            <a:headEnd/>
            <a:tailEnd/>
          </a:ln>
        </p:spPr>
        <p:txBody>
          <a:bodyPr/>
          <a:lstStyle/>
          <a:p>
            <a:pPr algn="ctr"/>
            <a:r>
              <a:rPr lang="en-US" sz="1400" b="1" dirty="0"/>
              <a:t>INITIAL REPORT ALLEGING A SPECIFIC VIOLATION</a:t>
            </a:r>
          </a:p>
          <a:p>
            <a:pPr lvl="1"/>
            <a:r>
              <a:rPr lang="en-US" sz="1400" dirty="0"/>
              <a:t>A test security violation is reported and received by </a:t>
            </a:r>
            <a:r>
              <a:rPr lang="en-US" sz="1400" dirty="0" smtClean="0"/>
              <a:t>WDE from </a:t>
            </a:r>
            <a:r>
              <a:rPr lang="en-US" sz="1400" dirty="0"/>
              <a:t>any individual or school or district alleging that a specific breach in test security has occurred in an individual district or testing site. </a:t>
            </a:r>
          </a:p>
          <a:p>
            <a:endParaRPr lang="en-US" sz="1400" dirty="0"/>
          </a:p>
        </p:txBody>
      </p:sp>
      <p:sp>
        <p:nvSpPr>
          <p:cNvPr id="15" name="TextBox 14"/>
          <p:cNvSpPr txBox="1"/>
          <p:nvPr/>
        </p:nvSpPr>
        <p:spPr>
          <a:xfrm>
            <a:off x="302623" y="2497778"/>
            <a:ext cx="228600" cy="369332"/>
          </a:xfrm>
          <a:prstGeom prst="rect">
            <a:avLst/>
          </a:prstGeom>
          <a:noFill/>
          <a:ln>
            <a:solidFill>
              <a:schemeClr val="tx1"/>
            </a:solidFill>
          </a:ln>
        </p:spPr>
        <p:txBody>
          <a:bodyPr wrap="square" rtlCol="0">
            <a:spAutoFit/>
          </a:bodyPr>
          <a:lstStyle/>
          <a:p>
            <a:pPr algn="ctr"/>
            <a:r>
              <a:rPr lang="en-US" dirty="0" smtClean="0"/>
              <a:t>2</a:t>
            </a:r>
            <a:endParaRPr lang="en-US" dirty="0"/>
          </a:p>
        </p:txBody>
      </p:sp>
      <p:sp>
        <p:nvSpPr>
          <p:cNvPr id="9" name="Text Box 16"/>
          <p:cNvSpPr txBox="1">
            <a:spLocks noChangeArrowheads="1"/>
          </p:cNvSpPr>
          <p:nvPr/>
        </p:nvSpPr>
        <p:spPr bwMode="auto">
          <a:xfrm>
            <a:off x="594691" y="2443148"/>
            <a:ext cx="7924800" cy="549619"/>
          </a:xfrm>
          <a:prstGeom prst="rect">
            <a:avLst/>
          </a:prstGeom>
          <a:solidFill>
            <a:srgbClr val="FFFF99"/>
          </a:solidFill>
          <a:ln w="9525">
            <a:solidFill>
              <a:srgbClr val="000000"/>
            </a:solidFill>
            <a:miter lim="800000"/>
            <a:headEnd/>
            <a:tailEnd/>
          </a:ln>
        </p:spPr>
        <p:txBody>
          <a:bodyPr/>
          <a:lstStyle/>
          <a:p>
            <a:pPr algn="ctr"/>
            <a:r>
              <a:rPr lang="en-US" sz="1400" b="1" dirty="0"/>
              <a:t>INITIAL </a:t>
            </a:r>
            <a:r>
              <a:rPr lang="en-US" sz="1400" b="1" dirty="0" smtClean="0"/>
              <a:t>WDE REVIEW </a:t>
            </a:r>
            <a:r>
              <a:rPr lang="en-US" sz="1400" b="1" dirty="0"/>
              <a:t>OF POTENTIAL TEST SECURITY IRREGULARITY</a:t>
            </a:r>
          </a:p>
          <a:p>
            <a:pPr algn="ctr"/>
            <a:r>
              <a:rPr lang="en-US" sz="1400" dirty="0" smtClean="0"/>
              <a:t>WDE </a:t>
            </a:r>
            <a:r>
              <a:rPr lang="en-US" sz="1400" dirty="0"/>
              <a:t>to review breach.  If determined to be outstanding WDE will send to AIR for review .</a:t>
            </a:r>
          </a:p>
          <a:p>
            <a:endParaRPr lang="en-US" sz="1400" dirty="0"/>
          </a:p>
        </p:txBody>
      </p:sp>
      <p:sp>
        <p:nvSpPr>
          <p:cNvPr id="16" name="TextBox 15"/>
          <p:cNvSpPr txBox="1"/>
          <p:nvPr/>
        </p:nvSpPr>
        <p:spPr>
          <a:xfrm>
            <a:off x="300446" y="3284351"/>
            <a:ext cx="228600" cy="369332"/>
          </a:xfrm>
          <a:prstGeom prst="rect">
            <a:avLst/>
          </a:prstGeom>
          <a:noFill/>
          <a:ln>
            <a:solidFill>
              <a:schemeClr val="tx1"/>
            </a:solidFill>
          </a:ln>
        </p:spPr>
        <p:txBody>
          <a:bodyPr wrap="square" rtlCol="0">
            <a:spAutoFit/>
          </a:bodyPr>
          <a:lstStyle/>
          <a:p>
            <a:pPr algn="ctr"/>
            <a:r>
              <a:rPr lang="en-US" dirty="0" smtClean="0"/>
              <a:t>3</a:t>
            </a:r>
            <a:endParaRPr lang="en-US" dirty="0"/>
          </a:p>
        </p:txBody>
      </p:sp>
      <p:sp>
        <p:nvSpPr>
          <p:cNvPr id="7" name="TextBox 6"/>
          <p:cNvSpPr txBox="1"/>
          <p:nvPr/>
        </p:nvSpPr>
        <p:spPr>
          <a:xfrm>
            <a:off x="594691" y="2991964"/>
            <a:ext cx="7924800" cy="954107"/>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1400" b="1" dirty="0" smtClean="0"/>
              <a:t>AMERICAN INSTITUTES FOR RESEARCH REVIEW</a:t>
            </a:r>
          </a:p>
          <a:p>
            <a:pPr algn="ctr"/>
            <a:r>
              <a:rPr lang="en-US" sz="1400" dirty="0"/>
              <a:t>The </a:t>
            </a:r>
            <a:r>
              <a:rPr lang="en-US" sz="1400" dirty="0" smtClean="0"/>
              <a:t>AIR </a:t>
            </a:r>
            <a:r>
              <a:rPr lang="en-US" sz="1400" dirty="0"/>
              <a:t>Internal Test Security Review Team reviews all reports brought to the team to determine how best to resolve the allegation by analyzing the severity of the alleged breach of test security and the scope of potential harm the breach may bring to the integrity of assessment results.  </a:t>
            </a:r>
          </a:p>
        </p:txBody>
      </p:sp>
      <p:sp>
        <p:nvSpPr>
          <p:cNvPr id="17" name="TextBox 16"/>
          <p:cNvSpPr txBox="1"/>
          <p:nvPr/>
        </p:nvSpPr>
        <p:spPr>
          <a:xfrm>
            <a:off x="300446" y="3913805"/>
            <a:ext cx="228600" cy="369332"/>
          </a:xfrm>
          <a:prstGeom prst="rect">
            <a:avLst/>
          </a:prstGeom>
          <a:noFill/>
          <a:ln>
            <a:solidFill>
              <a:schemeClr val="tx1"/>
            </a:solidFill>
          </a:ln>
        </p:spPr>
        <p:txBody>
          <a:bodyPr wrap="square" rtlCol="0">
            <a:spAutoFit/>
          </a:bodyPr>
          <a:lstStyle/>
          <a:p>
            <a:pPr algn="ctr"/>
            <a:r>
              <a:rPr lang="en-US" dirty="0" smtClean="0"/>
              <a:t>4</a:t>
            </a:r>
            <a:endParaRPr lang="en-US" dirty="0"/>
          </a:p>
        </p:txBody>
      </p:sp>
      <p:sp>
        <p:nvSpPr>
          <p:cNvPr id="10" name="Text Box 17"/>
          <p:cNvSpPr txBox="1">
            <a:spLocks noChangeArrowheads="1"/>
          </p:cNvSpPr>
          <p:nvPr/>
        </p:nvSpPr>
        <p:spPr bwMode="auto">
          <a:xfrm>
            <a:off x="594691" y="3946071"/>
            <a:ext cx="7924800" cy="304800"/>
          </a:xfrm>
          <a:prstGeom prst="rect">
            <a:avLst/>
          </a:prstGeom>
          <a:solidFill>
            <a:srgbClr val="FFCCFF"/>
          </a:solidFill>
          <a:ln w="9525">
            <a:solidFill>
              <a:srgbClr val="000000"/>
            </a:solidFill>
            <a:miter lim="800000"/>
            <a:headEnd/>
            <a:tailEnd/>
          </a:ln>
        </p:spPr>
        <p:txBody>
          <a:bodyPr/>
          <a:lstStyle/>
          <a:p>
            <a:pPr algn="ctr">
              <a:buFont typeface="Wingdings" pitchFamily="2" charset="2"/>
              <a:buNone/>
            </a:pPr>
            <a:r>
              <a:rPr lang="en-US" sz="1400" dirty="0"/>
              <a:t>Telephone assistance from </a:t>
            </a:r>
            <a:r>
              <a:rPr lang="en-US" sz="1400" dirty="0" smtClean="0"/>
              <a:t>WDE </a:t>
            </a:r>
            <a:r>
              <a:rPr lang="en-US" sz="1400" dirty="0"/>
              <a:t>to the </a:t>
            </a:r>
            <a:r>
              <a:rPr lang="en-US" sz="1400" dirty="0" smtClean="0"/>
              <a:t>DTC </a:t>
            </a:r>
            <a:r>
              <a:rPr lang="en-US" sz="1400" dirty="0"/>
              <a:t>.</a:t>
            </a:r>
          </a:p>
          <a:p>
            <a:pPr algn="ctr"/>
            <a:endParaRPr lang="en-US" sz="1400" dirty="0"/>
          </a:p>
        </p:txBody>
      </p:sp>
      <p:sp>
        <p:nvSpPr>
          <p:cNvPr id="18" name="TextBox 17"/>
          <p:cNvSpPr txBox="1"/>
          <p:nvPr/>
        </p:nvSpPr>
        <p:spPr>
          <a:xfrm>
            <a:off x="300446" y="4288274"/>
            <a:ext cx="228600" cy="369332"/>
          </a:xfrm>
          <a:prstGeom prst="rect">
            <a:avLst/>
          </a:prstGeom>
          <a:noFill/>
          <a:ln>
            <a:solidFill>
              <a:schemeClr val="tx1"/>
            </a:solidFill>
          </a:ln>
        </p:spPr>
        <p:txBody>
          <a:bodyPr wrap="square" rtlCol="0">
            <a:spAutoFit/>
          </a:bodyPr>
          <a:lstStyle/>
          <a:p>
            <a:pPr algn="ctr"/>
            <a:r>
              <a:rPr lang="en-US" dirty="0" smtClean="0"/>
              <a:t>5</a:t>
            </a:r>
            <a:endParaRPr lang="en-US" dirty="0"/>
          </a:p>
        </p:txBody>
      </p:sp>
      <p:sp>
        <p:nvSpPr>
          <p:cNvPr id="11" name="Text Box 25"/>
          <p:cNvSpPr txBox="1">
            <a:spLocks noChangeArrowheads="1"/>
          </p:cNvSpPr>
          <p:nvPr/>
        </p:nvSpPr>
        <p:spPr bwMode="auto">
          <a:xfrm>
            <a:off x="594691" y="4244340"/>
            <a:ext cx="7924800" cy="457200"/>
          </a:xfrm>
          <a:prstGeom prst="rect">
            <a:avLst/>
          </a:prstGeom>
          <a:solidFill>
            <a:srgbClr val="CCFFCC"/>
          </a:solidFill>
          <a:ln w="9525">
            <a:solidFill>
              <a:srgbClr val="000000"/>
            </a:solidFill>
            <a:miter lim="800000"/>
            <a:headEnd/>
            <a:tailEnd/>
          </a:ln>
        </p:spPr>
        <p:txBody>
          <a:bodyPr/>
          <a:lstStyle/>
          <a:p>
            <a:pPr algn="ctr"/>
            <a:r>
              <a:rPr lang="en-US" sz="1400" dirty="0" smtClean="0"/>
              <a:t>Letter from WDE Assessment Director re: findings.  May invalidate scores.</a:t>
            </a:r>
            <a:endParaRPr lang="en-US" sz="1400" dirty="0">
              <a:solidFill>
                <a:srgbClr val="FF0000"/>
              </a:solidFill>
            </a:endParaRPr>
          </a:p>
        </p:txBody>
      </p:sp>
      <p:sp>
        <p:nvSpPr>
          <p:cNvPr id="19" name="TextBox 18"/>
          <p:cNvSpPr txBox="1"/>
          <p:nvPr/>
        </p:nvSpPr>
        <p:spPr>
          <a:xfrm>
            <a:off x="303712" y="4701540"/>
            <a:ext cx="228600" cy="369332"/>
          </a:xfrm>
          <a:prstGeom prst="rect">
            <a:avLst/>
          </a:prstGeom>
          <a:noFill/>
          <a:ln>
            <a:solidFill>
              <a:schemeClr val="tx1"/>
            </a:solidFill>
          </a:ln>
        </p:spPr>
        <p:txBody>
          <a:bodyPr wrap="square" rtlCol="0">
            <a:spAutoFit/>
          </a:bodyPr>
          <a:lstStyle/>
          <a:p>
            <a:pPr algn="ctr"/>
            <a:r>
              <a:rPr lang="en-US" dirty="0" smtClean="0"/>
              <a:t>6</a:t>
            </a:r>
            <a:endParaRPr lang="en-US" dirty="0"/>
          </a:p>
        </p:txBody>
      </p:sp>
      <p:sp>
        <p:nvSpPr>
          <p:cNvPr id="12" name="Text Box 28"/>
          <p:cNvSpPr txBox="1">
            <a:spLocks noChangeArrowheads="1"/>
          </p:cNvSpPr>
          <p:nvPr/>
        </p:nvSpPr>
        <p:spPr bwMode="auto">
          <a:xfrm>
            <a:off x="594691" y="4701540"/>
            <a:ext cx="7924800" cy="381000"/>
          </a:xfrm>
          <a:prstGeom prst="rect">
            <a:avLst/>
          </a:prstGeom>
          <a:solidFill>
            <a:schemeClr val="accent6">
              <a:lumMod val="40000"/>
              <a:lumOff val="60000"/>
            </a:schemeClr>
          </a:solidFill>
          <a:ln w="9525">
            <a:solidFill>
              <a:srgbClr val="000000"/>
            </a:solidFill>
            <a:miter lim="800000"/>
            <a:headEnd/>
            <a:tailEnd/>
          </a:ln>
        </p:spPr>
        <p:txBody>
          <a:bodyPr/>
          <a:lstStyle/>
          <a:p>
            <a:pPr algn="ctr"/>
            <a:r>
              <a:rPr lang="en-US" sz="1400" dirty="0"/>
              <a:t>Districts may choose additional consequences related to personnel contracts </a:t>
            </a:r>
            <a:r>
              <a:rPr lang="en-US" sz="1400" dirty="0" smtClean="0"/>
              <a:t>/ local context.</a:t>
            </a:r>
            <a:endParaRPr lang="en-US" sz="1400" dirty="0"/>
          </a:p>
        </p:txBody>
      </p:sp>
    </p:spTree>
    <p:extLst>
      <p:ext uri="{BB962C8B-B14F-4D97-AF65-F5344CB8AC3E}">
        <p14:creationId xmlns:p14="http://schemas.microsoft.com/office/powerpoint/2010/main" val="147062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Objectives</a:t>
            </a:r>
            <a:endParaRPr lang="en-US" sz="3600" dirty="0">
              <a:latin typeface="Calibri" pitchFamily="34" charset="0"/>
            </a:endParaRPr>
          </a:p>
        </p:txBody>
      </p:sp>
      <p:sp>
        <p:nvSpPr>
          <p:cNvPr id="7" name="Title 7"/>
          <p:cNvSpPr txBox="1">
            <a:spLocks/>
          </p:cNvSpPr>
          <p:nvPr/>
        </p:nvSpPr>
        <p:spPr>
          <a:xfrm>
            <a:off x="457200" y="1369423"/>
            <a:ext cx="8153400" cy="495300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200000"/>
              </a:lnSpc>
              <a:spcBef>
                <a:spcPct val="20000"/>
              </a:spcBef>
            </a:pPr>
            <a:r>
              <a:rPr lang="en-US" sz="2700" dirty="0" smtClean="0">
                <a:solidFill>
                  <a:prstClr val="black"/>
                </a:solidFill>
                <a:ea typeface="+mn-ea"/>
                <a:cs typeface="+mn-cs"/>
              </a:rPr>
              <a:t>Prepare for a successful test administration.</a:t>
            </a:r>
          </a:p>
          <a:p>
            <a:pPr lvl="0" algn="l">
              <a:lnSpc>
                <a:spcPct val="200000"/>
              </a:lnSpc>
              <a:spcBef>
                <a:spcPct val="20000"/>
              </a:spcBef>
            </a:pPr>
            <a:r>
              <a:rPr lang="en-US" sz="2700" dirty="0" smtClean="0">
                <a:solidFill>
                  <a:prstClr val="black"/>
                </a:solidFill>
                <a:ea typeface="+mn-ea"/>
                <a:cs typeface="+mn-cs"/>
              </a:rPr>
              <a:t>Examine test </a:t>
            </a:r>
            <a:r>
              <a:rPr lang="en-US" sz="2700" dirty="0">
                <a:solidFill>
                  <a:prstClr val="black"/>
                </a:solidFill>
                <a:ea typeface="+mn-ea"/>
                <a:cs typeface="+mn-cs"/>
              </a:rPr>
              <a:t>s</a:t>
            </a:r>
            <a:r>
              <a:rPr lang="en-US" sz="2700" dirty="0" smtClean="0">
                <a:solidFill>
                  <a:prstClr val="black"/>
                </a:solidFill>
                <a:ea typeface="+mn-ea"/>
                <a:cs typeface="+mn-cs"/>
              </a:rPr>
              <a:t>ecurity standards.</a:t>
            </a:r>
          </a:p>
          <a:p>
            <a:pPr lvl="0" algn="l">
              <a:lnSpc>
                <a:spcPct val="200000"/>
              </a:lnSpc>
              <a:spcBef>
                <a:spcPct val="20000"/>
              </a:spcBef>
            </a:pPr>
            <a:r>
              <a:rPr lang="en-US" sz="2700" dirty="0" smtClean="0">
                <a:solidFill>
                  <a:prstClr val="black"/>
                </a:solidFill>
                <a:ea typeface="+mn-ea"/>
                <a:cs typeface="+mn-cs"/>
              </a:rPr>
              <a:t>Provide accommodation resources.</a:t>
            </a:r>
          </a:p>
          <a:p>
            <a:pPr lvl="0" algn="l">
              <a:lnSpc>
                <a:spcPct val="200000"/>
              </a:lnSpc>
              <a:spcBef>
                <a:spcPct val="20000"/>
              </a:spcBef>
            </a:pPr>
            <a:r>
              <a:rPr lang="en-US" sz="2700" dirty="0" smtClean="0">
                <a:solidFill>
                  <a:prstClr val="black"/>
                </a:solidFill>
                <a:ea typeface="+mn-ea"/>
                <a:cs typeface="+mn-cs"/>
              </a:rPr>
              <a:t>Present allowable resources for online and paper testing. </a:t>
            </a:r>
          </a:p>
          <a:p>
            <a:pPr lvl="0" algn="l">
              <a:lnSpc>
                <a:spcPct val="200000"/>
              </a:lnSpc>
              <a:spcBef>
                <a:spcPct val="20000"/>
              </a:spcBef>
            </a:pPr>
            <a:r>
              <a:rPr lang="en-US" sz="2700" dirty="0" smtClean="0">
                <a:solidFill>
                  <a:prstClr val="black"/>
                </a:solidFill>
                <a:ea typeface="+mn-ea"/>
                <a:cs typeface="+mn-cs"/>
              </a:rPr>
              <a:t>Explain the </a:t>
            </a:r>
            <a:r>
              <a:rPr lang="en-US" sz="2700" dirty="0">
                <a:solidFill>
                  <a:prstClr val="black"/>
                </a:solidFill>
                <a:ea typeface="+mn-ea"/>
                <a:cs typeface="+mn-cs"/>
              </a:rPr>
              <a:t>e</a:t>
            </a:r>
            <a:r>
              <a:rPr lang="en-US" sz="2700" dirty="0" smtClean="0">
                <a:solidFill>
                  <a:prstClr val="black"/>
                </a:solidFill>
                <a:ea typeface="+mn-ea"/>
                <a:cs typeface="+mn-cs"/>
              </a:rPr>
              <a:t>xemption </a:t>
            </a:r>
            <a:r>
              <a:rPr lang="en-US" sz="2700" dirty="0">
                <a:solidFill>
                  <a:prstClr val="black"/>
                </a:solidFill>
                <a:ea typeface="+mn-ea"/>
                <a:cs typeface="+mn-cs"/>
              </a:rPr>
              <a:t>r</a:t>
            </a:r>
            <a:r>
              <a:rPr lang="en-US" sz="2700" dirty="0" smtClean="0">
                <a:solidFill>
                  <a:prstClr val="black"/>
                </a:solidFill>
                <a:ea typeface="+mn-ea"/>
                <a:cs typeface="+mn-cs"/>
              </a:rPr>
              <a:t>equest process.</a:t>
            </a:r>
          </a:p>
          <a:p>
            <a:pPr lvl="0" algn="l">
              <a:lnSpc>
                <a:spcPct val="200000"/>
              </a:lnSpc>
              <a:spcBef>
                <a:spcPct val="20000"/>
              </a:spcBef>
            </a:pPr>
            <a:r>
              <a:rPr lang="en-US" sz="2700" dirty="0" smtClean="0">
                <a:solidFill>
                  <a:prstClr val="black"/>
                </a:solidFill>
                <a:ea typeface="+mn-ea"/>
                <a:cs typeface="+mn-cs"/>
              </a:rPr>
              <a:t>Outline Building Coordinator Responsibilities.</a:t>
            </a:r>
          </a:p>
          <a:p>
            <a:pPr lvl="0" algn="l">
              <a:lnSpc>
                <a:spcPct val="200000"/>
              </a:lnSpc>
              <a:spcBef>
                <a:spcPct val="20000"/>
              </a:spcBef>
            </a:pPr>
            <a:r>
              <a:rPr lang="en-US" sz="2700" dirty="0" smtClean="0">
                <a:solidFill>
                  <a:prstClr val="black"/>
                </a:solidFill>
                <a:ea typeface="+mn-ea"/>
                <a:cs typeface="+mn-cs"/>
              </a:rPr>
              <a:t>Outline Test Administrator Responsibilities.</a:t>
            </a:r>
          </a:p>
          <a:p>
            <a:pPr lvl="0" algn="l">
              <a:spcBef>
                <a:spcPct val="20000"/>
              </a:spcBef>
            </a:pPr>
            <a:endParaRPr lang="en-US" sz="2700" dirty="0" smtClean="0">
              <a:solidFill>
                <a:prstClr val="black"/>
              </a:solidFill>
              <a:ea typeface="+mn-ea"/>
              <a:cs typeface="+mn-cs"/>
            </a:endParaRPr>
          </a:p>
          <a:p>
            <a:pPr lvl="0" algn="l">
              <a:spcBef>
                <a:spcPct val="20000"/>
              </a:spcBef>
            </a:pPr>
            <a:endParaRPr lang="en-US" sz="2700" dirty="0" smtClean="0">
              <a:solidFill>
                <a:prstClr val="black"/>
              </a:solidFill>
              <a:ea typeface="+mn-ea"/>
              <a:cs typeface="+mn-cs"/>
            </a:endParaRPr>
          </a:p>
          <a:p>
            <a:pPr lvl="0" algn="l">
              <a:spcBef>
                <a:spcPct val="20000"/>
              </a:spcBef>
            </a:pPr>
            <a:endParaRPr lang="en-US" sz="2700" dirty="0" smtClean="0">
              <a:solidFill>
                <a:prstClr val="black"/>
              </a:solidFill>
              <a:ea typeface="+mn-ea"/>
              <a:cs typeface="+mn-cs"/>
            </a:endParaRPr>
          </a:p>
          <a:p>
            <a:pPr lvl="0" algn="l">
              <a:spcBef>
                <a:spcPct val="20000"/>
              </a:spcBef>
            </a:pPr>
            <a:endParaRPr lang="en-US" sz="2700" dirty="0">
              <a:solidFill>
                <a:prstClr val="black"/>
              </a:solidFill>
              <a:ea typeface="+mn-ea"/>
              <a:cs typeface="+mn-cs"/>
            </a:endParaRPr>
          </a:p>
          <a:p>
            <a:pPr lvl="0" algn="l">
              <a:spcBef>
                <a:spcPct val="20000"/>
              </a:spcBef>
            </a:pP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Testing Irregularity </a:t>
            </a:r>
            <a:endParaRPr lang="en-US" sz="3600" dirty="0">
              <a:latin typeface="Calibri" pitchFamily="34" charset="0"/>
            </a:endParaRPr>
          </a:p>
        </p:txBody>
      </p:sp>
      <p:sp>
        <p:nvSpPr>
          <p:cNvPr id="5" name="Title 7"/>
          <p:cNvSpPr txBox="1">
            <a:spLocks/>
          </p:cNvSpPr>
          <p:nvPr/>
        </p:nvSpPr>
        <p:spPr>
          <a:xfrm>
            <a:off x="457200" y="1676400"/>
            <a:ext cx="8153400" cy="495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spcBef>
                <a:spcPct val="20000"/>
              </a:spcBef>
              <a:buFont typeface="Arial" pitchFamily="34" charset="0"/>
              <a:buChar char="•"/>
            </a:pPr>
            <a:r>
              <a:rPr lang="en-US" sz="3400" dirty="0" smtClean="0">
                <a:solidFill>
                  <a:prstClr val="black"/>
                </a:solidFill>
                <a:ea typeface="+mn-ea"/>
                <a:cs typeface="+mn-cs"/>
              </a:rPr>
              <a:t>Irregularities are circumstances that may compromise the reliability and validity of test results. They may result in disciplinary action and could affect a school’s accountability calculations. Testing irregularities may occur before, during, or after testing and must be reported immediately.</a:t>
            </a:r>
          </a:p>
          <a:p>
            <a:pPr marL="342900" lvl="0" indent="-342900" algn="l">
              <a:spcBef>
                <a:spcPct val="20000"/>
              </a:spcBef>
              <a:buFont typeface="Arial" pitchFamily="34" charset="0"/>
              <a:buChar char="•"/>
            </a:pPr>
            <a:r>
              <a:rPr lang="en-US" sz="3400" dirty="0" smtClean="0">
                <a:solidFill>
                  <a:prstClr val="black"/>
                </a:solidFill>
                <a:ea typeface="+mn-ea"/>
                <a:cs typeface="+mn-cs"/>
              </a:rPr>
              <a:t>Irregularities </a:t>
            </a:r>
            <a:r>
              <a:rPr lang="en-US" sz="3400" dirty="0">
                <a:solidFill>
                  <a:prstClr val="black"/>
                </a:solidFill>
                <a:ea typeface="+mn-ea"/>
                <a:cs typeface="+mn-cs"/>
              </a:rPr>
              <a:t>can include but are not limited to</a:t>
            </a:r>
            <a:r>
              <a:rPr lang="en-US" sz="3400" dirty="0" smtClean="0">
                <a:solidFill>
                  <a:prstClr val="black"/>
                </a:solidFill>
                <a:ea typeface="+mn-ea"/>
                <a:cs typeface="+mn-cs"/>
              </a:rPr>
              <a:t>:</a:t>
            </a:r>
          </a:p>
          <a:p>
            <a:pPr marL="742950" lvl="1" indent="-285750">
              <a:spcBef>
                <a:spcPct val="20000"/>
              </a:spcBef>
              <a:buFont typeface="Arial" pitchFamily="34" charset="0"/>
              <a:buChar char="–"/>
            </a:pPr>
            <a:r>
              <a:rPr lang="en-US" sz="3200" dirty="0">
                <a:solidFill>
                  <a:prstClr val="black"/>
                </a:solidFill>
              </a:rPr>
              <a:t>Allowing students materials that are not included with the approved IEP or 504 plan</a:t>
            </a:r>
          </a:p>
          <a:p>
            <a:pPr marL="742950" lvl="1" indent="-285750">
              <a:spcBef>
                <a:spcPct val="20000"/>
              </a:spcBef>
              <a:buFont typeface="Arial" pitchFamily="34" charset="0"/>
              <a:buChar char="–"/>
            </a:pPr>
            <a:r>
              <a:rPr lang="en-US" sz="3200" dirty="0">
                <a:solidFill>
                  <a:prstClr val="black"/>
                </a:solidFill>
              </a:rPr>
              <a:t>Students cheating and/or copying the test</a:t>
            </a:r>
          </a:p>
          <a:p>
            <a:pPr marL="742950" lvl="1" indent="-285750">
              <a:spcBef>
                <a:spcPct val="20000"/>
              </a:spcBef>
              <a:buFont typeface="Arial" pitchFamily="34" charset="0"/>
              <a:buChar char="–"/>
            </a:pPr>
            <a:r>
              <a:rPr lang="en-US" sz="3200" dirty="0">
                <a:solidFill>
                  <a:prstClr val="black"/>
                </a:solidFill>
              </a:rPr>
              <a:t>Inappropriate Test Preparation </a:t>
            </a:r>
          </a:p>
          <a:p>
            <a:pPr marL="742950" lvl="1" indent="-285750">
              <a:spcBef>
                <a:spcPct val="20000"/>
              </a:spcBef>
              <a:buFont typeface="Arial" pitchFamily="34" charset="0"/>
              <a:buChar char="–"/>
            </a:pPr>
            <a:r>
              <a:rPr lang="en-US" sz="3200" dirty="0">
                <a:solidFill>
                  <a:prstClr val="black"/>
                </a:solidFill>
              </a:rPr>
              <a:t>Security </a:t>
            </a:r>
            <a:r>
              <a:rPr lang="en-US" sz="3200" dirty="0" smtClean="0">
                <a:solidFill>
                  <a:prstClr val="black"/>
                </a:solidFill>
              </a:rPr>
              <a:t>Breaches</a:t>
            </a:r>
            <a:endParaRPr lang="en-US" sz="3400" dirty="0" smtClean="0">
              <a:solidFill>
                <a:prstClr val="black"/>
              </a:solidFill>
              <a:ea typeface="+mn-ea"/>
              <a:cs typeface="+mn-cs"/>
            </a:endParaRPr>
          </a:p>
          <a:p>
            <a:pPr marL="342900" indent="-342900" algn="l">
              <a:spcBef>
                <a:spcPct val="20000"/>
              </a:spcBef>
              <a:buFont typeface="Arial" pitchFamily="34" charset="0"/>
              <a:buChar char="•"/>
            </a:pPr>
            <a:r>
              <a:rPr lang="en-US" sz="3400" dirty="0">
                <a:solidFill>
                  <a:prstClr val="black"/>
                </a:solidFill>
              </a:rPr>
              <a:t>Irregularities are reported in TIDE</a:t>
            </a:r>
          </a:p>
          <a:p>
            <a:pPr lvl="0" algn="l">
              <a:spcBef>
                <a:spcPct val="20000"/>
              </a:spcBef>
            </a:pPr>
            <a:endParaRPr lang="en-US" sz="3400" dirty="0">
              <a:solidFill>
                <a:prstClr val="black"/>
              </a:solidFill>
              <a:ea typeface="+mn-ea"/>
              <a:cs typeface="+mn-cs"/>
            </a:endParaRPr>
          </a:p>
          <a:p>
            <a:pPr lvl="1">
              <a:spcBef>
                <a:spcPct val="20000"/>
              </a:spcBef>
            </a:pPr>
            <a:endParaRPr lang="en-US" sz="3200" dirty="0">
              <a:solidFill>
                <a:prstClr val="black"/>
              </a:solidFill>
            </a:endParaRPr>
          </a:p>
        </p:txBody>
      </p:sp>
    </p:spTree>
    <p:extLst>
      <p:ext uri="{BB962C8B-B14F-4D97-AF65-F5344CB8AC3E}">
        <p14:creationId xmlns:p14="http://schemas.microsoft.com/office/powerpoint/2010/main" val="283450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Test Appeals</a:t>
            </a:r>
            <a:endParaRPr lang="en-US" sz="3600" dirty="0">
              <a:latin typeface="Calibri" pitchFamily="34" charset="0"/>
            </a:endParaRPr>
          </a:p>
        </p:txBody>
      </p:sp>
      <p:sp>
        <p:nvSpPr>
          <p:cNvPr id="5" name="Title 7"/>
          <p:cNvSpPr txBox="1">
            <a:spLocks/>
          </p:cNvSpPr>
          <p:nvPr/>
        </p:nvSpPr>
        <p:spPr>
          <a:xfrm>
            <a:off x="457200" y="1676400"/>
            <a:ext cx="8153400" cy="4876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spcBef>
                <a:spcPct val="20000"/>
              </a:spcBef>
              <a:buFont typeface="Arial" pitchFamily="34" charset="0"/>
              <a:buChar char="•"/>
            </a:pPr>
            <a:r>
              <a:rPr lang="en-US" sz="3000" dirty="0" smtClean="0">
                <a:solidFill>
                  <a:prstClr val="black"/>
                </a:solidFill>
              </a:rPr>
              <a:t>On rare occasions, a non-standard situation arises during test administration that requires action. Appeals that require action in TIDE are listed below. These appeals require state approval.</a:t>
            </a:r>
            <a:endParaRPr lang="en-US" sz="3000" dirty="0">
              <a:solidFill>
                <a:prstClr val="black"/>
              </a:solidFill>
            </a:endParaRPr>
          </a:p>
          <a:p>
            <a:pPr marL="914400" lvl="1" indent="-457200">
              <a:spcBef>
                <a:spcPct val="20000"/>
              </a:spcBef>
              <a:buFont typeface="Calibri" panose="020F0502020204030204" pitchFamily="34" charset="0"/>
              <a:buChar char="–"/>
            </a:pPr>
            <a:r>
              <a:rPr lang="en-US" sz="2600" u="sng" dirty="0" smtClean="0">
                <a:solidFill>
                  <a:prstClr val="black"/>
                </a:solidFill>
              </a:rPr>
              <a:t>Reset a Test </a:t>
            </a:r>
            <a:r>
              <a:rPr lang="en-US" sz="2600" dirty="0" smtClean="0">
                <a:solidFill>
                  <a:prstClr val="black"/>
                </a:solidFill>
              </a:rPr>
              <a:t>– Ex. When an accommodation is not turned on or students log in using incorrect WISER ID</a:t>
            </a:r>
          </a:p>
          <a:p>
            <a:pPr marL="914400" lvl="1" indent="-457200">
              <a:spcBef>
                <a:spcPct val="20000"/>
              </a:spcBef>
              <a:buFont typeface="Calibri" panose="020F0502020204030204" pitchFamily="34" charset="0"/>
              <a:buChar char="–"/>
            </a:pPr>
            <a:r>
              <a:rPr lang="en-US" sz="2600" u="sng" dirty="0" smtClean="0">
                <a:solidFill>
                  <a:prstClr val="black"/>
                </a:solidFill>
              </a:rPr>
              <a:t>Reopen a Test </a:t>
            </a:r>
          </a:p>
          <a:p>
            <a:pPr marL="914400" lvl="1" indent="-457200">
              <a:spcBef>
                <a:spcPct val="20000"/>
              </a:spcBef>
              <a:buFont typeface="Calibri" panose="020F0502020204030204" pitchFamily="34" charset="0"/>
              <a:buChar char="–"/>
            </a:pPr>
            <a:r>
              <a:rPr lang="en-US" sz="2600" u="sng" dirty="0" smtClean="0">
                <a:solidFill>
                  <a:prstClr val="black"/>
                </a:solidFill>
              </a:rPr>
              <a:t>Reopen a Test Segment </a:t>
            </a:r>
          </a:p>
          <a:p>
            <a:pPr marL="914400" lvl="1" indent="-457200">
              <a:spcBef>
                <a:spcPct val="20000"/>
              </a:spcBef>
              <a:buFont typeface="Calibri" panose="020F0502020204030204" pitchFamily="34" charset="0"/>
              <a:buChar char="–"/>
            </a:pPr>
            <a:r>
              <a:rPr lang="en-US" sz="2600" u="sng" dirty="0" smtClean="0">
                <a:solidFill>
                  <a:prstClr val="black"/>
                </a:solidFill>
              </a:rPr>
              <a:t>Grace Period Extension </a:t>
            </a:r>
            <a:r>
              <a:rPr lang="en-US" sz="2600" dirty="0" smtClean="0">
                <a:solidFill>
                  <a:prstClr val="black"/>
                </a:solidFill>
              </a:rPr>
              <a:t>– Use if test session was interrupted due to a fire drill or lock down</a:t>
            </a:r>
          </a:p>
          <a:p>
            <a:pPr marL="914400" lvl="1" indent="-457200">
              <a:spcBef>
                <a:spcPct val="20000"/>
              </a:spcBef>
              <a:buFont typeface="Calibri" panose="020F0502020204030204" pitchFamily="34" charset="0"/>
              <a:buChar char="–"/>
            </a:pPr>
            <a:r>
              <a:rPr lang="en-US" sz="2600" u="sng" dirty="0" smtClean="0">
                <a:solidFill>
                  <a:prstClr val="black"/>
                </a:solidFill>
              </a:rPr>
              <a:t>Test Invalidation </a:t>
            </a:r>
            <a:r>
              <a:rPr lang="en-US" sz="2600" dirty="0" smtClean="0">
                <a:solidFill>
                  <a:prstClr val="black"/>
                </a:solidFill>
              </a:rPr>
              <a:t>– Use if a student cheated or used inappropriate materials.</a:t>
            </a:r>
          </a:p>
          <a:p>
            <a:pPr marL="914400" lvl="1" indent="-457200">
              <a:spcBef>
                <a:spcPct val="20000"/>
              </a:spcBef>
              <a:buFont typeface="Calibri" panose="020F0502020204030204" pitchFamily="34" charset="0"/>
              <a:buChar char="–"/>
            </a:pPr>
            <a:r>
              <a:rPr lang="en-US" sz="2600" u="sng" dirty="0" smtClean="0">
                <a:solidFill>
                  <a:prstClr val="black"/>
                </a:solidFill>
              </a:rPr>
              <a:t>Report Test Irregularity </a:t>
            </a:r>
            <a:r>
              <a:rPr lang="en-US" sz="2600" dirty="0" smtClean="0">
                <a:solidFill>
                  <a:prstClr val="black"/>
                </a:solidFill>
              </a:rPr>
              <a:t>– Use if an irregularity occurs </a:t>
            </a:r>
          </a:p>
          <a:p>
            <a:pPr lvl="1">
              <a:spcBef>
                <a:spcPct val="20000"/>
              </a:spcBef>
            </a:pPr>
            <a:r>
              <a:rPr lang="en-US" sz="2600" dirty="0">
                <a:solidFill>
                  <a:prstClr val="black"/>
                </a:solidFill>
              </a:rPr>
              <a:t>	</a:t>
            </a:r>
            <a:r>
              <a:rPr lang="en-US" sz="2600" dirty="0" smtClean="0">
                <a:solidFill>
                  <a:prstClr val="black"/>
                </a:solidFill>
              </a:rPr>
              <a:t>that does not fit into any of the above appeals. </a:t>
            </a:r>
          </a:p>
          <a:p>
            <a:pPr lvl="1">
              <a:spcBef>
                <a:spcPct val="20000"/>
              </a:spcBef>
            </a:pPr>
            <a:r>
              <a:rPr lang="en-US" sz="2600" dirty="0">
                <a:solidFill>
                  <a:prstClr val="black"/>
                </a:solidFill>
              </a:rPr>
              <a:t>	</a:t>
            </a:r>
            <a:r>
              <a:rPr lang="en-US" sz="2600" dirty="0" smtClean="0">
                <a:solidFill>
                  <a:prstClr val="black"/>
                </a:solidFill>
              </a:rPr>
              <a:t>Ex. A cell phones rings.</a:t>
            </a:r>
            <a:endParaRPr lang="en-US" sz="2600" dirty="0">
              <a:solidFill>
                <a:prstClr val="black"/>
              </a:solidFill>
            </a:endParaRPr>
          </a:p>
          <a:p>
            <a:pPr marL="742950" lvl="1" indent="-285750">
              <a:spcBef>
                <a:spcPct val="20000"/>
              </a:spcBef>
              <a:buFont typeface="Arial" pitchFamily="34" charset="0"/>
              <a:buChar char="–"/>
            </a:pPr>
            <a:endParaRPr lang="en-US" sz="2600" dirty="0">
              <a:solidFill>
                <a:prstClr val="black"/>
              </a:solidFill>
            </a:endParaRPr>
          </a:p>
        </p:txBody>
      </p:sp>
    </p:spTree>
    <p:extLst>
      <p:ext uri="{BB962C8B-B14F-4D97-AF65-F5344CB8AC3E}">
        <p14:creationId xmlns:p14="http://schemas.microsoft.com/office/powerpoint/2010/main" val="139059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42900" y="159641"/>
            <a:ext cx="8153400" cy="1012825"/>
          </a:xfrm>
        </p:spPr>
        <p:txBody>
          <a:bodyPr>
            <a:normAutofit/>
          </a:bodyPr>
          <a:lstStyle/>
          <a:p>
            <a:pPr indent="-457200" algn="l"/>
            <a:r>
              <a:rPr lang="en-US" b="1" dirty="0" smtClean="0">
                <a:solidFill>
                  <a:srgbClr val="0070C0"/>
                </a:solidFill>
                <a:latin typeface="Calibri" pitchFamily="34" charset="0"/>
              </a:rPr>
              <a:t>Security Agreement Form</a:t>
            </a:r>
            <a:endParaRPr lang="en-US" sz="3600" dirty="0">
              <a:latin typeface="Calibri" pitchFamily="34" charset="0"/>
            </a:endParaRPr>
          </a:p>
        </p:txBody>
      </p:sp>
      <p:sp>
        <p:nvSpPr>
          <p:cNvPr id="9" name="TextBox 8"/>
          <p:cNvSpPr txBox="1"/>
          <p:nvPr/>
        </p:nvSpPr>
        <p:spPr>
          <a:xfrm>
            <a:off x="338373" y="1981200"/>
            <a:ext cx="4343400" cy="3139321"/>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Make sure each person handling test materials signs and returns this form to the Building Coordinator</a:t>
            </a:r>
            <a:br>
              <a:rPr lang="en-US" dirty="0" smtClean="0"/>
            </a:br>
            <a:endParaRPr lang="en-US" dirty="0" smtClean="0"/>
          </a:p>
          <a:p>
            <a:pPr>
              <a:buFont typeface="Arial" pitchFamily="34" charset="0"/>
              <a:buChar char="•"/>
            </a:pPr>
            <a:r>
              <a:rPr lang="en-US" dirty="0" smtClean="0"/>
              <a:t> Agreement is good for 12 months</a:t>
            </a:r>
            <a:br>
              <a:rPr lang="en-US" dirty="0" smtClean="0"/>
            </a:br>
            <a:endParaRPr lang="en-US" dirty="0" smtClean="0"/>
          </a:p>
          <a:p>
            <a:pPr>
              <a:buFont typeface="Arial" pitchFamily="34" charset="0"/>
              <a:buChar char="•"/>
            </a:pPr>
            <a:r>
              <a:rPr lang="en-US" dirty="0"/>
              <a:t> </a:t>
            </a:r>
            <a:r>
              <a:rPr lang="en-US" dirty="0" smtClean="0"/>
              <a:t>Agreement must be kept on file for 2 years</a:t>
            </a:r>
          </a:p>
          <a:p>
            <a:pPr>
              <a:buFont typeface="Arial" pitchFamily="34" charset="0"/>
              <a:buChar char="•"/>
            </a:pPr>
            <a:endParaRPr lang="en-US" dirty="0"/>
          </a:p>
          <a:p>
            <a:pPr>
              <a:buFont typeface="Arial" pitchFamily="34" charset="0"/>
              <a:buChar char="•"/>
            </a:pPr>
            <a:r>
              <a:rPr lang="en-US" dirty="0" smtClean="0"/>
              <a:t>Can </a:t>
            </a:r>
            <a:r>
              <a:rPr lang="en-US" dirty="0"/>
              <a:t>be found at </a:t>
            </a:r>
            <a:r>
              <a:rPr lang="en-US" dirty="0">
                <a:hlinkClick r:id="rId2" tooltip="This is the online version of the test security agreement form."/>
              </a:rPr>
              <a:t>https://edu.wyoming.gov/educators/state-assessment/test-security/</a:t>
            </a:r>
            <a:endParaRPr lang="en-US" dirty="0"/>
          </a:p>
        </p:txBody>
      </p:sp>
      <p:pic>
        <p:nvPicPr>
          <p:cNvPr id="5" name="Picture 4" descr="A screen shot of the test security agreement." title="Test Security Agree"/>
          <p:cNvPicPr>
            <a:picLocks noChangeAspect="1"/>
          </p:cNvPicPr>
          <p:nvPr/>
        </p:nvPicPr>
        <p:blipFill>
          <a:blip r:embed="rId3"/>
          <a:stretch>
            <a:fillRect/>
          </a:stretch>
        </p:blipFill>
        <p:spPr>
          <a:xfrm>
            <a:off x="5029200" y="1114528"/>
            <a:ext cx="3810330" cy="5456393"/>
          </a:xfrm>
          <a:prstGeom prst="rect">
            <a:avLst/>
          </a:prstGeom>
        </p:spPr>
      </p:pic>
    </p:spTree>
    <p:extLst>
      <p:ext uri="{BB962C8B-B14F-4D97-AF65-F5344CB8AC3E}">
        <p14:creationId xmlns:p14="http://schemas.microsoft.com/office/powerpoint/2010/main" val="1294872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a:noFill/>
        </p:spPr>
        <p:txBody>
          <a:bodyPr>
            <a:normAutofit fontScale="90000"/>
          </a:bodyPr>
          <a:lstStyle/>
          <a:p>
            <a:pPr indent="-457200" algn="l"/>
            <a:r>
              <a:rPr lang="en-US" b="1" dirty="0" smtClean="0">
                <a:solidFill>
                  <a:srgbClr val="0070C0"/>
                </a:solidFill>
                <a:latin typeface="Calibri" pitchFamily="34" charset="0"/>
              </a:rPr>
              <a:t>Accommodations </a:t>
            </a:r>
            <a:br>
              <a:rPr lang="en-US" b="1" dirty="0" smtClean="0">
                <a:solidFill>
                  <a:srgbClr val="0070C0"/>
                </a:solidFill>
                <a:latin typeface="Calibri" pitchFamily="34" charset="0"/>
              </a:rPr>
            </a:br>
            <a:r>
              <a:rPr lang="en-US" b="1" dirty="0" smtClean="0">
                <a:solidFill>
                  <a:srgbClr val="0070C0"/>
                </a:solidFill>
                <a:latin typeface="Calibri" pitchFamily="34" charset="0"/>
              </a:rPr>
              <a:t>and Test Settings</a:t>
            </a:r>
            <a:r>
              <a:rPr lang="en-US" b="1" dirty="0" smtClean="0">
                <a:solidFill>
                  <a:srgbClr val="0070C0"/>
                </a:solidFill>
                <a:latin typeface="Calibri" pitchFamily="34" charset="0"/>
              </a:rPr>
              <a:t/>
            </a:r>
            <a:br>
              <a:rPr lang="en-US" b="1" dirty="0" smtClean="0">
                <a:solidFill>
                  <a:srgbClr val="0070C0"/>
                </a:solidFill>
                <a:latin typeface="Calibri" pitchFamily="34" charset="0"/>
              </a:rPr>
            </a:br>
            <a:endParaRPr lang="en-US" sz="3600" dirty="0">
              <a:latin typeface="Calibri" pitchFamily="34" charset="0"/>
            </a:endParaRPr>
          </a:p>
        </p:txBody>
      </p:sp>
      <p:sp>
        <p:nvSpPr>
          <p:cNvPr id="5" name="Title 7"/>
          <p:cNvSpPr txBox="1">
            <a:spLocks/>
          </p:cNvSpPr>
          <p:nvPr/>
        </p:nvSpPr>
        <p:spPr>
          <a:xfrm>
            <a:off x="457200" y="2057400"/>
            <a:ext cx="8153400" cy="495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l">
              <a:spcBef>
                <a:spcPct val="20000"/>
              </a:spcBef>
              <a:buFont typeface="Arial" panose="020B0604020202020204" pitchFamily="34" charset="0"/>
              <a:buChar char="•"/>
            </a:pPr>
            <a:r>
              <a:rPr lang="en-US" sz="2800" dirty="0" smtClean="0">
                <a:solidFill>
                  <a:prstClr val="black"/>
                </a:solidFill>
                <a:ea typeface="+mn-ea"/>
                <a:cs typeface="+mn-cs"/>
              </a:rPr>
              <a:t>Accommodations </a:t>
            </a:r>
            <a:r>
              <a:rPr lang="en-US" sz="2800" dirty="0" smtClean="0">
                <a:solidFill>
                  <a:prstClr val="black"/>
                </a:solidFill>
                <a:ea typeface="+mn-ea"/>
                <a:cs typeface="+mn-cs"/>
              </a:rPr>
              <a:t>and test </a:t>
            </a:r>
            <a:r>
              <a:rPr lang="en-US" sz="2800" dirty="0">
                <a:solidFill>
                  <a:prstClr val="black"/>
                </a:solidFill>
                <a:ea typeface="+mn-ea"/>
                <a:cs typeface="+mn-cs"/>
              </a:rPr>
              <a:t>s</a:t>
            </a:r>
            <a:r>
              <a:rPr lang="en-US" sz="2800" dirty="0" smtClean="0">
                <a:solidFill>
                  <a:prstClr val="black"/>
                </a:solidFill>
                <a:ea typeface="+mn-ea"/>
                <a:cs typeface="+mn-cs"/>
              </a:rPr>
              <a:t>ettings should </a:t>
            </a:r>
            <a:r>
              <a:rPr lang="en-US" sz="2800" dirty="0" smtClean="0">
                <a:solidFill>
                  <a:prstClr val="black"/>
                </a:solidFill>
                <a:ea typeface="+mn-ea"/>
                <a:cs typeface="+mn-cs"/>
              </a:rPr>
              <a:t>be selected in TIDE prior to the test day. If an </a:t>
            </a:r>
            <a:r>
              <a:rPr lang="en-US" sz="2800" dirty="0" smtClean="0">
                <a:solidFill>
                  <a:prstClr val="black"/>
                </a:solidFill>
                <a:ea typeface="+mn-ea"/>
                <a:cs typeface="+mn-cs"/>
              </a:rPr>
              <a:t>accommodation or test setting </a:t>
            </a:r>
            <a:r>
              <a:rPr lang="en-US" sz="2800" dirty="0" smtClean="0">
                <a:solidFill>
                  <a:prstClr val="black"/>
                </a:solidFill>
                <a:ea typeface="+mn-ea"/>
                <a:cs typeface="+mn-cs"/>
              </a:rPr>
              <a:t>is edited during testing, the student will need to exit the exam and an appeal must be submitted for the test to be restarted. 	</a:t>
            </a:r>
            <a:r>
              <a:rPr lang="en-US" sz="2800" dirty="0">
                <a:solidFill>
                  <a:prstClr val="black"/>
                </a:solidFill>
                <a:ea typeface="+mn-ea"/>
                <a:cs typeface="+mn-cs"/>
              </a:rPr>
              <a:t>	</a:t>
            </a:r>
          </a:p>
        </p:txBody>
      </p:sp>
    </p:spTree>
    <p:extLst>
      <p:ext uri="{BB962C8B-B14F-4D97-AF65-F5344CB8AC3E}">
        <p14:creationId xmlns:p14="http://schemas.microsoft.com/office/powerpoint/2010/main" val="1844999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42900" y="159641"/>
            <a:ext cx="8153400" cy="1012825"/>
          </a:xfrm>
          <a:noFill/>
        </p:spPr>
        <p:txBody>
          <a:bodyPr>
            <a:normAutofit/>
          </a:bodyPr>
          <a:lstStyle/>
          <a:p>
            <a:pPr indent="-457200" algn="l"/>
            <a:r>
              <a:rPr lang="en-US" sz="4200" b="1" dirty="0" smtClean="0">
                <a:solidFill>
                  <a:srgbClr val="0070C0"/>
                </a:solidFill>
                <a:latin typeface="Calibri" pitchFamily="34" charset="0"/>
              </a:rPr>
              <a:t>Exemption Request Process</a:t>
            </a:r>
            <a:endParaRPr lang="en-US" sz="4200" dirty="0">
              <a:latin typeface="Calibri" pitchFamily="34" charset="0"/>
            </a:endParaRPr>
          </a:p>
        </p:txBody>
      </p:sp>
      <p:sp>
        <p:nvSpPr>
          <p:cNvPr id="9" name="TextBox 8"/>
          <p:cNvSpPr txBox="1"/>
          <p:nvPr/>
        </p:nvSpPr>
        <p:spPr>
          <a:xfrm>
            <a:off x="342900" y="1600200"/>
            <a:ext cx="3624027" cy="4801314"/>
          </a:xfrm>
          <a:prstGeom prst="rect">
            <a:avLst/>
          </a:prstGeom>
          <a:noFill/>
          <a:ln w="28575">
            <a:solidFill>
              <a:schemeClr val="tx2"/>
            </a:solidFill>
          </a:ln>
        </p:spPr>
        <p:txBody>
          <a:bodyPr wrap="square" rtlCol="0">
            <a:spAutoFit/>
          </a:bodyPr>
          <a:lstStyle/>
          <a:p>
            <a:r>
              <a:rPr lang="en-US" dirty="0" smtClean="0"/>
              <a:t>Step 1) Request access to your secure Google folder from </a:t>
            </a:r>
            <a:r>
              <a:rPr lang="en-US" dirty="0" smtClean="0">
                <a:hlinkClick r:id="rId2"/>
              </a:rPr>
              <a:t>catherine.palmer@wyo.gov</a:t>
            </a:r>
            <a:r>
              <a:rPr lang="en-US" dirty="0" smtClean="0"/>
              <a:t> or </a:t>
            </a:r>
            <a:r>
              <a:rPr lang="en-US" dirty="0" smtClean="0">
                <a:hlinkClick r:id="rId3"/>
              </a:rPr>
              <a:t>michelle.carroll@wyo.gov</a:t>
            </a:r>
            <a:r>
              <a:rPr lang="en-US" dirty="0" smtClean="0"/>
              <a:t> </a:t>
            </a:r>
          </a:p>
          <a:p>
            <a:endParaRPr lang="en-US" dirty="0" smtClean="0"/>
          </a:p>
          <a:p>
            <a:r>
              <a:rPr lang="en-US" dirty="0" smtClean="0"/>
              <a:t>Step 2) Submit your completed exemption request form and corresponding documentation by uploading the document(s) into the ‘Submit’ Google drive folder.</a:t>
            </a:r>
          </a:p>
          <a:p>
            <a:endParaRPr lang="en-US" dirty="0" smtClean="0"/>
          </a:p>
          <a:p>
            <a:r>
              <a:rPr lang="en-US" dirty="0" smtClean="0"/>
              <a:t>Step 3) Check the ‘Decisions’ Google drive folder to confirm your request was accepted.</a:t>
            </a:r>
          </a:p>
          <a:p>
            <a:endParaRPr lang="en-US" dirty="0" smtClean="0"/>
          </a:p>
          <a:p>
            <a:r>
              <a:rPr lang="en-US" dirty="0" smtClean="0"/>
              <a:t>WY-TOPP Exemption </a:t>
            </a:r>
            <a:r>
              <a:rPr lang="en-US" dirty="0"/>
              <a:t>requests are due to WDE by </a:t>
            </a:r>
            <a:r>
              <a:rPr lang="en-US" dirty="0" smtClean="0"/>
              <a:t>April 23</a:t>
            </a:r>
            <a:r>
              <a:rPr lang="en-US" baseline="30000" dirty="0" smtClean="0"/>
              <a:t>rd</a:t>
            </a:r>
            <a:r>
              <a:rPr lang="en-US" dirty="0" smtClean="0"/>
              <a:t>.</a:t>
            </a:r>
          </a:p>
        </p:txBody>
      </p:sp>
      <p:pic>
        <p:nvPicPr>
          <p:cNvPr id="2" name="Picture 1" descr="A screenshot of the exemption request form." title="Exemption Request"/>
          <p:cNvPicPr>
            <a:picLocks noChangeAspect="1"/>
          </p:cNvPicPr>
          <p:nvPr/>
        </p:nvPicPr>
        <p:blipFill>
          <a:blip r:embed="rId4"/>
          <a:stretch>
            <a:fillRect/>
          </a:stretch>
        </p:blipFill>
        <p:spPr>
          <a:xfrm>
            <a:off x="4407914" y="1172466"/>
            <a:ext cx="4736839" cy="5685534"/>
          </a:xfrm>
          <a:prstGeom prst="rect">
            <a:avLst/>
          </a:prstGeom>
        </p:spPr>
      </p:pic>
    </p:spTree>
    <p:extLst>
      <p:ext uri="{BB962C8B-B14F-4D97-AF65-F5344CB8AC3E}">
        <p14:creationId xmlns:p14="http://schemas.microsoft.com/office/powerpoint/2010/main" val="678468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42900" y="159641"/>
            <a:ext cx="8153400" cy="1012825"/>
          </a:xfrm>
          <a:noFill/>
        </p:spPr>
        <p:txBody>
          <a:bodyPr>
            <a:normAutofit/>
          </a:bodyPr>
          <a:lstStyle/>
          <a:p>
            <a:pPr indent="-457200" algn="l"/>
            <a:r>
              <a:rPr lang="en-US" b="1" dirty="0" smtClean="0">
                <a:solidFill>
                  <a:srgbClr val="0070C0"/>
                </a:solidFill>
                <a:latin typeface="Calibri" pitchFamily="34" charset="0"/>
              </a:rPr>
              <a:t>Allowable Resources</a:t>
            </a:r>
            <a:endParaRPr lang="en-US" sz="3600" dirty="0">
              <a:latin typeface="Calibri" pitchFamily="34" charset="0"/>
            </a:endParaRPr>
          </a:p>
        </p:txBody>
      </p:sp>
      <p:sp>
        <p:nvSpPr>
          <p:cNvPr id="9" name="TextBox 8"/>
          <p:cNvSpPr txBox="1"/>
          <p:nvPr/>
        </p:nvSpPr>
        <p:spPr>
          <a:xfrm>
            <a:off x="4572000" y="2209800"/>
            <a:ext cx="4343400" cy="1477328"/>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Review Allowable Resources for Online and Paper testing</a:t>
            </a:r>
            <a:br>
              <a:rPr lang="en-US" dirty="0" smtClean="0"/>
            </a:br>
            <a:endParaRPr lang="en-US" dirty="0"/>
          </a:p>
          <a:p>
            <a:pPr>
              <a:buFont typeface="Arial" pitchFamily="34" charset="0"/>
              <a:buChar char="•"/>
            </a:pPr>
            <a:r>
              <a:rPr lang="en-US" dirty="0" smtClean="0"/>
              <a:t>Can </a:t>
            </a:r>
            <a:r>
              <a:rPr lang="en-US" dirty="0"/>
              <a:t>be found </a:t>
            </a:r>
            <a:r>
              <a:rPr lang="en-US" dirty="0" smtClean="0"/>
              <a:t>at this </a:t>
            </a:r>
            <a:r>
              <a:rPr lang="en-US" dirty="0" smtClean="0">
                <a:hlinkClick r:id="rId2"/>
              </a:rPr>
              <a:t>link for online testing </a:t>
            </a:r>
            <a:r>
              <a:rPr lang="en-US" dirty="0" smtClean="0"/>
              <a:t>and this </a:t>
            </a:r>
            <a:r>
              <a:rPr lang="en-US" dirty="0" smtClean="0">
                <a:hlinkClick r:id="rId3"/>
              </a:rPr>
              <a:t>link for paper testing</a:t>
            </a:r>
            <a:r>
              <a:rPr lang="en-US" dirty="0" smtClean="0"/>
              <a:t>.</a:t>
            </a:r>
            <a:endParaRPr lang="en-US" dirty="0"/>
          </a:p>
        </p:txBody>
      </p:sp>
      <p:pic>
        <p:nvPicPr>
          <p:cNvPr id="6" name="Picture 5" descr="A screenshot of the allowable resources document for online testing." title="Allowable Resources - online"/>
          <p:cNvPicPr>
            <a:picLocks noChangeAspect="1"/>
          </p:cNvPicPr>
          <p:nvPr/>
        </p:nvPicPr>
        <p:blipFill>
          <a:blip r:embed="rId4"/>
          <a:stretch>
            <a:fillRect/>
          </a:stretch>
        </p:blipFill>
        <p:spPr>
          <a:xfrm>
            <a:off x="152400" y="1143000"/>
            <a:ext cx="4192319" cy="5410200"/>
          </a:xfrm>
          <a:prstGeom prst="rect">
            <a:avLst/>
          </a:prstGeom>
        </p:spPr>
      </p:pic>
    </p:spTree>
    <p:extLst>
      <p:ext uri="{BB962C8B-B14F-4D97-AF65-F5344CB8AC3E}">
        <p14:creationId xmlns:p14="http://schemas.microsoft.com/office/powerpoint/2010/main" val="2826621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Questions before we</a:t>
            </a:r>
            <a:br>
              <a:rPr lang="en-US" b="1" dirty="0" smtClean="0">
                <a:solidFill>
                  <a:srgbClr val="0070C0"/>
                </a:solidFill>
                <a:latin typeface="Calibri" pitchFamily="34" charset="0"/>
              </a:rPr>
            </a:br>
            <a:r>
              <a:rPr lang="en-US" b="1" dirty="0" smtClean="0">
                <a:solidFill>
                  <a:srgbClr val="0070C0"/>
                </a:solidFill>
                <a:latin typeface="Calibri" pitchFamily="34" charset="0"/>
              </a:rPr>
              <a:t>move on? </a:t>
            </a:r>
            <a:endParaRPr lang="en-US" sz="3600" dirty="0">
              <a:latin typeface="Calibri" pitchFamily="34" charset="0"/>
            </a:endParaRPr>
          </a:p>
        </p:txBody>
      </p:sp>
      <p:pic>
        <p:nvPicPr>
          <p:cNvPr id="3" name="Picture 2" descr="A teal question mark with a person standing in front of it." title="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4419600" cy="4419600"/>
          </a:xfrm>
          <a:prstGeom prst="rect">
            <a:avLst/>
          </a:prstGeom>
        </p:spPr>
      </p:pic>
    </p:spTree>
    <p:extLst>
      <p:ext uri="{BB962C8B-B14F-4D97-AF65-F5344CB8AC3E}">
        <p14:creationId xmlns:p14="http://schemas.microsoft.com/office/powerpoint/2010/main" val="1487567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Building Coordinator (BC)</a:t>
            </a:r>
            <a:br>
              <a:rPr lang="en-US" b="1" dirty="0" smtClean="0">
                <a:solidFill>
                  <a:srgbClr val="0070C0"/>
                </a:solidFill>
                <a:latin typeface="Calibri" pitchFamily="34" charset="0"/>
              </a:rPr>
            </a:br>
            <a:r>
              <a:rPr lang="en-US" b="1" dirty="0" smtClean="0">
                <a:solidFill>
                  <a:srgbClr val="0070C0"/>
                </a:solidFill>
                <a:latin typeface="Calibri" pitchFamily="34" charset="0"/>
              </a:rPr>
              <a:t>Responsibilities</a:t>
            </a:r>
            <a:br>
              <a:rPr lang="en-US" b="1" dirty="0" smtClean="0">
                <a:solidFill>
                  <a:srgbClr val="0070C0"/>
                </a:solidFill>
                <a:latin typeface="Calibri" pitchFamily="34" charset="0"/>
              </a:rPr>
            </a:br>
            <a:endParaRPr lang="en-US" sz="3600" dirty="0">
              <a:latin typeface="Calibri" pitchFamily="34" charset="0"/>
            </a:endParaRPr>
          </a:p>
        </p:txBody>
      </p:sp>
      <p:sp>
        <p:nvSpPr>
          <p:cNvPr id="5" name="Title 7"/>
          <p:cNvSpPr txBox="1">
            <a:spLocks/>
          </p:cNvSpPr>
          <p:nvPr/>
        </p:nvSpPr>
        <p:spPr>
          <a:xfrm>
            <a:off x="457200" y="1447800"/>
            <a:ext cx="8153400" cy="495300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2600" b="1" dirty="0">
                <a:solidFill>
                  <a:prstClr val="black"/>
                </a:solidFill>
                <a:ea typeface="+mn-ea"/>
                <a:cs typeface="+mn-cs"/>
              </a:rPr>
              <a:t>Before Testing</a:t>
            </a:r>
          </a:p>
          <a:p>
            <a:pPr marL="342900" lvl="0" indent="-342900" algn="l">
              <a:spcBef>
                <a:spcPct val="20000"/>
              </a:spcBef>
              <a:buFont typeface="Arial" pitchFamily="34" charset="0"/>
              <a:buChar char="•"/>
            </a:pPr>
            <a:r>
              <a:rPr lang="en-US" sz="2800" dirty="0" smtClean="0">
                <a:solidFill>
                  <a:prstClr val="black"/>
                </a:solidFill>
                <a:ea typeface="+mn-ea"/>
                <a:cs typeface="+mn-cs"/>
              </a:rPr>
              <a:t>View District Coordinator Training Video (2 hours)</a:t>
            </a:r>
          </a:p>
          <a:p>
            <a:pPr marL="342900" lvl="0" indent="-342900" algn="l">
              <a:spcBef>
                <a:spcPct val="20000"/>
              </a:spcBef>
              <a:buFont typeface="Arial" pitchFamily="34" charset="0"/>
              <a:buChar char="•"/>
            </a:pPr>
            <a:r>
              <a:rPr lang="en-US" sz="2800" dirty="0" smtClean="0">
                <a:solidFill>
                  <a:prstClr val="black"/>
                </a:solidFill>
                <a:ea typeface="+mn-ea"/>
                <a:cs typeface="+mn-cs"/>
              </a:rPr>
              <a:t>Complete the online Test Administrator Training</a:t>
            </a:r>
          </a:p>
          <a:p>
            <a:pPr marL="342900" lvl="0" indent="-342900" algn="l">
              <a:spcBef>
                <a:spcPct val="20000"/>
              </a:spcBef>
              <a:buFont typeface="Arial" pitchFamily="34" charset="0"/>
              <a:buChar char="•"/>
            </a:pPr>
            <a:r>
              <a:rPr lang="en-US" sz="2800" dirty="0" smtClean="0">
                <a:solidFill>
                  <a:prstClr val="black"/>
                </a:solidFill>
                <a:ea typeface="+mn-ea"/>
                <a:cs typeface="+mn-cs"/>
              </a:rPr>
              <a:t>Read the TIDE Manual</a:t>
            </a:r>
          </a:p>
          <a:p>
            <a:pPr marL="342900" indent="-342900" algn="l">
              <a:spcBef>
                <a:spcPct val="20000"/>
              </a:spcBef>
              <a:buFont typeface="Arial" pitchFamily="34" charset="0"/>
              <a:buChar char="•"/>
            </a:pPr>
            <a:r>
              <a:rPr lang="en-US" sz="2800" dirty="0">
                <a:solidFill>
                  <a:prstClr val="black"/>
                </a:solidFill>
              </a:rPr>
              <a:t>Read the Test Administration Manual</a:t>
            </a:r>
          </a:p>
          <a:p>
            <a:pPr marL="342900" lvl="0" indent="-342900" algn="l">
              <a:spcBef>
                <a:spcPct val="20000"/>
              </a:spcBef>
              <a:buFont typeface="Arial" pitchFamily="34" charset="0"/>
              <a:buChar char="•"/>
            </a:pPr>
            <a:r>
              <a:rPr lang="en-US" sz="2800" dirty="0" smtClean="0">
                <a:solidFill>
                  <a:prstClr val="black"/>
                </a:solidFill>
                <a:ea typeface="+mn-ea"/>
                <a:cs typeface="+mn-cs"/>
              </a:rPr>
              <a:t>Assign accommodations and review student information in TIDE</a:t>
            </a:r>
          </a:p>
          <a:p>
            <a:pPr marL="342900" lvl="0" indent="-342900" algn="l">
              <a:spcBef>
                <a:spcPct val="20000"/>
              </a:spcBef>
              <a:buFont typeface="Arial" pitchFamily="34" charset="0"/>
              <a:buChar char="•"/>
            </a:pPr>
            <a:r>
              <a:rPr lang="en-US" sz="2800" dirty="0" smtClean="0">
                <a:solidFill>
                  <a:prstClr val="black"/>
                </a:solidFill>
                <a:ea typeface="+mn-ea"/>
                <a:cs typeface="+mn-cs"/>
              </a:rPr>
              <a:t>Verify User Accounts in TIDE and check that TAs have a ‘Y’ in the TA Certified column.</a:t>
            </a:r>
          </a:p>
          <a:p>
            <a:pPr marL="800100" lvl="1" indent="-342900">
              <a:spcBef>
                <a:spcPct val="20000"/>
              </a:spcBef>
              <a:buFont typeface="Arial" pitchFamily="34" charset="0"/>
              <a:buChar char="•"/>
            </a:pPr>
            <a:endParaRPr lang="en-US" sz="200" dirty="0" smtClean="0">
              <a:solidFill>
                <a:prstClr val="black"/>
              </a:solidFill>
              <a:ea typeface="+mn-ea"/>
              <a:cs typeface="+mn-cs"/>
            </a:endParaRPr>
          </a:p>
          <a:p>
            <a:pPr marL="342900" lvl="0" indent="-342900" algn="l">
              <a:spcBef>
                <a:spcPct val="20000"/>
              </a:spcBef>
              <a:buFont typeface="Arial" pitchFamily="34" charset="0"/>
              <a:buChar char="•"/>
            </a:pPr>
            <a:r>
              <a:rPr lang="en-US" sz="2800" dirty="0" smtClean="0">
                <a:solidFill>
                  <a:prstClr val="black"/>
                </a:solidFill>
                <a:ea typeface="+mn-ea"/>
                <a:cs typeface="+mn-cs"/>
              </a:rPr>
              <a:t>Review the Technical Specification manual, set up computers, and test the system</a:t>
            </a:r>
          </a:p>
          <a:p>
            <a:pPr marL="342900" lvl="0" indent="-342900" algn="l">
              <a:spcBef>
                <a:spcPct val="20000"/>
              </a:spcBef>
              <a:buFont typeface="Arial" pitchFamily="34" charset="0"/>
              <a:buChar char="•"/>
            </a:pPr>
            <a:r>
              <a:rPr lang="en-US" sz="2800" dirty="0" smtClean="0">
                <a:solidFill>
                  <a:prstClr val="black"/>
                </a:solidFill>
                <a:ea typeface="+mn-ea"/>
                <a:cs typeface="+mn-cs"/>
              </a:rPr>
              <a:t>Create a Test Administration Plan and Calendar</a:t>
            </a:r>
          </a:p>
          <a:p>
            <a:pPr marL="342900" lvl="0" indent="-342900" algn="l">
              <a:spcBef>
                <a:spcPct val="20000"/>
              </a:spcBef>
              <a:buFont typeface="Arial" pitchFamily="34" charset="0"/>
              <a:buChar char="•"/>
            </a:pPr>
            <a:r>
              <a:rPr lang="en-US" sz="2800" dirty="0" smtClean="0">
                <a:solidFill>
                  <a:prstClr val="black"/>
                </a:solidFill>
                <a:ea typeface="+mn-ea"/>
                <a:cs typeface="+mn-cs"/>
              </a:rPr>
              <a:t>Train Test Administrators and Proctors</a:t>
            </a:r>
          </a:p>
          <a:p>
            <a:pPr marL="342900" lvl="0" indent="-342900" algn="l">
              <a:spcBef>
                <a:spcPct val="20000"/>
              </a:spcBef>
              <a:buFont typeface="Arial" pitchFamily="34" charset="0"/>
              <a:buChar char="•"/>
            </a:pPr>
            <a:r>
              <a:rPr lang="en-US" sz="2800" dirty="0" smtClean="0">
                <a:solidFill>
                  <a:prstClr val="black"/>
                </a:solidFill>
                <a:ea typeface="+mn-ea"/>
                <a:cs typeface="+mn-cs"/>
              </a:rPr>
              <a:t>Review Allowable Resources </a:t>
            </a:r>
          </a:p>
          <a:p>
            <a:pPr marL="342900" lvl="0" indent="-342900" algn="l">
              <a:spcBef>
                <a:spcPct val="20000"/>
              </a:spcBef>
              <a:buFont typeface="Arial" pitchFamily="34" charset="0"/>
              <a:buChar char="•"/>
            </a:pPr>
            <a:r>
              <a:rPr lang="en-US" sz="2800" dirty="0" smtClean="0">
                <a:solidFill>
                  <a:prstClr val="black"/>
                </a:solidFill>
                <a:ea typeface="+mn-ea"/>
                <a:cs typeface="+mn-cs"/>
              </a:rPr>
              <a:t>Submit exemption requests to the department</a:t>
            </a:r>
          </a:p>
          <a:p>
            <a:pPr marL="342900" lvl="0" indent="-342900" algn="l">
              <a:spcBef>
                <a:spcPct val="20000"/>
              </a:spcBef>
              <a:buFont typeface="Arial" pitchFamily="34" charset="0"/>
              <a:buChar char="•"/>
            </a:pPr>
            <a:r>
              <a:rPr lang="en-US" sz="2800" dirty="0" smtClean="0">
                <a:solidFill>
                  <a:prstClr val="black"/>
                </a:solidFill>
                <a:ea typeface="+mn-ea"/>
                <a:cs typeface="+mn-cs"/>
              </a:rPr>
              <a:t>Collect Security Agreements</a:t>
            </a:r>
          </a:p>
          <a:p>
            <a:pPr marL="342900" lvl="0" indent="-342900" algn="l">
              <a:spcBef>
                <a:spcPct val="20000"/>
              </a:spcBef>
              <a:buFont typeface="Arial" pitchFamily="34" charset="0"/>
              <a:buChar char="•"/>
            </a:pPr>
            <a:r>
              <a:rPr lang="en-US" sz="2800" dirty="0" smtClean="0">
                <a:solidFill>
                  <a:prstClr val="black"/>
                </a:solidFill>
                <a:ea typeface="+mn-ea"/>
                <a:cs typeface="+mn-cs"/>
              </a:rPr>
              <a:t>Review Quality Assurance Checklist for Secure Testing</a:t>
            </a:r>
            <a:endParaRPr lang="en-US" sz="2800" dirty="0">
              <a:solidFill>
                <a:prstClr val="black"/>
              </a:solidFill>
              <a:ea typeface="+mn-ea"/>
              <a:cs typeface="+mn-cs"/>
            </a:endParaRPr>
          </a:p>
        </p:txBody>
      </p:sp>
    </p:spTree>
    <p:extLst>
      <p:ext uri="{BB962C8B-B14F-4D97-AF65-F5344CB8AC3E}">
        <p14:creationId xmlns:p14="http://schemas.microsoft.com/office/powerpoint/2010/main" val="138869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a:solidFill>
                  <a:srgbClr val="0070C0"/>
                </a:solidFill>
                <a:latin typeface="Calibri" pitchFamily="34" charset="0"/>
              </a:rPr>
              <a:t>Building Coordinator (BC)</a:t>
            </a:r>
            <a:br>
              <a:rPr lang="en-US" b="1" dirty="0">
                <a:solidFill>
                  <a:srgbClr val="0070C0"/>
                </a:solidFill>
                <a:latin typeface="Calibri" pitchFamily="34" charset="0"/>
              </a:rPr>
            </a:br>
            <a:r>
              <a:rPr lang="en-US" b="1" dirty="0">
                <a:solidFill>
                  <a:srgbClr val="0070C0"/>
                </a:solidFill>
                <a:latin typeface="Calibri" pitchFamily="34" charset="0"/>
              </a:rPr>
              <a:t>Responsibilities</a:t>
            </a:r>
            <a:endParaRPr lang="en-US" sz="3600" dirty="0">
              <a:latin typeface="Calibri" pitchFamily="34" charset="0"/>
            </a:endParaRPr>
          </a:p>
        </p:txBody>
      </p:sp>
      <p:sp>
        <p:nvSpPr>
          <p:cNvPr id="5" name="Title 7"/>
          <p:cNvSpPr txBox="1">
            <a:spLocks/>
          </p:cNvSpPr>
          <p:nvPr/>
        </p:nvSpPr>
        <p:spPr>
          <a:xfrm>
            <a:off x="259080" y="1356360"/>
            <a:ext cx="8382000" cy="579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2400" b="1" dirty="0">
                <a:solidFill>
                  <a:prstClr val="black"/>
                </a:solidFill>
              </a:rPr>
              <a:t>Before </a:t>
            </a:r>
            <a:r>
              <a:rPr lang="en-US" sz="2400" b="1" dirty="0" smtClean="0">
                <a:solidFill>
                  <a:prstClr val="black"/>
                </a:solidFill>
              </a:rPr>
              <a:t>Testing</a:t>
            </a:r>
            <a:endParaRPr lang="en-US" sz="2400" dirty="0" smtClean="0">
              <a:solidFill>
                <a:prstClr val="black"/>
              </a:solidFill>
              <a:ea typeface="+mn-ea"/>
              <a:cs typeface="+mn-cs"/>
            </a:endParaRPr>
          </a:p>
          <a:p>
            <a:pPr marL="342900" lvl="0" indent="-342900" algn="l">
              <a:spcBef>
                <a:spcPct val="20000"/>
              </a:spcBef>
              <a:buFont typeface="Arial" pitchFamily="34" charset="0"/>
              <a:buChar char="•"/>
            </a:pPr>
            <a:r>
              <a:rPr lang="en-US" sz="2400" dirty="0" smtClean="0">
                <a:solidFill>
                  <a:prstClr val="black"/>
                </a:solidFill>
                <a:ea typeface="+mn-ea"/>
                <a:cs typeface="+mn-cs"/>
              </a:rPr>
              <a:t>Distribute </a:t>
            </a:r>
            <a:r>
              <a:rPr lang="en-US" sz="2400" dirty="0">
                <a:solidFill>
                  <a:prstClr val="black"/>
                </a:solidFill>
                <a:ea typeface="+mn-ea"/>
                <a:cs typeface="+mn-cs"/>
              </a:rPr>
              <a:t>materials to test administrators</a:t>
            </a:r>
          </a:p>
          <a:p>
            <a:pPr marL="342900" lvl="0" indent="-342900" algn="l">
              <a:spcBef>
                <a:spcPct val="20000"/>
              </a:spcBef>
              <a:buFont typeface="Arial" pitchFamily="34" charset="0"/>
              <a:buChar char="•"/>
            </a:pPr>
            <a:r>
              <a:rPr lang="en-US" sz="2400" dirty="0">
                <a:solidFill>
                  <a:prstClr val="black"/>
                </a:solidFill>
                <a:ea typeface="+mn-ea"/>
                <a:cs typeface="+mn-cs"/>
              </a:rPr>
              <a:t>Work with test administrators to make sure the testing environment is without distraction </a:t>
            </a:r>
          </a:p>
          <a:p>
            <a:pPr marL="342900" lvl="0" indent="-342900" algn="l">
              <a:spcBef>
                <a:spcPct val="20000"/>
              </a:spcBef>
              <a:buFont typeface="Arial" pitchFamily="34" charset="0"/>
              <a:buChar char="•"/>
            </a:pPr>
            <a:r>
              <a:rPr lang="en-US" sz="2400" dirty="0">
                <a:solidFill>
                  <a:prstClr val="black"/>
                </a:solidFill>
                <a:ea typeface="+mn-ea"/>
                <a:cs typeface="+mn-cs"/>
              </a:rPr>
              <a:t>Work with test administrators to ensure students needing accommodations are </a:t>
            </a:r>
            <a:r>
              <a:rPr lang="en-US" sz="2400" dirty="0" smtClean="0">
                <a:solidFill>
                  <a:prstClr val="black"/>
                </a:solidFill>
                <a:ea typeface="+mn-ea"/>
                <a:cs typeface="+mn-cs"/>
              </a:rPr>
              <a:t>provided and correctly documented in TIDE</a:t>
            </a:r>
            <a:endParaRPr lang="en-US" sz="2400" dirty="0">
              <a:solidFill>
                <a:prstClr val="black"/>
              </a:solidFill>
              <a:ea typeface="+mn-ea"/>
              <a:cs typeface="+mn-cs"/>
            </a:endParaRPr>
          </a:p>
          <a:p>
            <a:pPr marL="342900" lvl="0" indent="-342900" algn="l">
              <a:spcBef>
                <a:spcPct val="20000"/>
              </a:spcBef>
              <a:buFont typeface="Arial" pitchFamily="34" charset="0"/>
              <a:buChar char="•"/>
            </a:pPr>
            <a:r>
              <a:rPr lang="en-US" sz="2400" dirty="0">
                <a:solidFill>
                  <a:prstClr val="black"/>
                </a:solidFill>
                <a:ea typeface="+mn-ea"/>
                <a:cs typeface="+mn-cs"/>
              </a:rPr>
              <a:t>Ensure testing sections </a:t>
            </a:r>
            <a:r>
              <a:rPr lang="en-US" sz="2400" dirty="0" smtClean="0">
                <a:solidFill>
                  <a:prstClr val="black"/>
                </a:solidFill>
                <a:ea typeface="+mn-ea"/>
                <a:cs typeface="+mn-cs"/>
              </a:rPr>
              <a:t>are administered appropriately</a:t>
            </a:r>
          </a:p>
          <a:p>
            <a:pPr lvl="0" algn="l">
              <a:spcBef>
                <a:spcPct val="20000"/>
              </a:spcBef>
            </a:pPr>
            <a:r>
              <a:rPr lang="en-US" sz="2400" dirty="0" smtClean="0">
                <a:solidFill>
                  <a:prstClr val="black"/>
                </a:solidFill>
                <a:ea typeface="+mn-ea"/>
                <a:cs typeface="+mn-cs"/>
              </a:rPr>
              <a:t>	-Review testing schedule. On grades 3, 5, 7, &amp; 9 	</a:t>
            </a:r>
          </a:p>
          <a:p>
            <a:pPr lvl="0" algn="l">
              <a:spcBef>
                <a:spcPct val="20000"/>
              </a:spcBef>
            </a:pPr>
            <a:r>
              <a:rPr lang="en-US" sz="2400" dirty="0">
                <a:solidFill>
                  <a:prstClr val="black"/>
                </a:solidFill>
                <a:ea typeface="+mn-ea"/>
                <a:cs typeface="+mn-cs"/>
              </a:rPr>
              <a:t>	</a:t>
            </a:r>
            <a:r>
              <a:rPr lang="en-US" sz="2400" dirty="0" smtClean="0">
                <a:solidFill>
                  <a:prstClr val="black"/>
                </a:solidFill>
                <a:ea typeface="+mn-ea"/>
                <a:cs typeface="+mn-cs"/>
              </a:rPr>
              <a:t>ELA with Writing assessment, TAs should only          	approve students entry into the Writing segment                	if there is time for students to complete their               	writing in one sitting. </a:t>
            </a:r>
            <a:endParaRPr lang="en-US" sz="2400" dirty="0" smtClean="0">
              <a:solidFill>
                <a:prstClr val="black"/>
              </a:solidFill>
            </a:endParaRPr>
          </a:p>
          <a:p>
            <a:pPr marL="800100" lvl="1" indent="-342900">
              <a:spcBef>
                <a:spcPct val="20000"/>
              </a:spcBef>
              <a:buFont typeface="Arial" pitchFamily="34" charset="0"/>
              <a:buChar char="•"/>
            </a:pPr>
            <a:endParaRPr lang="en-US" sz="600" dirty="0">
              <a:solidFill>
                <a:prstClr val="black"/>
              </a:solidFill>
              <a:ea typeface="+mn-ea"/>
              <a:cs typeface="+mn-cs"/>
            </a:endParaRPr>
          </a:p>
        </p:txBody>
      </p:sp>
    </p:spTree>
    <p:extLst>
      <p:ext uri="{BB962C8B-B14F-4D97-AF65-F5344CB8AC3E}">
        <p14:creationId xmlns:p14="http://schemas.microsoft.com/office/powerpoint/2010/main" val="3529283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Building Coordinator </a:t>
            </a:r>
            <a:br>
              <a:rPr lang="en-US" b="1" dirty="0" smtClean="0">
                <a:solidFill>
                  <a:srgbClr val="0070C0"/>
                </a:solidFill>
                <a:latin typeface="Calibri" pitchFamily="34" charset="0"/>
              </a:rPr>
            </a:br>
            <a:r>
              <a:rPr lang="en-US" b="1" dirty="0" smtClean="0">
                <a:solidFill>
                  <a:srgbClr val="0070C0"/>
                </a:solidFill>
                <a:latin typeface="Calibri" pitchFamily="34" charset="0"/>
              </a:rPr>
              <a:t>Responsibilities </a:t>
            </a:r>
            <a:endParaRPr lang="en-US" sz="3600" dirty="0">
              <a:latin typeface="Calibri" pitchFamily="34" charset="0"/>
            </a:endParaRPr>
          </a:p>
        </p:txBody>
      </p:sp>
      <p:sp>
        <p:nvSpPr>
          <p:cNvPr id="5" name="Title 7"/>
          <p:cNvSpPr txBox="1">
            <a:spLocks/>
          </p:cNvSpPr>
          <p:nvPr/>
        </p:nvSpPr>
        <p:spPr>
          <a:xfrm>
            <a:off x="457200" y="1676400"/>
            <a:ext cx="8153400" cy="464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3200" b="1" dirty="0">
                <a:solidFill>
                  <a:prstClr val="black"/>
                </a:solidFill>
                <a:ea typeface="+mn-ea"/>
                <a:cs typeface="+mn-cs"/>
              </a:rPr>
              <a:t>During </a:t>
            </a:r>
            <a:r>
              <a:rPr lang="en-US" sz="3200" b="1" dirty="0" smtClean="0">
                <a:solidFill>
                  <a:prstClr val="black"/>
                </a:solidFill>
                <a:ea typeface="+mn-ea"/>
                <a:cs typeface="+mn-cs"/>
              </a:rPr>
              <a:t>Testing</a:t>
            </a:r>
            <a:endParaRPr lang="en-US" sz="3200" dirty="0" smtClean="0">
              <a:solidFill>
                <a:prstClr val="black"/>
              </a:solidFill>
              <a:ea typeface="+mn-ea"/>
              <a:cs typeface="+mn-cs"/>
            </a:endParaRPr>
          </a:p>
          <a:p>
            <a:pPr marL="342900" indent="-342900" algn="l">
              <a:spcBef>
                <a:spcPct val="20000"/>
              </a:spcBef>
              <a:buFont typeface="Arial" pitchFamily="34" charset="0"/>
              <a:buChar char="•"/>
            </a:pPr>
            <a:r>
              <a:rPr lang="en-US" sz="3200" dirty="0" smtClean="0">
                <a:solidFill>
                  <a:prstClr val="black"/>
                </a:solidFill>
              </a:rPr>
              <a:t>Be available to address accommodation changes</a:t>
            </a:r>
          </a:p>
          <a:p>
            <a:pPr marL="342900" indent="-342900" algn="l">
              <a:spcBef>
                <a:spcPct val="20000"/>
              </a:spcBef>
              <a:buFont typeface="Arial" pitchFamily="34" charset="0"/>
              <a:buChar char="•"/>
            </a:pPr>
            <a:r>
              <a:rPr lang="en-US" sz="3200" dirty="0" smtClean="0">
                <a:solidFill>
                  <a:prstClr val="black"/>
                </a:solidFill>
                <a:ea typeface="+mn-ea"/>
                <a:cs typeface="+mn-cs"/>
              </a:rPr>
              <a:t>Document any possible testing irregularities or appeals in TIDE</a:t>
            </a:r>
          </a:p>
          <a:p>
            <a:pPr marL="342900" indent="-342900" algn="l">
              <a:spcBef>
                <a:spcPct val="20000"/>
              </a:spcBef>
              <a:buFont typeface="Arial" pitchFamily="34" charset="0"/>
              <a:buChar char="•"/>
            </a:pPr>
            <a:r>
              <a:rPr lang="en-US" sz="3200" dirty="0" smtClean="0">
                <a:solidFill>
                  <a:prstClr val="black"/>
                </a:solidFill>
                <a:ea typeface="+mn-ea"/>
                <a:cs typeface="+mn-cs"/>
              </a:rPr>
              <a:t>Follow established testing schedule</a:t>
            </a:r>
          </a:p>
          <a:p>
            <a:pPr marL="342900" lvl="0" indent="-342900" algn="l">
              <a:spcBef>
                <a:spcPct val="20000"/>
              </a:spcBef>
              <a:buFont typeface="Arial" pitchFamily="34" charset="0"/>
              <a:buChar char="•"/>
            </a:pPr>
            <a:r>
              <a:rPr lang="en-US" sz="3200" dirty="0" smtClean="0">
                <a:solidFill>
                  <a:prstClr val="black"/>
                </a:solidFill>
                <a:ea typeface="+mn-ea"/>
                <a:cs typeface="+mn-cs"/>
              </a:rPr>
              <a:t>Monitor for </a:t>
            </a:r>
            <a:r>
              <a:rPr lang="en-US" sz="3200" dirty="0">
                <a:solidFill>
                  <a:prstClr val="black"/>
                </a:solidFill>
                <a:ea typeface="+mn-ea"/>
                <a:cs typeface="+mn-cs"/>
              </a:rPr>
              <a:t>a</a:t>
            </a:r>
            <a:r>
              <a:rPr lang="en-US" sz="3200" dirty="0" smtClean="0">
                <a:solidFill>
                  <a:prstClr val="black"/>
                </a:solidFill>
                <a:ea typeface="+mn-ea"/>
                <a:cs typeface="+mn-cs"/>
              </a:rPr>
              <a:t>llowable resource use</a:t>
            </a:r>
            <a:endParaRPr lang="en-US" sz="3200" dirty="0">
              <a:solidFill>
                <a:prstClr val="black"/>
              </a:solidFill>
              <a:ea typeface="+mn-ea"/>
              <a:cs typeface="+mn-cs"/>
            </a:endParaRPr>
          </a:p>
        </p:txBody>
      </p:sp>
    </p:spTree>
    <p:extLst>
      <p:ext uri="{BB962C8B-B14F-4D97-AF65-F5344CB8AC3E}">
        <p14:creationId xmlns:p14="http://schemas.microsoft.com/office/powerpoint/2010/main" val="48909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Department Contacts</a:t>
            </a:r>
            <a:endParaRPr lang="en-US" sz="3600" dirty="0">
              <a:latin typeface="Calibri" pitchFamily="34" charset="0"/>
            </a:endParaRPr>
          </a:p>
        </p:txBody>
      </p:sp>
      <p:sp>
        <p:nvSpPr>
          <p:cNvPr id="5" name="Title 7"/>
          <p:cNvSpPr txBox="1">
            <a:spLocks/>
          </p:cNvSpPr>
          <p:nvPr/>
        </p:nvSpPr>
        <p:spPr>
          <a:xfrm>
            <a:off x="457200" y="1369423"/>
            <a:ext cx="8153400" cy="495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r>
              <a:rPr lang="en-US" sz="2700" dirty="0" smtClean="0">
                <a:solidFill>
                  <a:prstClr val="black"/>
                </a:solidFill>
                <a:ea typeface="+mn-ea"/>
                <a:cs typeface="+mn-cs"/>
              </a:rPr>
              <a:t>Wyoming Department of Education Assessment Staff</a:t>
            </a:r>
            <a:endParaRPr lang="en-US" sz="2700" dirty="0">
              <a:solidFill>
                <a:prstClr val="black"/>
              </a:solidFill>
              <a:ea typeface="+mn-ea"/>
              <a:cs typeface="+mn-cs"/>
            </a:endParaRPr>
          </a:p>
          <a:p>
            <a:pPr marL="742950" lvl="1" indent="-285750">
              <a:spcBef>
                <a:spcPct val="20000"/>
              </a:spcBef>
              <a:buFont typeface="Arial" pitchFamily="34" charset="0"/>
              <a:buChar char="–"/>
            </a:pPr>
            <a:r>
              <a:rPr lang="en-US" sz="2400" dirty="0" smtClean="0">
                <a:solidFill>
                  <a:prstClr val="black"/>
                </a:solidFill>
              </a:rPr>
              <a:t>Laurie Hernandez, WY State Director</a:t>
            </a:r>
            <a:r>
              <a:rPr lang="en-US" sz="2400" dirty="0">
                <a:solidFill>
                  <a:prstClr val="black"/>
                </a:solidFill>
              </a:rPr>
              <a:t> </a:t>
            </a:r>
            <a:r>
              <a:rPr lang="en-US" sz="2400" dirty="0" smtClean="0">
                <a:solidFill>
                  <a:prstClr val="black"/>
                </a:solidFill>
              </a:rPr>
              <a:t>of Standards &amp; Assessment</a:t>
            </a:r>
          </a:p>
          <a:p>
            <a:pPr lvl="2">
              <a:spcBef>
                <a:spcPct val="20000"/>
              </a:spcBef>
            </a:pPr>
            <a:r>
              <a:rPr lang="en-US" sz="2400" dirty="0" smtClean="0">
                <a:solidFill>
                  <a:prstClr val="black"/>
                </a:solidFill>
                <a:hlinkClick r:id="rId2"/>
              </a:rPr>
              <a:t>laurie.hernandez@wyo.gov</a:t>
            </a:r>
            <a:endParaRPr lang="en-US" sz="2400" dirty="0">
              <a:solidFill>
                <a:prstClr val="black"/>
              </a:solidFill>
            </a:endParaRPr>
          </a:p>
          <a:p>
            <a:pPr marL="742950" lvl="1" indent="-285750">
              <a:spcBef>
                <a:spcPct val="20000"/>
              </a:spcBef>
              <a:buFont typeface="Arial" pitchFamily="34" charset="0"/>
              <a:buChar char="–"/>
            </a:pPr>
            <a:r>
              <a:rPr lang="en-US" sz="2400" dirty="0">
                <a:solidFill>
                  <a:prstClr val="black"/>
                </a:solidFill>
              </a:rPr>
              <a:t>Jessica </a:t>
            </a:r>
            <a:r>
              <a:rPr lang="en-US" sz="2400" dirty="0" smtClean="0">
                <a:solidFill>
                  <a:prstClr val="black"/>
                </a:solidFill>
              </a:rPr>
              <a:t>Steinbrenner, Assessment Supervisor</a:t>
            </a:r>
          </a:p>
          <a:p>
            <a:pPr lvl="2">
              <a:spcBef>
                <a:spcPct val="20000"/>
              </a:spcBef>
            </a:pPr>
            <a:r>
              <a:rPr lang="en-US" sz="2400" dirty="0">
                <a:solidFill>
                  <a:prstClr val="black"/>
                </a:solidFill>
                <a:hlinkClick r:id="rId3"/>
              </a:rPr>
              <a:t>j</a:t>
            </a:r>
            <a:r>
              <a:rPr lang="en-US" sz="2400" dirty="0" smtClean="0">
                <a:solidFill>
                  <a:prstClr val="black"/>
                </a:solidFill>
                <a:hlinkClick r:id="rId3"/>
              </a:rPr>
              <a:t>essica.steinbrenner@wyo.gov</a:t>
            </a:r>
            <a:endParaRPr lang="en-US" sz="2400" dirty="0">
              <a:solidFill>
                <a:prstClr val="black"/>
              </a:solidFill>
            </a:endParaRPr>
          </a:p>
          <a:p>
            <a:pPr marL="742950" lvl="1" indent="-285750">
              <a:spcBef>
                <a:spcPct val="20000"/>
              </a:spcBef>
              <a:buFont typeface="Arial" pitchFamily="34" charset="0"/>
              <a:buChar char="–"/>
            </a:pPr>
            <a:r>
              <a:rPr lang="en-US" sz="2400" dirty="0">
                <a:solidFill>
                  <a:prstClr val="black"/>
                </a:solidFill>
              </a:rPr>
              <a:t>Michelle </a:t>
            </a:r>
            <a:r>
              <a:rPr lang="en-US" sz="2400" dirty="0" smtClean="0">
                <a:solidFill>
                  <a:prstClr val="black"/>
                </a:solidFill>
              </a:rPr>
              <a:t>Carroll, Assessment Consultant</a:t>
            </a:r>
          </a:p>
          <a:p>
            <a:pPr lvl="2">
              <a:spcBef>
                <a:spcPct val="20000"/>
              </a:spcBef>
            </a:pPr>
            <a:r>
              <a:rPr lang="en-US" sz="2400" dirty="0">
                <a:solidFill>
                  <a:prstClr val="black"/>
                </a:solidFill>
                <a:hlinkClick r:id="rId4"/>
              </a:rPr>
              <a:t>m</a:t>
            </a:r>
            <a:r>
              <a:rPr lang="en-US" sz="2400" dirty="0" smtClean="0">
                <a:solidFill>
                  <a:prstClr val="black"/>
                </a:solidFill>
                <a:hlinkClick r:id="rId4"/>
              </a:rPr>
              <a:t>ichelle.carroll@wyo.gov</a:t>
            </a:r>
            <a:endParaRPr lang="en-US" sz="2400" dirty="0" smtClean="0">
              <a:solidFill>
                <a:prstClr val="black"/>
              </a:solidFill>
            </a:endParaRPr>
          </a:p>
          <a:p>
            <a:pPr marL="742950" lvl="1" indent="-285750">
              <a:spcBef>
                <a:spcPct val="20000"/>
              </a:spcBef>
              <a:buFont typeface="Arial" pitchFamily="34" charset="0"/>
              <a:buChar char="–"/>
            </a:pPr>
            <a:r>
              <a:rPr lang="en-US" sz="2400" dirty="0" smtClean="0">
                <a:solidFill>
                  <a:prstClr val="black"/>
                </a:solidFill>
              </a:rPr>
              <a:t>Catherine Palmer, Assessment Consultant </a:t>
            </a:r>
          </a:p>
          <a:p>
            <a:pPr lvl="2">
              <a:spcBef>
                <a:spcPct val="20000"/>
              </a:spcBef>
            </a:pPr>
            <a:r>
              <a:rPr lang="en-US" sz="2400" dirty="0">
                <a:solidFill>
                  <a:prstClr val="black"/>
                </a:solidFill>
                <a:hlinkClick r:id="rId5"/>
              </a:rPr>
              <a:t>c</a:t>
            </a:r>
            <a:r>
              <a:rPr lang="en-US" sz="2400" dirty="0" smtClean="0">
                <a:solidFill>
                  <a:prstClr val="black"/>
                </a:solidFill>
                <a:hlinkClick r:id="rId5"/>
              </a:rPr>
              <a:t>atherine.palmer@wyo.gov</a:t>
            </a:r>
            <a:endParaRPr lang="en-US" sz="2400" dirty="0">
              <a:solidFill>
                <a:prstClr val="black"/>
              </a:solidFill>
            </a:endParaRPr>
          </a:p>
        </p:txBody>
      </p:sp>
    </p:spTree>
    <p:extLst>
      <p:ext uri="{BB962C8B-B14F-4D97-AF65-F5344CB8AC3E}">
        <p14:creationId xmlns:p14="http://schemas.microsoft.com/office/powerpoint/2010/main" val="2471749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a:solidFill>
                  <a:srgbClr val="0070C0"/>
                </a:solidFill>
                <a:latin typeface="Calibri" pitchFamily="34" charset="0"/>
              </a:rPr>
              <a:t>Building Coordinator </a:t>
            </a:r>
            <a:br>
              <a:rPr lang="en-US" b="1" dirty="0">
                <a:solidFill>
                  <a:srgbClr val="0070C0"/>
                </a:solidFill>
                <a:latin typeface="Calibri" pitchFamily="34" charset="0"/>
              </a:rPr>
            </a:br>
            <a:r>
              <a:rPr lang="en-US" b="1" dirty="0">
                <a:solidFill>
                  <a:srgbClr val="0070C0"/>
                </a:solidFill>
                <a:latin typeface="Calibri" pitchFamily="34" charset="0"/>
              </a:rPr>
              <a:t>Responsibilities </a:t>
            </a:r>
            <a:r>
              <a:rPr lang="en-US" b="1" dirty="0" smtClean="0">
                <a:solidFill>
                  <a:schemeClr val="bg1"/>
                </a:solidFill>
                <a:latin typeface="Calibri" pitchFamily="34" charset="0"/>
              </a:rPr>
              <a:t>– After Testing</a:t>
            </a:r>
            <a:endParaRPr lang="en-US" sz="3600" dirty="0">
              <a:solidFill>
                <a:schemeClr val="bg1"/>
              </a:solidFill>
              <a:latin typeface="Calibri" pitchFamily="34" charset="0"/>
            </a:endParaRPr>
          </a:p>
        </p:txBody>
      </p:sp>
      <p:sp>
        <p:nvSpPr>
          <p:cNvPr id="5" name="Title 7"/>
          <p:cNvSpPr txBox="1">
            <a:spLocks/>
          </p:cNvSpPr>
          <p:nvPr/>
        </p:nvSpPr>
        <p:spPr>
          <a:xfrm>
            <a:off x="457200" y="1676400"/>
            <a:ext cx="8153400" cy="5029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2700" b="1" dirty="0">
                <a:solidFill>
                  <a:prstClr val="black"/>
                </a:solidFill>
              </a:rPr>
              <a:t>After Testing </a:t>
            </a:r>
            <a:endParaRPr lang="en-US" sz="2700" dirty="0" smtClean="0">
              <a:solidFill>
                <a:prstClr val="black"/>
              </a:solidFill>
              <a:ea typeface="+mn-ea"/>
              <a:cs typeface="+mn-cs"/>
            </a:endParaRPr>
          </a:p>
          <a:p>
            <a:pPr marL="342900" lvl="0" indent="-342900" algn="l">
              <a:spcBef>
                <a:spcPct val="20000"/>
              </a:spcBef>
              <a:buFont typeface="Arial" pitchFamily="34" charset="0"/>
              <a:buChar char="•"/>
            </a:pPr>
            <a:r>
              <a:rPr lang="en-US" sz="2700" dirty="0" smtClean="0">
                <a:solidFill>
                  <a:prstClr val="black"/>
                </a:solidFill>
                <a:ea typeface="+mn-ea"/>
                <a:cs typeface="+mn-cs"/>
              </a:rPr>
              <a:t>Collect </a:t>
            </a:r>
            <a:r>
              <a:rPr lang="en-US" sz="2700" dirty="0">
                <a:solidFill>
                  <a:prstClr val="black"/>
                </a:solidFill>
                <a:ea typeface="+mn-ea"/>
                <a:cs typeface="+mn-cs"/>
              </a:rPr>
              <a:t>and account for all test materials from Test Administrators immediately after testing is </a:t>
            </a:r>
            <a:r>
              <a:rPr lang="en-US" sz="2700" dirty="0" smtClean="0">
                <a:solidFill>
                  <a:prstClr val="black"/>
                </a:solidFill>
                <a:ea typeface="+mn-ea"/>
                <a:cs typeface="+mn-cs"/>
              </a:rPr>
              <a:t>complete</a:t>
            </a:r>
          </a:p>
          <a:p>
            <a:pPr marL="342900" lvl="0" indent="-342900" algn="l">
              <a:spcBef>
                <a:spcPct val="20000"/>
              </a:spcBef>
              <a:buFont typeface="Arial" pitchFamily="34" charset="0"/>
              <a:buChar char="•"/>
            </a:pPr>
            <a:r>
              <a:rPr lang="en-US" sz="2700" dirty="0">
                <a:solidFill>
                  <a:prstClr val="black"/>
                </a:solidFill>
              </a:rPr>
              <a:t>Submit test appeals or irregularities in TIDE</a:t>
            </a:r>
          </a:p>
          <a:p>
            <a:pPr marL="342900" lvl="0" indent="-342900" algn="l">
              <a:spcBef>
                <a:spcPct val="20000"/>
              </a:spcBef>
              <a:buFont typeface="Arial" pitchFamily="34" charset="0"/>
              <a:buChar char="•"/>
            </a:pPr>
            <a:r>
              <a:rPr lang="en-US" sz="2700" dirty="0">
                <a:solidFill>
                  <a:prstClr val="black"/>
                </a:solidFill>
              </a:rPr>
              <a:t>Remove any allowable paper resources and destroy onsite</a:t>
            </a:r>
          </a:p>
          <a:p>
            <a:pPr lvl="0" algn="l">
              <a:spcBef>
                <a:spcPct val="20000"/>
              </a:spcBef>
            </a:pPr>
            <a:endParaRPr lang="en-US" sz="2700" dirty="0">
              <a:solidFill>
                <a:prstClr val="black"/>
              </a:solidFill>
              <a:ea typeface="+mn-ea"/>
              <a:cs typeface="+mn-cs"/>
            </a:endParaRPr>
          </a:p>
        </p:txBody>
      </p:sp>
    </p:spTree>
    <p:extLst>
      <p:ext uri="{BB962C8B-B14F-4D97-AF65-F5344CB8AC3E}">
        <p14:creationId xmlns:p14="http://schemas.microsoft.com/office/powerpoint/2010/main" val="886195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Test Administrator (TA)</a:t>
            </a:r>
            <a:br>
              <a:rPr lang="en-US" b="1" dirty="0" smtClean="0">
                <a:solidFill>
                  <a:srgbClr val="0070C0"/>
                </a:solidFill>
                <a:latin typeface="Calibri" pitchFamily="34" charset="0"/>
              </a:rPr>
            </a:br>
            <a:r>
              <a:rPr lang="en-US" b="1" dirty="0" smtClean="0">
                <a:solidFill>
                  <a:srgbClr val="0070C0"/>
                </a:solidFill>
                <a:latin typeface="Calibri" pitchFamily="34" charset="0"/>
              </a:rPr>
              <a:t>Responsibilities</a:t>
            </a:r>
            <a:br>
              <a:rPr lang="en-US" b="1" dirty="0" smtClean="0">
                <a:solidFill>
                  <a:srgbClr val="0070C0"/>
                </a:solidFill>
                <a:latin typeface="Calibri" pitchFamily="34" charset="0"/>
              </a:rPr>
            </a:br>
            <a:endParaRPr lang="en-US" sz="3600" dirty="0">
              <a:latin typeface="Calibri" pitchFamily="34" charset="0"/>
            </a:endParaRPr>
          </a:p>
        </p:txBody>
      </p:sp>
      <p:sp>
        <p:nvSpPr>
          <p:cNvPr id="5" name="Title 7"/>
          <p:cNvSpPr txBox="1">
            <a:spLocks/>
          </p:cNvSpPr>
          <p:nvPr/>
        </p:nvSpPr>
        <p:spPr>
          <a:xfrm>
            <a:off x="457200" y="1676400"/>
            <a:ext cx="8153400" cy="49530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2600" b="1" dirty="0">
                <a:solidFill>
                  <a:prstClr val="black"/>
                </a:solidFill>
                <a:ea typeface="+mn-ea"/>
                <a:cs typeface="+mn-cs"/>
              </a:rPr>
              <a:t>Before Testing</a:t>
            </a:r>
          </a:p>
          <a:p>
            <a:pPr marL="342900" lvl="0" indent="-342900" algn="l">
              <a:spcBef>
                <a:spcPct val="20000"/>
              </a:spcBef>
              <a:buFont typeface="Arial" pitchFamily="34" charset="0"/>
              <a:buChar char="•"/>
            </a:pPr>
            <a:r>
              <a:rPr lang="en-US" sz="2800" dirty="0" smtClean="0">
                <a:solidFill>
                  <a:prstClr val="black"/>
                </a:solidFill>
                <a:ea typeface="+mn-ea"/>
                <a:cs typeface="+mn-cs"/>
              </a:rPr>
              <a:t>Complete the online Test Administrator Training</a:t>
            </a:r>
          </a:p>
          <a:p>
            <a:pPr marL="342900" lvl="0" indent="-342900" algn="l">
              <a:spcBef>
                <a:spcPct val="20000"/>
              </a:spcBef>
              <a:buFont typeface="Arial" pitchFamily="34" charset="0"/>
              <a:buChar char="•"/>
            </a:pPr>
            <a:r>
              <a:rPr lang="en-US" sz="2800" dirty="0" smtClean="0">
                <a:solidFill>
                  <a:prstClr val="black"/>
                </a:solidFill>
                <a:ea typeface="+mn-ea"/>
                <a:cs typeface="+mn-cs"/>
              </a:rPr>
              <a:t>Access Resources and read the Test Administration Manual and User Guide</a:t>
            </a:r>
          </a:p>
          <a:p>
            <a:pPr marL="342900" lvl="0" indent="-342900" algn="l">
              <a:spcBef>
                <a:spcPct val="20000"/>
              </a:spcBef>
              <a:buFont typeface="Arial" pitchFamily="34" charset="0"/>
              <a:buChar char="•"/>
            </a:pPr>
            <a:r>
              <a:rPr lang="en-US" sz="2800" dirty="0" smtClean="0">
                <a:solidFill>
                  <a:prstClr val="black"/>
                </a:solidFill>
                <a:ea typeface="+mn-ea"/>
                <a:cs typeface="+mn-cs"/>
              </a:rPr>
              <a:t>Verify User Account in TIDE</a:t>
            </a:r>
          </a:p>
          <a:p>
            <a:pPr marL="342900" lvl="0" indent="-342900" algn="l">
              <a:spcBef>
                <a:spcPct val="20000"/>
              </a:spcBef>
              <a:buFont typeface="Arial" pitchFamily="34" charset="0"/>
              <a:buChar char="•"/>
            </a:pPr>
            <a:r>
              <a:rPr lang="en-US" sz="2800" dirty="0" smtClean="0">
                <a:solidFill>
                  <a:prstClr val="black"/>
                </a:solidFill>
                <a:ea typeface="+mn-ea"/>
                <a:cs typeface="+mn-cs"/>
              </a:rPr>
              <a:t>Administer Training Tests</a:t>
            </a:r>
          </a:p>
          <a:p>
            <a:pPr marL="342900" lvl="0" indent="-342900" algn="l">
              <a:spcBef>
                <a:spcPct val="20000"/>
              </a:spcBef>
              <a:buFont typeface="Arial" pitchFamily="34" charset="0"/>
              <a:buChar char="•"/>
            </a:pPr>
            <a:r>
              <a:rPr lang="en-US" sz="2800" dirty="0" smtClean="0">
                <a:solidFill>
                  <a:prstClr val="black"/>
                </a:solidFill>
                <a:ea typeface="+mn-ea"/>
                <a:cs typeface="+mn-cs"/>
              </a:rPr>
              <a:t>Verify Student Accommodations and Test Settings</a:t>
            </a:r>
          </a:p>
          <a:p>
            <a:pPr marL="800100" lvl="1" indent="-342900">
              <a:spcBef>
                <a:spcPct val="20000"/>
              </a:spcBef>
              <a:buFont typeface="Arial" pitchFamily="34" charset="0"/>
              <a:buChar char="•"/>
            </a:pPr>
            <a:r>
              <a:rPr lang="en-US" sz="2000" dirty="0" smtClean="0">
                <a:solidFill>
                  <a:prstClr val="black"/>
                </a:solidFill>
              </a:rPr>
              <a:t>If you notice an error on the selected accommodations in             TIDE, please inform the building coordinator.</a:t>
            </a:r>
            <a:endParaRPr lang="en-US" sz="2000" dirty="0" smtClean="0">
              <a:solidFill>
                <a:prstClr val="black"/>
              </a:solidFill>
              <a:ea typeface="+mn-ea"/>
              <a:cs typeface="+mn-cs"/>
            </a:endParaRPr>
          </a:p>
          <a:p>
            <a:pPr marL="342900" lvl="0" indent="-342900" algn="l">
              <a:spcBef>
                <a:spcPct val="20000"/>
              </a:spcBef>
              <a:buFont typeface="Arial" pitchFamily="34" charset="0"/>
              <a:buChar char="•"/>
            </a:pPr>
            <a:r>
              <a:rPr lang="en-US" sz="2800" dirty="0" smtClean="0">
                <a:solidFill>
                  <a:prstClr val="black"/>
                </a:solidFill>
                <a:ea typeface="+mn-ea"/>
                <a:cs typeface="+mn-cs"/>
              </a:rPr>
              <a:t>Prepare Testing Materials</a:t>
            </a:r>
          </a:p>
          <a:p>
            <a:pPr marL="342900" lvl="0" indent="-342900" algn="l">
              <a:spcBef>
                <a:spcPct val="20000"/>
              </a:spcBef>
              <a:buFont typeface="Arial" pitchFamily="34" charset="0"/>
              <a:buChar char="•"/>
            </a:pPr>
            <a:r>
              <a:rPr lang="en-US" sz="2800" dirty="0" smtClean="0">
                <a:solidFill>
                  <a:prstClr val="black"/>
                </a:solidFill>
                <a:ea typeface="+mn-ea"/>
                <a:cs typeface="+mn-cs"/>
              </a:rPr>
              <a:t>Adhere to test security procedures</a:t>
            </a:r>
            <a:endParaRPr lang="en-US" sz="2800" dirty="0">
              <a:solidFill>
                <a:prstClr val="black"/>
              </a:solidFill>
              <a:ea typeface="+mn-ea"/>
              <a:cs typeface="+mn-cs"/>
            </a:endParaRPr>
          </a:p>
        </p:txBody>
      </p:sp>
    </p:spTree>
    <p:extLst>
      <p:ext uri="{BB962C8B-B14F-4D97-AF65-F5344CB8AC3E}">
        <p14:creationId xmlns:p14="http://schemas.microsoft.com/office/powerpoint/2010/main" val="1576655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Test Administrator (TA)</a:t>
            </a:r>
            <a:br>
              <a:rPr lang="en-US" b="1" dirty="0" smtClean="0">
                <a:solidFill>
                  <a:srgbClr val="0070C0"/>
                </a:solidFill>
                <a:latin typeface="Calibri" pitchFamily="34" charset="0"/>
              </a:rPr>
            </a:br>
            <a:r>
              <a:rPr lang="en-US" b="1" dirty="0" smtClean="0">
                <a:solidFill>
                  <a:srgbClr val="0070C0"/>
                </a:solidFill>
                <a:latin typeface="Calibri" pitchFamily="34" charset="0"/>
              </a:rPr>
              <a:t>Responsibilities </a:t>
            </a:r>
            <a:endParaRPr lang="en-US" sz="3600" dirty="0">
              <a:latin typeface="Calibri" pitchFamily="34" charset="0"/>
            </a:endParaRPr>
          </a:p>
        </p:txBody>
      </p:sp>
      <p:sp>
        <p:nvSpPr>
          <p:cNvPr id="5" name="Title 7"/>
          <p:cNvSpPr txBox="1">
            <a:spLocks/>
          </p:cNvSpPr>
          <p:nvPr/>
        </p:nvSpPr>
        <p:spPr>
          <a:xfrm>
            <a:off x="457200" y="1676400"/>
            <a:ext cx="8153400" cy="464820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3200" b="1" dirty="0">
                <a:solidFill>
                  <a:prstClr val="black"/>
                </a:solidFill>
                <a:ea typeface="+mn-ea"/>
                <a:cs typeface="+mn-cs"/>
              </a:rPr>
              <a:t>During </a:t>
            </a:r>
            <a:r>
              <a:rPr lang="en-US" sz="3200" b="1" dirty="0" smtClean="0">
                <a:solidFill>
                  <a:prstClr val="black"/>
                </a:solidFill>
                <a:ea typeface="+mn-ea"/>
                <a:cs typeface="+mn-cs"/>
              </a:rPr>
              <a:t>Testing</a:t>
            </a:r>
            <a:endParaRPr lang="en-US" sz="3200" dirty="0" smtClean="0">
              <a:solidFill>
                <a:prstClr val="black"/>
              </a:solidFill>
              <a:ea typeface="+mn-ea"/>
              <a:cs typeface="+mn-cs"/>
            </a:endParaRPr>
          </a:p>
          <a:p>
            <a:pPr marL="342900" indent="-342900" algn="l">
              <a:spcBef>
                <a:spcPct val="20000"/>
              </a:spcBef>
              <a:buFont typeface="Arial" pitchFamily="34" charset="0"/>
              <a:buChar char="•"/>
            </a:pPr>
            <a:r>
              <a:rPr lang="en-US" sz="3200" dirty="0" smtClean="0">
                <a:solidFill>
                  <a:prstClr val="black"/>
                </a:solidFill>
              </a:rPr>
              <a:t>Distribute Materials</a:t>
            </a:r>
            <a:endParaRPr lang="en-US" sz="3200" dirty="0">
              <a:solidFill>
                <a:prstClr val="black"/>
              </a:solidFill>
            </a:endParaRPr>
          </a:p>
          <a:p>
            <a:pPr marL="342900" lvl="0" indent="-342900" algn="l">
              <a:spcBef>
                <a:spcPct val="20000"/>
              </a:spcBef>
              <a:buFont typeface="Arial" pitchFamily="34" charset="0"/>
              <a:buChar char="•"/>
            </a:pPr>
            <a:r>
              <a:rPr lang="en-US" sz="3200" dirty="0" smtClean="0">
                <a:solidFill>
                  <a:prstClr val="black"/>
                </a:solidFill>
                <a:ea typeface="+mn-ea"/>
                <a:cs typeface="+mn-cs"/>
              </a:rPr>
              <a:t>Test Administrator Log in to the TA Interface</a:t>
            </a:r>
          </a:p>
          <a:p>
            <a:pPr marL="342900" lvl="0" indent="-342900" algn="l">
              <a:spcBef>
                <a:spcPct val="20000"/>
              </a:spcBef>
              <a:buFont typeface="Arial" pitchFamily="34" charset="0"/>
              <a:buChar char="•"/>
            </a:pPr>
            <a:r>
              <a:rPr lang="en-US" sz="3200" dirty="0" smtClean="0">
                <a:solidFill>
                  <a:prstClr val="black"/>
                </a:solidFill>
                <a:ea typeface="+mn-ea"/>
                <a:cs typeface="+mn-cs"/>
              </a:rPr>
              <a:t>Select Tests to Administer</a:t>
            </a:r>
          </a:p>
          <a:p>
            <a:pPr marL="342900" lvl="0" indent="-342900" algn="l">
              <a:spcBef>
                <a:spcPct val="20000"/>
              </a:spcBef>
              <a:buFont typeface="Arial" pitchFamily="34" charset="0"/>
              <a:buChar char="•"/>
            </a:pPr>
            <a:r>
              <a:rPr lang="en-US" sz="3200" dirty="0" smtClean="0">
                <a:solidFill>
                  <a:prstClr val="black"/>
                </a:solidFill>
                <a:ea typeface="+mn-ea"/>
                <a:cs typeface="+mn-cs"/>
              </a:rPr>
              <a:t>Note Session ID</a:t>
            </a:r>
          </a:p>
          <a:p>
            <a:pPr marL="342900" lvl="0" indent="-342900" algn="l">
              <a:spcBef>
                <a:spcPct val="20000"/>
              </a:spcBef>
              <a:buFont typeface="Arial" pitchFamily="34" charset="0"/>
              <a:buChar char="•"/>
            </a:pPr>
            <a:r>
              <a:rPr lang="en-US" sz="3200" dirty="0" smtClean="0">
                <a:solidFill>
                  <a:prstClr val="black"/>
                </a:solidFill>
                <a:ea typeface="+mn-ea"/>
                <a:cs typeface="+mn-cs"/>
              </a:rPr>
              <a:t>Help Students Log in to the Test Session</a:t>
            </a:r>
          </a:p>
          <a:p>
            <a:pPr marL="342900" lvl="0" indent="-342900" algn="l">
              <a:spcBef>
                <a:spcPct val="20000"/>
              </a:spcBef>
              <a:buFont typeface="Arial" pitchFamily="34" charset="0"/>
              <a:buChar char="•"/>
            </a:pPr>
            <a:r>
              <a:rPr lang="en-US" sz="3200" dirty="0" smtClean="0">
                <a:solidFill>
                  <a:prstClr val="black"/>
                </a:solidFill>
                <a:ea typeface="+mn-ea"/>
                <a:cs typeface="+mn-cs"/>
              </a:rPr>
              <a:t>Approve Students for Testing</a:t>
            </a:r>
          </a:p>
          <a:p>
            <a:pPr marL="800100" lvl="1" indent="-342900">
              <a:spcBef>
                <a:spcPct val="20000"/>
              </a:spcBef>
              <a:buFont typeface="Arial" pitchFamily="34" charset="0"/>
              <a:buChar char="•"/>
            </a:pPr>
            <a:r>
              <a:rPr lang="en-US" sz="2000" dirty="0" smtClean="0">
                <a:solidFill>
                  <a:prstClr val="black"/>
                </a:solidFill>
              </a:rPr>
              <a:t>During the ELA with Writing assessment, TAs must approve entrance to the writing segment, which is after the ELA segment. TAs should not approve entry into the writing segment if there is not enough time for students to complete the writing. </a:t>
            </a:r>
          </a:p>
          <a:p>
            <a:pPr marL="800100" lvl="1" indent="-342900">
              <a:spcBef>
                <a:spcPct val="20000"/>
              </a:spcBef>
              <a:buFont typeface="Arial" pitchFamily="34" charset="0"/>
              <a:buChar char="•"/>
            </a:pPr>
            <a:r>
              <a:rPr lang="en-US" sz="2000" dirty="0" smtClean="0">
                <a:solidFill>
                  <a:prstClr val="black"/>
                </a:solidFill>
                <a:ea typeface="+mn-ea"/>
                <a:cs typeface="+mn-cs"/>
              </a:rPr>
              <a:t>Grade 6 math has two segments: with calculator and without calculator. TAs will not need to approve students’ entrance into the second segment. </a:t>
            </a:r>
            <a:endParaRPr lang="en-US" sz="2200" dirty="0" smtClean="0">
              <a:solidFill>
                <a:prstClr val="black"/>
              </a:solidFill>
              <a:ea typeface="+mn-ea"/>
              <a:cs typeface="+mn-cs"/>
            </a:endParaRPr>
          </a:p>
          <a:p>
            <a:pPr marL="342900" lvl="0" indent="-342900" algn="l">
              <a:spcBef>
                <a:spcPct val="20000"/>
              </a:spcBef>
              <a:buFont typeface="Arial" pitchFamily="34" charset="0"/>
              <a:buChar char="•"/>
            </a:pPr>
            <a:r>
              <a:rPr lang="en-US" sz="3200" dirty="0" smtClean="0">
                <a:solidFill>
                  <a:prstClr val="black"/>
                </a:solidFill>
                <a:ea typeface="+mn-ea"/>
                <a:cs typeface="+mn-cs"/>
              </a:rPr>
              <a:t>Adhere to test security procedures</a:t>
            </a:r>
          </a:p>
          <a:p>
            <a:pPr marL="342900" lvl="0" indent="-342900" algn="l">
              <a:spcBef>
                <a:spcPct val="20000"/>
              </a:spcBef>
              <a:buFont typeface="Arial" pitchFamily="34" charset="0"/>
              <a:buChar char="•"/>
            </a:pPr>
            <a:r>
              <a:rPr lang="en-US" sz="3200" dirty="0" smtClean="0">
                <a:solidFill>
                  <a:prstClr val="black"/>
                </a:solidFill>
                <a:ea typeface="+mn-ea"/>
                <a:cs typeface="+mn-cs"/>
              </a:rPr>
              <a:t>Read Scripted Directions</a:t>
            </a:r>
          </a:p>
          <a:p>
            <a:pPr marL="342900" lvl="0" indent="-342900" algn="l">
              <a:spcBef>
                <a:spcPct val="20000"/>
              </a:spcBef>
              <a:buFont typeface="Arial" pitchFamily="34" charset="0"/>
              <a:buChar char="•"/>
            </a:pPr>
            <a:r>
              <a:rPr lang="en-US" sz="3200" dirty="0" smtClean="0">
                <a:solidFill>
                  <a:prstClr val="black"/>
                </a:solidFill>
                <a:ea typeface="+mn-ea"/>
                <a:cs typeface="+mn-cs"/>
              </a:rPr>
              <a:t>Communicate Test Irregularities to Building                        Coordinator</a:t>
            </a:r>
          </a:p>
          <a:p>
            <a:pPr marL="342900" lvl="0" indent="-342900" algn="l">
              <a:spcBef>
                <a:spcPct val="20000"/>
              </a:spcBef>
              <a:buFont typeface="Arial" pitchFamily="34" charset="0"/>
              <a:buChar char="•"/>
            </a:pPr>
            <a:endParaRPr lang="en-US" sz="3200" dirty="0">
              <a:solidFill>
                <a:prstClr val="black"/>
              </a:solidFill>
              <a:ea typeface="+mn-ea"/>
              <a:cs typeface="+mn-cs"/>
            </a:endParaRPr>
          </a:p>
        </p:txBody>
      </p:sp>
    </p:spTree>
    <p:extLst>
      <p:ext uri="{BB962C8B-B14F-4D97-AF65-F5344CB8AC3E}">
        <p14:creationId xmlns:p14="http://schemas.microsoft.com/office/powerpoint/2010/main" val="2774393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fontScale="90000"/>
          </a:bodyPr>
          <a:lstStyle/>
          <a:p>
            <a:pPr indent="-457200" algn="l"/>
            <a:r>
              <a:rPr lang="en-US" b="1" dirty="0" smtClean="0">
                <a:solidFill>
                  <a:srgbClr val="0070C0"/>
                </a:solidFill>
                <a:latin typeface="Calibri" pitchFamily="34" charset="0"/>
              </a:rPr>
              <a:t>Test Administrators (TA)</a:t>
            </a:r>
            <a:br>
              <a:rPr lang="en-US" b="1" dirty="0" smtClean="0">
                <a:solidFill>
                  <a:srgbClr val="0070C0"/>
                </a:solidFill>
                <a:latin typeface="Calibri" pitchFamily="34" charset="0"/>
              </a:rPr>
            </a:br>
            <a:r>
              <a:rPr lang="en-US" b="1" dirty="0" smtClean="0">
                <a:solidFill>
                  <a:srgbClr val="0070C0"/>
                </a:solidFill>
                <a:latin typeface="Calibri" pitchFamily="34" charset="0"/>
              </a:rPr>
              <a:t>Responsibilities </a:t>
            </a:r>
            <a:endParaRPr lang="en-US" sz="3600" dirty="0">
              <a:latin typeface="Calibri" pitchFamily="34" charset="0"/>
            </a:endParaRPr>
          </a:p>
        </p:txBody>
      </p:sp>
      <p:sp>
        <p:nvSpPr>
          <p:cNvPr id="5" name="Title 7"/>
          <p:cNvSpPr txBox="1">
            <a:spLocks/>
          </p:cNvSpPr>
          <p:nvPr/>
        </p:nvSpPr>
        <p:spPr>
          <a:xfrm>
            <a:off x="430530" y="2057400"/>
            <a:ext cx="8153400" cy="495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spcBef>
                <a:spcPct val="20000"/>
              </a:spcBef>
            </a:pPr>
            <a:r>
              <a:rPr lang="en-US" sz="2700" b="1" dirty="0">
                <a:solidFill>
                  <a:prstClr val="black"/>
                </a:solidFill>
                <a:ea typeface="+mn-ea"/>
                <a:cs typeface="+mn-cs"/>
              </a:rPr>
              <a:t>After Testing </a:t>
            </a:r>
          </a:p>
          <a:p>
            <a:pPr marL="342900" lvl="0" indent="-342900" algn="l">
              <a:spcBef>
                <a:spcPct val="20000"/>
              </a:spcBef>
              <a:buFont typeface="Arial" pitchFamily="34" charset="0"/>
              <a:buChar char="•"/>
            </a:pPr>
            <a:r>
              <a:rPr lang="en-US" sz="2700" dirty="0" smtClean="0">
                <a:solidFill>
                  <a:prstClr val="black"/>
                </a:solidFill>
                <a:ea typeface="+mn-ea"/>
                <a:cs typeface="+mn-cs"/>
              </a:rPr>
              <a:t>Adhere to test security procedures</a:t>
            </a:r>
          </a:p>
          <a:p>
            <a:pPr marL="342900" lvl="0" indent="-342900" algn="l">
              <a:spcBef>
                <a:spcPct val="20000"/>
              </a:spcBef>
              <a:buFont typeface="Arial" pitchFamily="34" charset="0"/>
              <a:buChar char="•"/>
            </a:pPr>
            <a:r>
              <a:rPr lang="en-US" sz="2700" dirty="0" smtClean="0">
                <a:solidFill>
                  <a:prstClr val="black"/>
                </a:solidFill>
                <a:ea typeface="+mn-ea"/>
                <a:cs typeface="+mn-cs"/>
              </a:rPr>
              <a:t>Communicate Test Irregularities to Building Coordinator</a:t>
            </a:r>
            <a:endParaRPr lang="en-US" sz="2700" dirty="0">
              <a:solidFill>
                <a:prstClr val="black"/>
              </a:solidFill>
              <a:ea typeface="+mn-ea"/>
              <a:cs typeface="+mn-cs"/>
            </a:endParaRPr>
          </a:p>
          <a:p>
            <a:pPr marL="342900" lvl="0" indent="-342900" algn="l">
              <a:spcBef>
                <a:spcPct val="20000"/>
              </a:spcBef>
              <a:buFont typeface="Arial" pitchFamily="34" charset="0"/>
              <a:buChar char="•"/>
            </a:pPr>
            <a:r>
              <a:rPr lang="en-US" sz="2700" dirty="0" smtClean="0">
                <a:solidFill>
                  <a:prstClr val="black"/>
                </a:solidFill>
                <a:ea typeface="+mn-ea"/>
                <a:cs typeface="+mn-cs"/>
              </a:rPr>
              <a:t>Check that students have completed and submitted the assessment</a:t>
            </a:r>
          </a:p>
          <a:p>
            <a:pPr marL="342900" lvl="0" indent="-342900" algn="l">
              <a:spcBef>
                <a:spcPct val="20000"/>
              </a:spcBef>
              <a:buFont typeface="Arial" pitchFamily="34" charset="0"/>
              <a:buChar char="•"/>
            </a:pPr>
            <a:r>
              <a:rPr lang="en-US" sz="2700" dirty="0" smtClean="0">
                <a:solidFill>
                  <a:prstClr val="black"/>
                </a:solidFill>
                <a:ea typeface="+mn-ea"/>
                <a:cs typeface="+mn-cs"/>
              </a:rPr>
              <a:t>Collect all paper materials used during the assessment.</a:t>
            </a:r>
            <a:endParaRPr lang="en-US" sz="2700" dirty="0">
              <a:solidFill>
                <a:prstClr val="black"/>
              </a:solidFill>
              <a:ea typeface="+mn-ea"/>
              <a:cs typeface="+mn-cs"/>
            </a:endParaRPr>
          </a:p>
        </p:txBody>
      </p:sp>
    </p:spTree>
    <p:extLst>
      <p:ext uri="{BB962C8B-B14F-4D97-AF65-F5344CB8AC3E}">
        <p14:creationId xmlns:p14="http://schemas.microsoft.com/office/powerpoint/2010/main" val="2802015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ad question mark with a person standing in front of it." title="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26" y="838200"/>
            <a:ext cx="3486150" cy="3474530"/>
          </a:xfrm>
          <a:prstGeom prst="rect">
            <a:avLst/>
          </a:prstGeom>
        </p:spPr>
      </p:pic>
      <p:sp>
        <p:nvSpPr>
          <p:cNvPr id="5" name="Title 4"/>
          <p:cNvSpPr>
            <a:spLocks noGrp="1"/>
          </p:cNvSpPr>
          <p:nvPr>
            <p:ph type="title"/>
          </p:nvPr>
        </p:nvSpPr>
        <p:spPr/>
        <p:txBody>
          <a:bodyPr/>
          <a:lstStyle/>
          <a:p>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412117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129032"/>
            <a:ext cx="8153400" cy="1012825"/>
          </a:xfrm>
        </p:spPr>
        <p:txBody>
          <a:bodyPr>
            <a:normAutofit/>
          </a:bodyPr>
          <a:lstStyle/>
          <a:p>
            <a:pPr indent="-457200" algn="l"/>
            <a:r>
              <a:rPr lang="en-US" b="1" dirty="0" smtClean="0">
                <a:solidFill>
                  <a:srgbClr val="0070C0"/>
                </a:solidFill>
                <a:latin typeface="Calibri" pitchFamily="34" charset="0"/>
              </a:rPr>
              <a:t>Test Layout</a:t>
            </a:r>
            <a:endParaRPr lang="en-US" sz="3600" dirty="0">
              <a:latin typeface="Calibri" pitchFamily="34" charset="0"/>
            </a:endParaRPr>
          </a:p>
        </p:txBody>
      </p:sp>
      <p:pic>
        <p:nvPicPr>
          <p:cNvPr id="5" name="Picture 4" descr="A screen shot of an item on the testing platform. It highlight different aspects of the screen. Problem number, menu, stimulus, item stem, and response area." title="Global menu"/>
          <p:cNvPicPr>
            <a:picLocks noChangeAspect="1"/>
          </p:cNvPicPr>
          <p:nvPr/>
        </p:nvPicPr>
        <p:blipFill>
          <a:blip r:embed="rId2"/>
          <a:stretch>
            <a:fillRect/>
          </a:stretch>
        </p:blipFill>
        <p:spPr>
          <a:xfrm>
            <a:off x="228600" y="1152743"/>
            <a:ext cx="7924800" cy="3989540"/>
          </a:xfrm>
          <a:prstGeom prst="rect">
            <a:avLst/>
          </a:prstGeom>
        </p:spPr>
      </p:pic>
    </p:spTree>
    <p:extLst>
      <p:ext uri="{BB962C8B-B14F-4D97-AF65-F5344CB8AC3E}">
        <p14:creationId xmlns:p14="http://schemas.microsoft.com/office/powerpoint/2010/main" val="2049275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129032"/>
            <a:ext cx="8153400" cy="1012825"/>
          </a:xfrm>
        </p:spPr>
        <p:txBody>
          <a:bodyPr>
            <a:normAutofit/>
          </a:bodyPr>
          <a:lstStyle/>
          <a:p>
            <a:pPr indent="-457200" algn="l"/>
            <a:r>
              <a:rPr lang="en-US" b="1" dirty="0" smtClean="0">
                <a:solidFill>
                  <a:srgbClr val="0070C0"/>
                </a:solidFill>
                <a:latin typeface="Calibri" pitchFamily="34" charset="0"/>
              </a:rPr>
              <a:t>Testing Tools</a:t>
            </a:r>
            <a:endParaRPr lang="en-US" sz="3600" dirty="0">
              <a:latin typeface="Calibri" pitchFamily="34" charset="0"/>
            </a:endParaRPr>
          </a:p>
        </p:txBody>
      </p:sp>
      <p:pic>
        <p:nvPicPr>
          <p:cNvPr id="2" name="Picture 1" descr="A screenshot of the testing platform that highlights testing tools found on the screen. Navigation buttons, test tools, help and volumen buttons, context menu, and questions drop-down." title="Testing tools"/>
          <p:cNvPicPr>
            <a:picLocks noChangeAspect="1"/>
          </p:cNvPicPr>
          <p:nvPr/>
        </p:nvPicPr>
        <p:blipFill>
          <a:blip r:embed="rId2"/>
          <a:stretch>
            <a:fillRect/>
          </a:stretch>
        </p:blipFill>
        <p:spPr>
          <a:xfrm>
            <a:off x="604837" y="1195387"/>
            <a:ext cx="7167563" cy="4035519"/>
          </a:xfrm>
          <a:prstGeom prst="rect">
            <a:avLst/>
          </a:prstGeom>
        </p:spPr>
      </p:pic>
    </p:spTree>
    <p:extLst>
      <p:ext uri="{BB962C8B-B14F-4D97-AF65-F5344CB8AC3E}">
        <p14:creationId xmlns:p14="http://schemas.microsoft.com/office/powerpoint/2010/main" val="2015047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109437"/>
            <a:ext cx="8153400" cy="1012825"/>
          </a:xfrm>
        </p:spPr>
        <p:txBody>
          <a:bodyPr>
            <a:normAutofit/>
          </a:bodyPr>
          <a:lstStyle/>
          <a:p>
            <a:pPr indent="-457200" algn="l"/>
            <a:r>
              <a:rPr lang="en-US" b="1" dirty="0" smtClean="0">
                <a:solidFill>
                  <a:srgbClr val="0070C0"/>
                </a:solidFill>
                <a:latin typeface="Calibri" pitchFamily="34" charset="0"/>
              </a:rPr>
              <a:t>Expandable Passages</a:t>
            </a:r>
            <a:endParaRPr lang="en-US" sz="3600" dirty="0">
              <a:latin typeface="Calibri" pitchFamily="34" charset="0"/>
            </a:endParaRPr>
          </a:p>
        </p:txBody>
      </p:sp>
      <p:sp>
        <p:nvSpPr>
          <p:cNvPr id="6" name="TextBox 5"/>
          <p:cNvSpPr txBox="1"/>
          <p:nvPr/>
        </p:nvSpPr>
        <p:spPr>
          <a:xfrm>
            <a:off x="5638800" y="2133600"/>
            <a:ext cx="3048000" cy="1200329"/>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Expandable passages</a:t>
            </a:r>
          </a:p>
          <a:p>
            <a:pPr lvl="1"/>
            <a:r>
              <a:rPr lang="en-US" dirty="0" smtClean="0"/>
              <a:t>Click on the double blue arrows to expand and/or contract passages.</a:t>
            </a:r>
            <a:endParaRPr lang="en-US" dirty="0"/>
          </a:p>
        </p:txBody>
      </p:sp>
      <p:pic>
        <p:nvPicPr>
          <p:cNvPr id="2" name="Picture 1" descr="A screenshot of where the expandable passage item is on the platform." title="Expandable passage icon"/>
          <p:cNvPicPr>
            <a:picLocks noChangeAspect="1"/>
          </p:cNvPicPr>
          <p:nvPr/>
        </p:nvPicPr>
        <p:blipFill>
          <a:blip r:embed="rId2"/>
          <a:stretch>
            <a:fillRect/>
          </a:stretch>
        </p:blipFill>
        <p:spPr>
          <a:xfrm>
            <a:off x="0" y="1388962"/>
            <a:ext cx="5255098" cy="2344838"/>
          </a:xfrm>
          <a:prstGeom prst="rect">
            <a:avLst/>
          </a:prstGeom>
        </p:spPr>
      </p:pic>
      <p:sp>
        <p:nvSpPr>
          <p:cNvPr id="4" name="Oval 3" descr="A red oval around the expandable passage icon." title="red oval"/>
          <p:cNvSpPr/>
          <p:nvPr/>
        </p:nvSpPr>
        <p:spPr>
          <a:xfrm>
            <a:off x="2133600" y="1526176"/>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passage that has been expanded." title="expandable passage"/>
          <p:cNvPicPr>
            <a:picLocks noChangeAspect="1"/>
          </p:cNvPicPr>
          <p:nvPr/>
        </p:nvPicPr>
        <p:blipFill>
          <a:blip r:embed="rId3"/>
          <a:stretch>
            <a:fillRect/>
          </a:stretch>
        </p:blipFill>
        <p:spPr>
          <a:xfrm>
            <a:off x="0" y="4267200"/>
            <a:ext cx="5301894" cy="2214043"/>
          </a:xfrm>
          <a:prstGeom prst="rect">
            <a:avLst/>
          </a:prstGeom>
        </p:spPr>
      </p:pic>
      <p:sp>
        <p:nvSpPr>
          <p:cNvPr id="9" name="Oval 8" descr="A red oval around the expandable passage icon." title="Red oval"/>
          <p:cNvSpPr/>
          <p:nvPr/>
        </p:nvSpPr>
        <p:spPr>
          <a:xfrm>
            <a:off x="4724400" y="4343400"/>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24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7417"/>
            <a:ext cx="8153400" cy="1012825"/>
          </a:xfrm>
        </p:spPr>
        <p:txBody>
          <a:bodyPr>
            <a:normAutofit/>
          </a:bodyPr>
          <a:lstStyle/>
          <a:p>
            <a:pPr indent="-457200" algn="l"/>
            <a:r>
              <a:rPr lang="en-US" b="1" dirty="0" smtClean="0">
                <a:solidFill>
                  <a:srgbClr val="0070C0"/>
                </a:solidFill>
                <a:latin typeface="Calibri" pitchFamily="34" charset="0"/>
              </a:rPr>
              <a:t>Highlight selection</a:t>
            </a:r>
            <a:endParaRPr lang="en-US" sz="3600" dirty="0">
              <a:latin typeface="Calibri" pitchFamily="34" charset="0"/>
            </a:endParaRPr>
          </a:p>
        </p:txBody>
      </p:sp>
      <p:sp>
        <p:nvSpPr>
          <p:cNvPr id="6" name="TextBox 5"/>
          <p:cNvSpPr txBox="1"/>
          <p:nvPr/>
        </p:nvSpPr>
        <p:spPr>
          <a:xfrm>
            <a:off x="5638800" y="2133600"/>
            <a:ext cx="3048000" cy="2308324"/>
          </a:xfrm>
          <a:prstGeom prst="rect">
            <a:avLst/>
          </a:prstGeom>
          <a:noFill/>
          <a:ln w="28575">
            <a:solidFill>
              <a:schemeClr val="tx2"/>
            </a:solidFill>
          </a:ln>
        </p:spPr>
        <p:txBody>
          <a:bodyPr wrap="square" rtlCol="0">
            <a:spAutoFit/>
          </a:bodyPr>
          <a:lstStyle/>
          <a:p>
            <a:pPr>
              <a:buFont typeface="Arial" pitchFamily="34" charset="0"/>
              <a:buChar char="•"/>
            </a:pPr>
            <a:r>
              <a:rPr lang="en-US" b="1" u="sng" dirty="0" smtClean="0"/>
              <a:t>Highlight selection</a:t>
            </a:r>
          </a:p>
          <a:p>
            <a:pPr lvl="1"/>
            <a:r>
              <a:rPr lang="en-US" dirty="0" smtClean="0"/>
              <a:t>-First, select part of a passage.</a:t>
            </a:r>
          </a:p>
          <a:p>
            <a:pPr lvl="1"/>
            <a:r>
              <a:rPr lang="en-US" dirty="0" smtClean="0"/>
              <a:t>-Then, click on the context menu icon.</a:t>
            </a:r>
          </a:p>
          <a:p>
            <a:pPr lvl="1"/>
            <a:r>
              <a:rPr lang="en-US" dirty="0" smtClean="0"/>
              <a:t>-Finally, choose ‘Highlight Selection’.</a:t>
            </a:r>
          </a:p>
          <a:p>
            <a:pPr lvl="1"/>
            <a:endParaRPr lang="en-US" dirty="0"/>
          </a:p>
        </p:txBody>
      </p:sp>
      <p:pic>
        <p:nvPicPr>
          <p:cNvPr id="5" name="Picture 4" descr="A sentence is selected in a reading passage and changed to blue." title="sentence selection"/>
          <p:cNvPicPr>
            <a:picLocks noChangeAspect="1"/>
          </p:cNvPicPr>
          <p:nvPr/>
        </p:nvPicPr>
        <p:blipFill>
          <a:blip r:embed="rId2"/>
          <a:stretch>
            <a:fillRect/>
          </a:stretch>
        </p:blipFill>
        <p:spPr>
          <a:xfrm>
            <a:off x="137517" y="830198"/>
            <a:ext cx="2306522" cy="1379602"/>
          </a:xfrm>
          <a:prstGeom prst="rect">
            <a:avLst/>
          </a:prstGeom>
        </p:spPr>
      </p:pic>
      <p:sp>
        <p:nvSpPr>
          <p:cNvPr id="7" name="Left Arrow 6" descr="A red arrow is pointing left." title="red arrow"/>
          <p:cNvSpPr/>
          <p:nvPr/>
        </p:nvSpPr>
        <p:spPr>
          <a:xfrm>
            <a:off x="2553491" y="1633281"/>
            <a:ext cx="7620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ree horizontal lines represent the context menu." title="Context menu"/>
          <p:cNvPicPr>
            <a:picLocks noChangeAspect="1"/>
          </p:cNvPicPr>
          <p:nvPr/>
        </p:nvPicPr>
        <p:blipFill>
          <a:blip r:embed="rId3"/>
          <a:stretch>
            <a:fillRect/>
          </a:stretch>
        </p:blipFill>
        <p:spPr>
          <a:xfrm>
            <a:off x="2749374" y="2270771"/>
            <a:ext cx="2261694" cy="1484980"/>
          </a:xfrm>
          <a:prstGeom prst="rect">
            <a:avLst/>
          </a:prstGeom>
        </p:spPr>
      </p:pic>
      <p:sp>
        <p:nvSpPr>
          <p:cNvPr id="4" name="Oval 3" descr="A red oval is around the context menu icon" title="red oval"/>
          <p:cNvSpPr/>
          <p:nvPr/>
        </p:nvSpPr>
        <p:spPr>
          <a:xfrm>
            <a:off x="4782468" y="2133600"/>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ighlight selection icon" title="highlight selection"/>
          <p:cNvPicPr>
            <a:picLocks noChangeAspect="1"/>
          </p:cNvPicPr>
          <p:nvPr/>
        </p:nvPicPr>
        <p:blipFill>
          <a:blip r:embed="rId4"/>
          <a:stretch>
            <a:fillRect/>
          </a:stretch>
        </p:blipFill>
        <p:spPr>
          <a:xfrm>
            <a:off x="149312" y="3767010"/>
            <a:ext cx="2414797" cy="1338390"/>
          </a:xfrm>
          <a:prstGeom prst="rect">
            <a:avLst/>
          </a:prstGeom>
        </p:spPr>
      </p:pic>
      <p:sp>
        <p:nvSpPr>
          <p:cNvPr id="9" name="Oval 8" descr="A red oval is around the highlight selection icon." title="red oval"/>
          <p:cNvSpPr/>
          <p:nvPr/>
        </p:nvSpPr>
        <p:spPr>
          <a:xfrm rot="16200000">
            <a:off x="2164887" y="3657719"/>
            <a:ext cx="296271" cy="492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entence is highlighted in yellow." title="highlighted selection"/>
          <p:cNvPicPr>
            <a:picLocks noChangeAspect="1"/>
          </p:cNvPicPr>
          <p:nvPr/>
        </p:nvPicPr>
        <p:blipFill>
          <a:blip r:embed="rId5"/>
          <a:stretch>
            <a:fillRect/>
          </a:stretch>
        </p:blipFill>
        <p:spPr>
          <a:xfrm>
            <a:off x="2743200" y="5105400"/>
            <a:ext cx="2285767" cy="1509584"/>
          </a:xfrm>
          <a:prstGeom prst="rect">
            <a:avLst/>
          </a:prstGeom>
        </p:spPr>
      </p:pic>
    </p:spTree>
    <p:extLst>
      <p:ext uri="{BB962C8B-B14F-4D97-AF65-F5344CB8AC3E}">
        <p14:creationId xmlns:p14="http://schemas.microsoft.com/office/powerpoint/2010/main" val="1717077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09436"/>
            <a:ext cx="8153400" cy="1012825"/>
          </a:xfrm>
        </p:spPr>
        <p:txBody>
          <a:bodyPr>
            <a:normAutofit/>
          </a:bodyPr>
          <a:lstStyle/>
          <a:p>
            <a:pPr indent="-457200" algn="l"/>
            <a:r>
              <a:rPr lang="en-US" b="1" dirty="0" smtClean="0">
                <a:solidFill>
                  <a:srgbClr val="0070C0"/>
                </a:solidFill>
                <a:latin typeface="Calibri" pitchFamily="34" charset="0"/>
              </a:rPr>
              <a:t>Tutorial</a:t>
            </a:r>
            <a:endParaRPr lang="en-US" sz="3600" dirty="0">
              <a:latin typeface="Calibri" pitchFamily="34" charset="0"/>
            </a:endParaRPr>
          </a:p>
        </p:txBody>
      </p:sp>
      <p:sp>
        <p:nvSpPr>
          <p:cNvPr id="6" name="TextBox 5"/>
          <p:cNvSpPr txBox="1"/>
          <p:nvPr/>
        </p:nvSpPr>
        <p:spPr>
          <a:xfrm>
            <a:off x="5943600" y="1636442"/>
            <a:ext cx="3048000" cy="3139321"/>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Tutorial</a:t>
            </a:r>
            <a:r>
              <a:rPr lang="en-US" dirty="0" smtClean="0"/>
              <a:t> – explains how to navigate through different item types.</a:t>
            </a:r>
          </a:p>
          <a:p>
            <a:pPr lvl="1"/>
            <a:r>
              <a:rPr lang="en-US" dirty="0" smtClean="0"/>
              <a:t>-First, click on the context menu icon.</a:t>
            </a:r>
          </a:p>
          <a:p>
            <a:pPr lvl="1"/>
            <a:r>
              <a:rPr lang="en-US" dirty="0" smtClean="0"/>
              <a:t>-Then, choose ‘Tutorial’.</a:t>
            </a:r>
          </a:p>
          <a:p>
            <a:pPr lvl="1"/>
            <a:r>
              <a:rPr lang="en-US" dirty="0" smtClean="0"/>
              <a:t>-Finally, a video tutorial will pop-up on the screen. The tutorial does not include sound.</a:t>
            </a:r>
          </a:p>
          <a:p>
            <a:pPr lvl="1"/>
            <a:endParaRPr lang="en-US" dirty="0"/>
          </a:p>
        </p:txBody>
      </p:sp>
      <p:pic>
        <p:nvPicPr>
          <p:cNvPr id="7" name="Picture 6" descr="Three horizontal lines represent the context menu." title="context menu"/>
          <p:cNvPicPr>
            <a:picLocks noChangeAspect="1"/>
          </p:cNvPicPr>
          <p:nvPr/>
        </p:nvPicPr>
        <p:blipFill>
          <a:blip r:embed="rId2"/>
          <a:stretch>
            <a:fillRect/>
          </a:stretch>
        </p:blipFill>
        <p:spPr>
          <a:xfrm>
            <a:off x="91696" y="990600"/>
            <a:ext cx="1981200" cy="2077003"/>
          </a:xfrm>
          <a:prstGeom prst="rect">
            <a:avLst/>
          </a:prstGeom>
        </p:spPr>
      </p:pic>
      <p:sp>
        <p:nvSpPr>
          <p:cNvPr id="4" name="Oval 3" descr="A red oval is circling the context menu." title="red oval "/>
          <p:cNvSpPr/>
          <p:nvPr/>
        </p:nvSpPr>
        <p:spPr>
          <a:xfrm>
            <a:off x="1720199" y="932850"/>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tutorial icon is located in the context menu." title="Tutorial"/>
          <p:cNvPicPr>
            <a:picLocks noChangeAspect="1"/>
          </p:cNvPicPr>
          <p:nvPr/>
        </p:nvPicPr>
        <p:blipFill>
          <a:blip r:embed="rId3"/>
          <a:stretch>
            <a:fillRect/>
          </a:stretch>
        </p:blipFill>
        <p:spPr>
          <a:xfrm>
            <a:off x="1948799" y="2724655"/>
            <a:ext cx="2233236" cy="2013108"/>
          </a:xfrm>
          <a:prstGeom prst="rect">
            <a:avLst/>
          </a:prstGeom>
        </p:spPr>
      </p:pic>
      <p:sp>
        <p:nvSpPr>
          <p:cNvPr id="9" name="Oval 8" descr="A red oval is circling the Tutorial icon." title="red oval"/>
          <p:cNvSpPr/>
          <p:nvPr/>
        </p:nvSpPr>
        <p:spPr>
          <a:xfrm rot="16200000">
            <a:off x="3766444" y="2657358"/>
            <a:ext cx="136034" cy="684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what a tutorail may look like on the WY-TOPP assessment." title="Tutorial"/>
          <p:cNvPicPr>
            <a:picLocks noChangeAspect="1"/>
          </p:cNvPicPr>
          <p:nvPr/>
        </p:nvPicPr>
        <p:blipFill>
          <a:blip r:embed="rId4"/>
          <a:stretch>
            <a:fillRect/>
          </a:stretch>
        </p:blipFill>
        <p:spPr>
          <a:xfrm>
            <a:off x="3512404" y="4439421"/>
            <a:ext cx="3048072" cy="2418579"/>
          </a:xfrm>
          <a:prstGeom prst="rect">
            <a:avLst/>
          </a:prstGeom>
        </p:spPr>
      </p:pic>
    </p:spTree>
    <p:extLst>
      <p:ext uri="{BB962C8B-B14F-4D97-AF65-F5344CB8AC3E}">
        <p14:creationId xmlns:p14="http://schemas.microsoft.com/office/powerpoint/2010/main" val="234346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Websites</a:t>
            </a:r>
            <a:endParaRPr lang="en-US" sz="3600" dirty="0">
              <a:latin typeface="Calibri" pitchFamily="34" charset="0"/>
            </a:endParaRPr>
          </a:p>
        </p:txBody>
      </p:sp>
      <p:sp>
        <p:nvSpPr>
          <p:cNvPr id="5" name="Title 7"/>
          <p:cNvSpPr txBox="1">
            <a:spLocks/>
          </p:cNvSpPr>
          <p:nvPr/>
        </p:nvSpPr>
        <p:spPr>
          <a:xfrm>
            <a:off x="457200" y="1369423"/>
            <a:ext cx="8153400" cy="495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endParaRPr lang="en-US" sz="2700" dirty="0" smtClean="0">
              <a:solidFill>
                <a:prstClr val="black"/>
              </a:solidFill>
              <a:ea typeface="+mn-ea"/>
              <a:cs typeface="+mn-cs"/>
            </a:endParaRPr>
          </a:p>
          <a:p>
            <a:pPr lvl="0" algn="l">
              <a:spcBef>
                <a:spcPct val="20000"/>
              </a:spcBef>
            </a:pPr>
            <a:r>
              <a:rPr lang="en-US" sz="2700" dirty="0" smtClean="0">
                <a:solidFill>
                  <a:prstClr val="black"/>
                </a:solidFill>
                <a:ea typeface="+mn-ea"/>
                <a:cs typeface="+mn-cs"/>
              </a:rPr>
              <a:t>Wyoming Assessment Portal</a:t>
            </a:r>
          </a:p>
          <a:p>
            <a:pPr lvl="0" algn="l">
              <a:spcBef>
                <a:spcPct val="20000"/>
              </a:spcBef>
            </a:pPr>
            <a:r>
              <a:rPr lang="en-US" sz="2700" dirty="0">
                <a:solidFill>
                  <a:prstClr val="black"/>
                </a:solidFill>
                <a:ea typeface="+mn-ea"/>
                <a:cs typeface="+mn-cs"/>
                <a:hlinkClick r:id="rId2" tooltip="This is Wyoming's AIR website for WY-TOPP and WY-ALT assessments."/>
              </a:rPr>
              <a:t>https://wyoassessment.org/</a:t>
            </a:r>
            <a:endParaRPr lang="en-US" sz="2700" dirty="0" smtClean="0">
              <a:solidFill>
                <a:prstClr val="black"/>
              </a:solidFill>
              <a:ea typeface="+mn-ea"/>
              <a:cs typeface="+mn-cs"/>
            </a:endParaRPr>
          </a:p>
          <a:p>
            <a:pPr lvl="0" algn="l">
              <a:spcBef>
                <a:spcPct val="20000"/>
              </a:spcBef>
            </a:pPr>
            <a:endParaRPr lang="en-US" sz="2700" dirty="0">
              <a:solidFill>
                <a:prstClr val="black"/>
              </a:solidFill>
              <a:ea typeface="+mn-ea"/>
              <a:cs typeface="+mn-cs"/>
            </a:endParaRPr>
          </a:p>
          <a:p>
            <a:pPr lvl="0" algn="l">
              <a:spcBef>
                <a:spcPct val="20000"/>
              </a:spcBef>
            </a:pPr>
            <a:r>
              <a:rPr lang="en-US" sz="2700" dirty="0" smtClean="0">
                <a:solidFill>
                  <a:prstClr val="black"/>
                </a:solidFill>
                <a:ea typeface="+mn-ea"/>
                <a:cs typeface="+mn-cs"/>
              </a:rPr>
              <a:t>Wyoming Department of Education State Assessment Webpage</a:t>
            </a:r>
            <a:r>
              <a:rPr lang="en-US" sz="2700" dirty="0">
                <a:solidFill>
                  <a:prstClr val="black"/>
                </a:solidFill>
                <a:ea typeface="+mn-ea"/>
                <a:cs typeface="+mn-cs"/>
              </a:rPr>
              <a:t/>
            </a:r>
            <a:br>
              <a:rPr lang="en-US" sz="2700" dirty="0">
                <a:solidFill>
                  <a:prstClr val="black"/>
                </a:solidFill>
                <a:ea typeface="+mn-ea"/>
                <a:cs typeface="+mn-cs"/>
              </a:rPr>
            </a:br>
            <a:r>
              <a:rPr lang="en-US" sz="2700" dirty="0">
                <a:solidFill>
                  <a:prstClr val="black"/>
                </a:solidFill>
                <a:ea typeface="+mn-ea"/>
                <a:cs typeface="+mn-cs"/>
                <a:hlinkClick r:id="rId3" tooltip="This is the Wyoming Department of Education's WY-TOPP webpage."/>
              </a:rPr>
              <a:t>https://edu.wyoming.gov/educators/state-assessment/</a:t>
            </a:r>
            <a:endParaRPr lang="en-US" sz="2400" dirty="0">
              <a:solidFill>
                <a:prstClr val="black"/>
              </a:solidFill>
            </a:endParaRPr>
          </a:p>
        </p:txBody>
      </p:sp>
    </p:spTree>
    <p:extLst>
      <p:ext uri="{BB962C8B-B14F-4D97-AF65-F5344CB8AC3E}">
        <p14:creationId xmlns:p14="http://schemas.microsoft.com/office/powerpoint/2010/main" val="1050797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54573"/>
            <a:ext cx="8153400" cy="1012825"/>
          </a:xfrm>
        </p:spPr>
        <p:txBody>
          <a:bodyPr>
            <a:normAutofit/>
          </a:bodyPr>
          <a:lstStyle/>
          <a:p>
            <a:pPr indent="-457200" algn="l"/>
            <a:r>
              <a:rPr lang="en-US" b="1" dirty="0" smtClean="0">
                <a:solidFill>
                  <a:srgbClr val="0070C0"/>
                </a:solidFill>
                <a:latin typeface="Calibri" pitchFamily="34" charset="0"/>
              </a:rPr>
              <a:t>Mark for Review</a:t>
            </a:r>
            <a:endParaRPr lang="en-US" sz="3600" dirty="0">
              <a:latin typeface="Calibri" pitchFamily="34" charset="0"/>
            </a:endParaRPr>
          </a:p>
        </p:txBody>
      </p:sp>
      <p:sp>
        <p:nvSpPr>
          <p:cNvPr id="6" name="TextBox 5"/>
          <p:cNvSpPr txBox="1"/>
          <p:nvPr/>
        </p:nvSpPr>
        <p:spPr>
          <a:xfrm>
            <a:off x="5943600" y="1209847"/>
            <a:ext cx="3048000" cy="3693319"/>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Mark for Review</a:t>
            </a:r>
            <a:endParaRPr lang="en-US" dirty="0" smtClean="0"/>
          </a:p>
          <a:p>
            <a:pPr lvl="1"/>
            <a:r>
              <a:rPr lang="en-US" dirty="0" smtClean="0"/>
              <a:t>-First, click on the context menu icon.</a:t>
            </a:r>
          </a:p>
          <a:p>
            <a:pPr lvl="1"/>
            <a:r>
              <a:rPr lang="en-US" dirty="0" smtClean="0"/>
              <a:t>-Then, choose ‘Mark for Review’.</a:t>
            </a:r>
          </a:p>
          <a:p>
            <a:pPr lvl="1"/>
            <a:r>
              <a:rPr lang="en-US" dirty="0" smtClean="0"/>
              <a:t>-Notice, the corner of the item number will appear to be folded down.</a:t>
            </a:r>
          </a:p>
          <a:p>
            <a:pPr lvl="1"/>
            <a:r>
              <a:rPr lang="en-US" dirty="0" smtClean="0"/>
              <a:t>-Finally, at the end of the segment or test, items that were marked for review will be flagged.</a:t>
            </a:r>
          </a:p>
          <a:p>
            <a:pPr lvl="1"/>
            <a:endParaRPr lang="en-US" dirty="0"/>
          </a:p>
        </p:txBody>
      </p:sp>
      <p:pic>
        <p:nvPicPr>
          <p:cNvPr id="7" name="Picture 6" descr="The context menu is three horizontal lines." title="context menu"/>
          <p:cNvPicPr>
            <a:picLocks noChangeAspect="1"/>
          </p:cNvPicPr>
          <p:nvPr/>
        </p:nvPicPr>
        <p:blipFill>
          <a:blip r:embed="rId2"/>
          <a:stretch>
            <a:fillRect/>
          </a:stretch>
        </p:blipFill>
        <p:spPr>
          <a:xfrm>
            <a:off x="91696" y="990600"/>
            <a:ext cx="1981200" cy="2077003"/>
          </a:xfrm>
          <a:prstGeom prst="rect">
            <a:avLst/>
          </a:prstGeom>
        </p:spPr>
      </p:pic>
      <p:sp>
        <p:nvSpPr>
          <p:cNvPr id="4" name="Oval 3" descr="A red oval is circling the context menu." title="red oval"/>
          <p:cNvSpPr/>
          <p:nvPr/>
        </p:nvSpPr>
        <p:spPr>
          <a:xfrm>
            <a:off x="1720199" y="932850"/>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he screenshot of the mark for review icon." title="mark for review"/>
          <p:cNvPicPr>
            <a:picLocks noChangeAspect="1"/>
          </p:cNvPicPr>
          <p:nvPr/>
        </p:nvPicPr>
        <p:blipFill>
          <a:blip r:embed="rId3"/>
          <a:stretch>
            <a:fillRect/>
          </a:stretch>
        </p:blipFill>
        <p:spPr>
          <a:xfrm>
            <a:off x="2971800" y="924950"/>
            <a:ext cx="2464494" cy="2112982"/>
          </a:xfrm>
          <a:prstGeom prst="rect">
            <a:avLst/>
          </a:prstGeom>
        </p:spPr>
      </p:pic>
      <p:sp>
        <p:nvSpPr>
          <p:cNvPr id="9" name="Oval 8" descr="A red oval circling the mark for review icon." title="red oval"/>
          <p:cNvSpPr/>
          <p:nvPr/>
        </p:nvSpPr>
        <p:spPr>
          <a:xfrm rot="16200000">
            <a:off x="4942870" y="931763"/>
            <a:ext cx="203652" cy="759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the item number with the top right corner of the number card folded down to represent that it is &quot;marked for review&quot;." title="Item number"/>
          <p:cNvPicPr>
            <a:picLocks noChangeAspect="1"/>
          </p:cNvPicPr>
          <p:nvPr/>
        </p:nvPicPr>
        <p:blipFill>
          <a:blip r:embed="rId4"/>
          <a:stretch>
            <a:fillRect/>
          </a:stretch>
        </p:blipFill>
        <p:spPr>
          <a:xfrm>
            <a:off x="126530" y="3125353"/>
            <a:ext cx="1783069" cy="3713129"/>
          </a:xfrm>
          <a:prstGeom prst="rect">
            <a:avLst/>
          </a:prstGeom>
        </p:spPr>
      </p:pic>
      <p:sp>
        <p:nvSpPr>
          <p:cNvPr id="12" name="Oval 11" descr="A red oval circling the item number card." title="red oval"/>
          <p:cNvSpPr/>
          <p:nvPr/>
        </p:nvSpPr>
        <p:spPr>
          <a:xfrm>
            <a:off x="304800" y="3200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the end of a test segment that shows the items that were marked for review." title="Item review"/>
          <p:cNvPicPr>
            <a:picLocks noChangeAspect="1"/>
          </p:cNvPicPr>
          <p:nvPr/>
        </p:nvPicPr>
        <p:blipFill>
          <a:blip r:embed="rId5"/>
          <a:stretch>
            <a:fillRect/>
          </a:stretch>
        </p:blipFill>
        <p:spPr>
          <a:xfrm>
            <a:off x="2362200" y="4648200"/>
            <a:ext cx="4757433" cy="1971084"/>
          </a:xfrm>
          <a:prstGeom prst="rect">
            <a:avLst/>
          </a:prstGeom>
        </p:spPr>
      </p:pic>
      <p:sp>
        <p:nvSpPr>
          <p:cNvPr id="14" name="Oval 13" descr="A red oval is circling the mark for review icon." title="red oval"/>
          <p:cNvSpPr/>
          <p:nvPr/>
        </p:nvSpPr>
        <p:spPr>
          <a:xfrm rot="16200000">
            <a:off x="2536155" y="6041355"/>
            <a:ext cx="33789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00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69935"/>
            <a:ext cx="8153400" cy="1012825"/>
          </a:xfrm>
        </p:spPr>
        <p:txBody>
          <a:bodyPr>
            <a:normAutofit/>
          </a:bodyPr>
          <a:lstStyle/>
          <a:p>
            <a:pPr indent="-457200" algn="l"/>
            <a:r>
              <a:rPr lang="en-US" b="1" dirty="0" smtClean="0">
                <a:solidFill>
                  <a:srgbClr val="0070C0"/>
                </a:solidFill>
                <a:latin typeface="Calibri" pitchFamily="34" charset="0"/>
              </a:rPr>
              <a:t>Notepad</a:t>
            </a:r>
            <a:endParaRPr lang="en-US" sz="3600" dirty="0">
              <a:latin typeface="Calibri" pitchFamily="34" charset="0"/>
            </a:endParaRPr>
          </a:p>
        </p:txBody>
      </p:sp>
      <p:sp>
        <p:nvSpPr>
          <p:cNvPr id="6" name="TextBox 5"/>
          <p:cNvSpPr txBox="1"/>
          <p:nvPr/>
        </p:nvSpPr>
        <p:spPr>
          <a:xfrm>
            <a:off x="5943600" y="1168593"/>
            <a:ext cx="3048000" cy="3970318"/>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Notepad</a:t>
            </a:r>
            <a:r>
              <a:rPr lang="en-US" dirty="0" smtClean="0"/>
              <a:t> </a:t>
            </a:r>
          </a:p>
          <a:p>
            <a:pPr lvl="1"/>
            <a:r>
              <a:rPr lang="en-US" dirty="0" smtClean="0"/>
              <a:t>-First, click on the context menu icon.</a:t>
            </a:r>
          </a:p>
          <a:p>
            <a:pPr lvl="1"/>
            <a:r>
              <a:rPr lang="en-US" dirty="0" smtClean="0"/>
              <a:t>-Then, choose ‘Notepad’.</a:t>
            </a:r>
          </a:p>
          <a:p>
            <a:pPr lvl="1"/>
            <a:r>
              <a:rPr lang="en-US" dirty="0" smtClean="0"/>
              <a:t>-Next, a blank Notepad will appear.</a:t>
            </a:r>
          </a:p>
          <a:p>
            <a:pPr lvl="1"/>
            <a:r>
              <a:rPr lang="en-US" dirty="0" smtClean="0"/>
              <a:t>-Finally, the space can be used to take notes that can be saved and accessed throughout the assessment. Each question has it’s own notepad.</a:t>
            </a:r>
          </a:p>
          <a:p>
            <a:pPr lvl="1"/>
            <a:endParaRPr lang="en-US" dirty="0"/>
          </a:p>
        </p:txBody>
      </p:sp>
      <p:pic>
        <p:nvPicPr>
          <p:cNvPr id="2" name="Picture 1" descr="The context menu is three horizontal lines." title="context menu"/>
          <p:cNvPicPr>
            <a:picLocks noChangeAspect="1"/>
          </p:cNvPicPr>
          <p:nvPr/>
        </p:nvPicPr>
        <p:blipFill>
          <a:blip r:embed="rId2"/>
          <a:stretch>
            <a:fillRect/>
          </a:stretch>
        </p:blipFill>
        <p:spPr>
          <a:xfrm>
            <a:off x="0" y="914400"/>
            <a:ext cx="5589814" cy="1673955"/>
          </a:xfrm>
          <a:prstGeom prst="rect">
            <a:avLst/>
          </a:prstGeom>
        </p:spPr>
      </p:pic>
      <p:sp>
        <p:nvSpPr>
          <p:cNvPr id="4" name="Oval 3" descr="A red oval circling the context menu." title="red oval"/>
          <p:cNvSpPr/>
          <p:nvPr/>
        </p:nvSpPr>
        <p:spPr>
          <a:xfrm>
            <a:off x="5361214" y="914400"/>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the notepad icon." title="Notepad"/>
          <p:cNvPicPr>
            <a:picLocks noChangeAspect="1"/>
          </p:cNvPicPr>
          <p:nvPr/>
        </p:nvPicPr>
        <p:blipFill>
          <a:blip r:embed="rId3"/>
          <a:stretch>
            <a:fillRect/>
          </a:stretch>
        </p:blipFill>
        <p:spPr>
          <a:xfrm>
            <a:off x="-6209" y="2560052"/>
            <a:ext cx="5596023" cy="1665657"/>
          </a:xfrm>
          <a:prstGeom prst="rect">
            <a:avLst/>
          </a:prstGeom>
        </p:spPr>
      </p:pic>
      <p:sp>
        <p:nvSpPr>
          <p:cNvPr id="9" name="Oval 8" descr="A red oval circling the notepad icon." title="red oval"/>
          <p:cNvSpPr/>
          <p:nvPr/>
        </p:nvSpPr>
        <p:spPr>
          <a:xfrm rot="16200000">
            <a:off x="5166507" y="2743507"/>
            <a:ext cx="136034" cy="684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descr="A red arrow pointing left." title="red arrow"/>
          <p:cNvSpPr/>
          <p:nvPr/>
        </p:nvSpPr>
        <p:spPr>
          <a:xfrm>
            <a:off x="3962400" y="5410200"/>
            <a:ext cx="10668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the notepad." title="Notepad"/>
          <p:cNvPicPr>
            <a:picLocks noChangeAspect="1"/>
          </p:cNvPicPr>
          <p:nvPr/>
        </p:nvPicPr>
        <p:blipFill>
          <a:blip r:embed="rId4"/>
          <a:stretch>
            <a:fillRect/>
          </a:stretch>
        </p:blipFill>
        <p:spPr>
          <a:xfrm>
            <a:off x="1524000" y="4419600"/>
            <a:ext cx="2233168" cy="2133600"/>
          </a:xfrm>
          <a:prstGeom prst="rect">
            <a:avLst/>
          </a:prstGeom>
        </p:spPr>
      </p:pic>
    </p:spTree>
    <p:extLst>
      <p:ext uri="{BB962C8B-B14F-4D97-AF65-F5344CB8AC3E}">
        <p14:creationId xmlns:p14="http://schemas.microsoft.com/office/powerpoint/2010/main" val="2349598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34584"/>
            <a:ext cx="8153400" cy="1012825"/>
          </a:xfrm>
        </p:spPr>
        <p:txBody>
          <a:bodyPr>
            <a:normAutofit/>
          </a:bodyPr>
          <a:lstStyle/>
          <a:p>
            <a:pPr indent="-457200" algn="l"/>
            <a:r>
              <a:rPr lang="en-US" b="1" dirty="0" smtClean="0">
                <a:solidFill>
                  <a:srgbClr val="0070C0"/>
                </a:solidFill>
                <a:latin typeface="Calibri" pitchFamily="34" charset="0"/>
              </a:rPr>
              <a:t>Strikethrough</a:t>
            </a:r>
            <a:endParaRPr lang="en-US" sz="3600" dirty="0">
              <a:latin typeface="Calibri" pitchFamily="34" charset="0"/>
            </a:endParaRPr>
          </a:p>
        </p:txBody>
      </p:sp>
      <p:sp>
        <p:nvSpPr>
          <p:cNvPr id="6" name="TextBox 5"/>
          <p:cNvSpPr txBox="1"/>
          <p:nvPr/>
        </p:nvSpPr>
        <p:spPr>
          <a:xfrm>
            <a:off x="5943600" y="1636442"/>
            <a:ext cx="3048000" cy="2585323"/>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Strikethrough</a:t>
            </a:r>
            <a:r>
              <a:rPr lang="en-US" dirty="0" smtClean="0"/>
              <a:t> </a:t>
            </a:r>
          </a:p>
          <a:p>
            <a:pPr lvl="1"/>
            <a:r>
              <a:rPr lang="en-US" dirty="0" smtClean="0"/>
              <a:t>-First, click on the context menu icon.</a:t>
            </a:r>
          </a:p>
          <a:p>
            <a:pPr lvl="1"/>
            <a:r>
              <a:rPr lang="en-US" dirty="0" smtClean="0"/>
              <a:t>-Then, choose ‘Strikethrough’.</a:t>
            </a:r>
          </a:p>
          <a:p>
            <a:pPr lvl="1"/>
            <a:r>
              <a:rPr lang="en-US" dirty="0" smtClean="0"/>
              <a:t>-Finally, click on the answer choices to strike from the list of options.</a:t>
            </a:r>
          </a:p>
          <a:p>
            <a:pPr lvl="1"/>
            <a:endParaRPr lang="en-US" dirty="0"/>
          </a:p>
        </p:txBody>
      </p:sp>
      <p:pic>
        <p:nvPicPr>
          <p:cNvPr id="2" name="Picture 1" descr="The context menu is three horizontal lines." title="context menu"/>
          <p:cNvPicPr>
            <a:picLocks noChangeAspect="1"/>
          </p:cNvPicPr>
          <p:nvPr/>
        </p:nvPicPr>
        <p:blipFill>
          <a:blip r:embed="rId2"/>
          <a:stretch>
            <a:fillRect/>
          </a:stretch>
        </p:blipFill>
        <p:spPr>
          <a:xfrm>
            <a:off x="0" y="998657"/>
            <a:ext cx="5582240" cy="1447800"/>
          </a:xfrm>
          <a:prstGeom prst="rect">
            <a:avLst/>
          </a:prstGeom>
        </p:spPr>
      </p:pic>
      <p:sp>
        <p:nvSpPr>
          <p:cNvPr id="4" name="Oval 3" descr="A red oval circling the context menu." title="red oval"/>
          <p:cNvSpPr/>
          <p:nvPr/>
        </p:nvSpPr>
        <p:spPr>
          <a:xfrm>
            <a:off x="5353640" y="932849"/>
            <a:ext cx="228600" cy="378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the strikethrough icon." title="strikethrough"/>
          <p:cNvPicPr>
            <a:picLocks noChangeAspect="1"/>
          </p:cNvPicPr>
          <p:nvPr/>
        </p:nvPicPr>
        <p:blipFill>
          <a:blip r:embed="rId3"/>
          <a:stretch>
            <a:fillRect/>
          </a:stretch>
        </p:blipFill>
        <p:spPr>
          <a:xfrm>
            <a:off x="0" y="2929886"/>
            <a:ext cx="5746046" cy="1491762"/>
          </a:xfrm>
          <a:prstGeom prst="rect">
            <a:avLst/>
          </a:prstGeom>
        </p:spPr>
      </p:pic>
      <p:sp>
        <p:nvSpPr>
          <p:cNvPr id="9" name="Oval 8" descr="A red oval circling the strikethrough icon." title="red oval"/>
          <p:cNvSpPr/>
          <p:nvPr/>
        </p:nvSpPr>
        <p:spPr>
          <a:xfrm rot="16200000">
            <a:off x="5226305" y="3448499"/>
            <a:ext cx="254671" cy="770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descr="A red arrow pointing left." title="red arrow"/>
          <p:cNvSpPr/>
          <p:nvPr/>
        </p:nvSpPr>
        <p:spPr>
          <a:xfrm>
            <a:off x="5803348" y="5943600"/>
            <a:ext cx="120705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what a strikethrough looks like on item responses." title="strikethrough"/>
          <p:cNvPicPr>
            <a:picLocks noChangeAspect="1"/>
          </p:cNvPicPr>
          <p:nvPr/>
        </p:nvPicPr>
        <p:blipFill>
          <a:blip r:embed="rId4"/>
          <a:stretch>
            <a:fillRect/>
          </a:stretch>
        </p:blipFill>
        <p:spPr>
          <a:xfrm>
            <a:off x="0" y="5044365"/>
            <a:ext cx="5781577" cy="1456896"/>
          </a:xfrm>
          <a:prstGeom prst="rect">
            <a:avLst/>
          </a:prstGeom>
        </p:spPr>
      </p:pic>
    </p:spTree>
    <p:extLst>
      <p:ext uri="{BB962C8B-B14F-4D97-AF65-F5344CB8AC3E}">
        <p14:creationId xmlns:p14="http://schemas.microsoft.com/office/powerpoint/2010/main" val="3147115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45305"/>
            <a:ext cx="8153400" cy="1012825"/>
          </a:xfrm>
        </p:spPr>
        <p:txBody>
          <a:bodyPr>
            <a:normAutofit/>
          </a:bodyPr>
          <a:lstStyle/>
          <a:p>
            <a:pPr indent="-457200" algn="l"/>
            <a:r>
              <a:rPr lang="en-US" b="1" dirty="0" smtClean="0">
                <a:solidFill>
                  <a:srgbClr val="0070C0"/>
                </a:solidFill>
                <a:latin typeface="Calibri" pitchFamily="34" charset="0"/>
              </a:rPr>
              <a:t>Calculator</a:t>
            </a:r>
            <a:endParaRPr lang="en-US" sz="3600" dirty="0">
              <a:latin typeface="Calibri" pitchFamily="34" charset="0"/>
            </a:endParaRPr>
          </a:p>
        </p:txBody>
      </p:sp>
      <p:sp>
        <p:nvSpPr>
          <p:cNvPr id="6" name="TextBox 5"/>
          <p:cNvSpPr txBox="1"/>
          <p:nvPr/>
        </p:nvSpPr>
        <p:spPr>
          <a:xfrm>
            <a:off x="5943600" y="1636442"/>
            <a:ext cx="3048000" cy="2585323"/>
          </a:xfrm>
          <a:prstGeom prst="rect">
            <a:avLst/>
          </a:prstGeom>
          <a:noFill/>
          <a:ln w="28575">
            <a:solidFill>
              <a:schemeClr val="tx2"/>
            </a:solidFill>
          </a:ln>
        </p:spPr>
        <p:txBody>
          <a:bodyPr wrap="square" rtlCol="0">
            <a:spAutoFit/>
          </a:bodyPr>
          <a:lstStyle/>
          <a:p>
            <a:pPr>
              <a:buFont typeface="Arial" pitchFamily="34" charset="0"/>
              <a:buChar char="•"/>
            </a:pPr>
            <a:r>
              <a:rPr lang="en-US" dirty="0" smtClean="0"/>
              <a:t> </a:t>
            </a:r>
            <a:r>
              <a:rPr lang="en-US" b="1" u="sng" dirty="0" smtClean="0"/>
              <a:t>Calculator</a:t>
            </a:r>
            <a:endParaRPr lang="en-US" dirty="0" smtClean="0"/>
          </a:p>
          <a:p>
            <a:pPr lvl="1"/>
            <a:r>
              <a:rPr lang="en-US" dirty="0" smtClean="0"/>
              <a:t>-First, click on the calculator icon in the top right corner of the screen.</a:t>
            </a:r>
          </a:p>
          <a:p>
            <a:pPr lvl="1"/>
            <a:r>
              <a:rPr lang="en-US" dirty="0" smtClean="0"/>
              <a:t>-Then, if needed, move the calculator to a desirable location on the screen.</a:t>
            </a:r>
          </a:p>
        </p:txBody>
      </p:sp>
      <p:pic>
        <p:nvPicPr>
          <p:cNvPr id="15" name="Picture 14" descr="A screen shot of the test tools section of the platform with the calculator icon circled." title="Test tools"/>
          <p:cNvPicPr>
            <a:picLocks noChangeAspect="1"/>
          </p:cNvPicPr>
          <p:nvPr/>
        </p:nvPicPr>
        <p:blipFill>
          <a:blip r:embed="rId2"/>
          <a:stretch>
            <a:fillRect/>
          </a:stretch>
        </p:blipFill>
        <p:spPr>
          <a:xfrm>
            <a:off x="405108" y="992900"/>
            <a:ext cx="1514475" cy="704850"/>
          </a:xfrm>
          <a:prstGeom prst="rect">
            <a:avLst/>
          </a:prstGeom>
        </p:spPr>
      </p:pic>
      <p:sp>
        <p:nvSpPr>
          <p:cNvPr id="4" name="Oval 3" descr="A red circle, circling the calculator icon." title="red circle"/>
          <p:cNvSpPr/>
          <p:nvPr/>
        </p:nvSpPr>
        <p:spPr>
          <a:xfrm>
            <a:off x="405108" y="893643"/>
            <a:ext cx="609600" cy="645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descr="A red arrow pointing left." title="red arrow"/>
          <p:cNvSpPr/>
          <p:nvPr/>
        </p:nvSpPr>
        <p:spPr>
          <a:xfrm>
            <a:off x="2724540" y="2133600"/>
            <a:ext cx="120705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the grade 6 embedded calculator." title="calculator"/>
          <p:cNvPicPr>
            <a:picLocks noChangeAspect="1"/>
          </p:cNvPicPr>
          <p:nvPr/>
        </p:nvPicPr>
        <p:blipFill>
          <a:blip r:embed="rId3"/>
          <a:stretch>
            <a:fillRect/>
          </a:stretch>
        </p:blipFill>
        <p:spPr>
          <a:xfrm>
            <a:off x="155903" y="1697750"/>
            <a:ext cx="2392577" cy="1883650"/>
          </a:xfrm>
          <a:prstGeom prst="rect">
            <a:avLst/>
          </a:prstGeom>
        </p:spPr>
      </p:pic>
      <p:sp>
        <p:nvSpPr>
          <p:cNvPr id="16" name="Right Arrow 15" descr="A red arrow pointing right." title="red arrow"/>
          <p:cNvSpPr/>
          <p:nvPr/>
        </p:nvSpPr>
        <p:spPr>
          <a:xfrm rot="10800000">
            <a:off x="1543614" y="3825382"/>
            <a:ext cx="120705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the grades 7 &amp; 8 embedded calculator." title="calculator"/>
          <p:cNvPicPr>
            <a:picLocks noChangeAspect="1"/>
          </p:cNvPicPr>
          <p:nvPr/>
        </p:nvPicPr>
        <p:blipFill>
          <a:blip r:embed="rId4"/>
          <a:stretch>
            <a:fillRect/>
          </a:stretch>
        </p:blipFill>
        <p:spPr>
          <a:xfrm>
            <a:off x="2985934" y="2674141"/>
            <a:ext cx="2500466" cy="2504572"/>
          </a:xfrm>
          <a:prstGeom prst="rect">
            <a:avLst/>
          </a:prstGeom>
        </p:spPr>
      </p:pic>
      <p:sp>
        <p:nvSpPr>
          <p:cNvPr id="17" name="Left Arrow 16" descr="A red arrow pointing left." title="red arrow"/>
          <p:cNvSpPr/>
          <p:nvPr/>
        </p:nvSpPr>
        <p:spPr>
          <a:xfrm>
            <a:off x="2724540" y="5634378"/>
            <a:ext cx="1207052"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the grades 9 &amp; 10 embedded calculator." title="calculator"/>
          <p:cNvPicPr>
            <a:picLocks noChangeAspect="1"/>
          </p:cNvPicPr>
          <p:nvPr/>
        </p:nvPicPr>
        <p:blipFill>
          <a:blip r:embed="rId5"/>
          <a:stretch>
            <a:fillRect/>
          </a:stretch>
        </p:blipFill>
        <p:spPr>
          <a:xfrm>
            <a:off x="216579" y="4221765"/>
            <a:ext cx="2308316" cy="2315884"/>
          </a:xfrm>
          <a:prstGeom prst="rect">
            <a:avLst/>
          </a:prstGeom>
        </p:spPr>
      </p:pic>
      <p:sp>
        <p:nvSpPr>
          <p:cNvPr id="18" name="TextBox 17"/>
          <p:cNvSpPr txBox="1"/>
          <p:nvPr/>
        </p:nvSpPr>
        <p:spPr>
          <a:xfrm>
            <a:off x="3962400" y="2025134"/>
            <a:ext cx="1759268" cy="369332"/>
          </a:xfrm>
          <a:prstGeom prst="rect">
            <a:avLst/>
          </a:prstGeom>
          <a:noFill/>
        </p:spPr>
        <p:txBody>
          <a:bodyPr wrap="square" rtlCol="0">
            <a:spAutoFit/>
          </a:bodyPr>
          <a:lstStyle/>
          <a:p>
            <a:r>
              <a:rPr lang="en-US" dirty="0" smtClean="0">
                <a:solidFill>
                  <a:srgbClr val="FF0000"/>
                </a:solidFill>
              </a:rPr>
              <a:t>Grade 6 (Basic)</a:t>
            </a:r>
            <a:endParaRPr lang="en-US" dirty="0">
              <a:solidFill>
                <a:srgbClr val="FF0000"/>
              </a:solidFill>
            </a:endParaRPr>
          </a:p>
        </p:txBody>
      </p:sp>
      <p:sp>
        <p:nvSpPr>
          <p:cNvPr id="19" name="TextBox 18"/>
          <p:cNvSpPr txBox="1"/>
          <p:nvPr/>
        </p:nvSpPr>
        <p:spPr>
          <a:xfrm>
            <a:off x="211926" y="3578416"/>
            <a:ext cx="1524000" cy="646331"/>
          </a:xfrm>
          <a:prstGeom prst="rect">
            <a:avLst/>
          </a:prstGeom>
          <a:noFill/>
        </p:spPr>
        <p:txBody>
          <a:bodyPr wrap="square" rtlCol="0">
            <a:spAutoFit/>
          </a:bodyPr>
          <a:lstStyle/>
          <a:p>
            <a:r>
              <a:rPr lang="en-US" dirty="0" smtClean="0">
                <a:solidFill>
                  <a:srgbClr val="FF0000"/>
                </a:solidFill>
              </a:rPr>
              <a:t>Grades 7-8 (Scientific)</a:t>
            </a:r>
            <a:endParaRPr lang="en-US" dirty="0">
              <a:solidFill>
                <a:srgbClr val="FF0000"/>
              </a:solidFill>
            </a:endParaRPr>
          </a:p>
        </p:txBody>
      </p:sp>
      <p:sp>
        <p:nvSpPr>
          <p:cNvPr id="20" name="TextBox 19"/>
          <p:cNvSpPr txBox="1"/>
          <p:nvPr/>
        </p:nvSpPr>
        <p:spPr>
          <a:xfrm>
            <a:off x="3962400" y="5416618"/>
            <a:ext cx="1524000" cy="646331"/>
          </a:xfrm>
          <a:prstGeom prst="rect">
            <a:avLst/>
          </a:prstGeom>
          <a:noFill/>
        </p:spPr>
        <p:txBody>
          <a:bodyPr wrap="square" rtlCol="0">
            <a:spAutoFit/>
          </a:bodyPr>
          <a:lstStyle/>
          <a:p>
            <a:r>
              <a:rPr lang="en-US" dirty="0" smtClean="0">
                <a:solidFill>
                  <a:srgbClr val="FF0000"/>
                </a:solidFill>
              </a:rPr>
              <a:t>Grades 9-10 (Graphing)</a:t>
            </a:r>
            <a:endParaRPr lang="en-US" dirty="0">
              <a:solidFill>
                <a:srgbClr val="FF0000"/>
              </a:solidFill>
            </a:endParaRPr>
          </a:p>
        </p:txBody>
      </p:sp>
    </p:spTree>
    <p:extLst>
      <p:ext uri="{BB962C8B-B14F-4D97-AF65-F5344CB8AC3E}">
        <p14:creationId xmlns:p14="http://schemas.microsoft.com/office/powerpoint/2010/main" val="2346234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a:noFill/>
        </p:spPr>
        <p:txBody>
          <a:bodyPr>
            <a:normAutofit/>
          </a:bodyPr>
          <a:lstStyle/>
          <a:p>
            <a:pPr indent="-457200" algn="l"/>
            <a:r>
              <a:rPr lang="en-US" b="1" dirty="0" smtClean="0">
                <a:solidFill>
                  <a:srgbClr val="0070C0"/>
                </a:solidFill>
                <a:latin typeface="Calibri" pitchFamily="34" charset="0"/>
              </a:rPr>
              <a:t>Manuals</a:t>
            </a:r>
            <a:endParaRPr lang="en-US" sz="3600" dirty="0">
              <a:latin typeface="Calibri" pitchFamily="34" charset="0"/>
            </a:endParaRPr>
          </a:p>
        </p:txBody>
      </p:sp>
      <p:sp>
        <p:nvSpPr>
          <p:cNvPr id="5" name="Title 7"/>
          <p:cNvSpPr txBox="1">
            <a:spLocks/>
          </p:cNvSpPr>
          <p:nvPr/>
        </p:nvSpPr>
        <p:spPr>
          <a:xfrm>
            <a:off x="457200" y="1369423"/>
            <a:ext cx="8153400" cy="495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sz="2700" b="1" dirty="0" smtClean="0">
                <a:solidFill>
                  <a:prstClr val="black"/>
                </a:solidFill>
              </a:rPr>
              <a:t>Testing</a:t>
            </a:r>
          </a:p>
          <a:p>
            <a:pPr algn="l">
              <a:spcBef>
                <a:spcPct val="20000"/>
              </a:spcBef>
            </a:pPr>
            <a:r>
              <a:rPr lang="en-US" sz="2700" dirty="0" smtClean="0">
                <a:solidFill>
                  <a:prstClr val="black"/>
                </a:solidFill>
              </a:rPr>
              <a:t>TIDE </a:t>
            </a:r>
            <a:r>
              <a:rPr lang="en-US" sz="2700" dirty="0">
                <a:solidFill>
                  <a:prstClr val="black"/>
                </a:solidFill>
              </a:rPr>
              <a:t>User Guide</a:t>
            </a:r>
            <a:endParaRPr lang="en-US" sz="2400" dirty="0">
              <a:solidFill>
                <a:prstClr val="black"/>
              </a:solidFill>
            </a:endParaRPr>
          </a:p>
          <a:p>
            <a:pPr lvl="0" algn="l">
              <a:spcBef>
                <a:spcPct val="20000"/>
              </a:spcBef>
            </a:pPr>
            <a:r>
              <a:rPr lang="en-US" sz="2700" dirty="0" smtClean="0">
                <a:solidFill>
                  <a:prstClr val="black"/>
                </a:solidFill>
                <a:ea typeface="+mn-ea"/>
                <a:cs typeface="+mn-cs"/>
              </a:rPr>
              <a:t>Test Administration Manual – Spring Summative</a:t>
            </a:r>
          </a:p>
          <a:p>
            <a:pPr lvl="0" algn="l">
              <a:spcBef>
                <a:spcPct val="20000"/>
              </a:spcBef>
            </a:pPr>
            <a:r>
              <a:rPr lang="en-US" sz="2700" dirty="0" smtClean="0">
                <a:solidFill>
                  <a:prstClr val="black"/>
                </a:solidFill>
                <a:ea typeface="+mn-ea"/>
                <a:cs typeface="+mn-cs"/>
              </a:rPr>
              <a:t>Test Administration Manual – K-2 Spring Interim </a:t>
            </a:r>
          </a:p>
          <a:p>
            <a:pPr lvl="0" algn="l">
              <a:spcBef>
                <a:spcPct val="20000"/>
              </a:spcBef>
            </a:pPr>
            <a:r>
              <a:rPr lang="en-US" sz="2700" dirty="0" smtClean="0">
                <a:solidFill>
                  <a:prstClr val="black"/>
                </a:solidFill>
                <a:ea typeface="+mn-ea"/>
                <a:cs typeface="+mn-cs"/>
              </a:rPr>
              <a:t>Test Administrator User Guide</a:t>
            </a:r>
          </a:p>
          <a:p>
            <a:pPr lvl="0" algn="l">
              <a:spcBef>
                <a:spcPct val="20000"/>
              </a:spcBef>
            </a:pPr>
            <a:endParaRPr lang="en-US" sz="2700" dirty="0" smtClean="0">
              <a:solidFill>
                <a:prstClr val="black"/>
              </a:solidFill>
              <a:ea typeface="+mn-ea"/>
              <a:cs typeface="+mn-cs"/>
            </a:endParaRPr>
          </a:p>
          <a:p>
            <a:pPr algn="l">
              <a:spcBef>
                <a:spcPct val="20000"/>
              </a:spcBef>
            </a:pPr>
            <a:r>
              <a:rPr lang="en-US" sz="2700" b="1" dirty="0" smtClean="0">
                <a:solidFill>
                  <a:prstClr val="black"/>
                </a:solidFill>
              </a:rPr>
              <a:t>Technology</a:t>
            </a:r>
          </a:p>
          <a:p>
            <a:pPr algn="l">
              <a:spcBef>
                <a:spcPct val="20000"/>
              </a:spcBef>
            </a:pPr>
            <a:r>
              <a:rPr lang="en-US" sz="2700" dirty="0" smtClean="0">
                <a:solidFill>
                  <a:prstClr val="black"/>
                </a:solidFill>
                <a:ea typeface="+mn-ea"/>
                <a:cs typeface="+mn-cs"/>
                <a:hlinkClick r:id="rId2"/>
              </a:rPr>
              <a:t>Secure Browser Installation Manual</a:t>
            </a:r>
            <a:endParaRPr lang="en-US" sz="2700" dirty="0" smtClean="0">
              <a:solidFill>
                <a:prstClr val="black"/>
              </a:solidFill>
              <a:ea typeface="+mn-ea"/>
              <a:cs typeface="+mn-cs"/>
            </a:endParaRPr>
          </a:p>
          <a:p>
            <a:pPr lvl="0" algn="l">
              <a:spcBef>
                <a:spcPct val="20000"/>
              </a:spcBef>
            </a:pPr>
            <a:r>
              <a:rPr lang="en-US" sz="2700" dirty="0" smtClean="0">
                <a:solidFill>
                  <a:prstClr val="black"/>
                </a:solidFill>
                <a:ea typeface="+mn-ea"/>
                <a:cs typeface="+mn-cs"/>
                <a:hlinkClick r:id="rId3"/>
              </a:rPr>
              <a:t>Technical Specification Manual for Online Testing</a:t>
            </a:r>
            <a:endParaRPr lang="en-US" sz="2700" dirty="0" smtClean="0">
              <a:solidFill>
                <a:prstClr val="black"/>
              </a:solidFill>
              <a:ea typeface="+mn-ea"/>
              <a:cs typeface="+mn-cs"/>
            </a:endParaRPr>
          </a:p>
          <a:p>
            <a:pPr lvl="0" algn="l">
              <a:spcBef>
                <a:spcPct val="20000"/>
              </a:spcBef>
            </a:pPr>
            <a:r>
              <a:rPr lang="en-US" sz="2700" dirty="0" smtClean="0">
                <a:solidFill>
                  <a:prstClr val="black"/>
                </a:solidFill>
                <a:ea typeface="+mn-ea"/>
                <a:cs typeface="+mn-cs"/>
                <a:hlinkClick r:id="rId4"/>
              </a:rPr>
              <a:t>System Requirements for Online Testing</a:t>
            </a:r>
            <a:endParaRPr lang="en-US" sz="2700" dirty="0" smtClean="0">
              <a:solidFill>
                <a:prstClr val="black"/>
              </a:solidFill>
              <a:ea typeface="+mn-ea"/>
              <a:cs typeface="+mn-cs"/>
            </a:endParaRPr>
          </a:p>
          <a:p>
            <a:pPr lvl="0" algn="l">
              <a:spcBef>
                <a:spcPct val="20000"/>
              </a:spcBef>
            </a:pPr>
            <a:endParaRPr lang="en-US" sz="2700" dirty="0">
              <a:solidFill>
                <a:prstClr val="black"/>
              </a:solidFill>
              <a:ea typeface="+mn-ea"/>
              <a:cs typeface="+mn-cs"/>
            </a:endParaRPr>
          </a:p>
        </p:txBody>
      </p:sp>
    </p:spTree>
    <p:extLst>
      <p:ext uri="{BB962C8B-B14F-4D97-AF65-F5344CB8AC3E}">
        <p14:creationId xmlns:p14="http://schemas.microsoft.com/office/powerpoint/2010/main" val="219238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WY-TOPP</a:t>
            </a:r>
            <a:endParaRPr lang="en-US" sz="3600" dirty="0">
              <a:latin typeface="Calibri" pitchFamily="34" charset="0"/>
            </a:endParaRPr>
          </a:p>
        </p:txBody>
      </p:sp>
      <p:sp>
        <p:nvSpPr>
          <p:cNvPr id="5" name="Title 7"/>
          <p:cNvSpPr txBox="1">
            <a:spLocks/>
          </p:cNvSpPr>
          <p:nvPr/>
        </p:nvSpPr>
        <p:spPr>
          <a:xfrm>
            <a:off x="457200" y="1676400"/>
            <a:ext cx="8153400" cy="4419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r>
              <a:rPr lang="en-US" sz="3000" dirty="0" smtClean="0">
                <a:solidFill>
                  <a:schemeClr val="accent1">
                    <a:lumMod val="75000"/>
                  </a:schemeClr>
                </a:solidFill>
                <a:ea typeface="+mn-ea"/>
                <a:cs typeface="+mn-cs"/>
              </a:rPr>
              <a:t>W</a:t>
            </a:r>
            <a:r>
              <a:rPr lang="en-US" sz="3000" dirty="0" smtClean="0">
                <a:solidFill>
                  <a:prstClr val="black"/>
                </a:solidFill>
                <a:ea typeface="+mn-ea"/>
                <a:cs typeface="+mn-cs"/>
              </a:rPr>
              <a:t>yoming </a:t>
            </a:r>
            <a:r>
              <a:rPr lang="en-US" sz="3000" dirty="0" smtClean="0">
                <a:solidFill>
                  <a:schemeClr val="accent1">
                    <a:lumMod val="75000"/>
                  </a:schemeClr>
                </a:solidFill>
                <a:ea typeface="+mn-ea"/>
                <a:cs typeface="+mn-cs"/>
              </a:rPr>
              <a:t>T</a:t>
            </a:r>
            <a:r>
              <a:rPr lang="en-US" sz="3000" dirty="0" smtClean="0">
                <a:solidFill>
                  <a:prstClr val="black"/>
                </a:solidFill>
                <a:ea typeface="+mn-ea"/>
                <a:cs typeface="+mn-cs"/>
              </a:rPr>
              <a:t>est of </a:t>
            </a:r>
            <a:r>
              <a:rPr lang="en-US" sz="3000" dirty="0" smtClean="0">
                <a:solidFill>
                  <a:schemeClr val="accent1">
                    <a:lumMod val="75000"/>
                  </a:schemeClr>
                </a:solidFill>
                <a:ea typeface="+mn-ea"/>
                <a:cs typeface="+mn-cs"/>
              </a:rPr>
              <a:t>P</a:t>
            </a:r>
            <a:r>
              <a:rPr lang="en-US" sz="3000" dirty="0" smtClean="0">
                <a:solidFill>
                  <a:prstClr val="black"/>
                </a:solidFill>
                <a:ea typeface="+mn-ea"/>
                <a:cs typeface="+mn-cs"/>
              </a:rPr>
              <a:t>roficiency and </a:t>
            </a:r>
            <a:r>
              <a:rPr lang="en-US" sz="3000" dirty="0" smtClean="0">
                <a:solidFill>
                  <a:schemeClr val="accent1">
                    <a:lumMod val="75000"/>
                  </a:schemeClr>
                </a:solidFill>
                <a:ea typeface="+mn-ea"/>
                <a:cs typeface="+mn-cs"/>
              </a:rPr>
              <a:t>P</a:t>
            </a:r>
            <a:r>
              <a:rPr lang="en-US" sz="3000" dirty="0" smtClean="0">
                <a:solidFill>
                  <a:prstClr val="black"/>
                </a:solidFill>
                <a:ea typeface="+mn-ea"/>
                <a:cs typeface="+mn-cs"/>
              </a:rPr>
              <a:t>rogress  </a:t>
            </a:r>
            <a:endParaRPr lang="en-US" sz="3000" dirty="0">
              <a:solidFill>
                <a:prstClr val="black"/>
              </a:solidFill>
              <a:ea typeface="+mn-ea"/>
              <a:cs typeface="+mn-cs"/>
            </a:endParaRPr>
          </a:p>
          <a:p>
            <a:pPr marL="914400" lvl="1" indent="-457200">
              <a:spcBef>
                <a:spcPct val="20000"/>
              </a:spcBef>
              <a:buFont typeface="Courier New" panose="02070309020205020404" pitchFamily="49" charset="0"/>
              <a:buChar char="o"/>
            </a:pPr>
            <a:r>
              <a:rPr lang="en-US" sz="2600" dirty="0" smtClean="0">
                <a:solidFill>
                  <a:prstClr val="black"/>
                </a:solidFill>
              </a:rPr>
              <a:t>Online adaptive assessment</a:t>
            </a:r>
          </a:p>
          <a:p>
            <a:pPr marL="1371600" lvl="2" indent="-457200">
              <a:spcBef>
                <a:spcPct val="20000"/>
              </a:spcBef>
              <a:buFont typeface="Courier New" panose="02070309020205020404" pitchFamily="49" charset="0"/>
              <a:buChar char="o"/>
            </a:pPr>
            <a:r>
              <a:rPr lang="en-US" sz="2600" dirty="0" smtClean="0">
                <a:solidFill>
                  <a:prstClr val="black"/>
                </a:solidFill>
              </a:rPr>
              <a:t>Item difficulty, not cognitive complexity, adjusts to student performance</a:t>
            </a:r>
          </a:p>
          <a:p>
            <a:pPr marL="914400" lvl="1" indent="-457200">
              <a:spcBef>
                <a:spcPct val="20000"/>
              </a:spcBef>
              <a:buFont typeface="Courier New" panose="02070309020205020404" pitchFamily="49" charset="0"/>
              <a:buChar char="o"/>
            </a:pPr>
            <a:r>
              <a:rPr lang="en-US" sz="2600" dirty="0" smtClean="0"/>
              <a:t>Covers breadth of standards for grade level using a variety of items types</a:t>
            </a:r>
          </a:p>
          <a:p>
            <a:pPr marL="914400" lvl="1" indent="-457200">
              <a:spcBef>
                <a:spcPct val="20000"/>
              </a:spcBef>
              <a:buFont typeface="Courier New" panose="02070309020205020404" pitchFamily="49" charset="0"/>
              <a:buChar char="o"/>
            </a:pPr>
            <a:r>
              <a:rPr lang="en-US" sz="2600" dirty="0" smtClean="0"/>
              <a:t>Grades 3-10 will test in ELA</a:t>
            </a:r>
            <a:r>
              <a:rPr lang="en-US" sz="2600" dirty="0"/>
              <a:t> </a:t>
            </a:r>
            <a:r>
              <a:rPr lang="en-US" sz="2600" dirty="0" smtClean="0"/>
              <a:t>and Math</a:t>
            </a:r>
          </a:p>
          <a:p>
            <a:pPr marL="1371600" lvl="2" indent="-457200">
              <a:spcBef>
                <a:spcPct val="20000"/>
              </a:spcBef>
              <a:buFont typeface="Courier New" panose="02070309020205020404" pitchFamily="49" charset="0"/>
              <a:buChar char="o"/>
            </a:pPr>
            <a:r>
              <a:rPr lang="en-US" sz="2600" dirty="0" smtClean="0"/>
              <a:t>Grades 3, 5, 7, &amp; 9 will also assess Writing</a:t>
            </a:r>
          </a:p>
          <a:p>
            <a:pPr marL="1371600" lvl="2" indent="-457200">
              <a:spcBef>
                <a:spcPct val="20000"/>
              </a:spcBef>
              <a:buFont typeface="Courier New" panose="02070309020205020404" pitchFamily="49" charset="0"/>
              <a:buChar char="o"/>
            </a:pPr>
            <a:r>
              <a:rPr lang="en-US" sz="2600" dirty="0" smtClean="0"/>
              <a:t>Grades 4, 8, &amp; 10 will also assess Science</a:t>
            </a:r>
          </a:p>
          <a:p>
            <a:pPr lvl="2">
              <a:spcBef>
                <a:spcPct val="20000"/>
              </a:spcBef>
            </a:pPr>
            <a:endParaRPr lang="en-US" sz="2600" dirty="0">
              <a:solidFill>
                <a:prstClr val="black"/>
              </a:solidFill>
            </a:endParaRPr>
          </a:p>
        </p:txBody>
      </p:sp>
    </p:spTree>
    <p:extLst>
      <p:ext uri="{BB962C8B-B14F-4D97-AF65-F5344CB8AC3E}">
        <p14:creationId xmlns:p14="http://schemas.microsoft.com/office/powerpoint/2010/main" val="127270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p:spPr>
        <p:txBody>
          <a:bodyPr>
            <a:normAutofit/>
          </a:bodyPr>
          <a:lstStyle/>
          <a:p>
            <a:pPr indent="-457200" algn="l"/>
            <a:r>
              <a:rPr lang="en-US" b="1" dirty="0" smtClean="0">
                <a:solidFill>
                  <a:srgbClr val="0070C0"/>
                </a:solidFill>
                <a:latin typeface="Calibri" pitchFamily="34" charset="0"/>
              </a:rPr>
              <a:t>Helpdesk </a:t>
            </a:r>
            <a:endParaRPr lang="en-US" sz="3600" dirty="0">
              <a:latin typeface="Calibri" pitchFamily="34" charset="0"/>
            </a:endParaRPr>
          </a:p>
        </p:txBody>
      </p:sp>
      <p:sp>
        <p:nvSpPr>
          <p:cNvPr id="5" name="Title 7"/>
          <p:cNvSpPr txBox="1">
            <a:spLocks/>
          </p:cNvSpPr>
          <p:nvPr/>
        </p:nvSpPr>
        <p:spPr>
          <a:xfrm>
            <a:off x="457200" y="1676400"/>
            <a:ext cx="8153400" cy="213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ct val="20000"/>
              </a:spcBef>
            </a:pPr>
            <a:r>
              <a:rPr lang="en-US" sz="3200" dirty="0" smtClean="0">
                <a:solidFill>
                  <a:prstClr val="black"/>
                </a:solidFill>
                <a:ea typeface="+mn-ea"/>
                <a:cs typeface="+mn-cs"/>
              </a:rPr>
              <a:t>AIR Helpdesk</a:t>
            </a:r>
            <a:endParaRPr lang="en-US" sz="3200" dirty="0">
              <a:solidFill>
                <a:prstClr val="black"/>
              </a:solidFill>
              <a:ea typeface="+mn-ea"/>
              <a:cs typeface="+mn-cs"/>
            </a:endParaRPr>
          </a:p>
          <a:p>
            <a:pPr marL="742950" lvl="1" indent="-285750">
              <a:spcBef>
                <a:spcPct val="20000"/>
              </a:spcBef>
              <a:buFont typeface="Arial" pitchFamily="34" charset="0"/>
              <a:buChar char="–"/>
            </a:pPr>
            <a:r>
              <a:rPr lang="en-US" sz="2800" dirty="0" smtClean="0">
                <a:solidFill>
                  <a:prstClr val="black"/>
                </a:solidFill>
              </a:rPr>
              <a:t>1-888-897-8024</a:t>
            </a:r>
            <a:endParaRPr lang="en-US" sz="2800" dirty="0">
              <a:solidFill>
                <a:prstClr val="black"/>
              </a:solidFill>
            </a:endParaRPr>
          </a:p>
          <a:p>
            <a:pPr marL="742950" lvl="1" indent="-285750">
              <a:spcBef>
                <a:spcPct val="20000"/>
              </a:spcBef>
              <a:buFont typeface="Arial" pitchFamily="34" charset="0"/>
              <a:buChar char="–"/>
            </a:pPr>
            <a:r>
              <a:rPr lang="en-US" sz="2800" dirty="0" smtClean="0">
                <a:solidFill>
                  <a:prstClr val="black"/>
                </a:solidFill>
              </a:rPr>
              <a:t>wyohelpdesk@air.org</a:t>
            </a:r>
            <a:endParaRPr lang="en-US" sz="2800" dirty="0">
              <a:solidFill>
                <a:prstClr val="black"/>
              </a:solidFill>
            </a:endParaRPr>
          </a:p>
        </p:txBody>
      </p:sp>
    </p:spTree>
    <p:extLst>
      <p:ext uri="{BB962C8B-B14F-4D97-AF65-F5344CB8AC3E}">
        <p14:creationId xmlns:p14="http://schemas.microsoft.com/office/powerpoint/2010/main" val="51481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511175"/>
            <a:ext cx="8153400" cy="1012825"/>
          </a:xfrm>
          <a:noFill/>
        </p:spPr>
        <p:txBody>
          <a:bodyPr>
            <a:normAutofit/>
          </a:bodyPr>
          <a:lstStyle/>
          <a:p>
            <a:pPr indent="-457200" algn="l"/>
            <a:r>
              <a:rPr lang="en-US" b="1" dirty="0" smtClean="0">
                <a:solidFill>
                  <a:srgbClr val="0070C0"/>
                </a:solidFill>
                <a:latin typeface="Calibri" pitchFamily="34" charset="0"/>
              </a:rPr>
              <a:t>Estimated Testing Times</a:t>
            </a:r>
            <a:endParaRPr lang="en-US" sz="3600" dirty="0">
              <a:latin typeface="Calibri" pitchFamily="34" charset="0"/>
            </a:endParaRPr>
          </a:p>
        </p:txBody>
      </p:sp>
      <p:pic>
        <p:nvPicPr>
          <p:cNvPr id="4" name="Picture 3" descr="Testing times for grades 3-10 ELA reading assessment." title="ELA Reading "/>
          <p:cNvPicPr>
            <a:picLocks noChangeAspect="1"/>
          </p:cNvPicPr>
          <p:nvPr/>
        </p:nvPicPr>
        <p:blipFill>
          <a:blip r:embed="rId2"/>
          <a:stretch>
            <a:fillRect/>
          </a:stretch>
        </p:blipFill>
        <p:spPr>
          <a:xfrm>
            <a:off x="1676400" y="1371600"/>
            <a:ext cx="5425602" cy="3643313"/>
          </a:xfrm>
          <a:prstGeom prst="rect">
            <a:avLst/>
          </a:prstGeom>
        </p:spPr>
      </p:pic>
      <p:sp>
        <p:nvSpPr>
          <p:cNvPr id="6" name="Title 7"/>
          <p:cNvSpPr txBox="1">
            <a:spLocks/>
          </p:cNvSpPr>
          <p:nvPr/>
        </p:nvSpPr>
        <p:spPr>
          <a:xfrm>
            <a:off x="533400" y="4648200"/>
            <a:ext cx="8153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1400" dirty="0">
                <a:solidFill>
                  <a:prstClr val="black"/>
                </a:solidFill>
                <a:ea typeface="+mn-ea"/>
                <a:cs typeface="+mn-cs"/>
              </a:rPr>
              <a:t>*Note: Adequate time must be provided for make-up administrations. Make-up administrations must be completed by the end of the Test Administration window. </a:t>
            </a:r>
          </a:p>
        </p:txBody>
      </p:sp>
    </p:spTree>
    <p:extLst>
      <p:ext uri="{BB962C8B-B14F-4D97-AF65-F5344CB8AC3E}">
        <p14:creationId xmlns:p14="http://schemas.microsoft.com/office/powerpoint/2010/main" val="34183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2400" y="685800"/>
            <a:ext cx="8153400" cy="1012825"/>
          </a:xfrm>
          <a:noFill/>
        </p:spPr>
        <p:txBody>
          <a:bodyPr>
            <a:normAutofit/>
          </a:bodyPr>
          <a:lstStyle/>
          <a:p>
            <a:pPr indent="-457200" algn="l"/>
            <a:r>
              <a:rPr lang="en-US" b="1" dirty="0" smtClean="0">
                <a:solidFill>
                  <a:srgbClr val="0070C0"/>
                </a:solidFill>
                <a:latin typeface="Calibri" pitchFamily="34" charset="0"/>
              </a:rPr>
              <a:t>Estimated Testing </a:t>
            </a:r>
            <a:r>
              <a:rPr lang="en-US" b="1" dirty="0" smtClean="0">
                <a:solidFill>
                  <a:srgbClr val="0070C0"/>
                </a:solidFill>
                <a:latin typeface="Calibri" pitchFamily="34" charset="0"/>
              </a:rPr>
              <a:t>Times - ELA</a:t>
            </a:r>
            <a:endParaRPr lang="en-US" sz="3600" dirty="0">
              <a:latin typeface="Calibri" pitchFamily="34" charset="0"/>
            </a:endParaRPr>
          </a:p>
        </p:txBody>
      </p:sp>
      <p:pic>
        <p:nvPicPr>
          <p:cNvPr id="4" name="Picture 3" descr="Estimated testing times for the ELA Writing segment of the WY-TOPP assessment." title="ELA - Writing"/>
          <p:cNvPicPr>
            <a:picLocks noChangeAspect="1"/>
          </p:cNvPicPr>
          <p:nvPr/>
        </p:nvPicPr>
        <p:blipFill>
          <a:blip r:embed="rId2"/>
          <a:stretch>
            <a:fillRect/>
          </a:stretch>
        </p:blipFill>
        <p:spPr>
          <a:xfrm>
            <a:off x="1028700" y="1698625"/>
            <a:ext cx="7162800" cy="3114675"/>
          </a:xfrm>
          <a:prstGeom prst="rect">
            <a:avLst/>
          </a:prstGeom>
        </p:spPr>
      </p:pic>
      <p:sp>
        <p:nvSpPr>
          <p:cNvPr id="6" name="Title 7"/>
          <p:cNvSpPr txBox="1">
            <a:spLocks/>
          </p:cNvSpPr>
          <p:nvPr/>
        </p:nvSpPr>
        <p:spPr>
          <a:xfrm>
            <a:off x="533400" y="4648200"/>
            <a:ext cx="8153400" cy="1165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en-US" sz="1400" dirty="0">
                <a:solidFill>
                  <a:prstClr val="black"/>
                </a:solidFill>
                <a:ea typeface="+mn-ea"/>
                <a:cs typeface="+mn-cs"/>
              </a:rPr>
              <a:t>*Note: Adequate time must be provided for make-up administrations. Make-up administrations must be completed by the end of the Test Administration window. </a:t>
            </a:r>
          </a:p>
        </p:txBody>
      </p:sp>
    </p:spTree>
    <p:extLst>
      <p:ext uri="{BB962C8B-B14F-4D97-AF65-F5344CB8AC3E}">
        <p14:creationId xmlns:p14="http://schemas.microsoft.com/office/powerpoint/2010/main" val="329962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E-Powerpoint-Template-01.potx [Read-Only]" id="{F86E4948-1844-4F7A-905B-17B8B03C9328}" vid="{BBAE4521-9BFA-4394-A053-D6B43577C7F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E-Powerpoint-Template-01.potx [Read-Only]" id="{F86E4948-1844-4F7A-905B-17B8B03C9328}" vid="{BBAE4521-9BFA-4394-A053-D6B43577C7F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36087</TotalTime>
  <Words>1813</Words>
  <Application>Microsoft Office PowerPoint</Application>
  <PresentationFormat>On-screen Show (4:3)</PresentationFormat>
  <Paragraphs>247</Paragraphs>
  <Slides>43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Calibri</vt:lpstr>
      <vt:lpstr>Courier New</vt:lpstr>
      <vt:lpstr>Wingdings</vt:lpstr>
      <vt:lpstr>Office Theme</vt:lpstr>
      <vt:lpstr>1_Office Theme</vt:lpstr>
      <vt:lpstr>2_Office Theme</vt:lpstr>
      <vt:lpstr>Statewide Assessment Training 2018 WY-TOPP</vt:lpstr>
      <vt:lpstr>Objectives</vt:lpstr>
      <vt:lpstr>Department Contacts</vt:lpstr>
      <vt:lpstr>Websites</vt:lpstr>
      <vt:lpstr>Manuals</vt:lpstr>
      <vt:lpstr>WY-TOPP</vt:lpstr>
      <vt:lpstr>Helpdesk </vt:lpstr>
      <vt:lpstr>Estimated Testing Times</vt:lpstr>
      <vt:lpstr>Estimated Testing Times - ELA</vt:lpstr>
      <vt:lpstr>Estimated Testing Times - Math</vt:lpstr>
      <vt:lpstr>Estimated Testing Times - Science</vt:lpstr>
      <vt:lpstr>Any questions? </vt:lpstr>
      <vt:lpstr>Test Security  </vt:lpstr>
      <vt:lpstr>Test Security</vt:lpstr>
      <vt:lpstr>Test Security </vt:lpstr>
      <vt:lpstr>Consequences of  Test Security Breaches </vt:lpstr>
      <vt:lpstr>Online Test Security </vt:lpstr>
      <vt:lpstr>Home School Students</vt:lpstr>
      <vt:lpstr>Test Security Reporting</vt:lpstr>
      <vt:lpstr>Testing Irregularity </vt:lpstr>
      <vt:lpstr>Test Appeals</vt:lpstr>
      <vt:lpstr>Security Agreement Form</vt:lpstr>
      <vt:lpstr>Accommodations  and Test Settings </vt:lpstr>
      <vt:lpstr>Exemption Request Process</vt:lpstr>
      <vt:lpstr>Allowable Resources</vt:lpstr>
      <vt:lpstr>Questions before we move on? </vt:lpstr>
      <vt:lpstr>Building Coordinator (BC) Responsibilities </vt:lpstr>
      <vt:lpstr>Building Coordinator (BC) Responsibilities</vt:lpstr>
      <vt:lpstr>Building Coordinator  Responsibilities </vt:lpstr>
      <vt:lpstr>Building Coordinator  Responsibilities – After Testing</vt:lpstr>
      <vt:lpstr>Test Administrator (TA) Responsibilities </vt:lpstr>
      <vt:lpstr>Test Administrator (TA) Responsibilities </vt:lpstr>
      <vt:lpstr>Test Administrators (TA) Responsibilities </vt:lpstr>
      <vt:lpstr>    Questions</vt:lpstr>
      <vt:lpstr>Test Layout</vt:lpstr>
      <vt:lpstr>Testing Tools</vt:lpstr>
      <vt:lpstr>Expandable Passages</vt:lpstr>
      <vt:lpstr>Highlight selection</vt:lpstr>
      <vt:lpstr>Tutorial</vt:lpstr>
      <vt:lpstr>Mark for Review</vt:lpstr>
      <vt:lpstr>Notepad</vt:lpstr>
      <vt:lpstr>Strikethrough</vt:lpstr>
      <vt:lpstr>Calculator</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dc:title>
  <dc:creator>cdunla</dc:creator>
  <cp:lastModifiedBy>Catherine Palmer</cp:lastModifiedBy>
  <cp:revision>222</cp:revision>
  <dcterms:created xsi:type="dcterms:W3CDTF">2013-09-18T20:37:48Z</dcterms:created>
  <dcterms:modified xsi:type="dcterms:W3CDTF">2018-03-09T22:34:56Z</dcterms:modified>
</cp:coreProperties>
</file>