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Lst>
  <p:notesMasterIdLst>
    <p:notesMasterId r:id="rId48"/>
  </p:notesMasterIdLst>
  <p:handoutMasterIdLst>
    <p:handoutMasterId r:id="rId49"/>
  </p:handoutMasterIdLst>
  <p:sldIdLst>
    <p:sldId id="311" r:id="rId4"/>
    <p:sldId id="266" r:id="rId5"/>
    <p:sldId id="279" r:id="rId6"/>
    <p:sldId id="278" r:id="rId7"/>
    <p:sldId id="297" r:id="rId8"/>
    <p:sldId id="257" r:id="rId9"/>
    <p:sldId id="308" r:id="rId10"/>
    <p:sldId id="269" r:id="rId11"/>
    <p:sldId id="277" r:id="rId12"/>
    <p:sldId id="258" r:id="rId13"/>
    <p:sldId id="259" r:id="rId14"/>
    <p:sldId id="282" r:id="rId15"/>
    <p:sldId id="283" r:id="rId16"/>
    <p:sldId id="262" r:id="rId17"/>
    <p:sldId id="263" r:id="rId18"/>
    <p:sldId id="264" r:id="rId19"/>
    <p:sldId id="299" r:id="rId20"/>
    <p:sldId id="265" r:id="rId21"/>
    <p:sldId id="270" r:id="rId22"/>
    <p:sldId id="287" r:id="rId23"/>
    <p:sldId id="271" r:id="rId24"/>
    <p:sldId id="309" r:id="rId25"/>
    <p:sldId id="293" r:id="rId26"/>
    <p:sldId id="294" r:id="rId27"/>
    <p:sldId id="288" r:id="rId28"/>
    <p:sldId id="272" r:id="rId29"/>
    <p:sldId id="300" r:id="rId30"/>
    <p:sldId id="273" r:id="rId31"/>
    <p:sldId id="301" r:id="rId32"/>
    <p:sldId id="302" r:id="rId33"/>
    <p:sldId id="310" r:id="rId34"/>
    <p:sldId id="304" r:id="rId35"/>
    <p:sldId id="274" r:id="rId36"/>
    <p:sldId id="276" r:id="rId37"/>
    <p:sldId id="260" r:id="rId38"/>
    <p:sldId id="295" r:id="rId39"/>
    <p:sldId id="305" r:id="rId40"/>
    <p:sldId id="281" r:id="rId41"/>
    <p:sldId id="306" r:id="rId42"/>
    <p:sldId id="307" r:id="rId43"/>
    <p:sldId id="298" r:id="rId44"/>
    <p:sldId id="313" r:id="rId45"/>
    <p:sldId id="312" r:id="rId46"/>
    <p:sldId id="314" r:id="rId4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notesViewPr>
    <p:cSldViewPr>
      <p:cViewPr varScale="1">
        <p:scale>
          <a:sx n="91" d="100"/>
          <a:sy n="91" d="100"/>
        </p:scale>
        <p:origin x="375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E8CA17B-6A21-40ED-9BC0-4C13FE2A0EC3}" type="datetimeFigureOut">
              <a:rPr lang="en-US" smtClean="0"/>
              <a:pPr/>
              <a:t>12/11/2014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FDD3476B-13B7-4A84-80B1-A545B7F4B1D4}" type="slidenum">
              <a:rPr lang="en-US" smtClean="0"/>
              <a:pPr/>
              <a:t>‹#›</a:t>
            </a:fld>
            <a:endParaRPr lang="en-US"/>
          </a:p>
        </p:txBody>
      </p:sp>
    </p:spTree>
    <p:extLst>
      <p:ext uri="{BB962C8B-B14F-4D97-AF65-F5344CB8AC3E}">
        <p14:creationId xmlns:p14="http://schemas.microsoft.com/office/powerpoint/2010/main" val="3018692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444B652-18EB-4B43-8F36-75A8CBF1A5BE}" type="datetimeFigureOut">
              <a:rPr lang="en-US" smtClean="0"/>
              <a:pPr/>
              <a:t>12/11/2014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A7150CB-F2F1-4B7B-A8A6-F41F372537A6}" type="slidenum">
              <a:rPr lang="en-US" smtClean="0"/>
              <a:pPr/>
              <a:t>‹#›</a:t>
            </a:fld>
            <a:endParaRPr lang="en-US" dirty="0"/>
          </a:p>
        </p:txBody>
      </p:sp>
    </p:spTree>
    <p:extLst>
      <p:ext uri="{BB962C8B-B14F-4D97-AF65-F5344CB8AC3E}">
        <p14:creationId xmlns:p14="http://schemas.microsoft.com/office/powerpoint/2010/main" val="235257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time </a:t>
            </a:r>
            <a:r>
              <a:rPr lang="en-US" b="1" dirty="0" smtClean="0"/>
              <a:t>only</a:t>
            </a:r>
            <a:r>
              <a:rPr lang="en-US" dirty="0" smtClean="0"/>
              <a:t> read the problem and keep in mind for later activities.</a:t>
            </a:r>
            <a:endParaRPr lang="en-US" dirty="0"/>
          </a:p>
        </p:txBody>
      </p:sp>
      <p:sp>
        <p:nvSpPr>
          <p:cNvPr id="4" name="Slide Number Placeholder 3"/>
          <p:cNvSpPr>
            <a:spLocks noGrp="1"/>
          </p:cNvSpPr>
          <p:nvPr>
            <p:ph type="sldNum" sz="quarter" idx="10"/>
          </p:nvPr>
        </p:nvSpPr>
        <p:spPr/>
        <p:txBody>
          <a:bodyPr/>
          <a:lstStyle/>
          <a:p>
            <a:fld id="{5A7150CB-F2F1-4B7B-A8A6-F41F372537A6}" type="slidenum">
              <a:rPr lang="en-US" smtClean="0"/>
              <a:pPr/>
              <a:t>10</a:t>
            </a:fld>
            <a:endParaRPr lang="en-US" dirty="0"/>
          </a:p>
        </p:txBody>
      </p:sp>
    </p:spTree>
    <p:extLst>
      <p:ext uri="{BB962C8B-B14F-4D97-AF65-F5344CB8AC3E}">
        <p14:creationId xmlns:p14="http://schemas.microsoft.com/office/powerpoint/2010/main" val="2546710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7150CB-F2F1-4B7B-A8A6-F41F372537A6}" type="slidenum">
              <a:rPr lang="en-US" smtClean="0"/>
              <a:pPr/>
              <a:t>11</a:t>
            </a:fld>
            <a:endParaRPr lang="en-US" dirty="0"/>
          </a:p>
        </p:txBody>
      </p:sp>
    </p:spTree>
    <p:extLst>
      <p:ext uri="{BB962C8B-B14F-4D97-AF65-F5344CB8AC3E}">
        <p14:creationId xmlns:p14="http://schemas.microsoft.com/office/powerpoint/2010/main" val="191351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size of group decide whether a, b, and c are completed by every participant or only one per group.</a:t>
            </a:r>
            <a:endParaRPr lang="en-US" dirty="0"/>
          </a:p>
        </p:txBody>
      </p:sp>
      <p:sp>
        <p:nvSpPr>
          <p:cNvPr id="4" name="Slide Number Placeholder 3"/>
          <p:cNvSpPr>
            <a:spLocks noGrp="1"/>
          </p:cNvSpPr>
          <p:nvPr>
            <p:ph type="sldNum" sz="quarter" idx="10"/>
          </p:nvPr>
        </p:nvSpPr>
        <p:spPr/>
        <p:txBody>
          <a:bodyPr/>
          <a:lstStyle/>
          <a:p>
            <a:fld id="{5A7150CB-F2F1-4B7B-A8A6-F41F372537A6}" type="slidenum">
              <a:rPr lang="en-US" smtClean="0"/>
              <a:pPr/>
              <a:t>19</a:t>
            </a:fld>
            <a:endParaRPr lang="en-US" dirty="0"/>
          </a:p>
        </p:txBody>
      </p:sp>
    </p:spTree>
    <p:extLst>
      <p:ext uri="{BB962C8B-B14F-4D97-AF65-F5344CB8AC3E}">
        <p14:creationId xmlns:p14="http://schemas.microsoft.com/office/powerpoint/2010/main" val="2685611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7150CB-F2F1-4B7B-A8A6-F41F372537A6}"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254671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CC7A6-FF96-4E43-9E50-9AA06ABB7538}"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71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06380-752E-4A4E-8D56-24CBF1A73810}"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215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D60EA-6713-4704-AC95-4E36803F8324}"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6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BDFC5-417D-4490-9424-77C39EE165E0}"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404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567C9-41D9-4135-A57D-AD9A111B69CC}"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0630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BBECF-6346-45A3-9F25-2EB390E76126}"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184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DB907F-DA6B-440B-ABAA-8532BA87575D}" type="datetime1">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3710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8A4A1-0432-4003-81D5-92B87D0151A4}" type="datetime1">
              <a:rPr lang="en-US" smtClean="0">
                <a:solidFill>
                  <a:prstClr val="black">
                    <a:tint val="75000"/>
                  </a:prstClr>
                </a:solidFill>
              </a:rPr>
              <a:pPr/>
              <a:t>12/11/2014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59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D151E4-752C-486C-BF4A-E6496637C1E3}" type="datetime1">
              <a:rPr lang="en-US" smtClean="0">
                <a:solidFill>
                  <a:prstClr val="black">
                    <a:tint val="75000"/>
                  </a:prstClr>
                </a:solidFill>
              </a:rPr>
              <a:pPr/>
              <a:t>12/11/2014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3972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8BC2E-4B84-4ABA-8E5E-2CAC7A8CD6D5}" type="datetime1">
              <a:rPr lang="en-US" smtClean="0">
                <a:solidFill>
                  <a:prstClr val="black">
                    <a:tint val="75000"/>
                  </a:prstClr>
                </a:solidFill>
              </a:rPr>
              <a:pPr/>
              <a:t>12/11/2014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283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1F503-7832-4182-A115-3073E55B9C79}" type="datetime1">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364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8238F-7469-4E13-B2A2-C12A132E94B4}"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98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763-B1E7-412E-809F-329D8E253154}" type="datetime1">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411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B75B9-E7BE-43B1-9C7D-1F0CA061D179}"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54349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010AA-C996-49DA-8304-51FA626B5286}"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03818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1F8BE76-5F60-4143-883A-1007BB5AF959}" type="datetime1">
              <a:rPr lang="en-US" smtClean="0"/>
              <a:pPr/>
              <a:t>12/11/2014</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0022697-0E91-481D-97E7-9A5C3CF80954}"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4AF039-A69D-4248-9E0C-B355A3F0D24E}" type="datetime1">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038D56-249C-44F0-8B3E-936EA86DB748}" type="datetime1">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AC9553-0065-40D9-A7A8-8647D50E313C}" type="datetime1">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C65551E-252F-4227-86F0-70BC8A4D0553}" type="datetime1">
              <a:rPr lang="en-US" smtClean="0"/>
              <a:pPr/>
              <a:t>12/11/2014</a:t>
            </a:fld>
            <a:endParaRPr lang="en-US" dirty="0"/>
          </a:p>
        </p:txBody>
      </p:sp>
      <p:sp>
        <p:nvSpPr>
          <p:cNvPr id="27" name="Slide Number Placeholder 26"/>
          <p:cNvSpPr>
            <a:spLocks noGrp="1"/>
          </p:cNvSpPr>
          <p:nvPr>
            <p:ph type="sldNum" sz="quarter" idx="11"/>
          </p:nvPr>
        </p:nvSpPr>
        <p:spPr/>
        <p:txBody>
          <a:bodyPr rtlCol="0"/>
          <a:lstStyle/>
          <a:p>
            <a:fld id="{30022697-0E91-481D-97E7-9A5C3CF80954}"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577B3A8-8F0F-4716-AA2C-D69CC119F9F0}" type="datetime1">
              <a:rPr lang="en-US" smtClean="0"/>
              <a:pPr/>
              <a:t>12/11/2014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30022697-0E91-481D-97E7-9A5C3CF80954}"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F12D4-3AF5-47E9-8880-2A9458BA57BD}" type="datetime1">
              <a:rPr lang="en-US" smtClean="0"/>
              <a:pPr/>
              <a:t>12/11/2014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A9004-9951-4808-9BFE-254348CD82C6}" type="datetime1">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074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7A3620-254A-4F25-BDA7-B522E51908AB}" type="datetime1">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C02D19-5368-4DC2-8AAD-1097C2DC2314}" type="datetime1">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B0F8D4-CCF8-4E35-B281-6A8CA0D6F19F}" type="datetime1">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857D54-64F7-4D16-9A78-BF8E19714628}" type="datetime1">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022697-0E91-481D-97E7-9A5C3CF809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62947D-22EB-44A9-A6BF-D7FCCAE5174F}" type="datetime1">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587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B321BB-FB10-458D-8DFC-2BD70C8FD821}" type="datetime1">
              <a:rPr lang="en-US" smtClean="0">
                <a:solidFill>
                  <a:prstClr val="black">
                    <a:tint val="75000"/>
                  </a:prstClr>
                </a:solidFill>
              </a:rPr>
              <a:pPr/>
              <a:t>12/11/2014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786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8E87F-7E42-49E0-8E4B-7E9E168137D6}" type="datetime1">
              <a:rPr lang="en-US" smtClean="0">
                <a:solidFill>
                  <a:prstClr val="black">
                    <a:tint val="75000"/>
                  </a:prstClr>
                </a:solidFill>
              </a:rPr>
              <a:pPr/>
              <a:t>12/11/2014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472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F9D5B-7B09-42EA-BABD-F02271CBF7EA}" type="datetime1">
              <a:rPr lang="en-US" smtClean="0">
                <a:solidFill>
                  <a:prstClr val="black">
                    <a:tint val="75000"/>
                  </a:prstClr>
                </a:solidFill>
              </a:rPr>
              <a:pPr/>
              <a:t>12/11/2014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572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1BB85-C08C-4221-992A-B0A73D2AFD26}" type="datetime1">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8085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D9841-D707-41D3-B4B0-DD233E10AC41}" type="datetime1">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BF5ADE-BAA7-4ADC-8D35-343AE16931C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775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4B3D0-9F2A-4D48-8F45-9B239DBA0FDC}" type="datetime1">
              <a:rPr lang="en-US" smtClean="0">
                <a:solidFill>
                  <a:prstClr val="black">
                    <a:tint val="75000"/>
                  </a:prstClr>
                </a:solidFill>
              </a:rPr>
              <a:pPr/>
              <a:t>12/11/2014</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F5ADE-BAA7-4ADC-8D35-343AE16931C7}"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1297072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5AB1C-C5C0-4B99-BDBF-87C62419FEB9}" type="datetime1">
              <a:rPr lang="en-US" smtClean="0">
                <a:solidFill>
                  <a:prstClr val="black">
                    <a:tint val="75000"/>
                  </a:prstClr>
                </a:solidFill>
              </a:rPr>
              <a:pPr/>
              <a:t>12/11/2014</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F5ADE-BAA7-4ADC-8D35-343AE16931C7}"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3633743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E733FCC-7693-487B-B90E-E1E5A218FEDB}" type="datetime1">
              <a:rPr lang="en-US" smtClean="0">
                <a:solidFill>
                  <a:prstClr val="black">
                    <a:tint val="75000"/>
                  </a:prstClr>
                </a:solidFill>
              </a:rPr>
              <a:pPr/>
              <a:t>12/11/2014</a:t>
            </a:fld>
            <a:endParaRPr lang="en-US" smtClean="0">
              <a:solidFill>
                <a:prstClr val="black">
                  <a:tint val="75000"/>
                </a:prstClr>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smtClean="0">
              <a:solidFill>
                <a:prstClr val="black">
                  <a:tint val="75000"/>
                </a:prstClr>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6BF5ADE-BAA7-4ADC-8D35-343AE16931C7}" type="slidenum">
              <a:rPr lang="en-US" smtClean="0">
                <a:solidFill>
                  <a:prstClr val="black">
                    <a:tint val="75000"/>
                  </a:prstClr>
                </a:solidFill>
              </a:rPr>
              <a:pPr/>
              <a:t>‹#›</a:t>
            </a:fld>
            <a:endParaRPr lang="en-US" smtClean="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aurie.Hernandez@wyo.gov"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vimeo.com/66775207"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vimeo.com/68240897" TargetMode="Externa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http://vimeo.com/68253451" TargetMode="External"/><Relationship Id="rId2" Type="http://schemas.openxmlformats.org/officeDocument/2006/relationships/hyperlink" Target="http://youtu.be/hm5DI_zlSD8" TargetMode="External"/><Relationship Id="rId1" Type="http://schemas.openxmlformats.org/officeDocument/2006/relationships/slideLayout" Target="../slideLayouts/slideLayout24.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vimeo.com/71842832" TargetMode="Externa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vimeo.com/71857774" TargetMode="Externa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vimeo.com/71859340" TargetMode="Externa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3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4.xml"/><Relationship Id="rId6" Type="http://schemas.openxmlformats.org/officeDocument/2006/relationships/image" Target="../media/image26.png"/><Relationship Id="rId5" Type="http://schemas.openxmlformats.org/officeDocument/2006/relationships/image" Target="../media/image24.png"/><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vimeo.com/71907763" TargetMode="Externa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youtu.be/X9NFEZIkoH0" TargetMode="Externa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Fraction Progressions PD Module</a:t>
            </a:r>
            <a:endParaRPr lang="en-US" dirty="0"/>
          </a:p>
        </p:txBody>
      </p:sp>
      <p:sp>
        <p:nvSpPr>
          <p:cNvPr id="6" name="Subtitle 5"/>
          <p:cNvSpPr>
            <a:spLocks noGrp="1"/>
          </p:cNvSpPr>
          <p:nvPr>
            <p:ph type="subTitle" idx="1"/>
          </p:nvPr>
        </p:nvSpPr>
        <p:spPr/>
        <p:txBody>
          <a:bodyPr/>
          <a:lstStyle/>
          <a:p>
            <a:r>
              <a:rPr lang="en-US" dirty="0" smtClean="0"/>
              <a:t>Presented </a:t>
            </a:r>
            <a:r>
              <a:rPr lang="en-US" dirty="0" smtClean="0"/>
              <a:t>to [group/school]</a:t>
            </a:r>
          </a:p>
          <a:p>
            <a:r>
              <a:rPr lang="en-US" dirty="0" smtClean="0"/>
              <a:t>on [date]</a:t>
            </a:r>
            <a:endParaRPr lang="en-US" dirty="0" smtClean="0"/>
          </a:p>
          <a:p>
            <a:r>
              <a:rPr lang="en-US" dirty="0" smtClean="0"/>
              <a:t>	</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1</a:t>
            </a:fld>
            <a:endParaRPr lang="en-US" dirty="0"/>
          </a:p>
        </p:txBody>
      </p:sp>
      <p:sp>
        <p:nvSpPr>
          <p:cNvPr id="7" name="TextBox 6"/>
          <p:cNvSpPr txBox="1"/>
          <p:nvPr/>
        </p:nvSpPr>
        <p:spPr>
          <a:xfrm>
            <a:off x="5410200" y="4343400"/>
            <a:ext cx="3505200" cy="1815882"/>
          </a:xfrm>
          <a:prstGeom prst="rect">
            <a:avLst/>
          </a:prstGeom>
          <a:noFill/>
        </p:spPr>
        <p:txBody>
          <a:bodyPr wrap="square" rtlCol="0">
            <a:spAutoFit/>
          </a:bodyPr>
          <a:lstStyle/>
          <a:p>
            <a:r>
              <a:rPr lang="en-US" dirty="0" smtClean="0"/>
              <a:t>A Multi-State Effort</a:t>
            </a:r>
          </a:p>
          <a:p>
            <a:r>
              <a:rPr lang="en-US" dirty="0" smtClean="0"/>
              <a:t>Developed by State Math Leads from KS, KY, MS, UT, &amp; </a:t>
            </a:r>
            <a:r>
              <a:rPr lang="en-US" dirty="0" smtClean="0"/>
              <a:t>WY</a:t>
            </a:r>
          </a:p>
          <a:p>
            <a:endParaRPr lang="en-US" dirty="0"/>
          </a:p>
          <a:p>
            <a:r>
              <a:rPr lang="en-US" sz="2000" dirty="0" smtClean="0"/>
              <a:t>WDE Contact: </a:t>
            </a:r>
            <a:r>
              <a:rPr lang="en-US" sz="2000" dirty="0" smtClean="0">
                <a:hlinkClick r:id="rId2"/>
              </a:rPr>
              <a:t>Laurie.Hernandez@wyo.gov</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CBryant3\AppData\Local\Microsoft\Windows\Temporary Internet Files\Content.IE5\J5VZQ0U5\MP900400589[1].jpg"/>
          <p:cNvPicPr>
            <a:picLocks noChangeAspect="1" noChangeArrowheads="1"/>
          </p:cNvPicPr>
          <p:nvPr/>
        </p:nvPicPr>
        <p:blipFill>
          <a:blip r:embed="rId3" cstate="print"/>
          <a:srcRect/>
          <a:stretch>
            <a:fillRect/>
          </a:stretch>
        </p:blipFill>
        <p:spPr bwMode="auto">
          <a:xfrm>
            <a:off x="7239000" y="457200"/>
            <a:ext cx="1643080" cy="2054352"/>
          </a:xfrm>
          <a:prstGeom prst="rect">
            <a:avLst/>
          </a:prstGeom>
          <a:noFill/>
        </p:spPr>
      </p:pic>
      <p:sp>
        <p:nvSpPr>
          <p:cNvPr id="8" name="TextBox 7"/>
          <p:cNvSpPr txBox="1"/>
          <p:nvPr/>
        </p:nvSpPr>
        <p:spPr>
          <a:xfrm>
            <a:off x="914400" y="1066800"/>
            <a:ext cx="5943600" cy="769441"/>
          </a:xfrm>
          <a:prstGeom prst="rect">
            <a:avLst/>
          </a:prstGeom>
          <a:noFill/>
        </p:spPr>
        <p:txBody>
          <a:bodyPr wrap="square" rtlCol="0">
            <a:spAutoFit/>
          </a:bodyPr>
          <a:lstStyle/>
          <a:p>
            <a:pPr algn="ctr"/>
            <a:r>
              <a:rPr lang="en-US" sz="4400" dirty="0" smtClean="0"/>
              <a:t>Where are the Cookies?</a:t>
            </a:r>
            <a:endParaRPr lang="en-US" sz="4400" dirty="0"/>
          </a:p>
        </p:txBody>
      </p:sp>
      <mc:AlternateContent xmlns:mc="http://schemas.openxmlformats.org/markup-compatibility/2006" xmlns:a14="http://schemas.microsoft.com/office/drawing/2010/main">
        <mc:Choice Requires="a14">
          <p:sp>
            <p:nvSpPr>
              <p:cNvPr id="9" name="TextBox 8"/>
              <p:cNvSpPr txBox="1"/>
              <p:nvPr/>
            </p:nvSpPr>
            <p:spPr>
              <a:xfrm>
                <a:off x="533400" y="2667000"/>
                <a:ext cx="8229600" cy="3505511"/>
              </a:xfrm>
              <a:prstGeom prst="rect">
                <a:avLst/>
              </a:prstGeom>
              <a:noFill/>
            </p:spPr>
            <p:txBody>
              <a:bodyPr wrap="square" rtlCol="0">
                <a:spAutoFit/>
              </a:bodyPr>
              <a:lstStyle/>
              <a:p>
                <a:r>
                  <a:rPr lang="en-US" sz="2400" dirty="0" smtClean="0"/>
                  <a:t>Mrs. James left a tray of cookies on the counter early one morning.  Larry walked by before lunch and decided to take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3</m:t>
                        </m:r>
                      </m:den>
                    </m:f>
                  </m:oMath>
                </a14:m>
                <a:r>
                  <a:rPr lang="en-US" sz="2400" dirty="0" smtClean="0"/>
                  <a:t> of the cookies on the tray.  Later that afternoon Barry came in and ate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4</m:t>
                        </m:r>
                      </m:den>
                    </m:f>
                  </m:oMath>
                </a14:m>
                <a:r>
                  <a:rPr lang="en-US" sz="2400" dirty="0" smtClean="0"/>
                  <a:t> of the remaining cookies.  After supper Terry saw the tray of cookies and ate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2</m:t>
                        </m:r>
                      </m:den>
                    </m:f>
                  </m:oMath>
                </a14:m>
                <a:r>
                  <a:rPr lang="en-US" sz="2400" dirty="0" smtClean="0"/>
                  <a:t> of the cookies remaining at that time.  The next morning Mrs. James found the tray with only 6 cookies left.  How many cookies were on the tray when Mrs. James first left it on the counter?</a:t>
                </a:r>
                <a:endParaRPr lang="en-US"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533400" y="2667000"/>
                <a:ext cx="8229600" cy="3505511"/>
              </a:xfrm>
              <a:prstGeom prst="rect">
                <a:avLst/>
              </a:prstGeom>
              <a:blipFill rotWithShape="1">
                <a:blip r:embed="rId4" cstate="print"/>
                <a:stretch>
                  <a:fillRect l="-1185" t="-1391" r="-1259" b="-2783"/>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30022697-0E91-481D-97E7-9A5C3CF80954}"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1: The Meaning of Unit Fractions</a:t>
            </a:r>
            <a:endParaRPr lang="en-US" dirty="0"/>
          </a:p>
        </p:txBody>
      </p:sp>
      <p:sp>
        <p:nvSpPr>
          <p:cNvPr id="3" name="Content Placeholder 2"/>
          <p:cNvSpPr>
            <a:spLocks noGrp="1"/>
          </p:cNvSpPr>
          <p:nvPr>
            <p:ph idx="1"/>
          </p:nvPr>
        </p:nvSpPr>
        <p:spPr/>
        <p:txBody>
          <a:bodyPr/>
          <a:lstStyle/>
          <a:p>
            <a:pPr algn="ctr">
              <a:buNone/>
            </a:pPr>
            <a:endParaRPr lang="en-US" sz="4800" dirty="0" smtClean="0"/>
          </a:p>
          <a:p>
            <a:pPr algn="ctr">
              <a:buNone/>
            </a:pPr>
            <a:r>
              <a:rPr lang="en-US" sz="3900" dirty="0" smtClean="0">
                <a:hlinkClick r:id="rId3"/>
              </a:rPr>
              <a:t>http://vimeo.com/66775207#at=0</a:t>
            </a:r>
            <a:endParaRPr lang="en-US" sz="3900" dirty="0" smtClean="0"/>
          </a:p>
          <a:p>
            <a:pPr algn="ctr">
              <a:buNone/>
            </a:pPr>
            <a:endParaRPr lang="en-US" sz="3900" dirty="0" smtClean="0"/>
          </a:p>
          <a:p>
            <a:pPr algn="ctr">
              <a:buNone/>
            </a:pPr>
            <a:r>
              <a:rPr lang="en-US" sz="3000" dirty="0" smtClean="0"/>
              <a:t>  5:39 minutes </a:t>
            </a:r>
            <a:endParaRPr lang="en-US" sz="30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11</a:t>
            </a:fld>
            <a:endParaRPr lang="en-US" dirty="0"/>
          </a:p>
        </p:txBody>
      </p:sp>
      <p:pic>
        <p:nvPicPr>
          <p:cNvPr id="22529" name="Picture 1" descr="C:\Program Files (x86)\Microsoft Office\MEDIA\CAGCAT10\j0234131.wmf"/>
          <p:cNvPicPr>
            <a:picLocks noChangeAspect="1" noChangeArrowheads="1"/>
          </p:cNvPicPr>
          <p:nvPr/>
        </p:nvPicPr>
        <p:blipFill>
          <a:blip r:embed="rId4" cstate="print"/>
          <a:srcRect/>
          <a:stretch>
            <a:fillRect/>
          </a:stretch>
        </p:blipFill>
        <p:spPr bwMode="auto">
          <a:xfrm>
            <a:off x="2362200" y="4114800"/>
            <a:ext cx="1128666" cy="12001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990600"/>
          </a:xfrm>
        </p:spPr>
        <p:txBody>
          <a:bodyPr/>
          <a:lstStyle/>
          <a:p>
            <a:r>
              <a:rPr lang="en-US" b="1" dirty="0" smtClean="0"/>
              <a:t>Activity					 </a:t>
            </a:r>
            <a:r>
              <a:rPr lang="en-US" sz="2500" b="1" dirty="0" smtClean="0"/>
              <a:t>(10 min.)</a:t>
            </a:r>
            <a:endParaRPr lang="en-US" sz="2500" b="1" dirty="0"/>
          </a:p>
        </p:txBody>
      </p:sp>
      <p:sp>
        <p:nvSpPr>
          <p:cNvPr id="3" name="Content Placeholder 2"/>
          <p:cNvSpPr>
            <a:spLocks noGrp="1"/>
          </p:cNvSpPr>
          <p:nvPr>
            <p:ph idx="1"/>
          </p:nvPr>
        </p:nvSpPr>
        <p:spPr>
          <a:xfrm>
            <a:off x="457200" y="1905000"/>
            <a:ext cx="8229600" cy="4669536"/>
          </a:xfrm>
        </p:spPr>
        <p:txBody>
          <a:bodyPr/>
          <a:lstStyle/>
          <a:p>
            <a:r>
              <a:rPr lang="en-US" dirty="0" smtClean="0"/>
              <a:t>Read the section of the Progressions Document on development of the meaning of fractions and the number line.</a:t>
            </a:r>
          </a:p>
          <a:p>
            <a:pPr>
              <a:buNone/>
            </a:pPr>
            <a:endParaRPr lang="en-US" dirty="0" smtClean="0"/>
          </a:p>
          <a:p>
            <a:r>
              <a:rPr lang="en-US" dirty="0" smtClean="0"/>
              <a:t>Work in pairs to answer the following question: </a:t>
            </a:r>
          </a:p>
          <a:p>
            <a:pPr lvl="1"/>
            <a:r>
              <a:rPr lang="en-US" dirty="0" smtClean="0"/>
              <a:t>What are the important aspects of fractions that provide opportunities for the mathematical practice of attending to precision? </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12</a:t>
            </a:fld>
            <a:endParaRPr lang="en-US" dirty="0"/>
          </a:p>
        </p:txBody>
      </p:sp>
    </p:spTree>
    <p:extLst>
      <p:ext uri="{BB962C8B-B14F-4D97-AF65-F5344CB8AC3E}">
        <p14:creationId xmlns:p14="http://schemas.microsoft.com/office/powerpoint/2010/main" val="980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91000" y="3505200"/>
            <a:ext cx="4724400" cy="2714625"/>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366" y="609600"/>
            <a:ext cx="4591050" cy="2257425"/>
          </a:xfrm>
          <a:prstGeom prst="rect">
            <a:avLst/>
          </a:prstGeom>
        </p:spPr>
      </p:pic>
      <p:sp>
        <p:nvSpPr>
          <p:cNvPr id="6" name="TextBox 5"/>
          <p:cNvSpPr txBox="1"/>
          <p:nvPr/>
        </p:nvSpPr>
        <p:spPr>
          <a:xfrm>
            <a:off x="5410200" y="1066800"/>
            <a:ext cx="3315050" cy="1077218"/>
          </a:xfrm>
          <a:prstGeom prst="rect">
            <a:avLst/>
          </a:prstGeom>
          <a:noFill/>
        </p:spPr>
        <p:txBody>
          <a:bodyPr wrap="square" rtlCol="0">
            <a:spAutoFit/>
          </a:bodyPr>
          <a:lstStyle/>
          <a:p>
            <a:pPr algn="ctr"/>
            <a:r>
              <a:rPr lang="en-US" sz="3200" dirty="0" smtClean="0">
                <a:solidFill>
                  <a:schemeClr val="accent2">
                    <a:lumMod val="75000"/>
                  </a:schemeClr>
                </a:solidFill>
              </a:rPr>
              <a:t>Specifying the Whole</a:t>
            </a:r>
            <a:endParaRPr lang="en-US" sz="3200" dirty="0">
              <a:solidFill>
                <a:schemeClr val="accent2">
                  <a:lumMod val="75000"/>
                </a:schemeClr>
              </a:solidFill>
            </a:endParaRPr>
          </a:p>
        </p:txBody>
      </p:sp>
      <p:sp>
        <p:nvSpPr>
          <p:cNvPr id="7" name="TextBox 6"/>
          <p:cNvSpPr txBox="1"/>
          <p:nvPr/>
        </p:nvSpPr>
        <p:spPr>
          <a:xfrm>
            <a:off x="76200" y="4191000"/>
            <a:ext cx="4267200" cy="1569660"/>
          </a:xfrm>
          <a:prstGeom prst="rect">
            <a:avLst/>
          </a:prstGeom>
          <a:noFill/>
        </p:spPr>
        <p:txBody>
          <a:bodyPr wrap="square" rtlCol="0">
            <a:spAutoFit/>
          </a:bodyPr>
          <a:lstStyle/>
          <a:p>
            <a:pPr algn="ctr"/>
            <a:r>
              <a:rPr lang="en-US" sz="3200" dirty="0" smtClean="0"/>
              <a:t>Explaining what is meant by </a:t>
            </a:r>
          </a:p>
          <a:p>
            <a:pPr algn="ctr"/>
            <a:r>
              <a:rPr lang="en-US" sz="3200" dirty="0" smtClean="0"/>
              <a:t>“equal” parts</a:t>
            </a:r>
            <a:endParaRPr lang="en-US" sz="3200" dirty="0"/>
          </a:p>
        </p:txBody>
      </p:sp>
      <p:sp>
        <p:nvSpPr>
          <p:cNvPr id="2" name="Slide Number Placeholder 1"/>
          <p:cNvSpPr>
            <a:spLocks noGrp="1"/>
          </p:cNvSpPr>
          <p:nvPr>
            <p:ph type="sldNum" sz="quarter" idx="12"/>
          </p:nvPr>
        </p:nvSpPr>
        <p:spPr/>
        <p:txBody>
          <a:bodyPr/>
          <a:lstStyle/>
          <a:p>
            <a:fld id="{30022697-0E91-481D-97E7-9A5C3CF80954}" type="slidenum">
              <a:rPr lang="en-US" smtClean="0"/>
              <a:pPr/>
              <a:t>13</a:t>
            </a:fld>
            <a:endParaRPr lang="en-US" dirty="0"/>
          </a:p>
        </p:txBody>
      </p:sp>
    </p:spTree>
    <p:extLst>
      <p:ext uri="{BB962C8B-B14F-4D97-AF65-F5344CB8AC3E}">
        <p14:creationId xmlns:p14="http://schemas.microsoft.com/office/powerpoint/2010/main" val="3525651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 2:  Equivalent Fractions</a:t>
            </a:r>
            <a:endParaRPr lang="en-US" dirty="0"/>
          </a:p>
        </p:txBody>
      </p:sp>
      <p:sp>
        <p:nvSpPr>
          <p:cNvPr id="3" name="Content Placeholder 2"/>
          <p:cNvSpPr>
            <a:spLocks noGrp="1"/>
          </p:cNvSpPr>
          <p:nvPr>
            <p:ph idx="1"/>
          </p:nvPr>
        </p:nvSpPr>
        <p:spPr/>
        <p:txBody>
          <a:bodyPr>
            <a:normAutofit/>
          </a:bodyPr>
          <a:lstStyle/>
          <a:p>
            <a:pPr algn="ctr">
              <a:buNone/>
            </a:pPr>
            <a:endParaRPr lang="en-US" sz="3800" dirty="0" smtClean="0">
              <a:hlinkClick r:id="rId2"/>
            </a:endParaRPr>
          </a:p>
          <a:p>
            <a:pPr algn="ctr">
              <a:buNone/>
            </a:pPr>
            <a:r>
              <a:rPr lang="en-US" sz="3800" dirty="0" smtClean="0">
                <a:hlinkClick r:id="rId2"/>
              </a:rPr>
              <a:t>http://vimeo.com/68240897#at=0</a:t>
            </a:r>
            <a:endParaRPr lang="en-US" sz="3800" dirty="0" smtClean="0"/>
          </a:p>
          <a:p>
            <a:pPr algn="ctr">
              <a:buNone/>
            </a:pPr>
            <a:endParaRPr lang="en-US" sz="3800" dirty="0" smtClean="0"/>
          </a:p>
          <a:p>
            <a:pPr algn="ctr">
              <a:buNone/>
            </a:pPr>
            <a:r>
              <a:rPr lang="en-US" sz="3000" dirty="0" smtClean="0"/>
              <a:t>4:49 minutes </a:t>
            </a:r>
            <a:endParaRPr lang="en-US" sz="30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14</a:t>
            </a:fld>
            <a:endParaRPr lang="en-US" dirty="0"/>
          </a:p>
        </p:txBody>
      </p:sp>
      <p:pic>
        <p:nvPicPr>
          <p:cNvPr id="18433" name="Picture 1" descr="C:\Program Files (x86)\Microsoft Office\MEDIA\CAGCAT10\j0234131.wmf"/>
          <p:cNvPicPr>
            <a:picLocks noChangeAspect="1" noChangeArrowheads="1"/>
          </p:cNvPicPr>
          <p:nvPr/>
        </p:nvPicPr>
        <p:blipFill>
          <a:blip r:embed="rId3" cstate="print"/>
          <a:srcRect/>
          <a:stretch>
            <a:fillRect/>
          </a:stretch>
        </p:blipFill>
        <p:spPr bwMode="auto">
          <a:xfrm>
            <a:off x="2438400" y="4038600"/>
            <a:ext cx="1146544" cy="1219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457200"/>
            <a:ext cx="8229600" cy="1066800"/>
          </a:xfrm>
        </p:spPr>
        <p:txBody>
          <a:bodyPr/>
          <a:lstStyle/>
          <a:p>
            <a:r>
              <a:rPr lang="en-US" b="1" dirty="0" smtClean="0"/>
              <a:t>Equivalent Fractions</a:t>
            </a:r>
            <a:endParaRPr lang="en-US" b="1" dirty="0"/>
          </a:p>
        </p:txBody>
      </p:sp>
      <mc:AlternateContent xmlns:mc="http://schemas.openxmlformats.org/markup-compatibility/2006" xmlns:a14="http://schemas.microsoft.com/office/drawing/2010/main">
        <mc:Choice Requires="a14">
          <p:sp>
            <p:nvSpPr>
              <p:cNvPr id="12" name="Rectangle 11"/>
              <p:cNvSpPr/>
              <p:nvPr/>
            </p:nvSpPr>
            <p:spPr>
              <a:xfrm>
                <a:off x="1033153" y="1600200"/>
                <a:ext cx="7391400" cy="1435842"/>
              </a:xfrm>
              <a:prstGeom prst="rect">
                <a:avLst/>
              </a:prstGeom>
            </p:spPr>
            <p:txBody>
              <a:bodyPr wrap="square">
                <a:spAutoFit/>
              </a:bodyPr>
              <a:lstStyle/>
              <a:p>
                <a:pPr algn="ctr"/>
                <a:r>
                  <a:rPr lang="en-US" sz="2800" dirty="0" smtClean="0"/>
                  <a:t>Using an area model prove and justify that:  </a:t>
                </a:r>
              </a:p>
              <a:p>
                <a:pPr algn="ct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a:rPr>
                            <m:t>2</m:t>
                          </m:r>
                        </m:num>
                        <m:den>
                          <m:r>
                            <a:rPr lang="en-US" sz="2800" b="0" i="1" smtClean="0">
                              <a:latin typeface="Cambria Math"/>
                            </a:rPr>
                            <m:t>3</m:t>
                          </m:r>
                        </m:den>
                      </m:f>
                      <m:r>
                        <a:rPr lang="en-US" sz="2800" i="1" smtClean="0">
                          <a:latin typeface="Cambria Math"/>
                          <a:ea typeface="Cambria Math"/>
                        </a:rPr>
                        <m:t>=</m:t>
                      </m:r>
                      <m:f>
                        <m:fPr>
                          <m:ctrlPr>
                            <a:rPr lang="en-US" sz="2800" i="1" smtClean="0">
                              <a:latin typeface="Cambria Math" panose="02040503050406030204" pitchFamily="18" charset="0"/>
                              <a:ea typeface="Cambria Math"/>
                            </a:rPr>
                          </m:ctrlPr>
                        </m:fPr>
                        <m:num>
                          <m:d>
                            <m:dPr>
                              <m:ctrlPr>
                                <a:rPr lang="en-US" sz="2800" i="1" smtClean="0">
                                  <a:latin typeface="Cambria Math" panose="02040503050406030204" pitchFamily="18" charset="0"/>
                                  <a:ea typeface="Cambria Math"/>
                                </a:rPr>
                              </m:ctrlPr>
                            </m:dPr>
                            <m:e>
                              <m:r>
                                <a:rPr lang="en-US" sz="2800" b="0" i="1" smtClean="0">
                                  <a:latin typeface="Cambria Math"/>
                                  <a:ea typeface="Cambria Math"/>
                                </a:rPr>
                                <m:t>4×2</m:t>
                              </m:r>
                            </m:e>
                          </m:d>
                        </m:num>
                        <m:den>
                          <m:d>
                            <m:dPr>
                              <m:ctrlPr>
                                <a:rPr lang="en-US" sz="2800" i="1" smtClean="0">
                                  <a:latin typeface="Cambria Math" panose="02040503050406030204" pitchFamily="18" charset="0"/>
                                  <a:ea typeface="Cambria Math"/>
                                </a:rPr>
                              </m:ctrlPr>
                            </m:dPr>
                            <m:e>
                              <m:r>
                                <a:rPr lang="en-US" sz="2800" b="0" i="1" smtClean="0">
                                  <a:latin typeface="Cambria Math"/>
                                  <a:ea typeface="Cambria Math"/>
                                </a:rPr>
                                <m:t>4×3</m:t>
                              </m:r>
                            </m:e>
                          </m:d>
                        </m:den>
                      </m:f>
                    </m:oMath>
                  </m:oMathPara>
                </a14:m>
                <a:endParaRPr lang="en-US" sz="2800" dirty="0" smtClean="0"/>
              </a:p>
            </p:txBody>
          </p:sp>
        </mc:Choice>
        <mc:Fallback xmlns="">
          <p:sp>
            <p:nvSpPr>
              <p:cNvPr id="12" name="Rectangle 11"/>
              <p:cNvSpPr>
                <a:spLocks noRot="1" noChangeAspect="1" noMove="1" noResize="1" noEditPoints="1" noAdjustHandles="1" noChangeArrowheads="1" noChangeShapeType="1" noTextEdit="1"/>
              </p:cNvSpPr>
              <p:nvPr/>
            </p:nvSpPr>
            <p:spPr>
              <a:xfrm>
                <a:off x="1033153" y="1600200"/>
                <a:ext cx="7391400" cy="1435842"/>
              </a:xfrm>
              <a:prstGeom prst="rect">
                <a:avLst/>
              </a:prstGeom>
              <a:blipFill rotWithShape="1">
                <a:blip r:embed="rId2" cstate="print"/>
                <a:stretch>
                  <a:fillRect t="-4255" r="-107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228600" y="5562600"/>
                <a:ext cx="8610600" cy="983411"/>
              </a:xfrm>
              <a:prstGeom prst="rect">
                <a:avLst/>
              </a:prstGeom>
              <a:noFill/>
            </p:spPr>
            <p:txBody>
              <a:bodyPr wrap="square" rtlCol="0">
                <a:spAutoFit/>
              </a:bodyPr>
              <a:lstStyle/>
              <a:p>
                <a:r>
                  <a:rPr lang="en-US" sz="1600" dirty="0" smtClean="0"/>
                  <a:t>4.NF.1 Explain why a fraction </a:t>
                </a:r>
                <a14:m>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a:rPr>
                          <m:t>𝑎</m:t>
                        </m:r>
                      </m:num>
                      <m:den>
                        <m:r>
                          <a:rPr lang="en-US" sz="1600" b="0" i="1" smtClean="0">
                            <a:latin typeface="Cambria Math"/>
                          </a:rPr>
                          <m:t>𝑏</m:t>
                        </m:r>
                      </m:den>
                    </m:f>
                  </m:oMath>
                </a14:m>
                <a:r>
                  <a:rPr lang="en-US" sz="1600" i="1" dirty="0" smtClean="0"/>
                  <a:t> is equivalent to a fraction </a:t>
                </a:r>
                <a14:m>
                  <m:oMath xmlns:m="http://schemas.openxmlformats.org/officeDocument/2006/math">
                    <m:f>
                      <m:fPr>
                        <m:ctrlPr>
                          <a:rPr lang="en-US" sz="1600" i="1" smtClean="0">
                            <a:latin typeface="Cambria Math" panose="02040503050406030204" pitchFamily="18" charset="0"/>
                          </a:rPr>
                        </m:ctrlPr>
                      </m:fPr>
                      <m:num>
                        <m:d>
                          <m:dPr>
                            <m:ctrlPr>
                              <a:rPr lang="en-US" sz="1600" i="1" smtClean="0">
                                <a:latin typeface="Cambria Math" panose="02040503050406030204" pitchFamily="18" charset="0"/>
                              </a:rPr>
                            </m:ctrlPr>
                          </m:dPr>
                          <m:e>
                            <m:r>
                              <a:rPr lang="en-US" sz="1600" b="0" i="1" smtClean="0">
                                <a:latin typeface="Cambria Math"/>
                              </a:rPr>
                              <m:t>𝑛</m:t>
                            </m:r>
                            <m:r>
                              <a:rPr lang="en-US" sz="1600" b="0" i="1" smtClean="0">
                                <a:latin typeface="Cambria Math"/>
                                <a:ea typeface="Cambria Math"/>
                              </a:rPr>
                              <m:t>×</m:t>
                            </m:r>
                            <m:r>
                              <a:rPr lang="en-US" sz="1600" b="0" i="1" smtClean="0">
                                <a:latin typeface="Cambria Math"/>
                                <a:ea typeface="Cambria Math"/>
                              </a:rPr>
                              <m:t>𝑎</m:t>
                            </m:r>
                          </m:e>
                        </m:d>
                      </m:num>
                      <m:den>
                        <m:d>
                          <m:dPr>
                            <m:ctrlPr>
                              <a:rPr lang="en-US" sz="1600" i="1" smtClean="0">
                                <a:latin typeface="Cambria Math" panose="02040503050406030204" pitchFamily="18" charset="0"/>
                              </a:rPr>
                            </m:ctrlPr>
                          </m:dPr>
                          <m:e>
                            <m:r>
                              <a:rPr lang="en-US" sz="1600" b="0" i="1" smtClean="0">
                                <a:latin typeface="Cambria Math"/>
                              </a:rPr>
                              <m:t>𝑛</m:t>
                            </m:r>
                            <m:r>
                              <a:rPr lang="en-US" sz="1600" b="0" i="1" smtClean="0">
                                <a:latin typeface="Cambria Math"/>
                                <a:ea typeface="Cambria Math"/>
                              </a:rPr>
                              <m:t>×</m:t>
                            </m:r>
                            <m:r>
                              <a:rPr lang="en-US" sz="1600" b="0" i="1" smtClean="0">
                                <a:latin typeface="Cambria Math"/>
                                <a:ea typeface="Cambria Math"/>
                              </a:rPr>
                              <m:t>𝑏</m:t>
                            </m:r>
                          </m:e>
                        </m:d>
                      </m:den>
                    </m:f>
                  </m:oMath>
                </a14:m>
                <a:r>
                  <a:rPr lang="en-US" sz="1600" i="1" dirty="0" smtClean="0"/>
                  <a:t> </a:t>
                </a:r>
                <a:r>
                  <a:rPr lang="en-US" sz="1600" dirty="0" smtClean="0"/>
                  <a:t>by using visual fraction models, with attention to how the number and size of the parts differ even though the two fractions themselves are the same size. Use this principle to recognize and generate equivalent fractions.</a:t>
                </a:r>
              </a:p>
            </p:txBody>
          </p:sp>
        </mc:Choice>
        <mc:Fallback xmlns="">
          <p:sp>
            <p:nvSpPr>
              <p:cNvPr id="20" name="TextBox 19"/>
              <p:cNvSpPr txBox="1">
                <a:spLocks noRot="1" noChangeAspect="1" noMove="1" noResize="1" noEditPoints="1" noAdjustHandles="1" noChangeArrowheads="1" noChangeShapeType="1" noTextEdit="1"/>
              </p:cNvSpPr>
              <p:nvPr/>
            </p:nvSpPr>
            <p:spPr>
              <a:xfrm>
                <a:off x="228600" y="5562600"/>
                <a:ext cx="8610600" cy="983411"/>
              </a:xfrm>
              <a:prstGeom prst="rect">
                <a:avLst/>
              </a:prstGeom>
              <a:blipFill rotWithShape="1">
                <a:blip r:embed="rId3" cstate="print"/>
                <a:stretch>
                  <a:fillRect l="-425" b="-62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30022697-0E91-481D-97E7-9A5C3CF80954}"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smtClean="0"/>
              <a:t>Equivalent Fractions</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67047973"/>
              </p:ext>
            </p:extLst>
          </p:nvPr>
        </p:nvGraphicFramePr>
        <p:xfrm>
          <a:off x="1600200" y="3124200"/>
          <a:ext cx="2590800" cy="2209800"/>
        </p:xfrm>
        <a:graphic>
          <a:graphicData uri="http://schemas.openxmlformats.org/drawingml/2006/table">
            <a:tbl>
              <a:tblPr firstRow="1" bandRow="1">
                <a:tableStyleId>{5940675A-B579-460E-94D1-54222C63F5DA}</a:tableStyleId>
              </a:tblPr>
              <a:tblGrid>
                <a:gridCol w="2590800"/>
              </a:tblGrid>
              <a:tr h="736600">
                <a:tc>
                  <a:txBody>
                    <a:bodyPr/>
                    <a:lstStyle/>
                    <a:p>
                      <a:endParaRPr lang="en-US" dirty="0"/>
                    </a:p>
                  </a:txBody>
                  <a:tcPr/>
                </a:tc>
              </a:tr>
              <a:tr h="736600">
                <a:tc>
                  <a:txBody>
                    <a:bodyPr/>
                    <a:lstStyle/>
                    <a:p>
                      <a:endParaRPr lang="en-US" dirty="0"/>
                    </a:p>
                  </a:txBody>
                  <a:tcPr>
                    <a:solidFill>
                      <a:srgbClr val="92D050"/>
                    </a:solidFill>
                  </a:tcPr>
                </a:tc>
              </a:tr>
              <a:tr h="736600">
                <a:tc>
                  <a:txBody>
                    <a:bodyPr/>
                    <a:lstStyle/>
                    <a:p>
                      <a:endParaRPr lang="en-US" dirty="0"/>
                    </a:p>
                  </a:txBody>
                  <a:tcPr>
                    <a:solidFill>
                      <a:srgbClr val="92D050"/>
                    </a:solidFill>
                  </a:tcPr>
                </a:tc>
              </a:tr>
            </a:tbl>
          </a:graphicData>
        </a:graphic>
      </p:graphicFrame>
      <mc:AlternateContent xmlns:mc="http://schemas.openxmlformats.org/markup-compatibility/2006" xmlns:a14="http://schemas.microsoft.com/office/drawing/2010/main">
        <mc:Choice Requires="a14">
          <p:sp>
            <p:nvSpPr>
              <p:cNvPr id="12" name="Rectangle 11"/>
              <p:cNvSpPr/>
              <p:nvPr/>
            </p:nvSpPr>
            <p:spPr>
              <a:xfrm>
                <a:off x="1066800" y="1371600"/>
                <a:ext cx="7391400" cy="1209562"/>
              </a:xfrm>
              <a:prstGeom prst="rect">
                <a:avLst/>
              </a:prstGeom>
            </p:spPr>
            <p:txBody>
              <a:bodyPr wrap="square">
                <a:spAutoFit/>
              </a:bodyPr>
              <a:lstStyle/>
              <a:p>
                <a:pPr algn="ctr"/>
                <a:r>
                  <a:rPr lang="en-US" sz="2800" dirty="0" smtClean="0"/>
                  <a:t>Using an area model prove and justify that: </a:t>
                </a:r>
              </a:p>
              <a:p>
                <a:pPr algn="ctr"/>
                <a14:m>
                  <m:oMath xmlns:m="http://schemas.openxmlformats.org/officeDocument/2006/math">
                    <m:f>
                      <m:fPr>
                        <m:ctrlPr>
                          <a:rPr lang="en-US" sz="2800" i="1">
                            <a:latin typeface="Cambria Math" panose="02040503050406030204" pitchFamily="18" charset="0"/>
                          </a:rPr>
                        </m:ctrlPr>
                      </m:fPr>
                      <m:num>
                        <m:r>
                          <a:rPr lang="en-US" sz="2800" i="1">
                            <a:latin typeface="Cambria Math"/>
                          </a:rPr>
                          <m:t>2</m:t>
                        </m:r>
                      </m:num>
                      <m:den>
                        <m:r>
                          <a:rPr lang="en-US" sz="2800" i="1">
                            <a:latin typeface="Cambria Math"/>
                          </a:rPr>
                          <m:t>3</m:t>
                        </m:r>
                      </m:den>
                    </m:f>
                    <m:r>
                      <a:rPr lang="en-US" sz="2800" i="1">
                        <a:latin typeface="Cambria Math"/>
                        <a:ea typeface="Cambria Math"/>
                      </a:rPr>
                      <m:t>=</m:t>
                    </m:r>
                    <m:f>
                      <m:fPr>
                        <m:ctrlPr>
                          <a:rPr lang="en-US" sz="2800" i="1">
                            <a:latin typeface="Cambria Math" panose="02040503050406030204" pitchFamily="18" charset="0"/>
                            <a:ea typeface="Cambria Math"/>
                          </a:rPr>
                        </m:ctrlPr>
                      </m:fPr>
                      <m:num>
                        <m:d>
                          <m:dPr>
                            <m:ctrlPr>
                              <a:rPr lang="en-US" sz="2800" i="1">
                                <a:latin typeface="Cambria Math" panose="02040503050406030204" pitchFamily="18" charset="0"/>
                                <a:ea typeface="Cambria Math"/>
                              </a:rPr>
                            </m:ctrlPr>
                          </m:dPr>
                          <m:e>
                            <m:r>
                              <a:rPr lang="en-US" sz="2800" i="1">
                                <a:latin typeface="Cambria Math"/>
                                <a:ea typeface="Cambria Math"/>
                              </a:rPr>
                              <m:t>4×2</m:t>
                            </m:r>
                          </m:e>
                        </m:d>
                      </m:num>
                      <m:den>
                        <m:d>
                          <m:dPr>
                            <m:ctrlPr>
                              <a:rPr lang="en-US" sz="2800" i="1">
                                <a:latin typeface="Cambria Math" panose="02040503050406030204" pitchFamily="18" charset="0"/>
                                <a:ea typeface="Cambria Math"/>
                              </a:rPr>
                            </m:ctrlPr>
                          </m:dPr>
                          <m:e>
                            <m:r>
                              <a:rPr lang="en-US" sz="2800" i="1">
                                <a:latin typeface="Cambria Math"/>
                                <a:ea typeface="Cambria Math"/>
                              </a:rPr>
                              <m:t>4×3</m:t>
                            </m:r>
                          </m:e>
                        </m:d>
                      </m:den>
                    </m:f>
                  </m:oMath>
                </a14:m>
                <a:r>
                  <a:rPr lang="en-US" sz="2800" dirty="0" smtClean="0"/>
                  <a:t> </a:t>
                </a:r>
              </a:p>
            </p:txBody>
          </p:sp>
        </mc:Choice>
        <mc:Fallback xmlns="">
          <p:sp>
            <p:nvSpPr>
              <p:cNvPr id="12" name="Rectangle 11"/>
              <p:cNvSpPr>
                <a:spLocks noRot="1" noChangeAspect="1" noMove="1" noResize="1" noEditPoints="1" noAdjustHandles="1" noChangeArrowheads="1" noChangeShapeType="1" noTextEdit="1"/>
              </p:cNvSpPr>
              <p:nvPr/>
            </p:nvSpPr>
            <p:spPr>
              <a:xfrm>
                <a:off x="1066800" y="1371600"/>
                <a:ext cx="7391400" cy="1209562"/>
              </a:xfrm>
              <a:prstGeom prst="rect">
                <a:avLst/>
              </a:prstGeom>
              <a:blipFill rotWithShape="1">
                <a:blip r:embed="rId2" cstate="print"/>
                <a:stretch>
                  <a:fillRect t="-5051"/>
                </a:stretch>
              </a:blipFill>
            </p:spPr>
            <p:txBody>
              <a:bodyPr/>
              <a:lstStyle/>
              <a:p>
                <a:r>
                  <a:rPr lang="en-US">
                    <a:noFill/>
                  </a:rPr>
                  <a:t> </a:t>
                </a:r>
              </a:p>
            </p:txBody>
          </p:sp>
        </mc:Fallback>
      </mc:AlternateContent>
      <p:graphicFrame>
        <p:nvGraphicFramePr>
          <p:cNvPr id="19" name="Table 18"/>
          <p:cNvGraphicFramePr>
            <a:graphicFrameLocks noGrp="1"/>
          </p:cNvGraphicFramePr>
          <p:nvPr>
            <p:extLst>
              <p:ext uri="{D42A27DB-BD31-4B8C-83A1-F6EECF244321}">
                <p14:modId xmlns:p14="http://schemas.microsoft.com/office/powerpoint/2010/main" val="1303813034"/>
              </p:ext>
            </p:extLst>
          </p:nvPr>
        </p:nvGraphicFramePr>
        <p:xfrm>
          <a:off x="5029200" y="3124200"/>
          <a:ext cx="2590800" cy="2209800"/>
        </p:xfrm>
        <a:graphic>
          <a:graphicData uri="http://schemas.openxmlformats.org/drawingml/2006/table">
            <a:tbl>
              <a:tblPr firstRow="1" bandRow="1">
                <a:tableStyleId>{5940675A-B579-460E-94D1-54222C63F5DA}</a:tableStyleId>
              </a:tblPr>
              <a:tblGrid>
                <a:gridCol w="647700"/>
                <a:gridCol w="647700"/>
                <a:gridCol w="647700"/>
                <a:gridCol w="647700"/>
              </a:tblGrid>
              <a:tr h="7366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736600">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r>
              <a:tr h="736600">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r>
            </a:tbl>
          </a:graphicData>
        </a:graphic>
      </p:graphicFrame>
      <p:sp>
        <p:nvSpPr>
          <p:cNvPr id="20" name="TextBox 19"/>
          <p:cNvSpPr txBox="1"/>
          <p:nvPr/>
        </p:nvSpPr>
        <p:spPr>
          <a:xfrm>
            <a:off x="228600" y="5867400"/>
            <a:ext cx="8610600" cy="477054"/>
          </a:xfrm>
          <a:prstGeom prst="rect">
            <a:avLst/>
          </a:prstGeom>
          <a:noFill/>
        </p:spPr>
        <p:txBody>
          <a:bodyPr wrap="square" rtlCol="0">
            <a:spAutoFit/>
          </a:bodyPr>
          <a:lstStyle/>
          <a:p>
            <a:pPr algn="ctr"/>
            <a:r>
              <a:rPr lang="en-US" sz="2500" i="1" dirty="0" smtClean="0"/>
              <a:t>3–5 Number and Operations—Fractions Progressions</a:t>
            </a:r>
            <a:endParaRPr lang="en-US" sz="2500" dirty="0" smtClean="0"/>
          </a:p>
        </p:txBody>
      </p:sp>
      <mc:AlternateContent xmlns:mc="http://schemas.openxmlformats.org/markup-compatibility/2006" xmlns:a14="http://schemas.microsoft.com/office/drawing/2010/main">
        <mc:Choice Requires="a14">
          <p:sp>
            <p:nvSpPr>
              <p:cNvPr id="10" name="TextBox 9"/>
              <p:cNvSpPr txBox="1"/>
              <p:nvPr/>
            </p:nvSpPr>
            <p:spPr>
              <a:xfrm>
                <a:off x="4343400" y="3873787"/>
                <a:ext cx="583814"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a:ea typeface="Cambria Math"/>
                        </a:rPr>
                        <m:t>=</m:t>
                      </m:r>
                    </m:oMath>
                  </m:oMathPara>
                </a14:m>
                <a:endParaRPr lang="en-US" sz="3200" dirty="0"/>
              </a:p>
            </p:txBody>
          </p:sp>
        </mc:Choice>
        <mc:Fallback xmlns="">
          <p:sp>
            <p:nvSpPr>
              <p:cNvPr id="10" name="TextBox 9"/>
              <p:cNvSpPr txBox="1">
                <a:spLocks noRot="1" noChangeAspect="1" noMove="1" noResize="1" noEditPoints="1" noAdjustHandles="1" noChangeArrowheads="1" noChangeShapeType="1" noTextEdit="1"/>
              </p:cNvSpPr>
              <p:nvPr/>
            </p:nvSpPr>
            <p:spPr>
              <a:xfrm>
                <a:off x="4343400" y="3873787"/>
                <a:ext cx="583814" cy="584775"/>
              </a:xfrm>
              <a:prstGeom prst="rect">
                <a:avLst/>
              </a:prstGeom>
              <a:blipFill rotWithShape="1">
                <a:blip r:embed="rId3" cstate="print"/>
                <a:stretch>
                  <a:fillRect/>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30022697-0E91-481D-97E7-9A5C3CF80954}"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r>
              <a:rPr lang="en-US" b="1" dirty="0"/>
              <a:t> </a:t>
            </a:r>
            <a:r>
              <a:rPr lang="en-US" b="1" dirty="0" smtClean="0"/>
              <a:t>					</a:t>
            </a:r>
            <a:r>
              <a:rPr lang="en-US" sz="2500" b="1" dirty="0" smtClean="0"/>
              <a:t>(5 min</a:t>
            </a:r>
            <a:r>
              <a:rPr lang="en-US" sz="2500" b="1" dirty="0"/>
              <a:t>.)</a:t>
            </a:r>
            <a:endParaRPr lang="en-US" sz="2500" dirty="0"/>
          </a:p>
        </p:txBody>
      </p:sp>
      <p:sp>
        <p:nvSpPr>
          <p:cNvPr id="3" name="Content Placeholder 2"/>
          <p:cNvSpPr>
            <a:spLocks noGrp="1"/>
          </p:cNvSpPr>
          <p:nvPr>
            <p:ph idx="1"/>
          </p:nvPr>
        </p:nvSpPr>
        <p:spPr/>
        <p:txBody>
          <a:bodyPr/>
          <a:lstStyle/>
          <a:p>
            <a:r>
              <a:rPr lang="en-US" dirty="0"/>
              <a:t>After </a:t>
            </a:r>
            <a:r>
              <a:rPr lang="en-US" dirty="0" smtClean="0"/>
              <a:t>watching </a:t>
            </a:r>
            <a:r>
              <a:rPr lang="en-US" dirty="0"/>
              <a:t>the </a:t>
            </a:r>
            <a:r>
              <a:rPr lang="en-US" dirty="0" smtClean="0"/>
              <a:t>video and doing the activity, </a:t>
            </a:r>
            <a:r>
              <a:rPr lang="en-US" dirty="0"/>
              <a:t>how has your perception of equivalent fractions and creating experiences for students about equivalent fractions changed</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17</a:t>
            </a:fld>
            <a:endParaRPr lang="en-US" dirty="0"/>
          </a:p>
        </p:txBody>
      </p:sp>
    </p:spTree>
    <p:extLst>
      <p:ext uri="{BB962C8B-B14F-4D97-AF65-F5344CB8AC3E}">
        <p14:creationId xmlns:p14="http://schemas.microsoft.com/office/powerpoint/2010/main" val="2628120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 3:  Comparing Fractions</a:t>
            </a:r>
            <a:endParaRPr lang="en-US" dirty="0"/>
          </a:p>
        </p:txBody>
      </p:sp>
      <p:sp>
        <p:nvSpPr>
          <p:cNvPr id="3" name="Content Placeholder 2"/>
          <p:cNvSpPr>
            <a:spLocks noGrp="1"/>
          </p:cNvSpPr>
          <p:nvPr>
            <p:ph idx="1"/>
          </p:nvPr>
        </p:nvSpPr>
        <p:spPr/>
        <p:txBody>
          <a:bodyPr>
            <a:normAutofit/>
          </a:bodyPr>
          <a:lstStyle/>
          <a:p>
            <a:pPr algn="ctr">
              <a:buNone/>
            </a:pPr>
            <a:endParaRPr lang="en-US" sz="4300" dirty="0" smtClean="0">
              <a:hlinkClick r:id="rId2"/>
            </a:endParaRPr>
          </a:p>
          <a:p>
            <a:pPr algn="ctr">
              <a:buNone/>
            </a:pPr>
            <a:r>
              <a:rPr lang="en-US" sz="3900" dirty="0" smtClean="0">
                <a:hlinkClick r:id="rId3"/>
              </a:rPr>
              <a:t>http://vimeo.com/68253451#at=0</a:t>
            </a:r>
            <a:endParaRPr lang="en-US" sz="3900" dirty="0" smtClean="0"/>
          </a:p>
          <a:p>
            <a:pPr algn="ctr">
              <a:buNone/>
            </a:pPr>
            <a:endParaRPr lang="en-US" sz="3900" dirty="0" smtClean="0"/>
          </a:p>
          <a:p>
            <a:pPr algn="ctr">
              <a:buNone/>
            </a:pPr>
            <a:r>
              <a:rPr lang="en-US" sz="3000" dirty="0" smtClean="0"/>
              <a:t>7:09 minutes</a:t>
            </a:r>
            <a:r>
              <a:rPr lang="en-US" sz="3900" dirty="0" smtClean="0"/>
              <a:t> </a:t>
            </a:r>
            <a:endParaRPr lang="en-US" sz="39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18</a:t>
            </a:fld>
            <a:endParaRPr lang="en-US" dirty="0"/>
          </a:p>
        </p:txBody>
      </p:sp>
      <p:pic>
        <p:nvPicPr>
          <p:cNvPr id="5" name="Picture 1" descr="C:\Program Files (x86)\Microsoft Office\MEDIA\CAGCAT10\j0234131.wmf"/>
          <p:cNvPicPr>
            <a:picLocks noChangeAspect="1" noChangeArrowheads="1"/>
          </p:cNvPicPr>
          <p:nvPr/>
        </p:nvPicPr>
        <p:blipFill>
          <a:blip r:embed="rId4" cstate="print"/>
          <a:srcRect/>
          <a:stretch>
            <a:fillRect/>
          </a:stretch>
        </p:blipFill>
        <p:spPr bwMode="auto">
          <a:xfrm>
            <a:off x="2057400" y="4038600"/>
            <a:ext cx="1191242" cy="126673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533400"/>
            <a:ext cx="8610600" cy="1015663"/>
          </a:xfrm>
          <a:prstGeom prst="rect">
            <a:avLst/>
          </a:prstGeom>
          <a:noFill/>
        </p:spPr>
        <p:txBody>
          <a:bodyPr wrap="square" rtlCol="0">
            <a:spAutoFit/>
          </a:bodyPr>
          <a:lstStyle/>
          <a:p>
            <a:pPr algn="ctr"/>
            <a:r>
              <a:rPr lang="en-US" sz="4400" dirty="0" smtClean="0"/>
              <a:t>Which Fraction is Larger</a:t>
            </a:r>
            <a:r>
              <a:rPr lang="en-US" sz="4400" dirty="0"/>
              <a:t>?</a:t>
            </a:r>
            <a:endParaRPr lang="en-US" sz="4400" dirty="0" smtClean="0"/>
          </a:p>
          <a:p>
            <a:pPr algn="ctr"/>
            <a:r>
              <a:rPr lang="en-US" sz="1600" dirty="0" smtClean="0"/>
              <a:t>(The following fractions are for demonstration purposes only and are </a:t>
            </a:r>
            <a:r>
              <a:rPr lang="en-US" sz="1600" dirty="0" smtClean="0">
                <a:solidFill>
                  <a:srgbClr val="FF0000"/>
                </a:solidFill>
              </a:rPr>
              <a:t>NOT</a:t>
            </a:r>
            <a:r>
              <a:rPr lang="en-US" sz="1600" dirty="0" smtClean="0"/>
              <a:t> grade specific.)</a:t>
            </a:r>
          </a:p>
        </p:txBody>
      </p:sp>
      <mc:AlternateContent xmlns:mc="http://schemas.openxmlformats.org/markup-compatibility/2006" xmlns:a14="http://schemas.microsoft.com/office/drawing/2010/main">
        <mc:Choice Requires="a14">
          <p:sp>
            <p:nvSpPr>
              <p:cNvPr id="9" name="TextBox 8"/>
              <p:cNvSpPr txBox="1"/>
              <p:nvPr/>
            </p:nvSpPr>
            <p:spPr>
              <a:xfrm>
                <a:off x="116150" y="1904999"/>
                <a:ext cx="8723050" cy="2099549"/>
              </a:xfrm>
              <a:prstGeom prst="rect">
                <a:avLst/>
              </a:prstGeom>
              <a:noFill/>
            </p:spPr>
            <p:txBody>
              <a:bodyPr wrap="square" rtlCol="0">
                <a:spAutoFit/>
              </a:bodyPr>
              <a:lstStyle/>
              <a:p>
                <a:pPr marL="514350" indent="-514350">
                  <a:buAutoNum type="arabicPeriod"/>
                </a:pPr>
                <a:r>
                  <a:rPr lang="en-US" sz="2400" dirty="0" smtClean="0"/>
                  <a:t>Using number line diagrams, determine which fraction in each pair is larger.</a:t>
                </a:r>
              </a:p>
              <a:p>
                <a:pPr marL="514350" indent="-514350">
                  <a:buAutoNum type="arabicPeriod"/>
                </a:pPr>
                <a:endParaRPr lang="en-US" sz="2400" dirty="0" smtClean="0"/>
              </a:p>
              <a:p>
                <a:pPr marL="514350" indent="-514350"/>
                <a:r>
                  <a:rPr lang="en-US" sz="2400" dirty="0"/>
                  <a:t>	</a:t>
                </a:r>
                <a:r>
                  <a:rPr lang="en-US" sz="2400" dirty="0" smtClean="0"/>
                  <a:t>a.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4</m:t>
                        </m:r>
                      </m:num>
                      <m:den>
                        <m:r>
                          <a:rPr lang="en-US" sz="2400" b="0" i="1" smtClean="0">
                            <a:latin typeface="Cambria Math"/>
                          </a:rPr>
                          <m:t>5</m:t>
                        </m:r>
                      </m:den>
                    </m:f>
                    <m:r>
                      <a:rPr lang="en-US" sz="2400" b="0" i="0" smtClean="0">
                        <a:latin typeface="Cambria Math"/>
                      </a:rPr>
                      <m:t> ,  </m:t>
                    </m:r>
                    <m:f>
                      <m:fPr>
                        <m:ctrlPr>
                          <a:rPr lang="en-US" sz="2400" i="1" dirty="0" smtClean="0">
                            <a:latin typeface="Cambria Math" panose="02040503050406030204" pitchFamily="18" charset="0"/>
                          </a:rPr>
                        </m:ctrlPr>
                      </m:fPr>
                      <m:num>
                        <m:r>
                          <a:rPr lang="en-US" sz="2400" b="0" i="1" dirty="0" smtClean="0">
                            <a:latin typeface="Cambria Math"/>
                          </a:rPr>
                          <m:t>4</m:t>
                        </m:r>
                      </m:num>
                      <m:den>
                        <m:r>
                          <a:rPr lang="en-US" sz="2400" b="0" i="1" dirty="0" smtClean="0">
                            <a:latin typeface="Cambria Math"/>
                          </a:rPr>
                          <m:t>7</m:t>
                        </m:r>
                      </m:den>
                    </m:f>
                  </m:oMath>
                </a14:m>
                <a:r>
                  <a:rPr lang="en-US" sz="2400" dirty="0" smtClean="0"/>
                  <a:t>                          b. </a:t>
                </a:r>
                <a14:m>
                  <m:oMath xmlns:m="http://schemas.openxmlformats.org/officeDocument/2006/math">
                    <m:f>
                      <m:fPr>
                        <m:ctrlPr>
                          <a:rPr lang="en-US" sz="2400" i="1">
                            <a:latin typeface="Cambria Math" panose="02040503050406030204" pitchFamily="18" charset="0"/>
                          </a:rPr>
                        </m:ctrlPr>
                      </m:fPr>
                      <m:num>
                        <m:r>
                          <a:rPr lang="en-US" sz="2400" b="0" i="1" smtClean="0">
                            <a:latin typeface="Cambria Math"/>
                          </a:rPr>
                          <m:t>5</m:t>
                        </m:r>
                      </m:num>
                      <m:den>
                        <m:r>
                          <a:rPr lang="en-US" sz="2400" b="0" i="1" smtClean="0">
                            <a:latin typeface="Cambria Math"/>
                          </a:rPr>
                          <m:t>6</m:t>
                        </m:r>
                      </m:den>
                    </m:f>
                    <m:r>
                      <a:rPr lang="en-US" sz="2400" b="0" i="0" smtClean="0">
                        <a:latin typeface="Cambria Math"/>
                      </a:rPr>
                      <m:t> ,  </m:t>
                    </m:r>
                    <m:f>
                      <m:fPr>
                        <m:ctrlPr>
                          <a:rPr lang="en-US" sz="2400" i="1" dirty="0">
                            <a:latin typeface="Cambria Math" panose="02040503050406030204" pitchFamily="18" charset="0"/>
                          </a:rPr>
                        </m:ctrlPr>
                      </m:fPr>
                      <m:num>
                        <m:r>
                          <a:rPr lang="en-US" sz="2400" b="0" i="1" dirty="0" smtClean="0">
                            <a:latin typeface="Cambria Math"/>
                          </a:rPr>
                          <m:t>7</m:t>
                        </m:r>
                      </m:num>
                      <m:den>
                        <m:r>
                          <a:rPr lang="en-US" sz="2400" b="0" i="1" dirty="0" smtClean="0">
                            <a:latin typeface="Cambria Math"/>
                          </a:rPr>
                          <m:t>8</m:t>
                        </m:r>
                      </m:den>
                    </m:f>
                  </m:oMath>
                </a14:m>
                <a:r>
                  <a:rPr lang="en-US" sz="2400" dirty="0"/>
                  <a:t> </a:t>
                </a:r>
                <a:r>
                  <a:rPr lang="en-US" sz="2400" dirty="0" smtClean="0"/>
                  <a:t>                         c. </a:t>
                </a:r>
                <a14:m>
                  <m:oMath xmlns:m="http://schemas.openxmlformats.org/officeDocument/2006/math">
                    <m:f>
                      <m:fPr>
                        <m:ctrlPr>
                          <a:rPr lang="en-US" sz="2400" i="1">
                            <a:latin typeface="Cambria Math" panose="02040503050406030204" pitchFamily="18" charset="0"/>
                          </a:rPr>
                        </m:ctrlPr>
                      </m:fPr>
                      <m:num>
                        <m:r>
                          <a:rPr lang="en-US" sz="2400" b="0" i="1" smtClean="0">
                            <a:latin typeface="Cambria Math"/>
                          </a:rPr>
                          <m:t>3</m:t>
                        </m:r>
                      </m:num>
                      <m:den>
                        <m:r>
                          <a:rPr lang="en-US" sz="2400" b="0" i="1" smtClean="0">
                            <a:latin typeface="Cambria Math"/>
                          </a:rPr>
                          <m:t>8</m:t>
                        </m:r>
                      </m:den>
                    </m:f>
                    <m:r>
                      <a:rPr lang="en-US" sz="2400" b="0" i="0" smtClean="0">
                        <a:latin typeface="Cambria Math"/>
                      </a:rPr>
                      <m:t> ,  </m:t>
                    </m:r>
                    <m:f>
                      <m:fPr>
                        <m:ctrlPr>
                          <a:rPr lang="en-US" sz="2400" i="1" dirty="0">
                            <a:latin typeface="Cambria Math" panose="02040503050406030204" pitchFamily="18" charset="0"/>
                          </a:rPr>
                        </m:ctrlPr>
                      </m:fPr>
                      <m:num>
                        <m:r>
                          <a:rPr lang="en-US" sz="2400" b="0" i="1" dirty="0" smtClean="0">
                            <a:latin typeface="Cambria Math"/>
                          </a:rPr>
                          <m:t>2</m:t>
                        </m:r>
                      </m:num>
                      <m:den>
                        <m:r>
                          <a:rPr lang="en-US" sz="2400" b="0" i="1" dirty="0" smtClean="0">
                            <a:latin typeface="Cambria Math"/>
                          </a:rPr>
                          <m:t>9</m:t>
                        </m:r>
                      </m:den>
                    </m:f>
                  </m:oMath>
                </a14:m>
                <a:r>
                  <a:rPr lang="en-US" sz="2400" dirty="0"/>
                  <a:t> </a:t>
                </a:r>
              </a:p>
              <a:p>
                <a:pPr marL="514350" indent="-514350"/>
                <a:r>
                  <a:rPr lang="en-US" sz="2400" dirty="0" smtClean="0"/>
                  <a:t>  </a:t>
                </a:r>
              </a:p>
            </p:txBody>
          </p:sp>
        </mc:Choice>
        <mc:Fallback xmlns="">
          <p:sp>
            <p:nvSpPr>
              <p:cNvPr id="9" name="TextBox 8"/>
              <p:cNvSpPr txBox="1">
                <a:spLocks noRot="1" noChangeAspect="1" noMove="1" noResize="1" noEditPoints="1" noAdjustHandles="1" noChangeArrowheads="1" noChangeShapeType="1" noTextEdit="1"/>
              </p:cNvSpPr>
              <p:nvPr/>
            </p:nvSpPr>
            <p:spPr>
              <a:xfrm>
                <a:off x="116150" y="1904999"/>
                <a:ext cx="8723050" cy="2099549"/>
              </a:xfrm>
              <a:prstGeom prst="rect">
                <a:avLst/>
              </a:prstGeom>
              <a:blipFill rotWithShape="1">
                <a:blip r:embed="rId3" cstate="print"/>
                <a:stretch>
                  <a:fillRect l="-908" t="-2029"/>
                </a:stretch>
              </a:blipFill>
            </p:spPr>
            <p:txBody>
              <a:bodyPr/>
              <a:lstStyle/>
              <a:p>
                <a:r>
                  <a:rPr lang="en-US">
                    <a:noFill/>
                  </a:rPr>
                  <a:t> </a:t>
                </a:r>
              </a:p>
            </p:txBody>
          </p:sp>
        </mc:Fallback>
      </mc:AlternateContent>
      <p:sp>
        <p:nvSpPr>
          <p:cNvPr id="5" name="TextBox 4"/>
          <p:cNvSpPr txBox="1"/>
          <p:nvPr/>
        </p:nvSpPr>
        <p:spPr>
          <a:xfrm>
            <a:off x="116150" y="4267200"/>
            <a:ext cx="8875450" cy="2000548"/>
          </a:xfrm>
          <a:prstGeom prst="rect">
            <a:avLst/>
          </a:prstGeom>
          <a:noFill/>
        </p:spPr>
        <p:txBody>
          <a:bodyPr wrap="square" rtlCol="0">
            <a:spAutoFit/>
          </a:bodyPr>
          <a:lstStyle/>
          <a:p>
            <a:pPr marL="514350" indent="-514350"/>
            <a:r>
              <a:rPr lang="en-US" sz="2400" dirty="0" smtClean="0"/>
              <a:t>2.  What rules about the relative sizes of fractions can you state from these examples?  Be as precise as you can in expressing your rules, without using the terms: “numerator”, “denominator”, “top number” , or “bottom number”.</a:t>
            </a:r>
          </a:p>
          <a:p>
            <a:pPr marL="514350" indent="-514350"/>
            <a:endParaRPr lang="en-US" sz="2800" dirty="0" smtClean="0"/>
          </a:p>
        </p:txBody>
      </p:sp>
      <p:sp>
        <p:nvSpPr>
          <p:cNvPr id="2" name="Slide Number Placeholder 1"/>
          <p:cNvSpPr>
            <a:spLocks noGrp="1"/>
          </p:cNvSpPr>
          <p:nvPr>
            <p:ph type="sldNum" sz="quarter" idx="12"/>
          </p:nvPr>
        </p:nvSpPr>
        <p:spPr/>
        <p:txBody>
          <a:bodyPr/>
          <a:lstStyle/>
          <a:p>
            <a:fld id="{30022697-0E91-481D-97E7-9A5C3CF80954}"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smtClean="0"/>
              <a:t>Grades 2 – 6 </a:t>
            </a:r>
            <a:br>
              <a:rPr lang="en-US" sz="3200" b="1" dirty="0" smtClean="0"/>
            </a:br>
            <a:r>
              <a:rPr lang="en-US" sz="3200" b="1" dirty="0" smtClean="0"/>
              <a:t>Fraction Progressions </a:t>
            </a:r>
            <a:endParaRPr lang="en-US" sz="3200" b="1" dirty="0"/>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marL="0" indent="0" algn="ctr">
              <a:buNone/>
            </a:pPr>
            <a:r>
              <a:rPr lang="en-US" sz="4400" dirty="0" smtClean="0"/>
              <a:t>Agenda</a:t>
            </a:r>
          </a:p>
          <a:p>
            <a:pPr marL="0" indent="0" algn="ctr">
              <a:buNone/>
            </a:pPr>
            <a:endParaRPr lang="en-US" sz="1100" dirty="0" smtClean="0"/>
          </a:p>
          <a:p>
            <a:r>
              <a:rPr lang="en-US" sz="4400" dirty="0" smtClean="0"/>
              <a:t>Objectives of Presentation</a:t>
            </a:r>
          </a:p>
          <a:p>
            <a:r>
              <a:rPr lang="en-US" sz="4400" dirty="0" smtClean="0"/>
              <a:t>Fraction Overview</a:t>
            </a:r>
          </a:p>
          <a:p>
            <a:r>
              <a:rPr lang="en-US" sz="4400" dirty="0" smtClean="0"/>
              <a:t>The Meaning of Fractions</a:t>
            </a:r>
          </a:p>
          <a:p>
            <a:r>
              <a:rPr lang="en-US" sz="4400" dirty="0" smtClean="0"/>
              <a:t>Equivalent Fractions</a:t>
            </a:r>
          </a:p>
          <a:p>
            <a:r>
              <a:rPr lang="en-US" sz="4400" dirty="0" smtClean="0"/>
              <a:t>Comparing Fractions</a:t>
            </a:r>
          </a:p>
          <a:p>
            <a:r>
              <a:rPr lang="en-US" sz="4400" dirty="0" smtClean="0"/>
              <a:t>Operations with Fractions</a:t>
            </a:r>
            <a:endParaRPr lang="en-US" sz="44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a:t>
            </a:r>
            <a:r>
              <a:rPr lang="en-US" b="1" dirty="0" smtClean="0"/>
              <a:t>					</a:t>
            </a:r>
            <a:r>
              <a:rPr lang="en-US" sz="2500" b="1" dirty="0" smtClean="0"/>
              <a:t>(</a:t>
            </a:r>
            <a:r>
              <a:rPr lang="en-US" sz="2500" b="1" dirty="0"/>
              <a:t>10 min.)</a:t>
            </a:r>
            <a:endParaRPr lang="en-US" sz="2500" b="1" dirty="0"/>
          </a:p>
        </p:txBody>
      </p:sp>
      <p:sp>
        <p:nvSpPr>
          <p:cNvPr id="3" name="Content Placeholder 2"/>
          <p:cNvSpPr>
            <a:spLocks noGrp="1"/>
          </p:cNvSpPr>
          <p:nvPr>
            <p:ph idx="1"/>
          </p:nvPr>
        </p:nvSpPr>
        <p:spPr/>
        <p:txBody>
          <a:bodyPr/>
          <a:lstStyle/>
          <a:p>
            <a:r>
              <a:rPr lang="en-US" dirty="0" smtClean="0"/>
              <a:t>Read the section of the Progressions Document on Grade 4 Equivalent Fractions.</a:t>
            </a:r>
          </a:p>
          <a:p>
            <a:endParaRPr lang="en-US" dirty="0" smtClean="0"/>
          </a:p>
          <a:p>
            <a:r>
              <a:rPr lang="en-US" dirty="0" smtClean="0"/>
              <a:t>Work in pairs to answer the following question:</a:t>
            </a:r>
          </a:p>
          <a:p>
            <a:pPr lvl="1"/>
            <a:r>
              <a:rPr lang="en-US" dirty="0" smtClean="0"/>
              <a:t>How can the use of area models and number line diagrams solidify a student’s understanding of fraction comparison?   </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20</a:t>
            </a:fld>
            <a:endParaRPr lang="en-US" dirty="0"/>
          </a:p>
        </p:txBody>
      </p:sp>
    </p:spTree>
    <p:extLst>
      <p:ext uri="{BB962C8B-B14F-4D97-AF65-F5344CB8AC3E}">
        <p14:creationId xmlns:p14="http://schemas.microsoft.com/office/powerpoint/2010/main" val="3460572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 4:   Adding Fractions</a:t>
            </a:r>
            <a:endParaRPr lang="en-US" dirty="0"/>
          </a:p>
        </p:txBody>
      </p:sp>
      <p:sp>
        <p:nvSpPr>
          <p:cNvPr id="3" name="Content Placeholder 2"/>
          <p:cNvSpPr>
            <a:spLocks noGrp="1"/>
          </p:cNvSpPr>
          <p:nvPr>
            <p:ph idx="1"/>
          </p:nvPr>
        </p:nvSpPr>
        <p:spPr/>
        <p:txBody>
          <a:bodyPr>
            <a:normAutofit/>
          </a:bodyPr>
          <a:lstStyle/>
          <a:p>
            <a:pPr algn="ctr">
              <a:buNone/>
            </a:pPr>
            <a:endParaRPr lang="en-US" sz="3900" dirty="0" smtClean="0">
              <a:hlinkClick r:id="rId2"/>
            </a:endParaRPr>
          </a:p>
          <a:p>
            <a:pPr algn="ctr">
              <a:buNone/>
            </a:pPr>
            <a:r>
              <a:rPr lang="en-US" sz="3900" dirty="0" smtClean="0">
                <a:hlinkClick r:id="rId2"/>
              </a:rPr>
              <a:t>http://vimeo.com/71842832#at=0</a:t>
            </a:r>
            <a:endParaRPr lang="en-US" sz="3900" dirty="0" smtClean="0"/>
          </a:p>
          <a:p>
            <a:pPr algn="ctr">
              <a:buNone/>
            </a:pPr>
            <a:endParaRPr lang="en-US" sz="3900" dirty="0" smtClean="0"/>
          </a:p>
          <a:p>
            <a:pPr algn="ctr">
              <a:buNone/>
            </a:pPr>
            <a:r>
              <a:rPr lang="en-US" sz="3000" dirty="0" smtClean="0"/>
              <a:t>5:37 minutes </a:t>
            </a:r>
            <a:endParaRPr lang="en-US" sz="30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21</a:t>
            </a:fld>
            <a:endParaRPr lang="en-US" dirty="0"/>
          </a:p>
        </p:txBody>
      </p:sp>
      <p:pic>
        <p:nvPicPr>
          <p:cNvPr id="10241" name="Picture 1" descr="C:\Program Files (x86)\Microsoft Office\MEDIA\CAGCAT10\j0234131.wmf"/>
          <p:cNvPicPr>
            <a:picLocks noChangeAspect="1" noChangeArrowheads="1"/>
          </p:cNvPicPr>
          <p:nvPr/>
        </p:nvPicPr>
        <p:blipFill>
          <a:blip r:embed="rId3" cstate="print"/>
          <a:srcRect/>
          <a:stretch>
            <a:fillRect/>
          </a:stretch>
        </p:blipFill>
        <p:spPr bwMode="auto">
          <a:xfrm>
            <a:off x="2286000" y="3962400"/>
            <a:ext cx="1191242" cy="126673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a:t>
            </a:r>
            <a:r>
              <a:rPr lang="en-US" b="1" dirty="0" smtClean="0"/>
              <a:t>					</a:t>
            </a:r>
            <a:r>
              <a:rPr lang="en-US" sz="2500" b="1" dirty="0" smtClean="0"/>
              <a:t>(3 min</a:t>
            </a:r>
            <a:r>
              <a:rPr lang="en-US" sz="2500" b="1" dirty="0"/>
              <a:t>.)</a:t>
            </a:r>
            <a:endParaRPr lang="en-US" sz="2500"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Solve the following problem </a:t>
                </a:r>
                <a:r>
                  <a:rPr lang="en-US" b="1" dirty="0" smtClean="0"/>
                  <a:t>without</a:t>
                </a:r>
                <a:r>
                  <a:rPr lang="en-US" dirty="0" smtClean="0"/>
                  <a:t> using the traditional “common denominator” approach:</a:t>
                </a:r>
              </a:p>
              <a:p>
                <a:endParaRPr lang="en-US" dirty="0" smtClean="0"/>
              </a:p>
              <a:p>
                <a:pPr marL="109728"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3</m:t>
                          </m:r>
                        </m:num>
                        <m:den>
                          <m:r>
                            <a:rPr lang="en-US" b="0" i="1" smtClean="0">
                              <a:latin typeface="Cambria Math"/>
                            </a:rPr>
                            <m:t>4</m:t>
                          </m:r>
                        </m:den>
                      </m:f>
                      <m:r>
                        <a:rPr lang="en-US" dirty="0">
                          <a:latin typeface="Cambria Math"/>
                          <a:ea typeface="Cambria Math"/>
                        </a:rPr>
                        <m:t>+</m:t>
                      </m:r>
                      <m:f>
                        <m:fPr>
                          <m:ctrlPr>
                            <a:rPr lang="en-US" i="1" dirty="0" smtClean="0">
                              <a:latin typeface="Cambria Math" panose="02040503050406030204" pitchFamily="18" charset="0"/>
                              <a:ea typeface="Cambria Math"/>
                            </a:rPr>
                          </m:ctrlPr>
                        </m:fPr>
                        <m:num>
                          <m:r>
                            <a:rPr lang="en-US" b="0" i="1" dirty="0" smtClean="0">
                              <a:latin typeface="Cambria Math"/>
                              <a:ea typeface="Cambria Math"/>
                            </a:rPr>
                            <m:t>1</m:t>
                          </m:r>
                        </m:num>
                        <m:den>
                          <m:r>
                            <a:rPr lang="en-US" b="0" i="1" dirty="0" smtClean="0">
                              <a:latin typeface="Cambria Math"/>
                              <a:ea typeface="Cambria Math"/>
                            </a:rPr>
                            <m:t>3</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40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30022697-0E91-481D-97E7-9A5C3CF80954}" type="slidenum">
              <a:rPr lang="en-US" smtClean="0"/>
              <a:pPr/>
              <a:t>22</a:t>
            </a:fld>
            <a:endParaRPr lang="en-US" dirty="0"/>
          </a:p>
        </p:txBody>
      </p:sp>
    </p:spTree>
    <p:extLst>
      <p:ext uri="{BB962C8B-B14F-4D97-AF65-F5344CB8AC3E}">
        <p14:creationId xmlns:p14="http://schemas.microsoft.com/office/powerpoint/2010/main" val="3658956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074473183"/>
              </p:ext>
            </p:extLst>
          </p:nvPr>
        </p:nvGraphicFramePr>
        <p:xfrm>
          <a:off x="697637" y="2410702"/>
          <a:ext cx="7620000" cy="685800"/>
        </p:xfrm>
        <a:graphic>
          <a:graphicData uri="http://schemas.openxmlformats.org/drawingml/2006/table">
            <a:tbl>
              <a:tblPr/>
              <a:tblGrid>
                <a:gridCol w="635000"/>
                <a:gridCol w="635000"/>
                <a:gridCol w="635000"/>
                <a:gridCol w="635000"/>
                <a:gridCol w="635000"/>
                <a:gridCol w="635000"/>
                <a:gridCol w="635000"/>
                <a:gridCol w="635000"/>
                <a:gridCol w="635000"/>
                <a:gridCol w="635000"/>
                <a:gridCol w="635000"/>
                <a:gridCol w="635000"/>
              </a:tblGrid>
              <a:tr h="685800">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84293549"/>
              </p:ext>
            </p:extLst>
          </p:nvPr>
        </p:nvGraphicFramePr>
        <p:xfrm>
          <a:off x="773837" y="4672141"/>
          <a:ext cx="7620000" cy="685800"/>
        </p:xfrm>
        <a:graphic>
          <a:graphicData uri="http://schemas.openxmlformats.org/drawingml/2006/table">
            <a:tbl>
              <a:tblPr/>
              <a:tblGrid>
                <a:gridCol w="635000"/>
                <a:gridCol w="635000"/>
                <a:gridCol w="635000"/>
                <a:gridCol w="635000"/>
                <a:gridCol w="635000"/>
                <a:gridCol w="635000"/>
                <a:gridCol w="635000"/>
                <a:gridCol w="635000"/>
                <a:gridCol w="635000"/>
                <a:gridCol w="635000"/>
                <a:gridCol w="635000"/>
                <a:gridCol w="635000"/>
              </a:tblGrid>
              <a:tr h="6858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3309829"/>
              </p:ext>
            </p:extLst>
          </p:nvPr>
        </p:nvGraphicFramePr>
        <p:xfrm>
          <a:off x="697637" y="2400300"/>
          <a:ext cx="7620000" cy="685800"/>
        </p:xfrm>
        <a:graphic>
          <a:graphicData uri="http://schemas.openxmlformats.org/drawingml/2006/table">
            <a:tbl>
              <a:tblPr/>
              <a:tblGrid>
                <a:gridCol w="635000"/>
                <a:gridCol w="635000"/>
                <a:gridCol w="635000"/>
                <a:gridCol w="635000"/>
                <a:gridCol w="635000"/>
                <a:gridCol w="635000"/>
                <a:gridCol w="635000"/>
                <a:gridCol w="635000"/>
                <a:gridCol w="635000"/>
                <a:gridCol w="635000"/>
                <a:gridCol w="635000"/>
                <a:gridCol w="635000"/>
              </a:tblGrid>
              <a:tr h="6858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71401945"/>
              </p:ext>
            </p:extLst>
          </p:nvPr>
        </p:nvGraphicFramePr>
        <p:xfrm>
          <a:off x="701633" y="2418127"/>
          <a:ext cx="7620000" cy="685800"/>
        </p:xfrm>
        <a:graphic>
          <a:graphicData uri="http://schemas.openxmlformats.org/drawingml/2006/table">
            <a:tbl>
              <a:tblPr/>
              <a:tblGrid>
                <a:gridCol w="635000"/>
                <a:gridCol w="635000"/>
                <a:gridCol w="635000"/>
                <a:gridCol w="635000"/>
                <a:gridCol w="635000"/>
                <a:gridCol w="635000"/>
                <a:gridCol w="635000"/>
                <a:gridCol w="635000"/>
                <a:gridCol w="635000"/>
                <a:gridCol w="635000"/>
                <a:gridCol w="635000"/>
                <a:gridCol w="635000"/>
              </a:tblGrid>
              <a:tr h="6858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36005536"/>
              </p:ext>
            </p:extLst>
          </p:nvPr>
        </p:nvGraphicFramePr>
        <p:xfrm>
          <a:off x="774724" y="4666282"/>
          <a:ext cx="7620000" cy="685800"/>
        </p:xfrm>
        <a:graphic>
          <a:graphicData uri="http://schemas.openxmlformats.org/drawingml/2006/table">
            <a:tbl>
              <a:tblPr/>
              <a:tblGrid>
                <a:gridCol w="635000"/>
                <a:gridCol w="635000"/>
                <a:gridCol w="635000"/>
                <a:gridCol w="635000"/>
                <a:gridCol w="635000"/>
                <a:gridCol w="635000"/>
                <a:gridCol w="635000"/>
                <a:gridCol w="635000"/>
                <a:gridCol w="635000"/>
                <a:gridCol w="635000"/>
                <a:gridCol w="635000"/>
                <a:gridCol w="635000"/>
              </a:tblGrid>
              <a:tr h="6858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9796636"/>
              </p:ext>
            </p:extLst>
          </p:nvPr>
        </p:nvGraphicFramePr>
        <p:xfrm>
          <a:off x="774724" y="4666282"/>
          <a:ext cx="7620000" cy="685800"/>
        </p:xfrm>
        <a:graphic>
          <a:graphicData uri="http://schemas.openxmlformats.org/drawingml/2006/table">
            <a:tbl>
              <a:tblPr/>
              <a:tblGrid>
                <a:gridCol w="635000"/>
                <a:gridCol w="635000"/>
                <a:gridCol w="635000"/>
                <a:gridCol w="635000"/>
                <a:gridCol w="635000"/>
                <a:gridCol w="635000"/>
                <a:gridCol w="635000"/>
                <a:gridCol w="635000"/>
                <a:gridCol w="635000"/>
                <a:gridCol w="635000"/>
                <a:gridCol w="635000"/>
                <a:gridCol w="635000"/>
              </a:tblGrid>
              <a:tr h="6858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13" name="TextBox 12"/>
              <p:cNvSpPr txBox="1"/>
              <p:nvPr/>
            </p:nvSpPr>
            <p:spPr>
              <a:xfrm>
                <a:off x="3971219" y="4143062"/>
                <a:ext cx="122097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smtClean="0">
                          <a:solidFill>
                            <a:prstClr val="black"/>
                          </a:solidFill>
                          <a:latin typeface="Cambria Math"/>
                        </a:rPr>
                        <m:t>1 </m:t>
                      </m:r>
                      <m:r>
                        <a:rPr lang="en-US" sz="2800" i="1" smtClean="0">
                          <a:solidFill>
                            <a:prstClr val="black"/>
                          </a:solidFill>
                          <a:latin typeface="Cambria Math"/>
                        </a:rPr>
                        <m:t>𝑢𝑛𝑖𝑡</m:t>
                      </m:r>
                    </m:oMath>
                  </m:oMathPara>
                </a14:m>
                <a:endParaRPr lang="en-US" sz="2800" dirty="0" smtClean="0">
                  <a:solidFill>
                    <a:prstClr val="black"/>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971219" y="4143062"/>
                <a:ext cx="1220975" cy="523220"/>
              </a:xfrm>
              <a:prstGeom prst="rect">
                <a:avLst/>
              </a:prstGeom>
              <a:blipFill rotWithShape="1">
                <a:blip r:embed="rId2"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974237" y="1877080"/>
                <a:ext cx="122097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smtClean="0">
                          <a:solidFill>
                            <a:prstClr val="black"/>
                          </a:solidFill>
                          <a:latin typeface="Cambria Math"/>
                        </a:rPr>
                        <m:t>1 </m:t>
                      </m:r>
                      <m:r>
                        <a:rPr lang="en-US" sz="2800" i="1" smtClean="0">
                          <a:solidFill>
                            <a:prstClr val="black"/>
                          </a:solidFill>
                          <a:latin typeface="Cambria Math"/>
                        </a:rPr>
                        <m:t>𝑢𝑛𝑖𝑡</m:t>
                      </m:r>
                    </m:oMath>
                  </m:oMathPara>
                </a14:m>
                <a:endParaRPr lang="en-US" sz="2800" dirty="0" smtClean="0">
                  <a:solidFill>
                    <a:prstClr val="black"/>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74237" y="1877080"/>
                <a:ext cx="1220975" cy="523220"/>
              </a:xfrm>
              <a:prstGeom prst="rect">
                <a:avLst/>
              </a:prstGeom>
              <a:blipFill rotWithShape="1">
                <a:blip r:embed="rId3"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279037" y="1501336"/>
                <a:ext cx="465192"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prstClr val="black"/>
                              </a:solidFill>
                              <a:latin typeface="Cambria Math" panose="02040503050406030204" pitchFamily="18" charset="0"/>
                            </a:rPr>
                          </m:ctrlPr>
                        </m:fPr>
                        <m:num>
                          <m:r>
                            <a:rPr lang="en-US" sz="2800" i="1" smtClean="0">
                              <a:solidFill>
                                <a:prstClr val="black"/>
                              </a:solidFill>
                              <a:latin typeface="Cambria Math"/>
                            </a:rPr>
                            <m:t>3</m:t>
                          </m:r>
                        </m:num>
                        <m:den>
                          <m:r>
                            <a:rPr lang="en-US" sz="2800" i="1" smtClean="0">
                              <a:solidFill>
                                <a:prstClr val="black"/>
                              </a:solidFill>
                              <a:latin typeface="Cambria Math"/>
                            </a:rPr>
                            <m:t>4</m:t>
                          </m:r>
                        </m:den>
                      </m:f>
                    </m:oMath>
                  </m:oMathPara>
                </a14:m>
                <a:endParaRPr lang="en-US" sz="2800" dirty="0" smtClean="0">
                  <a:solidFill>
                    <a:prstClr val="black"/>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279037" y="1501336"/>
                <a:ext cx="465192" cy="898964"/>
              </a:xfrm>
              <a:prstGeom prst="rect">
                <a:avLst/>
              </a:prstGeom>
              <a:blipFill rotWithShape="1">
                <a:blip r:embed="rId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279037" y="3764497"/>
                <a:ext cx="465192" cy="90178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prstClr val="black"/>
                              </a:solidFill>
                              <a:latin typeface="Cambria Math" panose="02040503050406030204" pitchFamily="18" charset="0"/>
                            </a:rPr>
                          </m:ctrlPr>
                        </m:fPr>
                        <m:num>
                          <m:r>
                            <a:rPr lang="en-US" sz="2800" i="1" smtClean="0">
                              <a:solidFill>
                                <a:prstClr val="black"/>
                              </a:solidFill>
                              <a:latin typeface="Cambria Math"/>
                            </a:rPr>
                            <m:t>1</m:t>
                          </m:r>
                        </m:num>
                        <m:den>
                          <m:r>
                            <a:rPr lang="en-US" sz="2800" i="1" smtClean="0">
                              <a:solidFill>
                                <a:prstClr val="black"/>
                              </a:solidFill>
                              <a:latin typeface="Cambria Math"/>
                            </a:rPr>
                            <m:t>3</m:t>
                          </m:r>
                        </m:den>
                      </m:f>
                    </m:oMath>
                  </m:oMathPara>
                </a14:m>
                <a:endParaRPr lang="en-US" sz="2800" dirty="0" smtClean="0">
                  <a:solidFill>
                    <a:prstClr val="black"/>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279037" y="3764497"/>
                <a:ext cx="465192" cy="901785"/>
              </a:xfrm>
              <a:prstGeom prst="rect">
                <a:avLst/>
              </a:prstGeom>
              <a:blipFill rotWithShape="1">
                <a:blip r:embed="rId5"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4179651" y="3764497"/>
                <a:ext cx="663964" cy="8974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prstClr val="black"/>
                              </a:solidFill>
                              <a:latin typeface="Cambria Math" panose="02040503050406030204" pitchFamily="18" charset="0"/>
                            </a:rPr>
                          </m:ctrlPr>
                        </m:fPr>
                        <m:num>
                          <m:r>
                            <a:rPr lang="en-US" sz="2800" i="1" smtClean="0">
                              <a:solidFill>
                                <a:prstClr val="black"/>
                              </a:solidFill>
                              <a:latin typeface="Cambria Math"/>
                            </a:rPr>
                            <m:t>4</m:t>
                          </m:r>
                        </m:num>
                        <m:den>
                          <m:r>
                            <a:rPr lang="en-US" sz="2800" i="1" smtClean="0">
                              <a:solidFill>
                                <a:prstClr val="black"/>
                              </a:solidFill>
                              <a:latin typeface="Cambria Math"/>
                            </a:rPr>
                            <m:t>12</m:t>
                          </m:r>
                        </m:den>
                      </m:f>
                    </m:oMath>
                  </m:oMathPara>
                </a14:m>
                <a:endParaRPr lang="en-US" sz="2800" dirty="0" smtClean="0">
                  <a:solidFill>
                    <a:prstClr val="black"/>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4179651" y="3764497"/>
                <a:ext cx="663964" cy="897425"/>
              </a:xfrm>
              <a:prstGeom prst="rect">
                <a:avLst/>
              </a:prstGeom>
              <a:blipFill rotWithShape="1">
                <a:blip r:embed="rId6"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179651" y="1501336"/>
                <a:ext cx="663964"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prstClr val="black"/>
                              </a:solidFill>
                              <a:latin typeface="Cambria Math" panose="02040503050406030204" pitchFamily="18" charset="0"/>
                            </a:rPr>
                          </m:ctrlPr>
                        </m:fPr>
                        <m:num>
                          <m:r>
                            <a:rPr lang="en-US" sz="2800" i="1" smtClean="0">
                              <a:solidFill>
                                <a:prstClr val="black"/>
                              </a:solidFill>
                              <a:latin typeface="Cambria Math"/>
                            </a:rPr>
                            <m:t>9</m:t>
                          </m:r>
                        </m:num>
                        <m:den>
                          <m:r>
                            <a:rPr lang="en-US" sz="2800" i="1" smtClean="0">
                              <a:solidFill>
                                <a:prstClr val="black"/>
                              </a:solidFill>
                              <a:latin typeface="Cambria Math"/>
                            </a:rPr>
                            <m:t>12</m:t>
                          </m:r>
                        </m:den>
                      </m:f>
                    </m:oMath>
                  </m:oMathPara>
                </a14:m>
                <a:endParaRPr lang="en-US" sz="2800" dirty="0" smtClean="0">
                  <a:solidFill>
                    <a:prstClr val="black"/>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179651" y="1501336"/>
                <a:ext cx="663964" cy="898964"/>
              </a:xfrm>
              <a:prstGeom prst="rect">
                <a:avLst/>
              </a:prstGeom>
              <a:blipFill rotWithShape="1">
                <a:blip r:embed="rId7" cstate="print"/>
                <a:stretch>
                  <a:fillRect/>
                </a:stretch>
              </a:blipFill>
            </p:spPr>
            <p:txBody>
              <a:bodyPr/>
              <a:lstStyle/>
              <a:p>
                <a:r>
                  <a:rPr lang="en-US">
                    <a:noFill/>
                  </a:rPr>
                  <a:t> </a:t>
                </a:r>
              </a:p>
            </p:txBody>
          </p:sp>
        </mc:Fallback>
      </mc:AlternateContent>
      <p:sp>
        <p:nvSpPr>
          <p:cNvPr id="19" name="Title 1"/>
          <p:cNvSpPr txBox="1">
            <a:spLocks/>
          </p:cNvSpPr>
          <p:nvPr/>
        </p:nvSpPr>
        <p:spPr>
          <a:xfrm>
            <a:off x="469924" y="381000"/>
            <a:ext cx="8229600" cy="563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Demonstration of </a:t>
            </a:r>
            <a:r>
              <a:rPr lang="en-US" sz="3600" dirty="0" smtClean="0">
                <a:solidFill>
                  <a:srgbClr val="FF0000"/>
                </a:solidFill>
              </a:rPr>
              <a:t>one</a:t>
            </a:r>
            <a:r>
              <a:rPr lang="en-US" sz="3600" dirty="0" smtClean="0"/>
              <a:t> Possible Solution</a:t>
            </a:r>
            <a:endParaRPr lang="en-US" sz="3600" dirty="0"/>
          </a:p>
        </p:txBody>
      </p:sp>
      <p:sp>
        <p:nvSpPr>
          <p:cNvPr id="2" name="Slide Number Placeholder 1"/>
          <p:cNvSpPr>
            <a:spLocks noGrp="1"/>
          </p:cNvSpPr>
          <p:nvPr>
            <p:ph type="sldNum" sz="quarter" idx="12"/>
          </p:nvPr>
        </p:nvSpPr>
        <p:spPr/>
        <p:txBody>
          <a:bodyPr/>
          <a:lstStyle/>
          <a:p>
            <a:fld id="{66BF5ADE-BAA7-4ADC-8D35-343AE16931C7}"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48483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14"/>
                                        </p:tgtEl>
                                        <p:attrNameLst>
                                          <p:attrName>style.visibility</p:attrName>
                                        </p:attrNameLst>
                                      </p:cBhvr>
                                      <p:to>
                                        <p:strVal val="hidden"/>
                                      </p:to>
                                    </p:set>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2" presetClass="entr" presetSubtype="4"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2" presetClass="entr" presetSubtype="4"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16"/>
                                        </p:tgtEl>
                                        <p:attrNameLst>
                                          <p:attrName>style.visibility</p:attrName>
                                        </p:attrNameLst>
                                      </p:cBhvr>
                                      <p:to>
                                        <p:strVal val="hidden"/>
                                      </p:to>
                                    </p:set>
                                  </p:childTnLst>
                                </p:cTn>
                              </p:par>
                              <p:par>
                                <p:cTn id="48" presetID="2" presetClass="entr" presetSubtype="4" fill="hold"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7"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42567000"/>
              </p:ext>
            </p:extLst>
          </p:nvPr>
        </p:nvGraphicFramePr>
        <p:xfrm>
          <a:off x="284085" y="3200400"/>
          <a:ext cx="8229599" cy="685800"/>
        </p:xfrm>
        <a:graphic>
          <a:graphicData uri="http://schemas.openxmlformats.org/drawingml/2006/table">
            <a:tbl>
              <a:tblPr/>
              <a:tblGrid>
                <a:gridCol w="635234"/>
                <a:gridCol w="635234"/>
                <a:gridCol w="635234"/>
                <a:gridCol w="635234"/>
                <a:gridCol w="635234"/>
                <a:gridCol w="635234"/>
                <a:gridCol w="635234"/>
                <a:gridCol w="635234"/>
                <a:gridCol w="635234"/>
                <a:gridCol w="635234"/>
                <a:gridCol w="635234"/>
                <a:gridCol w="635234"/>
                <a:gridCol w="606791"/>
              </a:tblGrid>
              <a:tr h="685800">
                <a:tc>
                  <a:txBody>
                    <a:bodyPr/>
                    <a:lstStyle/>
                    <a:p>
                      <a:pPr algn="l" fontAlgn="b"/>
                      <a:r>
                        <a:rPr lang="en-US" sz="1100" b="0" i="0" u="none" strike="noStrike" dirty="0">
                          <a:solidFill>
                            <a:srgbClr val="000000"/>
                          </a:solidFill>
                          <a:effectLst/>
                          <a:latin typeface="Calibri"/>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c>
                  <a:txBody>
                    <a:bodyPr/>
                    <a:lstStyle/>
                    <a:p>
                      <a:pPr algn="l" fontAlgn="b"/>
                      <a:r>
                        <a:rPr lang="en-US"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E26B0A"/>
                    </a:solidFill>
                  </a:tcPr>
                </a:tc>
              </a:tr>
            </a:tbl>
          </a:graphicData>
        </a:graphic>
      </p:graphicFrame>
      <mc:AlternateContent xmlns:mc="http://schemas.openxmlformats.org/markup-compatibility/2006" xmlns:a14="http://schemas.microsoft.com/office/drawing/2010/main">
        <mc:Choice Requires="a14">
          <p:sp>
            <p:nvSpPr>
              <p:cNvPr id="6" name="TextBox 5"/>
              <p:cNvSpPr txBox="1"/>
              <p:nvPr/>
            </p:nvSpPr>
            <p:spPr>
              <a:xfrm>
                <a:off x="4114799" y="1676400"/>
                <a:ext cx="663963"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prstClr val="black"/>
                              </a:solidFill>
                              <a:latin typeface="Cambria Math" panose="02040503050406030204" pitchFamily="18" charset="0"/>
                            </a:rPr>
                          </m:ctrlPr>
                        </m:fPr>
                        <m:num>
                          <m:r>
                            <a:rPr lang="en-US" sz="2800" i="1" smtClean="0">
                              <a:solidFill>
                                <a:prstClr val="black"/>
                              </a:solidFill>
                              <a:latin typeface="Cambria Math"/>
                            </a:rPr>
                            <m:t>13</m:t>
                          </m:r>
                        </m:num>
                        <m:den>
                          <m:r>
                            <a:rPr lang="en-US" sz="2800" i="1" smtClean="0">
                              <a:solidFill>
                                <a:prstClr val="black"/>
                              </a:solidFill>
                              <a:latin typeface="Cambria Math"/>
                            </a:rPr>
                            <m:t>12</m:t>
                          </m:r>
                        </m:den>
                      </m:f>
                    </m:oMath>
                  </m:oMathPara>
                </a14:m>
                <a:endParaRPr lang="en-US" sz="2800" dirty="0" smtClean="0">
                  <a:solidFill>
                    <a:prstClr val="black"/>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114799" y="1676400"/>
                <a:ext cx="663963" cy="898964"/>
              </a:xfrm>
              <a:prstGeom prst="rect">
                <a:avLst/>
              </a:prstGeom>
              <a:blipFill rotWithShape="1">
                <a:blip r:embed="rId2" cstate="print"/>
                <a:stretch>
                  <a:fillRect/>
                </a:stretch>
              </a:blipFill>
            </p:spPr>
            <p:txBody>
              <a:bodyPr/>
              <a:lstStyle/>
              <a:p>
                <a:r>
                  <a:rPr lang="en-US">
                    <a:noFill/>
                  </a:rPr>
                  <a:t> </a:t>
                </a:r>
              </a:p>
            </p:txBody>
          </p:sp>
        </mc:Fallback>
      </mc:AlternateContent>
      <p:sp>
        <p:nvSpPr>
          <p:cNvPr id="4" name="Title 1"/>
          <p:cNvSpPr>
            <a:spLocks noGrp="1"/>
          </p:cNvSpPr>
          <p:nvPr>
            <p:ph type="title"/>
          </p:nvPr>
        </p:nvSpPr>
        <p:spPr>
          <a:xfrm>
            <a:off x="457200" y="533400"/>
            <a:ext cx="8229600" cy="1143000"/>
          </a:xfrm>
        </p:spPr>
        <p:txBody>
          <a:bodyPr/>
          <a:lstStyle/>
          <a:p>
            <a:r>
              <a:rPr lang="en-US" dirty="0" smtClean="0"/>
              <a:t>Final Solution</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3504311" y="4648200"/>
                <a:ext cx="122097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smtClean="0">
                          <a:solidFill>
                            <a:prstClr val="black"/>
                          </a:solidFill>
                          <a:latin typeface="Cambria Math"/>
                        </a:rPr>
                        <m:t>1 </m:t>
                      </m:r>
                      <m:r>
                        <a:rPr lang="en-US" sz="2800" i="1" smtClean="0">
                          <a:solidFill>
                            <a:prstClr val="black"/>
                          </a:solidFill>
                          <a:latin typeface="Cambria Math"/>
                        </a:rPr>
                        <m:t>𝑢𝑛𝑖𝑡</m:t>
                      </m:r>
                    </m:oMath>
                  </m:oMathPara>
                </a14:m>
                <a:endParaRPr lang="en-US" sz="2800" dirty="0" smtClean="0">
                  <a:solidFill>
                    <a:prstClr val="black"/>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3504311" y="4648200"/>
                <a:ext cx="1220975" cy="523220"/>
              </a:xfrm>
              <a:prstGeom prst="rect">
                <a:avLst/>
              </a:prstGeom>
              <a:blipFill rotWithShape="1">
                <a:blip r:embed="rId3" cstate="print"/>
                <a:stretch>
                  <a:fillRect/>
                </a:stretch>
              </a:blipFill>
            </p:spPr>
            <p:txBody>
              <a:bodyPr/>
              <a:lstStyle/>
              <a:p>
                <a:r>
                  <a:rPr lang="en-US">
                    <a:noFill/>
                  </a:rPr>
                  <a:t> </a:t>
                </a:r>
              </a:p>
            </p:txBody>
          </p:sp>
        </mc:Fallback>
      </mc:AlternateContent>
      <p:sp>
        <p:nvSpPr>
          <p:cNvPr id="2" name="Left Brace 1"/>
          <p:cNvSpPr/>
          <p:nvPr/>
        </p:nvSpPr>
        <p:spPr>
          <a:xfrm rot="16200000">
            <a:off x="3867149" y="400049"/>
            <a:ext cx="495300" cy="76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5400000">
            <a:off x="4135699" y="-1189792"/>
            <a:ext cx="495300" cy="82088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Table 7"/>
          <p:cNvGraphicFramePr>
            <a:graphicFrameLocks noGrp="1"/>
          </p:cNvGraphicFramePr>
          <p:nvPr/>
        </p:nvGraphicFramePr>
        <p:xfrm>
          <a:off x="304800" y="3200400"/>
          <a:ext cx="5715000" cy="685800"/>
        </p:xfrm>
        <a:graphic>
          <a:graphicData uri="http://schemas.openxmlformats.org/drawingml/2006/table">
            <a:tbl>
              <a:tblPr firstRow="1" bandRow="1">
                <a:tableStyleId>{5C22544A-7EE6-4342-B048-85BDC9FD1C3A}</a:tableStyleId>
              </a:tblPr>
              <a:tblGrid>
                <a:gridCol w="635000"/>
                <a:gridCol w="635000"/>
                <a:gridCol w="635000"/>
                <a:gridCol w="635000"/>
                <a:gridCol w="635000"/>
                <a:gridCol w="635000"/>
                <a:gridCol w="635000"/>
                <a:gridCol w="635000"/>
                <a:gridCol w="635000"/>
              </a:tblGrid>
              <a:tr h="6858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11" name="Table 10"/>
          <p:cNvGraphicFramePr>
            <a:graphicFrameLocks noGrp="1"/>
          </p:cNvGraphicFramePr>
          <p:nvPr/>
        </p:nvGraphicFramePr>
        <p:xfrm>
          <a:off x="6019800" y="3200400"/>
          <a:ext cx="2514600" cy="685800"/>
        </p:xfrm>
        <a:graphic>
          <a:graphicData uri="http://schemas.openxmlformats.org/drawingml/2006/table">
            <a:tbl>
              <a:tblPr firstRow="1" bandRow="1">
                <a:tableStyleId>{5C22544A-7EE6-4342-B048-85BDC9FD1C3A}</a:tableStyleId>
              </a:tblPr>
              <a:tblGrid>
                <a:gridCol w="628650"/>
                <a:gridCol w="628650"/>
                <a:gridCol w="628650"/>
                <a:gridCol w="628650"/>
              </a:tblGrid>
              <a:tr h="68580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r>
            </a:tbl>
          </a:graphicData>
        </a:graphic>
      </p:graphicFrame>
      <p:sp>
        <p:nvSpPr>
          <p:cNvPr id="12" name="Left Brace 11"/>
          <p:cNvSpPr/>
          <p:nvPr/>
        </p:nvSpPr>
        <p:spPr>
          <a:xfrm rot="5400000">
            <a:off x="2857500" y="-38100"/>
            <a:ext cx="609600" cy="5715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p:cNvSpPr/>
          <p:nvPr/>
        </p:nvSpPr>
        <p:spPr>
          <a:xfrm rot="5400000">
            <a:off x="6972300" y="1562100"/>
            <a:ext cx="609600" cy="2514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6858000" y="1828800"/>
            <a:ext cx="838200" cy="369332"/>
          </a:xfrm>
          <a:prstGeom prst="rect">
            <a:avLst/>
          </a:prstGeom>
          <a:noFill/>
        </p:spPr>
        <p:txBody>
          <a:bodyPr wrap="square" rtlCol="0">
            <a:spAutoFit/>
          </a:bodyPr>
          <a:lstStyle/>
          <a:p>
            <a:r>
              <a:rPr lang="en-US" dirty="0" smtClean="0"/>
              <a:t>4 / 12</a:t>
            </a:r>
            <a:endParaRPr lang="en-US" dirty="0"/>
          </a:p>
        </p:txBody>
      </p:sp>
      <p:sp>
        <p:nvSpPr>
          <p:cNvPr id="21" name="TextBox 20"/>
          <p:cNvSpPr txBox="1"/>
          <p:nvPr/>
        </p:nvSpPr>
        <p:spPr>
          <a:xfrm>
            <a:off x="2590800" y="1828800"/>
            <a:ext cx="990600" cy="369332"/>
          </a:xfrm>
          <a:prstGeom prst="rect">
            <a:avLst/>
          </a:prstGeom>
          <a:noFill/>
        </p:spPr>
        <p:txBody>
          <a:bodyPr wrap="square" rtlCol="0">
            <a:spAutoFit/>
          </a:bodyPr>
          <a:lstStyle/>
          <a:p>
            <a:r>
              <a:rPr lang="en-US" dirty="0" smtClean="0"/>
              <a:t>9/12</a:t>
            </a:r>
            <a:endParaRPr lang="en-US" dirty="0"/>
          </a:p>
        </p:txBody>
      </p:sp>
      <p:sp>
        <p:nvSpPr>
          <p:cNvPr id="3" name="Slide Number Placeholder 2"/>
          <p:cNvSpPr>
            <a:spLocks noGrp="1"/>
          </p:cNvSpPr>
          <p:nvPr>
            <p:ph type="sldNum" sz="quarter" idx="12"/>
          </p:nvPr>
        </p:nvSpPr>
        <p:spPr/>
        <p:txBody>
          <a:bodyPr/>
          <a:lstStyle/>
          <a:p>
            <a:fld id="{66BF5ADE-BAA7-4ADC-8D35-343AE16931C7}"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124226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2000"/>
                                        <p:tgtEl>
                                          <p:spTgt spid="8"/>
                                        </p:tgtEl>
                                      </p:cBhvr>
                                    </p:animEffect>
                                    <p:set>
                                      <p:cBhvr>
                                        <p:cTn id="35" dur="1" fill="hold">
                                          <p:stCondLst>
                                            <p:cond delay="1999"/>
                                          </p:stCondLst>
                                        </p:cTn>
                                        <p:tgtEl>
                                          <p:spTgt spid="8"/>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21"/>
                                        </p:tgtEl>
                                      </p:cBhvr>
                                    </p:animEffect>
                                    <p:set>
                                      <p:cBhvr>
                                        <p:cTn id="38" dur="1" fill="hold">
                                          <p:stCondLst>
                                            <p:cond delay="1999"/>
                                          </p:stCondLst>
                                        </p:cTn>
                                        <p:tgtEl>
                                          <p:spTgt spid="21"/>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2000"/>
                                        <p:tgtEl>
                                          <p:spTgt spid="11"/>
                                        </p:tgtEl>
                                      </p:cBhvr>
                                    </p:animEffect>
                                    <p:set>
                                      <p:cBhvr>
                                        <p:cTn id="41" dur="1" fill="hold">
                                          <p:stCondLst>
                                            <p:cond delay="1999"/>
                                          </p:stCondLst>
                                        </p:cTn>
                                        <p:tgtEl>
                                          <p:spTgt spid="11"/>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2000"/>
                                        <p:tgtEl>
                                          <p:spTgt spid="20"/>
                                        </p:tgtEl>
                                      </p:cBhvr>
                                    </p:animEffect>
                                    <p:set>
                                      <p:cBhvr>
                                        <p:cTn id="44" dur="1" fill="hold">
                                          <p:stCondLst>
                                            <p:cond delay="1999"/>
                                          </p:stCondLst>
                                        </p:cTn>
                                        <p:tgtEl>
                                          <p:spTgt spid="20"/>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2000"/>
                                        <p:tgtEl>
                                          <p:spTgt spid="17"/>
                                        </p:tgtEl>
                                      </p:cBhvr>
                                    </p:animEffect>
                                    <p:set>
                                      <p:cBhvr>
                                        <p:cTn id="50" dur="1" fill="hold">
                                          <p:stCondLst>
                                            <p:cond delay="1999"/>
                                          </p:stCondLst>
                                        </p:cTn>
                                        <p:tgtEl>
                                          <p:spTgt spid="17"/>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5"/>
                                        </p:tgtEl>
                                        <p:attrNameLst>
                                          <p:attrName>style.visibility</p:attrName>
                                        </p:attrNameLst>
                                      </p:cBhvr>
                                      <p:to>
                                        <p:strVal val="visible"/>
                                      </p:to>
                                    </p:set>
                                  </p:childTnLst>
                                </p:cTn>
                              </p:par>
                              <p:par>
                                <p:cTn id="53" presetID="2" presetClass="entr" presetSubtype="4" fill="hold" grpId="0" nodeType="with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par>
                                <p:cTn id="57" presetID="1"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par>
                          <p:cTn id="59" fill="hold">
                            <p:stCondLst>
                              <p:cond delay="2000"/>
                            </p:stCondLst>
                            <p:childTnLst>
                              <p:par>
                                <p:cTn id="60" presetID="1" presetClass="entr" presetSubtype="0"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childTnLst>
                                </p:cTn>
                              </p:par>
                            </p:childTnLst>
                          </p:cTn>
                        </p:par>
                        <p:par>
                          <p:cTn id="62" fill="hold">
                            <p:stCondLst>
                              <p:cond delay="2000"/>
                            </p:stCondLst>
                            <p:childTnLst>
                              <p:par>
                                <p:cTn id="63" presetID="1" presetClass="entr" presetSubtype="0" fill="hold" grpId="0" nodeType="after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2" grpId="0" animBg="1"/>
      <p:bldP spid="10" grpId="0" animBg="1"/>
      <p:bldP spid="12" grpId="0" animBg="1"/>
      <p:bldP spid="12" grpId="1" animBg="1"/>
      <p:bldP spid="17" grpId="0" animBg="1"/>
      <p:bldP spid="17" grpId="1" animBg="1"/>
      <p:bldP spid="20" grpId="0"/>
      <p:bldP spid="20" grpId="1"/>
      <p:bldP spid="21" grpId="0"/>
      <p:bldP spid="21"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Activity</a:t>
            </a:r>
            <a:r>
              <a:rPr lang="en-US" b="1" dirty="0"/>
              <a:t> </a:t>
            </a:r>
            <a:r>
              <a:rPr lang="en-US" b="1" dirty="0" smtClean="0"/>
              <a:t>					</a:t>
            </a:r>
            <a:r>
              <a:rPr lang="en-US" sz="2500" b="1" dirty="0" smtClean="0"/>
              <a:t>(5 min</a:t>
            </a:r>
            <a:r>
              <a:rPr lang="en-US" sz="2500" b="1" dirty="0"/>
              <a:t>.)</a:t>
            </a:r>
            <a:endParaRPr lang="en-US" sz="2500" dirty="0"/>
          </a:p>
        </p:txBody>
      </p:sp>
      <p:sp>
        <p:nvSpPr>
          <p:cNvPr id="3" name="Content Placeholder 2"/>
          <p:cNvSpPr>
            <a:spLocks noGrp="1"/>
          </p:cNvSpPr>
          <p:nvPr>
            <p:ph idx="1"/>
          </p:nvPr>
        </p:nvSpPr>
        <p:spPr>
          <a:xfrm>
            <a:off x="457200" y="1905000"/>
            <a:ext cx="8229600" cy="4325112"/>
          </a:xfrm>
        </p:spPr>
        <p:txBody>
          <a:bodyPr/>
          <a:lstStyle/>
          <a:p>
            <a:r>
              <a:rPr lang="en-US" dirty="0" smtClean="0"/>
              <a:t>Read the section of the Progressions Document on Grade 4 and Grade 5 Adding and Subtracting Fractions.</a:t>
            </a:r>
          </a:p>
          <a:p>
            <a:endParaRPr lang="en-US" dirty="0" smtClean="0"/>
          </a:p>
          <a:p>
            <a:r>
              <a:rPr lang="en-US" dirty="0" smtClean="0"/>
              <a:t>Work in pairs to answer the following question:</a:t>
            </a:r>
          </a:p>
          <a:p>
            <a:pPr lvl="1"/>
            <a:r>
              <a:rPr lang="en-US" dirty="0" smtClean="0"/>
              <a:t>How could a student build on their previous understanding of adding/subtracting whole numbers in order to add/subtract fractions? </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25</a:t>
            </a:fld>
            <a:endParaRPr lang="en-US" dirty="0"/>
          </a:p>
        </p:txBody>
      </p:sp>
    </p:spTree>
    <p:extLst>
      <p:ext uri="{BB962C8B-B14F-4D97-AF65-F5344CB8AC3E}">
        <p14:creationId xmlns:p14="http://schemas.microsoft.com/office/powerpoint/2010/main" val="3355586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5:   Multiplying Fractions (Part 1)</a:t>
            </a:r>
            <a:endParaRPr lang="en-US" dirty="0"/>
          </a:p>
        </p:txBody>
      </p:sp>
      <p:sp>
        <p:nvSpPr>
          <p:cNvPr id="3" name="Content Placeholder 2"/>
          <p:cNvSpPr>
            <a:spLocks noGrp="1"/>
          </p:cNvSpPr>
          <p:nvPr>
            <p:ph idx="1"/>
          </p:nvPr>
        </p:nvSpPr>
        <p:spPr/>
        <p:txBody>
          <a:bodyPr>
            <a:normAutofit/>
          </a:bodyPr>
          <a:lstStyle/>
          <a:p>
            <a:pPr algn="ctr">
              <a:buNone/>
            </a:pPr>
            <a:endParaRPr lang="en-US" sz="4000" dirty="0" smtClean="0">
              <a:hlinkClick r:id="rId2"/>
            </a:endParaRPr>
          </a:p>
          <a:p>
            <a:pPr algn="ctr">
              <a:buNone/>
            </a:pPr>
            <a:r>
              <a:rPr lang="en-US" sz="4000" dirty="0" smtClean="0">
                <a:hlinkClick r:id="rId2"/>
              </a:rPr>
              <a:t>http://vimeo.com/71857774#at=0</a:t>
            </a:r>
            <a:r>
              <a:rPr lang="en-US" sz="4000" dirty="0" smtClean="0"/>
              <a:t> </a:t>
            </a:r>
          </a:p>
          <a:p>
            <a:pPr algn="ctr">
              <a:buNone/>
            </a:pPr>
            <a:endParaRPr lang="en-US" sz="4000" dirty="0" smtClean="0"/>
          </a:p>
          <a:p>
            <a:pPr algn="ctr">
              <a:buNone/>
            </a:pPr>
            <a:r>
              <a:rPr lang="en-US" sz="3000" dirty="0" smtClean="0"/>
              <a:t>3:57 minutes</a:t>
            </a:r>
          </a:p>
          <a:p>
            <a:pPr algn="ctr">
              <a:buNone/>
            </a:pPr>
            <a:endParaRPr lang="en-US" sz="48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26</a:t>
            </a:fld>
            <a:endParaRPr lang="en-US" dirty="0"/>
          </a:p>
        </p:txBody>
      </p:sp>
      <p:pic>
        <p:nvPicPr>
          <p:cNvPr id="5121" name="Picture 1" descr="C:\Program Files (x86)\Microsoft Office\MEDIA\CAGCAT10\j0234131.wmf"/>
          <p:cNvPicPr>
            <a:picLocks noChangeAspect="1" noChangeArrowheads="1"/>
          </p:cNvPicPr>
          <p:nvPr/>
        </p:nvPicPr>
        <p:blipFill>
          <a:blip r:embed="rId3" cstate="print"/>
          <a:srcRect/>
          <a:stretch>
            <a:fillRect/>
          </a:stretch>
        </p:blipFill>
        <p:spPr bwMode="auto">
          <a:xfrm>
            <a:off x="2286000" y="3962400"/>
            <a:ext cx="1128666" cy="120018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a:t>
            </a:r>
            <a:r>
              <a:rPr lang="en-US" dirty="0" smtClean="0"/>
              <a:t>Discussion</a:t>
            </a:r>
            <a:r>
              <a:rPr lang="en-US" b="1" dirty="0"/>
              <a:t> </a:t>
            </a:r>
            <a:r>
              <a:rPr lang="en-US" b="1" dirty="0" smtClean="0"/>
              <a:t>	</a:t>
            </a:r>
            <a:r>
              <a:rPr lang="en-US" sz="2500" b="1" dirty="0" smtClean="0"/>
              <a:t>(</a:t>
            </a:r>
            <a:r>
              <a:rPr lang="en-US" sz="2500" b="1" dirty="0"/>
              <a:t>10 min.)</a:t>
            </a:r>
            <a:endParaRPr lang="en-US" sz="2500" dirty="0"/>
          </a:p>
        </p:txBody>
      </p:sp>
      <p:sp>
        <p:nvSpPr>
          <p:cNvPr id="3" name="Content Placeholder 2"/>
          <p:cNvSpPr>
            <a:spLocks noGrp="1"/>
          </p:cNvSpPr>
          <p:nvPr>
            <p:ph idx="1"/>
          </p:nvPr>
        </p:nvSpPr>
        <p:spPr/>
        <p:txBody>
          <a:bodyPr/>
          <a:lstStyle/>
          <a:p>
            <a:pPr marL="403225" indent="-293688">
              <a:tabLst>
                <a:tab pos="403225" algn="l"/>
              </a:tabLst>
            </a:pPr>
            <a:r>
              <a:rPr lang="en-US" dirty="0" smtClean="0"/>
              <a:t>Work in pairs to:</a:t>
            </a:r>
          </a:p>
          <a:p>
            <a:pPr marL="695833" lvl="1" indent="-293688">
              <a:buClrTx/>
              <a:tabLst>
                <a:tab pos="403225" algn="l"/>
              </a:tabLst>
            </a:pPr>
            <a:r>
              <a:rPr lang="en-US" dirty="0" smtClean="0">
                <a:solidFill>
                  <a:schemeClr val="accent6"/>
                </a:solidFill>
              </a:rPr>
              <a:t>discuss how multiplying a fraction by a whole number is similar to/different from multiplying whole numbers. (5 min.)</a:t>
            </a:r>
          </a:p>
          <a:p>
            <a:pPr marL="695833" lvl="1" indent="-293688">
              <a:buClrTx/>
              <a:tabLst>
                <a:tab pos="403225" algn="l"/>
              </a:tabLst>
            </a:pPr>
            <a:endParaRPr lang="en-US" dirty="0" smtClean="0">
              <a:solidFill>
                <a:schemeClr val="tx1"/>
              </a:solidFill>
            </a:endParaRPr>
          </a:p>
          <a:p>
            <a:pPr marL="695833" lvl="1" indent="-293688">
              <a:buClrTx/>
              <a:tabLst>
                <a:tab pos="403225" algn="l"/>
              </a:tabLst>
            </a:pPr>
            <a:r>
              <a:rPr lang="en-US" dirty="0" smtClean="0">
                <a:solidFill>
                  <a:schemeClr val="accent6"/>
                </a:solidFill>
              </a:rPr>
              <a:t>discuss some of the misconceptions students may have when multiplying a fraction by a whole number. (5 min.)</a:t>
            </a:r>
          </a:p>
          <a:p>
            <a:pPr marL="695833" lvl="1" indent="-293688">
              <a:tabLst>
                <a:tab pos="403225" algn="l"/>
              </a:tabLst>
            </a:pPr>
            <a:endParaRPr lang="en-US" dirty="0" smtClean="0">
              <a:solidFill>
                <a:schemeClr val="tx1"/>
              </a:solidFill>
            </a:endParaRPr>
          </a:p>
          <a:p>
            <a:pPr>
              <a:buNone/>
            </a:pPr>
            <a:endParaRPr lang="en-US" dirty="0" smtClean="0"/>
          </a:p>
        </p:txBody>
      </p:sp>
      <p:sp>
        <p:nvSpPr>
          <p:cNvPr id="4" name="Slide Number Placeholder 3"/>
          <p:cNvSpPr>
            <a:spLocks noGrp="1"/>
          </p:cNvSpPr>
          <p:nvPr>
            <p:ph type="sldNum" sz="quarter" idx="12"/>
          </p:nvPr>
        </p:nvSpPr>
        <p:spPr/>
        <p:txBody>
          <a:bodyPr/>
          <a:lstStyle/>
          <a:p>
            <a:fld id="{30022697-0E91-481D-97E7-9A5C3CF80954}" type="slidenum">
              <a:rPr lang="en-US" smtClean="0"/>
              <a:pPr/>
              <a:t>27</a:t>
            </a:fld>
            <a:endParaRPr lang="en-US" dirty="0"/>
          </a:p>
        </p:txBody>
      </p:sp>
    </p:spTree>
    <p:extLst>
      <p:ext uri="{BB962C8B-B14F-4D97-AF65-F5344CB8AC3E}">
        <p14:creationId xmlns:p14="http://schemas.microsoft.com/office/powerpoint/2010/main" val="3307144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6:   Multiplying Fractions (Part 2)</a:t>
            </a:r>
            <a:endParaRPr lang="en-US" dirty="0"/>
          </a:p>
        </p:txBody>
      </p:sp>
      <p:sp>
        <p:nvSpPr>
          <p:cNvPr id="3" name="Content Placeholder 2"/>
          <p:cNvSpPr>
            <a:spLocks noGrp="1"/>
          </p:cNvSpPr>
          <p:nvPr>
            <p:ph idx="1"/>
          </p:nvPr>
        </p:nvSpPr>
        <p:spPr/>
        <p:txBody>
          <a:bodyPr>
            <a:normAutofit/>
          </a:bodyPr>
          <a:lstStyle/>
          <a:p>
            <a:pPr algn="ctr">
              <a:buNone/>
            </a:pPr>
            <a:endParaRPr lang="en-US" sz="3900" dirty="0" smtClean="0">
              <a:hlinkClick r:id="rId2"/>
            </a:endParaRPr>
          </a:p>
          <a:p>
            <a:pPr algn="ctr">
              <a:buNone/>
            </a:pPr>
            <a:r>
              <a:rPr lang="en-US" sz="3900" dirty="0" smtClean="0">
                <a:hlinkClick r:id="rId2"/>
              </a:rPr>
              <a:t>http://vimeo.com/71859340#at=0</a:t>
            </a:r>
            <a:endParaRPr lang="en-US" sz="3900" dirty="0" smtClean="0"/>
          </a:p>
          <a:p>
            <a:pPr algn="ctr">
              <a:buNone/>
            </a:pPr>
            <a:r>
              <a:rPr lang="en-US" sz="3900" dirty="0" smtClean="0"/>
              <a:t> </a:t>
            </a:r>
          </a:p>
          <a:p>
            <a:pPr algn="ctr">
              <a:buNone/>
            </a:pPr>
            <a:r>
              <a:rPr lang="en-US" sz="3000" dirty="0" smtClean="0"/>
              <a:t>5:48 minutes</a:t>
            </a:r>
          </a:p>
          <a:p>
            <a:pPr algn="ctr">
              <a:buNone/>
            </a:pPr>
            <a:endParaRPr lang="en-US" sz="48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28</a:t>
            </a:fld>
            <a:endParaRPr lang="en-US" dirty="0"/>
          </a:p>
        </p:txBody>
      </p:sp>
      <p:pic>
        <p:nvPicPr>
          <p:cNvPr id="3073" name="Picture 1" descr="C:\Program Files (x86)\Microsoft Office\MEDIA\CAGCAT10\j0234131.wmf"/>
          <p:cNvPicPr>
            <a:picLocks noChangeAspect="1" noChangeArrowheads="1"/>
          </p:cNvPicPr>
          <p:nvPr/>
        </p:nvPicPr>
        <p:blipFill>
          <a:blip r:embed="rId3" cstate="print"/>
          <a:srcRect/>
          <a:stretch>
            <a:fillRect/>
          </a:stretch>
        </p:blipFill>
        <p:spPr bwMode="auto">
          <a:xfrm>
            <a:off x="2133600" y="3962400"/>
            <a:ext cx="1281066" cy="136224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Questions for Discussion 	  </a:t>
            </a:r>
            <a:r>
              <a:rPr lang="en-US" sz="2500" dirty="0" smtClean="0"/>
              <a:t>(10 min.)</a:t>
            </a:r>
            <a:endParaRPr lang="en-US" sz="2500" dirty="0"/>
          </a:p>
        </p:txBody>
      </p:sp>
      <p:sp>
        <p:nvSpPr>
          <p:cNvPr id="3" name="Content Placeholder 2"/>
          <p:cNvSpPr>
            <a:spLocks noGrp="1"/>
          </p:cNvSpPr>
          <p:nvPr>
            <p:ph idx="1"/>
          </p:nvPr>
        </p:nvSpPr>
        <p:spPr>
          <a:xfrm>
            <a:off x="457200" y="2057400"/>
            <a:ext cx="8229600" cy="4325112"/>
          </a:xfrm>
        </p:spPr>
        <p:txBody>
          <a:bodyPr/>
          <a:lstStyle/>
          <a:p>
            <a:pPr marL="365760" lvl="1" indent="-256032">
              <a:buClr>
                <a:schemeClr val="accent3"/>
              </a:buClr>
              <a:buFont typeface="Georgia"/>
              <a:buChar char="•"/>
            </a:pPr>
            <a:endParaRPr lang="en-US" dirty="0" smtClean="0">
              <a:solidFill>
                <a:schemeClr val="tx1"/>
              </a:solidFill>
            </a:endParaRPr>
          </a:p>
          <a:p>
            <a:pPr marL="365760" lvl="1" indent="-256032">
              <a:buClr>
                <a:schemeClr val="accent3"/>
              </a:buClr>
              <a:buFont typeface="Georgia"/>
              <a:buChar char="•"/>
            </a:pPr>
            <a:r>
              <a:rPr lang="en-US" dirty="0" smtClean="0">
                <a:solidFill>
                  <a:schemeClr val="tx1"/>
                </a:solidFill>
              </a:rPr>
              <a:t>Work in pairs to:</a:t>
            </a:r>
          </a:p>
          <a:p>
            <a:pPr marL="630936" lvl="2" indent="-256032">
              <a:buClrTx/>
              <a:buSzPct val="50000"/>
              <a:buFont typeface="Wingdings" pitchFamily="2" charset="2"/>
              <a:buChar char="q"/>
            </a:pPr>
            <a:r>
              <a:rPr lang="en-US" dirty="0" smtClean="0">
                <a:solidFill>
                  <a:schemeClr val="accent6"/>
                </a:solidFill>
              </a:rPr>
              <a:t>discuss one advantage and one disadvantage of using an area model when multiplying two fractions. </a:t>
            </a:r>
          </a:p>
          <a:p>
            <a:pPr marL="630936" lvl="2" indent="-256032">
              <a:buClrTx/>
              <a:buSzPct val="50000"/>
              <a:buFont typeface="Wingdings" pitchFamily="2" charset="2"/>
              <a:buChar char="q"/>
            </a:pPr>
            <a:endParaRPr lang="en-US" dirty="0" smtClean="0">
              <a:solidFill>
                <a:schemeClr val="tx1"/>
              </a:solidFill>
            </a:endParaRPr>
          </a:p>
          <a:p>
            <a:pPr marL="630936" lvl="2" indent="-256032">
              <a:buClrTx/>
              <a:buSzPct val="50000"/>
              <a:buFont typeface="Wingdings" pitchFamily="2" charset="2"/>
              <a:buChar char="q"/>
            </a:pPr>
            <a:r>
              <a:rPr lang="en-US" dirty="0" smtClean="0">
                <a:solidFill>
                  <a:schemeClr val="accent6"/>
                </a:solidFill>
              </a:rPr>
              <a:t>create an area model that justifies each of your responses. </a:t>
            </a:r>
            <a:endParaRPr lang="en-US" dirty="0" smtClean="0"/>
          </a:p>
          <a:p>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29</a:t>
            </a:fld>
            <a:endParaRPr lang="en-US" dirty="0"/>
          </a:p>
        </p:txBody>
      </p:sp>
    </p:spTree>
    <p:extLst>
      <p:ext uri="{BB962C8B-B14F-4D97-AF65-F5344CB8AC3E}">
        <p14:creationId xmlns:p14="http://schemas.microsoft.com/office/powerpoint/2010/main" val="622774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828800"/>
            <a:ext cx="7543800" cy="4401205"/>
          </a:xfrm>
          <a:prstGeom prst="rect">
            <a:avLst/>
          </a:prstGeom>
          <a:noFill/>
        </p:spPr>
        <p:txBody>
          <a:bodyPr wrap="square" rtlCol="0">
            <a:spAutoFit/>
          </a:bodyPr>
          <a:lstStyle/>
          <a:p>
            <a:pPr marL="285750" lvl="0" indent="-285750">
              <a:buClr>
                <a:schemeClr val="accent3"/>
              </a:buClr>
              <a:buFont typeface="Arial" pitchFamily="34" charset="0"/>
              <a:buChar char="•"/>
            </a:pPr>
            <a:r>
              <a:rPr lang="en-US" sz="2800" dirty="0" smtClean="0"/>
              <a:t>Gain an </a:t>
            </a:r>
            <a:r>
              <a:rPr lang="en-US" sz="2800" dirty="0"/>
              <a:t>understanding of the </a:t>
            </a:r>
            <a:r>
              <a:rPr lang="en-US" sz="2800" dirty="0" smtClean="0"/>
              <a:t>fraction progressions across </a:t>
            </a:r>
            <a:r>
              <a:rPr lang="en-US" sz="2800" dirty="0"/>
              <a:t>G</a:t>
            </a:r>
            <a:r>
              <a:rPr lang="en-US" sz="2800" dirty="0" smtClean="0"/>
              <a:t>rades 2-6, </a:t>
            </a:r>
            <a:r>
              <a:rPr lang="en-US" sz="2800" dirty="0"/>
              <a:t>informed by research on children’s cognitive development and the structure of mathematics</a:t>
            </a:r>
            <a:r>
              <a:rPr lang="en-US" sz="2800" dirty="0" smtClean="0"/>
              <a:t>.</a:t>
            </a:r>
          </a:p>
          <a:p>
            <a:pPr marL="285750" lvl="0" indent="-285750">
              <a:buClr>
                <a:schemeClr val="accent3"/>
              </a:buClr>
              <a:buFont typeface="Arial" pitchFamily="34" charset="0"/>
              <a:buChar char="•"/>
            </a:pPr>
            <a:endParaRPr lang="en-US" sz="2800" dirty="0"/>
          </a:p>
          <a:p>
            <a:pPr marL="285750" lvl="0" indent="-285750">
              <a:buClr>
                <a:schemeClr val="accent3"/>
              </a:buClr>
              <a:buFont typeface="Arial" pitchFamily="34" charset="0"/>
              <a:buChar char="•"/>
            </a:pPr>
            <a:r>
              <a:rPr lang="en-US" sz="2800" dirty="0" smtClean="0"/>
              <a:t>Collaborate within </a:t>
            </a:r>
            <a:r>
              <a:rPr lang="en-US" sz="2800" dirty="0"/>
              <a:t>and across grades</a:t>
            </a:r>
            <a:r>
              <a:rPr lang="en-US" sz="2800" dirty="0" smtClean="0"/>
              <a:t>.</a:t>
            </a:r>
          </a:p>
          <a:p>
            <a:pPr marL="285750" lvl="0" indent="-285750">
              <a:buClr>
                <a:schemeClr val="accent3"/>
              </a:buClr>
              <a:buFont typeface="Arial" pitchFamily="34" charset="0"/>
              <a:buChar char="•"/>
            </a:pPr>
            <a:endParaRPr lang="en-US" sz="2800" dirty="0"/>
          </a:p>
          <a:p>
            <a:pPr marL="285750" lvl="0" indent="-285750">
              <a:buClr>
                <a:schemeClr val="accent3"/>
              </a:buClr>
              <a:buFont typeface="Arial" pitchFamily="34" charset="0"/>
              <a:buChar char="•"/>
            </a:pPr>
            <a:r>
              <a:rPr lang="en-US" sz="2800" dirty="0" smtClean="0"/>
              <a:t>Further develop professional learning using </a:t>
            </a:r>
            <a:r>
              <a:rPr lang="en-US" sz="2800" dirty="0"/>
              <a:t>additional resources by grade level.</a:t>
            </a:r>
          </a:p>
        </p:txBody>
      </p:sp>
      <p:sp>
        <p:nvSpPr>
          <p:cNvPr id="2" name="Slide Number Placeholder 1"/>
          <p:cNvSpPr>
            <a:spLocks noGrp="1"/>
          </p:cNvSpPr>
          <p:nvPr>
            <p:ph type="sldNum" sz="quarter" idx="12"/>
          </p:nvPr>
        </p:nvSpPr>
        <p:spPr/>
        <p:txBody>
          <a:bodyPr/>
          <a:lstStyle/>
          <a:p>
            <a:fld id="{30022697-0E91-481D-97E7-9A5C3CF80954}" type="slidenum">
              <a:rPr lang="en-US" smtClean="0"/>
              <a:pPr/>
              <a:t>3</a:t>
            </a:fld>
            <a:endParaRPr lang="en-US" dirty="0"/>
          </a:p>
        </p:txBody>
      </p:sp>
      <p:sp>
        <p:nvSpPr>
          <p:cNvPr id="4" name="Title 1"/>
          <p:cNvSpPr txBox="1">
            <a:spLocks/>
          </p:cNvSpPr>
          <p:nvPr/>
        </p:nvSpPr>
        <p:spPr>
          <a:xfrm>
            <a:off x="457200" y="762000"/>
            <a:ext cx="8229600" cy="9144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5400" b="1" dirty="0" smtClean="0">
                <a:latin typeface="+mn-lt"/>
              </a:rPr>
              <a:t>OBJECTIVES</a:t>
            </a:r>
            <a:endParaRPr lang="en-US" sz="5400" b="1" dirty="0">
              <a:latin typeface="+mn-lt"/>
            </a:endParaRPr>
          </a:p>
        </p:txBody>
      </p:sp>
    </p:spTree>
    <p:extLst>
      <p:ext uri="{BB962C8B-B14F-4D97-AF65-F5344CB8AC3E}">
        <p14:creationId xmlns:p14="http://schemas.microsoft.com/office/powerpoint/2010/main" val="1284599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325112"/>
          </a:xfrm>
        </p:spPr>
        <p:txBody>
          <a:bodyPr/>
          <a:lstStyle/>
          <a:p>
            <a:pPr marL="457200" indent="-457200">
              <a:buFont typeface="Arial" pitchFamily="34" charset="0"/>
              <a:buChar char="•"/>
            </a:pPr>
            <a:r>
              <a:rPr lang="en-US" dirty="0" smtClean="0"/>
              <a:t>With your partner discuss how transparencies and color markers can be used to model the problem below:</a:t>
            </a:r>
          </a:p>
        </p:txBody>
      </p:sp>
      <p:sp>
        <p:nvSpPr>
          <p:cNvPr id="4" name="Slide Number Placeholder 3"/>
          <p:cNvSpPr>
            <a:spLocks noGrp="1"/>
          </p:cNvSpPr>
          <p:nvPr>
            <p:ph type="sldNum" sz="quarter" idx="12"/>
          </p:nvPr>
        </p:nvSpPr>
        <p:spPr/>
        <p:txBody>
          <a:bodyPr/>
          <a:lstStyle/>
          <a:p>
            <a:fld id="{30022697-0E91-481D-97E7-9A5C3CF80954}" type="slidenum">
              <a:rPr lang="en-US" smtClean="0"/>
              <a:pPr/>
              <a:t>30</a:t>
            </a:fld>
            <a:endParaRPr lang="en-US" dirty="0"/>
          </a:p>
        </p:txBody>
      </p:sp>
      <p:graphicFrame>
        <p:nvGraphicFramePr>
          <p:cNvPr id="5" name="Object 4"/>
          <p:cNvGraphicFramePr>
            <a:graphicFrameLocks noChangeAspect="1"/>
          </p:cNvGraphicFramePr>
          <p:nvPr/>
        </p:nvGraphicFramePr>
        <p:xfrm>
          <a:off x="3581400" y="4267200"/>
          <a:ext cx="2017712" cy="990600"/>
        </p:xfrm>
        <a:graphic>
          <a:graphicData uri="http://schemas.openxmlformats.org/presentationml/2006/ole">
            <mc:AlternateContent xmlns:mc="http://schemas.openxmlformats.org/markup-compatibility/2006">
              <mc:Choice xmlns:v="urn:schemas-microsoft-com:vml" Requires="v">
                <p:oleObj spid="_x0000_s1045" name="Equation" r:id="rId3" imgW="812447" imgH="393529" progId="Equation.3">
                  <p:embed/>
                </p:oleObj>
              </mc:Choice>
              <mc:Fallback>
                <p:oleObj name="Equation" r:id="rId3" imgW="812447" imgH="393529" progId="Equation.3">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267200"/>
                        <a:ext cx="201771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1"/>
          <p:cNvSpPr txBox="1">
            <a:spLocks/>
          </p:cNvSpPr>
          <p:nvPr/>
        </p:nvSpPr>
        <p:spPr>
          <a:xfrm>
            <a:off x="304800" y="9906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Questions for </a:t>
            </a:r>
            <a:r>
              <a:rPr lang="en-US" dirty="0" smtClean="0"/>
              <a:t>Discussion 	   </a:t>
            </a:r>
            <a:r>
              <a:rPr lang="en-US" sz="2500" dirty="0" smtClean="0"/>
              <a:t>(5 min.)</a:t>
            </a:r>
            <a:endParaRPr lang="en-US" sz="2500" dirty="0"/>
          </a:p>
        </p:txBody>
      </p:sp>
    </p:spTree>
    <p:extLst>
      <p:ext uri="{BB962C8B-B14F-4D97-AF65-F5344CB8AC3E}">
        <p14:creationId xmlns:p14="http://schemas.microsoft.com/office/powerpoint/2010/main" val="2024465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0022697-0E91-481D-97E7-9A5C3CF80954}" type="slidenum">
              <a:rPr lang="en-US" smtClean="0"/>
              <a:pPr/>
              <a:t>31</a:t>
            </a:fld>
            <a:endParaRPr lang="en-US" dirty="0"/>
          </a:p>
        </p:txBody>
      </p:sp>
      <p:sp>
        <p:nvSpPr>
          <p:cNvPr id="5" name="Title 1"/>
          <p:cNvSpPr txBox="1">
            <a:spLocks noGrp="1"/>
          </p:cNvSpPr>
          <p:nvPr>
            <p:ph type="title"/>
          </p:nvPr>
        </p:nvSpPr>
        <p:spPr>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Demonstration of </a:t>
            </a:r>
            <a:r>
              <a:rPr lang="en-US" sz="3600" dirty="0" smtClean="0">
                <a:solidFill>
                  <a:srgbClr val="FF0000"/>
                </a:solidFill>
              </a:rPr>
              <a:t>one</a:t>
            </a:r>
            <a:r>
              <a:rPr lang="en-US" sz="3600" dirty="0" smtClean="0"/>
              <a:t> Possible Solution</a:t>
            </a:r>
            <a:endParaRPr lang="en-US" sz="3600" dirty="0"/>
          </a:p>
        </p:txBody>
      </p:sp>
      <mc:AlternateContent xmlns:mc="http://schemas.openxmlformats.org/markup-compatibility/2006" xmlns:a14="http://schemas.microsoft.com/office/drawing/2010/main">
        <mc:Choice Requires="a14">
          <p:sp>
            <p:nvSpPr>
              <p:cNvPr id="8" name="TextBox 7"/>
              <p:cNvSpPr txBox="1"/>
              <p:nvPr/>
            </p:nvSpPr>
            <p:spPr>
              <a:xfrm>
                <a:off x="1981200" y="2286000"/>
                <a:ext cx="1828800" cy="484043"/>
              </a:xfrm>
              <a:prstGeom prst="rect">
                <a:avLst/>
              </a:prstGeom>
              <a:noFill/>
            </p:spPr>
            <p:txBody>
              <a:bodyPr wrap="square" rtlCol="0">
                <a:spAutoFit/>
              </a:bodyPr>
              <a:lstStyle/>
              <a:p>
                <a:r>
                  <a:rPr lang="en-US" dirty="0" smtClean="0">
                    <a:solidFill>
                      <a:prstClr val="black"/>
                    </a:solidFill>
                  </a:rPr>
                  <a:t> Model for  </a:t>
                </a:r>
                <a14:m>
                  <m:oMath xmlns:m="http://schemas.openxmlformats.org/officeDocument/2006/math">
                    <m:f>
                      <m:fPr>
                        <m:ctrlPr>
                          <a:rPr lang="en-US" i="1" smtClean="0">
                            <a:solidFill>
                              <a:prstClr val="black"/>
                            </a:solidFill>
                            <a:latin typeface="Cambria Math" panose="02040503050406030204" pitchFamily="18" charset="0"/>
                          </a:rPr>
                        </m:ctrlPr>
                      </m:fPr>
                      <m:num>
                        <m:r>
                          <a:rPr lang="en-US" i="1" smtClean="0">
                            <a:solidFill>
                              <a:prstClr val="black"/>
                            </a:solidFill>
                            <a:latin typeface="Cambria Math"/>
                          </a:rPr>
                          <m:t>3</m:t>
                        </m:r>
                      </m:num>
                      <m:den>
                        <m:r>
                          <a:rPr lang="en-US" i="1" smtClean="0">
                            <a:solidFill>
                              <a:prstClr val="black"/>
                            </a:solidFill>
                            <a:latin typeface="Cambria Math"/>
                          </a:rPr>
                          <m:t>4</m:t>
                        </m:r>
                      </m:den>
                    </m:f>
                  </m:oMath>
                </a14:m>
                <a:endParaRPr lang="en-US" dirty="0">
                  <a:solidFill>
                    <a:prstClr val="black"/>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981200" y="2286000"/>
                <a:ext cx="1828800" cy="484043"/>
              </a:xfrm>
              <a:prstGeom prst="rect">
                <a:avLst/>
              </a:prstGeom>
              <a:blipFill rotWithShape="1">
                <a:blip r:embed="rId2" cstate="print"/>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638800" y="2286000"/>
                <a:ext cx="1828800" cy="484043"/>
              </a:xfrm>
              <a:prstGeom prst="rect">
                <a:avLst/>
              </a:prstGeom>
              <a:noFill/>
            </p:spPr>
            <p:txBody>
              <a:bodyPr wrap="square" rtlCol="0">
                <a:spAutoFit/>
              </a:bodyPr>
              <a:lstStyle/>
              <a:p>
                <a:r>
                  <a:rPr lang="en-US" dirty="0" smtClean="0">
                    <a:solidFill>
                      <a:prstClr val="black"/>
                    </a:solidFill>
                  </a:rPr>
                  <a:t>Model for  </a:t>
                </a:r>
                <a14:m>
                  <m:oMath xmlns:m="http://schemas.openxmlformats.org/officeDocument/2006/math">
                    <m:f>
                      <m:fPr>
                        <m:ctrlPr>
                          <a:rPr lang="en-US" i="1" smtClean="0">
                            <a:solidFill>
                              <a:prstClr val="black"/>
                            </a:solidFill>
                            <a:latin typeface="Cambria Math" panose="02040503050406030204" pitchFamily="18" charset="0"/>
                          </a:rPr>
                        </m:ctrlPr>
                      </m:fPr>
                      <m:num>
                        <m:r>
                          <a:rPr lang="en-US" i="1" smtClean="0">
                            <a:solidFill>
                              <a:prstClr val="black"/>
                            </a:solidFill>
                            <a:latin typeface="Cambria Math"/>
                          </a:rPr>
                          <m:t>2</m:t>
                        </m:r>
                      </m:num>
                      <m:den>
                        <m:r>
                          <a:rPr lang="en-US" i="1" smtClean="0">
                            <a:solidFill>
                              <a:prstClr val="black"/>
                            </a:solidFill>
                            <a:latin typeface="Cambria Math"/>
                          </a:rPr>
                          <m:t>5</m:t>
                        </m:r>
                      </m:den>
                    </m:f>
                  </m:oMath>
                </a14:m>
                <a:r>
                  <a:rPr lang="en-US" dirty="0" smtClean="0">
                    <a:solidFill>
                      <a:prstClr val="black"/>
                    </a:solidFill>
                  </a:rPr>
                  <a:t> </a:t>
                </a:r>
                <a:endParaRPr lang="en-US" dirty="0">
                  <a:solidFill>
                    <a:prstClr val="black"/>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638800" y="2286000"/>
                <a:ext cx="1828800" cy="484043"/>
              </a:xfrm>
              <a:prstGeom prst="rect">
                <a:avLst/>
              </a:prstGeom>
              <a:blipFill rotWithShape="1">
                <a:blip r:embed="rId3" cstate="print"/>
                <a:stretch>
                  <a:fillRect l="-2667" b="-7595"/>
                </a:stretch>
              </a:blipFill>
            </p:spPr>
            <p:txBody>
              <a:bodyPr/>
              <a:lstStyle/>
              <a:p>
                <a:r>
                  <a:rPr lang="en-US">
                    <a:noFill/>
                  </a:rPr>
                  <a:t> </a:t>
                </a:r>
              </a:p>
            </p:txBody>
          </p:sp>
        </mc:Fallback>
      </mc:AlternateContent>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2895600"/>
            <a:ext cx="2286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1882" y="2895600"/>
            <a:ext cx="2286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524000" y="2897080"/>
            <a:ext cx="2286198" cy="2286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7" name="TextBox 16"/>
              <p:cNvSpPr txBox="1"/>
              <p:nvPr/>
            </p:nvSpPr>
            <p:spPr>
              <a:xfrm>
                <a:off x="1752600" y="5334000"/>
                <a:ext cx="1828800" cy="369332"/>
              </a:xfrm>
              <a:prstGeom prst="rect">
                <a:avLst/>
              </a:prstGeom>
              <a:noFill/>
            </p:spPr>
            <p:txBody>
              <a:bodyPr wrap="square" rtlCol="0">
                <a:spAutoFit/>
              </a:bodyPr>
              <a:lstStyle/>
              <a:p>
                <a:pPr algn="ctr"/>
                <a:r>
                  <a:rPr lang="en-US" dirty="0" smtClean="0">
                    <a:solidFill>
                      <a:prstClr val="black"/>
                    </a:solidFill>
                  </a:rPr>
                  <a:t> Rotate 90</a:t>
                </a:r>
                <a14:m>
                  <m:oMath xmlns:m="http://schemas.openxmlformats.org/officeDocument/2006/math">
                    <m:r>
                      <a:rPr lang="en-US" i="1" smtClean="0">
                        <a:solidFill>
                          <a:prstClr val="black"/>
                        </a:solidFill>
                        <a:latin typeface="Cambria Math"/>
                        <a:ea typeface="Cambria Math"/>
                      </a:rPr>
                      <m:t>°</m:t>
                    </m:r>
                  </m:oMath>
                </a14:m>
                <a:endParaRPr lang="en-US" dirty="0">
                  <a:solidFill>
                    <a:prstClr val="black"/>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1752600" y="5334000"/>
                <a:ext cx="1828800" cy="369332"/>
              </a:xfrm>
              <a:prstGeom prst="rect">
                <a:avLst/>
              </a:prstGeom>
              <a:blipFill rotWithShape="1">
                <a:blip r:embed="rId6" cstate="print"/>
                <a:stretch>
                  <a:fillRect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5480482" y="2285999"/>
                <a:ext cx="1828800" cy="484043"/>
              </a:xfrm>
              <a:prstGeom prst="rect">
                <a:avLst/>
              </a:prstGeom>
              <a:noFill/>
            </p:spPr>
            <p:txBody>
              <a:bodyPr wrap="square" rtlCol="0">
                <a:spAutoFit/>
              </a:bodyPr>
              <a:lstStyle/>
              <a:p>
                <a:r>
                  <a:rPr lang="en-US" dirty="0" smtClean="0">
                    <a:solidFill>
                      <a:prstClr val="black"/>
                    </a:solidFill>
                  </a:rPr>
                  <a:t>Model for  </a:t>
                </a:r>
                <a14:m>
                  <m:oMath xmlns:m="http://schemas.openxmlformats.org/officeDocument/2006/math">
                    <m:f>
                      <m:fPr>
                        <m:ctrlPr>
                          <a:rPr lang="en-US" i="1" smtClean="0">
                            <a:solidFill>
                              <a:prstClr val="black"/>
                            </a:solidFill>
                            <a:latin typeface="Cambria Math" panose="02040503050406030204" pitchFamily="18" charset="0"/>
                          </a:rPr>
                        </m:ctrlPr>
                      </m:fPr>
                      <m:num>
                        <m:r>
                          <a:rPr lang="en-US" i="1" smtClean="0">
                            <a:solidFill>
                              <a:prstClr val="black"/>
                            </a:solidFill>
                            <a:latin typeface="Cambria Math"/>
                          </a:rPr>
                          <m:t>6</m:t>
                        </m:r>
                      </m:num>
                      <m:den>
                        <m:r>
                          <a:rPr lang="en-US" i="1" smtClean="0">
                            <a:solidFill>
                              <a:prstClr val="black"/>
                            </a:solidFill>
                            <a:latin typeface="Cambria Math"/>
                          </a:rPr>
                          <m:t>20</m:t>
                        </m:r>
                      </m:den>
                    </m:f>
                  </m:oMath>
                </a14:m>
                <a:r>
                  <a:rPr lang="en-US" dirty="0" smtClean="0">
                    <a:solidFill>
                      <a:prstClr val="black"/>
                    </a:solidFill>
                  </a:rPr>
                  <a:t> </a:t>
                </a:r>
                <a:endParaRPr lang="en-US" dirty="0">
                  <a:solidFill>
                    <a:prstClr val="black"/>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5480482" y="2285999"/>
                <a:ext cx="1828800" cy="484043"/>
              </a:xfrm>
              <a:prstGeom prst="rect">
                <a:avLst/>
              </a:prstGeom>
              <a:blipFill rotWithShape="1">
                <a:blip r:embed="rId7" cstate="print"/>
                <a:stretch>
                  <a:fillRect l="-2667" b="-7595"/>
                </a:stretch>
              </a:blipFill>
            </p:spPr>
            <p:txBody>
              <a:bodyPr/>
              <a:lstStyle/>
              <a:p>
                <a:r>
                  <a:rPr lang="en-US">
                    <a:noFill/>
                  </a:rPr>
                  <a:t> </a:t>
                </a:r>
              </a:p>
            </p:txBody>
          </p:sp>
        </mc:Fallback>
      </mc:AlternateContent>
      <p:pic>
        <p:nvPicPr>
          <p:cNvPr id="16" name="Picture 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60020" y="2889250"/>
            <a:ext cx="22860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28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3.33333E-6 -1.54291E-6 L 0.40833 -0.00023 " pathEditMode="relative" rAng="0" ptsTypes="AA">
                                      <p:cBhvr>
                                        <p:cTn id="14" dur="2000" fill="hold"/>
                                        <p:tgtEl>
                                          <p:spTgt spid="15"/>
                                        </p:tgtEl>
                                        <p:attrNameLst>
                                          <p:attrName>ppt_x</p:attrName>
                                          <p:attrName>ppt_y</p:attrName>
                                        </p:attrNameLst>
                                      </p:cBhvr>
                                      <p:rCtr x="20417" y="-23"/>
                                    </p:animMotion>
                                  </p:childTnLst>
                                </p:cTn>
                              </p:par>
                              <p:par>
                                <p:cTn id="15" presetID="22" presetClass="exit" presetSubtype="4" fill="hold" grpId="1" nodeType="withEffect">
                                  <p:stCondLst>
                                    <p:cond delay="0"/>
                                  </p:stCondLst>
                                  <p:childTnLst>
                                    <p:animEffect transition="out" filter="wipe(down)">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hidden"/>
                                      </p:to>
                                    </p:set>
                                  </p:childTnLst>
                                </p:cTn>
                              </p:par>
                              <p:par>
                                <p:cTn id="20" presetID="1" presetClass="exit"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hidden"/>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7" grpId="0" animBg="1"/>
      <p:bldP spid="17" grpId="1"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Activity</a:t>
            </a:r>
            <a:r>
              <a:rPr lang="en-US" b="1" dirty="0"/>
              <a:t> </a:t>
            </a:r>
            <a:r>
              <a:rPr lang="en-US" b="1" dirty="0" smtClean="0"/>
              <a:t>					</a:t>
            </a:r>
            <a:r>
              <a:rPr lang="en-US" sz="2500" b="1" dirty="0" smtClean="0"/>
              <a:t>(15min</a:t>
            </a:r>
            <a:r>
              <a:rPr lang="en-US" sz="2500" b="1" dirty="0"/>
              <a:t>.)</a:t>
            </a:r>
            <a:r>
              <a:rPr lang="en-US" sz="2500" dirty="0" smtClean="0"/>
              <a:t> </a:t>
            </a:r>
            <a:endParaRPr lang="en-US" sz="2500" dirty="0"/>
          </a:p>
        </p:txBody>
      </p:sp>
      <p:sp>
        <p:nvSpPr>
          <p:cNvPr id="3" name="Content Placeholder 2"/>
          <p:cNvSpPr>
            <a:spLocks noGrp="1"/>
          </p:cNvSpPr>
          <p:nvPr>
            <p:ph idx="1"/>
          </p:nvPr>
        </p:nvSpPr>
        <p:spPr>
          <a:xfrm>
            <a:off x="457200" y="1905000"/>
            <a:ext cx="8305800" cy="4325112"/>
          </a:xfrm>
        </p:spPr>
        <p:txBody>
          <a:bodyPr>
            <a:normAutofit/>
          </a:bodyPr>
          <a:lstStyle/>
          <a:p>
            <a:pPr marL="285750" indent="-176213"/>
            <a:r>
              <a:rPr lang="en-US" dirty="0" smtClean="0"/>
              <a:t>Read the section of the Progressions Document on Grade 4 and Grade 5 Multiplying and Dividing Fractions. (10 min.)</a:t>
            </a:r>
          </a:p>
          <a:p>
            <a:pPr marL="285750" indent="-176213">
              <a:buNone/>
            </a:pPr>
            <a:endParaRPr lang="en-US" dirty="0" smtClean="0"/>
          </a:p>
          <a:p>
            <a:pPr marL="285750" indent="-176213"/>
            <a:r>
              <a:rPr lang="en-US" dirty="0" smtClean="0"/>
              <a:t>Work with a partner to respond to the following item:</a:t>
            </a:r>
          </a:p>
          <a:p>
            <a:pPr marL="578358" lvl="1" indent="-176213"/>
            <a:r>
              <a:rPr lang="en-US" dirty="0" smtClean="0">
                <a:solidFill>
                  <a:schemeClr val="accent6"/>
                </a:solidFill>
              </a:rPr>
              <a:t>Explain how creating a story/real-world context might assist a student in understanding fraction multiplication. (5 min.)</a:t>
            </a:r>
            <a:endParaRPr lang="en-US" dirty="0">
              <a:solidFill>
                <a:schemeClr val="accent6"/>
              </a:solidFill>
            </a:endParaRPr>
          </a:p>
          <a:p>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32</a:t>
            </a:fld>
            <a:endParaRPr lang="en-US" dirty="0"/>
          </a:p>
        </p:txBody>
      </p:sp>
    </p:spTree>
    <p:extLst>
      <p:ext uri="{BB962C8B-B14F-4D97-AF65-F5344CB8AC3E}">
        <p14:creationId xmlns:p14="http://schemas.microsoft.com/office/powerpoint/2010/main" val="18985293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 7:   Dividing Fractions </a:t>
            </a:r>
            <a:endParaRPr lang="en-US" dirty="0"/>
          </a:p>
        </p:txBody>
      </p:sp>
      <p:sp>
        <p:nvSpPr>
          <p:cNvPr id="3" name="Content Placeholder 2"/>
          <p:cNvSpPr>
            <a:spLocks noGrp="1"/>
          </p:cNvSpPr>
          <p:nvPr>
            <p:ph idx="1"/>
          </p:nvPr>
        </p:nvSpPr>
        <p:spPr/>
        <p:txBody>
          <a:bodyPr>
            <a:normAutofit/>
          </a:bodyPr>
          <a:lstStyle/>
          <a:p>
            <a:pPr algn="ctr">
              <a:buNone/>
            </a:pPr>
            <a:endParaRPr lang="en-US" sz="4000" dirty="0" smtClean="0">
              <a:hlinkClick r:id="rId2"/>
            </a:endParaRPr>
          </a:p>
          <a:p>
            <a:pPr algn="ctr">
              <a:buNone/>
            </a:pPr>
            <a:r>
              <a:rPr lang="en-US" sz="4000" dirty="0" smtClean="0">
                <a:hlinkClick r:id="rId2"/>
              </a:rPr>
              <a:t>http://vimeo.com/71907763#at=0</a:t>
            </a:r>
            <a:r>
              <a:rPr lang="en-US" sz="4000" dirty="0" smtClean="0"/>
              <a:t> </a:t>
            </a:r>
          </a:p>
          <a:p>
            <a:pPr algn="ctr">
              <a:buNone/>
            </a:pPr>
            <a:endParaRPr lang="en-US" sz="4000" dirty="0" smtClean="0"/>
          </a:p>
          <a:p>
            <a:pPr algn="ctr">
              <a:buNone/>
            </a:pPr>
            <a:r>
              <a:rPr lang="en-US" sz="3000" dirty="0" smtClean="0"/>
              <a:t>4:50 minutes</a:t>
            </a:r>
          </a:p>
          <a:p>
            <a:pPr algn="ctr">
              <a:buNone/>
            </a:pPr>
            <a:endParaRPr lang="en-US" sz="4800"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33</a:t>
            </a:fld>
            <a:endParaRPr lang="en-US" dirty="0"/>
          </a:p>
        </p:txBody>
      </p:sp>
      <p:pic>
        <p:nvPicPr>
          <p:cNvPr id="72706" name="Picture 2" descr="C:\Program Files (x86)\Microsoft Office\MEDIA\CAGCAT10\j0234131.wmf"/>
          <p:cNvPicPr>
            <a:picLocks noChangeAspect="1" noChangeArrowheads="1"/>
          </p:cNvPicPr>
          <p:nvPr/>
        </p:nvPicPr>
        <p:blipFill>
          <a:blip r:embed="rId3" cstate="print"/>
          <a:srcRect/>
          <a:stretch>
            <a:fillRect/>
          </a:stretch>
        </p:blipFill>
        <p:spPr bwMode="auto">
          <a:xfrm>
            <a:off x="2133600" y="3962400"/>
            <a:ext cx="1334561" cy="1419131"/>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066800"/>
            <a:ext cx="5943600" cy="769441"/>
          </a:xfrm>
          <a:prstGeom prst="rect">
            <a:avLst/>
          </a:prstGeom>
          <a:noFill/>
        </p:spPr>
        <p:txBody>
          <a:bodyPr wrap="square" rtlCol="0">
            <a:spAutoFit/>
          </a:bodyPr>
          <a:lstStyle/>
          <a:p>
            <a:pPr algn="ctr"/>
            <a:r>
              <a:rPr lang="en-US" sz="4400" dirty="0" smtClean="0"/>
              <a:t>50-Pounds of Rice</a:t>
            </a:r>
            <a:endParaRPr lang="en-US" sz="4400" dirty="0"/>
          </a:p>
        </p:txBody>
      </p:sp>
      <p:pic>
        <p:nvPicPr>
          <p:cNvPr id="1026" name="Picture 2" descr="C:\Users\CBryant3\AppData\Local\Microsoft\Windows\Temporary Internet Files\Content.IE5\0WZK1ZPK\MC900052662[1].wmf"/>
          <p:cNvPicPr>
            <a:picLocks noChangeAspect="1" noChangeArrowheads="1"/>
          </p:cNvPicPr>
          <p:nvPr/>
        </p:nvPicPr>
        <p:blipFill>
          <a:blip r:embed="rId2" cstate="print"/>
          <a:srcRect/>
          <a:stretch>
            <a:fillRect/>
          </a:stretch>
        </p:blipFill>
        <p:spPr bwMode="auto">
          <a:xfrm>
            <a:off x="6629399" y="609600"/>
            <a:ext cx="1785823" cy="1692554"/>
          </a:xfrm>
          <a:prstGeom prst="rect">
            <a:avLst/>
          </a:prstGeom>
          <a:noFill/>
        </p:spPr>
      </p:pic>
      <p:sp>
        <p:nvSpPr>
          <p:cNvPr id="7" name="TextBox 6"/>
          <p:cNvSpPr txBox="1"/>
          <p:nvPr/>
        </p:nvSpPr>
        <p:spPr>
          <a:xfrm>
            <a:off x="1143000" y="2743200"/>
            <a:ext cx="7391400" cy="2246769"/>
          </a:xfrm>
          <a:prstGeom prst="rect">
            <a:avLst/>
          </a:prstGeom>
          <a:noFill/>
        </p:spPr>
        <p:txBody>
          <a:bodyPr wrap="square" rtlCol="0">
            <a:spAutoFit/>
          </a:bodyPr>
          <a:lstStyle/>
          <a:p>
            <a:r>
              <a:rPr lang="en-US" sz="2800" dirty="0" smtClean="0"/>
              <a:t>If 9 people want to share a 50-pound sack of rice equally by weight, how many pounds of rice should each person get?  Using a visual model, show how each person gets the same amount. (5 min.)</a:t>
            </a:r>
            <a:endParaRPr lang="en-US" sz="2800" dirty="0"/>
          </a:p>
        </p:txBody>
      </p:sp>
      <p:sp>
        <p:nvSpPr>
          <p:cNvPr id="2" name="Slide Number Placeholder 1"/>
          <p:cNvSpPr>
            <a:spLocks noGrp="1"/>
          </p:cNvSpPr>
          <p:nvPr>
            <p:ph type="sldNum" sz="quarter" idx="12"/>
          </p:nvPr>
        </p:nvSpPr>
        <p:spPr/>
        <p:txBody>
          <a:bodyPr/>
          <a:lstStyle/>
          <a:p>
            <a:fld id="{30022697-0E91-481D-97E7-9A5C3CF80954}"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5300" y="1102686"/>
            <a:ext cx="8382000" cy="1446550"/>
          </a:xfrm>
          <a:prstGeom prst="rect">
            <a:avLst/>
          </a:prstGeom>
          <a:noFill/>
        </p:spPr>
        <p:txBody>
          <a:bodyPr wrap="square" rtlCol="0">
            <a:spAutoFit/>
          </a:bodyPr>
          <a:lstStyle/>
          <a:p>
            <a:r>
              <a:rPr lang="en-US" sz="4400" dirty="0" smtClean="0"/>
              <a:t>Multiplying/Dividing Fractions Discussion </a:t>
            </a:r>
            <a:r>
              <a:rPr lang="en-US" sz="4400" dirty="0" smtClean="0"/>
              <a:t>Questions</a:t>
            </a:r>
            <a:r>
              <a:rPr lang="en-US" sz="4400" b="1" dirty="0"/>
              <a:t> </a:t>
            </a:r>
            <a:r>
              <a:rPr lang="en-US" sz="4400" b="1" dirty="0" smtClean="0"/>
              <a:t>		</a:t>
            </a:r>
            <a:r>
              <a:rPr lang="en-US" sz="2500" b="1" dirty="0" smtClean="0"/>
              <a:t>(</a:t>
            </a:r>
            <a:r>
              <a:rPr lang="en-US" sz="2500" b="1" dirty="0"/>
              <a:t>10 min.)</a:t>
            </a:r>
            <a:endParaRPr lang="en-US" sz="2500" dirty="0"/>
          </a:p>
        </p:txBody>
      </p:sp>
      <p:sp>
        <p:nvSpPr>
          <p:cNvPr id="9" name="TextBox 8"/>
          <p:cNvSpPr txBox="1"/>
          <p:nvPr/>
        </p:nvSpPr>
        <p:spPr>
          <a:xfrm>
            <a:off x="495300" y="2514600"/>
            <a:ext cx="8153400" cy="2677656"/>
          </a:xfrm>
          <a:prstGeom prst="rect">
            <a:avLst/>
          </a:prstGeom>
          <a:noFill/>
        </p:spPr>
        <p:txBody>
          <a:bodyPr wrap="square" rtlCol="0">
            <a:spAutoFit/>
          </a:bodyPr>
          <a:lstStyle/>
          <a:p>
            <a:pPr marL="514350" indent="-514350"/>
            <a:endParaRPr lang="en-US" sz="2800" dirty="0" smtClean="0"/>
          </a:p>
          <a:p>
            <a:pPr marL="514350" indent="-514350">
              <a:buClr>
                <a:schemeClr val="accent3"/>
              </a:buClr>
              <a:buFont typeface="Arial" pitchFamily="34" charset="0"/>
              <a:buChar char="•"/>
            </a:pPr>
            <a:r>
              <a:rPr lang="en-US" sz="2800" dirty="0" smtClean="0"/>
              <a:t>What models are used for multiplying/dividing fractions in the videos and </a:t>
            </a:r>
            <a:r>
              <a:rPr lang="en-US" sz="2800" i="1" dirty="0" smtClean="0"/>
              <a:t>Progressions</a:t>
            </a:r>
            <a:r>
              <a:rPr lang="en-US" sz="2800" dirty="0" smtClean="0"/>
              <a:t>?</a:t>
            </a:r>
          </a:p>
          <a:p>
            <a:pPr marL="514350" indent="-514350"/>
            <a:endParaRPr lang="en-US" sz="2800" dirty="0" smtClean="0"/>
          </a:p>
          <a:p>
            <a:pPr marL="514350" indent="-514350">
              <a:buClr>
                <a:schemeClr val="accent3"/>
              </a:buClr>
              <a:buFont typeface="Arial" pitchFamily="34" charset="0"/>
              <a:buChar char="•"/>
            </a:pPr>
            <a:r>
              <a:rPr lang="en-US" sz="2800" dirty="0" smtClean="0"/>
              <a:t>What are the advantages to using different models of multiplying/dividing fractions? </a:t>
            </a:r>
          </a:p>
        </p:txBody>
      </p:sp>
      <p:sp>
        <p:nvSpPr>
          <p:cNvPr id="2" name="Slide Number Placeholder 1"/>
          <p:cNvSpPr>
            <a:spLocks noGrp="1"/>
          </p:cNvSpPr>
          <p:nvPr>
            <p:ph type="sldNum" sz="quarter" idx="12"/>
          </p:nvPr>
        </p:nvSpPr>
        <p:spPr/>
        <p:txBody>
          <a:bodyPr/>
          <a:lstStyle/>
          <a:p>
            <a:fld id="{30022697-0E91-481D-97E7-9A5C3CF80954}"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CBryant3\AppData\Local\Microsoft\Windows\Temporary Internet Files\Content.IE5\J5VZQ0U5\MP900400589[1].jpg"/>
          <p:cNvPicPr>
            <a:picLocks noChangeAspect="1" noChangeArrowheads="1"/>
          </p:cNvPicPr>
          <p:nvPr/>
        </p:nvPicPr>
        <p:blipFill>
          <a:blip r:embed="rId3" cstate="print"/>
          <a:srcRect/>
          <a:stretch>
            <a:fillRect/>
          </a:stretch>
        </p:blipFill>
        <p:spPr bwMode="auto">
          <a:xfrm>
            <a:off x="7010400" y="457200"/>
            <a:ext cx="1871680" cy="2340171"/>
          </a:xfrm>
          <a:prstGeom prst="rect">
            <a:avLst/>
          </a:prstGeom>
          <a:noFill/>
        </p:spPr>
      </p:pic>
      <p:sp>
        <p:nvSpPr>
          <p:cNvPr id="8" name="TextBox 7"/>
          <p:cNvSpPr txBox="1"/>
          <p:nvPr/>
        </p:nvSpPr>
        <p:spPr>
          <a:xfrm>
            <a:off x="914400" y="1066800"/>
            <a:ext cx="5562600" cy="1446550"/>
          </a:xfrm>
          <a:prstGeom prst="rect">
            <a:avLst/>
          </a:prstGeom>
          <a:noFill/>
        </p:spPr>
        <p:txBody>
          <a:bodyPr wrap="square" rtlCol="0">
            <a:spAutoFit/>
          </a:bodyPr>
          <a:lstStyle/>
          <a:p>
            <a:pPr algn="ctr"/>
            <a:r>
              <a:rPr lang="en-US" sz="4400" dirty="0" smtClean="0">
                <a:solidFill>
                  <a:prstClr val="black"/>
                </a:solidFill>
              </a:rPr>
              <a:t>Where are </a:t>
            </a:r>
            <a:r>
              <a:rPr lang="en-US" sz="4400" dirty="0" smtClean="0">
                <a:solidFill>
                  <a:prstClr val="black"/>
                </a:solidFill>
              </a:rPr>
              <a:t>the </a:t>
            </a:r>
            <a:r>
              <a:rPr lang="en-US" sz="4400" dirty="0" smtClean="0">
                <a:solidFill>
                  <a:prstClr val="black"/>
                </a:solidFill>
              </a:rPr>
              <a:t>Cookies</a:t>
            </a:r>
            <a:r>
              <a:rPr lang="en-US" sz="4400" dirty="0" smtClean="0">
                <a:solidFill>
                  <a:prstClr val="black"/>
                </a:solidFill>
              </a:rPr>
              <a:t>? </a:t>
            </a:r>
            <a:r>
              <a:rPr lang="en-US" sz="2500" dirty="0" smtClean="0">
                <a:solidFill>
                  <a:prstClr val="black"/>
                </a:solidFill>
              </a:rPr>
              <a:t>(3 min.)</a:t>
            </a:r>
            <a:endParaRPr lang="en-US" sz="2500" dirty="0">
              <a:solidFill>
                <a:prstClr val="black"/>
              </a:solidFill>
            </a:endParaRPr>
          </a:p>
        </p:txBody>
      </p:sp>
      <mc:AlternateContent xmlns:mc="http://schemas.openxmlformats.org/markup-compatibility/2006" xmlns:a14="http://schemas.microsoft.com/office/drawing/2010/main">
        <mc:Choice Requires="a14">
          <p:sp>
            <p:nvSpPr>
              <p:cNvPr id="9" name="TextBox 8"/>
              <p:cNvSpPr txBox="1"/>
              <p:nvPr/>
            </p:nvSpPr>
            <p:spPr>
              <a:xfrm>
                <a:off x="533400" y="2667000"/>
                <a:ext cx="8229600" cy="3505511"/>
              </a:xfrm>
              <a:prstGeom prst="rect">
                <a:avLst/>
              </a:prstGeom>
              <a:noFill/>
            </p:spPr>
            <p:txBody>
              <a:bodyPr wrap="square" rtlCol="0">
                <a:spAutoFit/>
              </a:bodyPr>
              <a:lstStyle/>
              <a:p>
                <a:r>
                  <a:rPr lang="en-US" sz="2400" dirty="0" smtClean="0">
                    <a:solidFill>
                      <a:prstClr val="black"/>
                    </a:solidFill>
                  </a:rPr>
                  <a:t>Mrs. James left a tray of cookies on the counter early one morning.  Larry walked by before lunch and decided to take </a:t>
                </a:r>
                <a14:m>
                  <m:oMath xmlns:m="http://schemas.openxmlformats.org/officeDocument/2006/math">
                    <m:f>
                      <m:fPr>
                        <m:ctrlPr>
                          <a:rPr lang="en-US" sz="2400" i="1" smtClean="0">
                            <a:solidFill>
                              <a:prstClr val="black"/>
                            </a:solidFill>
                            <a:latin typeface="Cambria Math" panose="02040503050406030204" pitchFamily="18" charset="0"/>
                          </a:rPr>
                        </m:ctrlPr>
                      </m:fPr>
                      <m:num>
                        <m:r>
                          <a:rPr lang="en-US" sz="2400" i="1" smtClean="0">
                            <a:solidFill>
                              <a:prstClr val="black"/>
                            </a:solidFill>
                            <a:latin typeface="Cambria Math"/>
                          </a:rPr>
                          <m:t>1</m:t>
                        </m:r>
                      </m:num>
                      <m:den>
                        <m:r>
                          <a:rPr lang="en-US" sz="2400" i="1" smtClean="0">
                            <a:solidFill>
                              <a:prstClr val="black"/>
                            </a:solidFill>
                            <a:latin typeface="Cambria Math"/>
                          </a:rPr>
                          <m:t>3</m:t>
                        </m:r>
                      </m:den>
                    </m:f>
                  </m:oMath>
                </a14:m>
                <a:r>
                  <a:rPr lang="en-US" sz="2400" dirty="0" smtClean="0">
                    <a:solidFill>
                      <a:prstClr val="black"/>
                    </a:solidFill>
                  </a:rPr>
                  <a:t> of the cookies on the tray.  Later that afternoon Barry came in and ate </a:t>
                </a:r>
                <a14:m>
                  <m:oMath xmlns:m="http://schemas.openxmlformats.org/officeDocument/2006/math">
                    <m:f>
                      <m:fPr>
                        <m:ctrlPr>
                          <a:rPr lang="en-US" sz="2400" i="1" smtClean="0">
                            <a:solidFill>
                              <a:prstClr val="black"/>
                            </a:solidFill>
                            <a:latin typeface="Cambria Math" panose="02040503050406030204" pitchFamily="18" charset="0"/>
                          </a:rPr>
                        </m:ctrlPr>
                      </m:fPr>
                      <m:num>
                        <m:r>
                          <a:rPr lang="en-US" sz="2400" i="1" smtClean="0">
                            <a:solidFill>
                              <a:prstClr val="black"/>
                            </a:solidFill>
                            <a:latin typeface="Cambria Math"/>
                          </a:rPr>
                          <m:t>1</m:t>
                        </m:r>
                      </m:num>
                      <m:den>
                        <m:r>
                          <a:rPr lang="en-US" sz="2400" i="1" smtClean="0">
                            <a:solidFill>
                              <a:prstClr val="black"/>
                            </a:solidFill>
                            <a:latin typeface="Cambria Math"/>
                          </a:rPr>
                          <m:t>4</m:t>
                        </m:r>
                      </m:den>
                    </m:f>
                  </m:oMath>
                </a14:m>
                <a:r>
                  <a:rPr lang="en-US" sz="2400" dirty="0" smtClean="0">
                    <a:solidFill>
                      <a:prstClr val="black"/>
                    </a:solidFill>
                  </a:rPr>
                  <a:t> of the remaining cookies.  After supper Terry saw the tray of cookies and ate </a:t>
                </a:r>
                <a14:m>
                  <m:oMath xmlns:m="http://schemas.openxmlformats.org/officeDocument/2006/math">
                    <m:f>
                      <m:fPr>
                        <m:ctrlPr>
                          <a:rPr lang="en-US" sz="2400" i="1" smtClean="0">
                            <a:solidFill>
                              <a:prstClr val="black"/>
                            </a:solidFill>
                            <a:latin typeface="Cambria Math" panose="02040503050406030204" pitchFamily="18" charset="0"/>
                          </a:rPr>
                        </m:ctrlPr>
                      </m:fPr>
                      <m:num>
                        <m:r>
                          <a:rPr lang="en-US" sz="2400" i="1" smtClean="0">
                            <a:solidFill>
                              <a:prstClr val="black"/>
                            </a:solidFill>
                            <a:latin typeface="Cambria Math"/>
                          </a:rPr>
                          <m:t>1</m:t>
                        </m:r>
                      </m:num>
                      <m:den>
                        <m:r>
                          <a:rPr lang="en-US" sz="2400" i="1" smtClean="0">
                            <a:solidFill>
                              <a:prstClr val="black"/>
                            </a:solidFill>
                            <a:latin typeface="Cambria Math"/>
                          </a:rPr>
                          <m:t>2</m:t>
                        </m:r>
                      </m:den>
                    </m:f>
                  </m:oMath>
                </a14:m>
                <a:r>
                  <a:rPr lang="en-US" sz="2400" dirty="0" smtClean="0">
                    <a:solidFill>
                      <a:prstClr val="black"/>
                    </a:solidFill>
                  </a:rPr>
                  <a:t> of the cookies remaining at that time.  The next morning Mrs. James found the tray with only 6 cookies left.  How many cookies were on the tray when Mrs. James first left it on the counter?</a:t>
                </a:r>
                <a:endParaRPr lang="en-US" sz="2400" dirty="0">
                  <a:solidFill>
                    <a:prstClr val="black"/>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33400" y="2667000"/>
                <a:ext cx="8229600" cy="3505511"/>
              </a:xfrm>
              <a:prstGeom prst="rect">
                <a:avLst/>
              </a:prstGeom>
              <a:blipFill rotWithShape="1">
                <a:blip r:embed="rId4" cstate="print"/>
                <a:stretch>
                  <a:fillRect l="-1185" t="-1391" r="-1259" b="-2783"/>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30022697-0E91-481D-97E7-9A5C3CF80954}" type="slidenum">
              <a:rPr lang="en-US" smtClean="0"/>
              <a:pPr/>
              <a:t>36</a:t>
            </a:fld>
            <a:endParaRPr lang="en-US" dirty="0"/>
          </a:p>
        </p:txBody>
      </p:sp>
    </p:spTree>
    <p:extLst>
      <p:ext uri="{BB962C8B-B14F-4D97-AF65-F5344CB8AC3E}">
        <p14:creationId xmlns:p14="http://schemas.microsoft.com/office/powerpoint/2010/main" val="1963944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Questions for Discussion 	</a:t>
            </a:r>
            <a:r>
              <a:rPr lang="en-US" sz="2500" dirty="0" smtClean="0"/>
              <a:t>(12 min.)</a:t>
            </a:r>
            <a:endParaRPr lang="en-US" sz="2500" dirty="0"/>
          </a:p>
        </p:txBody>
      </p:sp>
      <p:sp>
        <p:nvSpPr>
          <p:cNvPr id="3" name="Content Placeholder 2"/>
          <p:cNvSpPr>
            <a:spLocks noGrp="1"/>
          </p:cNvSpPr>
          <p:nvPr>
            <p:ph idx="1"/>
          </p:nvPr>
        </p:nvSpPr>
        <p:spPr>
          <a:xfrm>
            <a:off x="457200" y="1905000"/>
            <a:ext cx="8305800" cy="4325112"/>
          </a:xfrm>
        </p:spPr>
        <p:txBody>
          <a:bodyPr>
            <a:normAutofit lnSpcReduction="10000"/>
          </a:bodyPr>
          <a:lstStyle/>
          <a:p>
            <a:pPr marL="285750" indent="-176213"/>
            <a:r>
              <a:rPr lang="en-US" dirty="0" smtClean="0"/>
              <a:t>Work with a partner to respond to the following items:  </a:t>
            </a:r>
          </a:p>
          <a:p>
            <a:pPr marL="578358" lvl="1" indent="-176213"/>
            <a:r>
              <a:rPr lang="en-US" dirty="0" smtClean="0"/>
              <a:t>How </a:t>
            </a:r>
            <a:r>
              <a:rPr lang="en-US" dirty="0"/>
              <a:t>would your students approach this problem?</a:t>
            </a:r>
          </a:p>
          <a:p>
            <a:pPr marL="578358" lvl="1" indent="-176213"/>
            <a:endParaRPr lang="en-US" dirty="0" smtClean="0"/>
          </a:p>
          <a:p>
            <a:pPr marL="578358" lvl="1" indent="-176213"/>
            <a:r>
              <a:rPr lang="en-US" dirty="0" smtClean="0"/>
              <a:t>What conceptual understanding </a:t>
            </a:r>
            <a:r>
              <a:rPr lang="en-US" dirty="0"/>
              <a:t>of fractions does a student need </a:t>
            </a:r>
            <a:r>
              <a:rPr lang="en-US" dirty="0" smtClean="0"/>
              <a:t>in </a:t>
            </a:r>
            <a:r>
              <a:rPr lang="en-US" dirty="0"/>
              <a:t>order to solve </a:t>
            </a:r>
            <a:r>
              <a:rPr lang="en-US" dirty="0" smtClean="0"/>
              <a:t>the previous problem?</a:t>
            </a:r>
          </a:p>
          <a:p>
            <a:pPr marL="402145" lvl="1" indent="0">
              <a:buNone/>
            </a:pPr>
            <a:endParaRPr lang="en-US" dirty="0" smtClean="0"/>
          </a:p>
          <a:p>
            <a:pPr marL="578358" lvl="1" indent="-176213"/>
            <a:r>
              <a:rPr lang="en-US" dirty="0" smtClean="0"/>
              <a:t>What </a:t>
            </a:r>
            <a:r>
              <a:rPr lang="en-US" dirty="0"/>
              <a:t>instructional strategies would you use to reach students at various levels of </a:t>
            </a:r>
            <a:r>
              <a:rPr lang="en-US" dirty="0" smtClean="0"/>
              <a:t>mathematical </a:t>
            </a:r>
            <a:r>
              <a:rPr lang="en-US" dirty="0"/>
              <a:t>ability</a:t>
            </a:r>
            <a:r>
              <a:rPr lang="en-US" dirty="0" smtClean="0"/>
              <a:t>? </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37</a:t>
            </a:fld>
            <a:endParaRPr lang="en-US" dirty="0"/>
          </a:p>
        </p:txBody>
      </p:sp>
    </p:spTree>
    <p:extLst>
      <p:ext uri="{BB962C8B-B14F-4D97-AF65-F5344CB8AC3E}">
        <p14:creationId xmlns:p14="http://schemas.microsoft.com/office/powerpoint/2010/main" val="2584594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839200" cy="1066800"/>
          </a:xfrm>
        </p:spPr>
        <p:txBody>
          <a:bodyPr>
            <a:normAutofit fontScale="90000"/>
          </a:bodyPr>
          <a:lstStyle/>
          <a:p>
            <a:r>
              <a:rPr lang="en-US" dirty="0" smtClean="0"/>
              <a:t>Questions for Further </a:t>
            </a:r>
            <a:r>
              <a:rPr lang="en-US" dirty="0" smtClean="0"/>
              <a:t>Investigations</a:t>
            </a:r>
            <a:r>
              <a:rPr lang="en-US" sz="2800" dirty="0"/>
              <a:t> (7 min.) </a:t>
            </a:r>
            <a:endParaRPr lang="en-US" sz="2800" dirty="0"/>
          </a:p>
        </p:txBody>
      </p:sp>
      <p:sp>
        <p:nvSpPr>
          <p:cNvPr id="3" name="Content Placeholder 2"/>
          <p:cNvSpPr>
            <a:spLocks noGrp="1"/>
          </p:cNvSpPr>
          <p:nvPr>
            <p:ph idx="1"/>
          </p:nvPr>
        </p:nvSpPr>
        <p:spPr/>
        <p:txBody>
          <a:bodyPr>
            <a:normAutofit/>
          </a:bodyPr>
          <a:lstStyle/>
          <a:p>
            <a:r>
              <a:rPr lang="en-US" dirty="0"/>
              <a:t>What opportunities should students be given to assist with building </a:t>
            </a:r>
            <a:r>
              <a:rPr lang="en-US" dirty="0" smtClean="0"/>
              <a:t>their conceptual </a:t>
            </a:r>
            <a:r>
              <a:rPr lang="en-US" dirty="0"/>
              <a:t>understanding of fractions?</a:t>
            </a:r>
          </a:p>
          <a:p>
            <a:endParaRPr lang="en-US" dirty="0"/>
          </a:p>
          <a:p>
            <a:r>
              <a:rPr lang="en-US" dirty="0"/>
              <a:t>How do the various models of fractions build understanding?  What are the consequences of a student being bound to one model (e.g. only using circles</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38</a:t>
            </a:fld>
            <a:endParaRPr lang="en-US" dirty="0"/>
          </a:p>
        </p:txBody>
      </p:sp>
    </p:spTree>
    <p:extLst>
      <p:ext uri="{BB962C8B-B14F-4D97-AF65-F5344CB8AC3E}">
        <p14:creationId xmlns:p14="http://schemas.microsoft.com/office/powerpoint/2010/main" val="3381362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708136" cy="914400"/>
          </a:xfrm>
        </p:spPr>
        <p:txBody>
          <a:bodyPr>
            <a:normAutofit/>
          </a:bodyPr>
          <a:lstStyle/>
          <a:p>
            <a:r>
              <a:rPr lang="en-US" sz="3600" dirty="0" smtClean="0"/>
              <a:t>Questions for Further </a:t>
            </a:r>
            <a:r>
              <a:rPr lang="en-US" sz="3600" dirty="0"/>
              <a:t>Investigations </a:t>
            </a:r>
            <a:r>
              <a:rPr lang="en-US" sz="2200" dirty="0"/>
              <a:t>(7 min.) </a:t>
            </a:r>
            <a:endParaRPr lang="en-US" sz="2200" dirty="0"/>
          </a:p>
        </p:txBody>
      </p:sp>
      <p:sp>
        <p:nvSpPr>
          <p:cNvPr id="3" name="Content Placeholder 2"/>
          <p:cNvSpPr>
            <a:spLocks noGrp="1"/>
          </p:cNvSpPr>
          <p:nvPr>
            <p:ph idx="1"/>
          </p:nvPr>
        </p:nvSpPr>
        <p:spPr/>
        <p:txBody>
          <a:bodyPr>
            <a:normAutofit/>
          </a:bodyPr>
          <a:lstStyle/>
          <a:p>
            <a:r>
              <a:rPr lang="en-US" dirty="0" smtClean="0"/>
              <a:t>Whole </a:t>
            </a:r>
            <a:r>
              <a:rPr lang="en-US" dirty="0"/>
              <a:t>group: </a:t>
            </a:r>
            <a:endParaRPr lang="en-US" dirty="0" smtClean="0"/>
          </a:p>
          <a:p>
            <a:pPr lvl="1"/>
            <a:r>
              <a:rPr lang="en-US" dirty="0" smtClean="0"/>
              <a:t>How </a:t>
            </a:r>
            <a:r>
              <a:rPr lang="en-US" dirty="0"/>
              <a:t>could various models have been used to facilitate understanding of </a:t>
            </a:r>
            <a:r>
              <a:rPr lang="en-US" dirty="0" smtClean="0"/>
              <a:t>any of the previous activities </a:t>
            </a:r>
            <a:r>
              <a:rPr lang="en-US" dirty="0"/>
              <a:t>and what does the student’s choice of model tell the teacher about student understanding</a:t>
            </a:r>
            <a:r>
              <a:rPr lang="en-US" dirty="0" smtClean="0"/>
              <a:t>?(7 min.)</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39</a:t>
            </a:fld>
            <a:endParaRPr lang="en-US" dirty="0"/>
          </a:p>
        </p:txBody>
      </p:sp>
    </p:spTree>
    <p:extLst>
      <p:ext uri="{BB962C8B-B14F-4D97-AF65-F5344CB8AC3E}">
        <p14:creationId xmlns:p14="http://schemas.microsoft.com/office/powerpoint/2010/main" val="1869049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71500" y="1498270"/>
            <a:ext cx="8001000" cy="4124206"/>
          </a:xfrm>
          <a:prstGeom prst="rect">
            <a:avLst/>
          </a:prstGeom>
          <a:noFill/>
        </p:spPr>
        <p:txBody>
          <a:bodyPr wrap="square" rtlCol="0">
            <a:spAutoFit/>
          </a:bodyPr>
          <a:lstStyle/>
          <a:p>
            <a:endParaRPr lang="en-US" sz="1200" dirty="0"/>
          </a:p>
          <a:p>
            <a:pPr marL="342900" indent="-342900">
              <a:buClr>
                <a:schemeClr val="accent3"/>
              </a:buClr>
              <a:buFont typeface="Arial" pitchFamily="34" charset="0"/>
              <a:buChar char="•"/>
            </a:pPr>
            <a:r>
              <a:rPr lang="en-US" sz="2500" dirty="0" smtClean="0"/>
              <a:t>What type of </a:t>
            </a:r>
            <a:r>
              <a:rPr lang="en-US" sz="2500" b="1" dirty="0" smtClean="0"/>
              <a:t>FOCUS</a:t>
            </a:r>
            <a:r>
              <a:rPr lang="en-US" sz="2500" dirty="0" smtClean="0"/>
              <a:t> do I need in my grade level to help a student be successful on a problem such as this?</a:t>
            </a:r>
          </a:p>
          <a:p>
            <a:pPr marL="342900" indent="-342900">
              <a:buClr>
                <a:schemeClr val="accent3"/>
              </a:buClr>
              <a:buFont typeface="Arial" pitchFamily="34" charset="0"/>
              <a:buChar char="•"/>
            </a:pPr>
            <a:endParaRPr lang="en-US" sz="2500" dirty="0" smtClean="0"/>
          </a:p>
          <a:p>
            <a:pPr marL="342900" indent="-342900">
              <a:buClr>
                <a:schemeClr val="accent3"/>
              </a:buClr>
              <a:buFont typeface="Arial" pitchFamily="34" charset="0"/>
              <a:buChar char="•"/>
            </a:pPr>
            <a:r>
              <a:rPr lang="en-US" sz="2500" dirty="0" smtClean="0"/>
              <a:t>How do we work together within AND across grade levels to </a:t>
            </a:r>
            <a:r>
              <a:rPr lang="en-US" sz="2500" dirty="0"/>
              <a:t>e</a:t>
            </a:r>
            <a:r>
              <a:rPr lang="en-US" sz="2500" dirty="0" smtClean="0"/>
              <a:t>nsure </a:t>
            </a:r>
            <a:r>
              <a:rPr lang="en-US" sz="2500" b="1" dirty="0" smtClean="0"/>
              <a:t>COHERENCE?</a:t>
            </a:r>
          </a:p>
          <a:p>
            <a:pPr marL="342900" indent="-342900">
              <a:buClr>
                <a:schemeClr val="accent3"/>
              </a:buClr>
              <a:buFont typeface="Arial" pitchFamily="34" charset="0"/>
              <a:buChar char="•"/>
            </a:pPr>
            <a:endParaRPr lang="en-US" sz="2500" b="1" dirty="0" smtClean="0"/>
          </a:p>
          <a:p>
            <a:pPr marL="342900" indent="-342900">
              <a:buClr>
                <a:schemeClr val="accent3"/>
              </a:buClr>
              <a:buFont typeface="Arial" pitchFamily="34" charset="0"/>
              <a:buChar char="•"/>
            </a:pPr>
            <a:r>
              <a:rPr lang="en-US" sz="2500" dirty="0" smtClean="0"/>
              <a:t>How do we maintain proper </a:t>
            </a:r>
            <a:r>
              <a:rPr lang="en-US" sz="2500" b="1" dirty="0" smtClean="0"/>
              <a:t>RIGOR</a:t>
            </a:r>
            <a:r>
              <a:rPr lang="en-US" sz="2500" dirty="0" smtClean="0"/>
              <a:t> in our instruction including: Conceptual Understanding, Fluency, and Application? </a:t>
            </a:r>
          </a:p>
        </p:txBody>
      </p:sp>
      <p:sp>
        <p:nvSpPr>
          <p:cNvPr id="2" name="Slide Number Placeholder 1"/>
          <p:cNvSpPr>
            <a:spLocks noGrp="1"/>
          </p:cNvSpPr>
          <p:nvPr>
            <p:ph type="sldNum" sz="quarter" idx="12"/>
          </p:nvPr>
        </p:nvSpPr>
        <p:spPr/>
        <p:txBody>
          <a:bodyPr/>
          <a:lstStyle/>
          <a:p>
            <a:fld id="{30022697-0E91-481D-97E7-9A5C3CF80954}" type="slidenum">
              <a:rPr lang="en-US" smtClean="0"/>
              <a:pPr/>
              <a:t>4</a:t>
            </a:fld>
            <a:endParaRPr lang="en-US" dirty="0"/>
          </a:p>
        </p:txBody>
      </p:sp>
      <p:sp>
        <p:nvSpPr>
          <p:cNvPr id="4" name="Title 1"/>
          <p:cNvSpPr txBox="1">
            <a:spLocks/>
          </p:cNvSpPr>
          <p:nvPr/>
        </p:nvSpPr>
        <p:spPr>
          <a:xfrm>
            <a:off x="457200" y="787730"/>
            <a:ext cx="8229600" cy="660070"/>
          </a:xfrm>
          <a:prstGeom prst="rect">
            <a:avLst/>
          </a:prstGeom>
        </p:spPr>
        <p:txBody>
          <a:bodyP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000" dirty="0" smtClean="0"/>
              <a:t>Key Questions to Consider Throughout the Day:</a:t>
            </a:r>
            <a:endParaRPr lang="en-US" sz="3000" dirty="0"/>
          </a:p>
        </p:txBody>
      </p:sp>
    </p:spTree>
    <p:extLst>
      <p:ext uri="{BB962C8B-B14F-4D97-AF65-F5344CB8AC3E}">
        <p14:creationId xmlns:p14="http://schemas.microsoft.com/office/powerpoint/2010/main" val="128459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 calcmode="lin" valueType="num">
                                      <p:cBhvr additive="base">
                                        <p:cTn id="1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71500" y="1447800"/>
            <a:ext cx="8001000" cy="4893647"/>
          </a:xfrm>
          <a:prstGeom prst="rect">
            <a:avLst/>
          </a:prstGeom>
          <a:noFill/>
        </p:spPr>
        <p:txBody>
          <a:bodyPr wrap="square" rtlCol="0">
            <a:spAutoFit/>
          </a:bodyPr>
          <a:lstStyle/>
          <a:p>
            <a:endParaRPr lang="en-US" sz="1200" dirty="0"/>
          </a:p>
          <a:p>
            <a:pPr marL="342900" indent="-342900">
              <a:buClr>
                <a:schemeClr val="accent3"/>
              </a:buClr>
              <a:buFont typeface="Arial" pitchFamily="34" charset="0"/>
              <a:buChar char="•"/>
            </a:pPr>
            <a:r>
              <a:rPr lang="en-US" sz="2500" dirty="0" smtClean="0"/>
              <a:t>Discuss as a whole group the following:</a:t>
            </a:r>
          </a:p>
          <a:p>
            <a:pPr marL="800100" lvl="1" indent="-342900">
              <a:buClr>
                <a:schemeClr val="accent2"/>
              </a:buClr>
              <a:buFont typeface="Wingdings" pitchFamily="2" charset="2"/>
              <a:buChar char="q"/>
            </a:pPr>
            <a:r>
              <a:rPr lang="en-US" sz="2500" dirty="0" smtClean="0">
                <a:solidFill>
                  <a:schemeClr val="accent2"/>
                </a:solidFill>
              </a:rPr>
              <a:t>What type of </a:t>
            </a:r>
            <a:r>
              <a:rPr lang="en-US" sz="2500" b="1" dirty="0" smtClean="0">
                <a:solidFill>
                  <a:schemeClr val="accent2"/>
                </a:solidFill>
              </a:rPr>
              <a:t>FOCUS</a:t>
            </a:r>
            <a:r>
              <a:rPr lang="en-US" sz="2500" dirty="0" smtClean="0">
                <a:solidFill>
                  <a:schemeClr val="accent2"/>
                </a:solidFill>
              </a:rPr>
              <a:t> do I need in my grade level to help a student be successful on a problems similar to those presented in today’s professional development?</a:t>
            </a:r>
          </a:p>
          <a:p>
            <a:pPr marL="800100" lvl="1" indent="-342900">
              <a:buClr>
                <a:schemeClr val="accent2"/>
              </a:buClr>
              <a:buFont typeface="Wingdings" pitchFamily="2" charset="2"/>
              <a:buChar char="q"/>
            </a:pPr>
            <a:endParaRPr lang="en-US" sz="2500" dirty="0" smtClean="0">
              <a:solidFill>
                <a:schemeClr val="accent2"/>
              </a:solidFill>
            </a:endParaRPr>
          </a:p>
          <a:p>
            <a:pPr marL="800100" lvl="1" indent="-342900">
              <a:buClr>
                <a:schemeClr val="accent2"/>
              </a:buClr>
              <a:buFont typeface="Wingdings" pitchFamily="2" charset="2"/>
              <a:buChar char="q"/>
            </a:pPr>
            <a:r>
              <a:rPr lang="en-US" sz="2500" dirty="0" smtClean="0">
                <a:solidFill>
                  <a:schemeClr val="accent2"/>
                </a:solidFill>
              </a:rPr>
              <a:t>How do we work together within AND across grade levels to </a:t>
            </a:r>
            <a:r>
              <a:rPr lang="en-US" sz="2500" dirty="0">
                <a:solidFill>
                  <a:schemeClr val="accent2"/>
                </a:solidFill>
              </a:rPr>
              <a:t>e</a:t>
            </a:r>
            <a:r>
              <a:rPr lang="en-US" sz="2500" dirty="0" smtClean="0">
                <a:solidFill>
                  <a:schemeClr val="accent2"/>
                </a:solidFill>
              </a:rPr>
              <a:t>nsure </a:t>
            </a:r>
            <a:r>
              <a:rPr lang="en-US" sz="2500" b="1" dirty="0" smtClean="0">
                <a:solidFill>
                  <a:schemeClr val="accent2"/>
                </a:solidFill>
              </a:rPr>
              <a:t>COHERENCE?</a:t>
            </a:r>
          </a:p>
          <a:p>
            <a:pPr marL="800100" lvl="1" indent="-342900">
              <a:buClr>
                <a:schemeClr val="accent2"/>
              </a:buClr>
              <a:buFont typeface="Wingdings" pitchFamily="2" charset="2"/>
              <a:buChar char="q"/>
            </a:pPr>
            <a:endParaRPr lang="en-US" sz="2500" b="1" dirty="0" smtClean="0">
              <a:solidFill>
                <a:schemeClr val="accent2"/>
              </a:solidFill>
            </a:endParaRPr>
          </a:p>
          <a:p>
            <a:pPr marL="800100" lvl="1" indent="-342900">
              <a:buClr>
                <a:schemeClr val="accent2"/>
              </a:buClr>
              <a:buFont typeface="Wingdings" pitchFamily="2" charset="2"/>
              <a:buChar char="q"/>
            </a:pPr>
            <a:r>
              <a:rPr lang="en-US" sz="2500" dirty="0" smtClean="0">
                <a:solidFill>
                  <a:schemeClr val="accent2"/>
                </a:solidFill>
              </a:rPr>
              <a:t>How do we maintain proper </a:t>
            </a:r>
            <a:r>
              <a:rPr lang="en-US" sz="2500" b="1" dirty="0" smtClean="0">
                <a:solidFill>
                  <a:schemeClr val="accent2"/>
                </a:solidFill>
              </a:rPr>
              <a:t>RIGOR</a:t>
            </a:r>
            <a:r>
              <a:rPr lang="en-US" sz="2500" dirty="0" smtClean="0">
                <a:solidFill>
                  <a:schemeClr val="accent2"/>
                </a:solidFill>
              </a:rPr>
              <a:t> in our instruction including: Conceptual Understanding, Fluency, and Application? </a:t>
            </a:r>
          </a:p>
        </p:txBody>
      </p:sp>
      <p:sp>
        <p:nvSpPr>
          <p:cNvPr id="2" name="Slide Number Placeholder 1"/>
          <p:cNvSpPr>
            <a:spLocks noGrp="1"/>
          </p:cNvSpPr>
          <p:nvPr>
            <p:ph type="sldNum" sz="quarter" idx="12"/>
          </p:nvPr>
        </p:nvSpPr>
        <p:spPr/>
        <p:txBody>
          <a:bodyPr/>
          <a:lstStyle/>
          <a:p>
            <a:fld id="{30022697-0E91-481D-97E7-9A5C3CF80954}" type="slidenum">
              <a:rPr lang="en-US" smtClean="0"/>
              <a:pPr/>
              <a:t>40</a:t>
            </a:fld>
            <a:endParaRPr lang="en-US" dirty="0"/>
          </a:p>
        </p:txBody>
      </p:sp>
      <p:sp>
        <p:nvSpPr>
          <p:cNvPr id="4" name="Title 1"/>
          <p:cNvSpPr txBox="1">
            <a:spLocks/>
          </p:cNvSpPr>
          <p:nvPr/>
        </p:nvSpPr>
        <p:spPr>
          <a:xfrm>
            <a:off x="349827" y="762000"/>
            <a:ext cx="8229600" cy="1066800"/>
          </a:xfrm>
          <a:prstGeom prst="rect">
            <a:avLst/>
          </a:prstGeom>
        </p:spPr>
        <p:txBody>
          <a:bodyPr>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Reflections</a:t>
            </a:r>
            <a:r>
              <a:rPr lang="en-US" b="1" dirty="0"/>
              <a:t> </a:t>
            </a:r>
            <a:r>
              <a:rPr lang="en-US" b="1" dirty="0" smtClean="0"/>
              <a:t>					</a:t>
            </a:r>
            <a:r>
              <a:rPr lang="en-US" sz="2600" b="1" dirty="0" smtClean="0"/>
              <a:t>(15 </a:t>
            </a:r>
            <a:r>
              <a:rPr lang="en-US" sz="2600" b="1" dirty="0"/>
              <a:t>min.)</a:t>
            </a:r>
            <a:endParaRPr lang="en-US" sz="2600" dirty="0"/>
          </a:p>
        </p:txBody>
      </p:sp>
    </p:spTree>
    <p:extLst>
      <p:ext uri="{BB962C8B-B14F-4D97-AF65-F5344CB8AC3E}">
        <p14:creationId xmlns:p14="http://schemas.microsoft.com/office/powerpoint/2010/main" val="330661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Work with your students, gather student work, re-visit, and share students’ understanding and misconceptions with team or PLC.</a:t>
            </a:r>
          </a:p>
          <a:p>
            <a:pPr lvl="1"/>
            <a:r>
              <a:rPr lang="en-US" dirty="0" smtClean="0"/>
              <a:t>What worked?</a:t>
            </a:r>
          </a:p>
          <a:p>
            <a:pPr lvl="1"/>
            <a:r>
              <a:rPr lang="en-US" dirty="0" smtClean="0"/>
              <a:t>What didn’t?</a:t>
            </a:r>
          </a:p>
          <a:p>
            <a:pPr lvl="1"/>
            <a:r>
              <a:rPr lang="en-US" dirty="0" smtClean="0"/>
              <a:t>Evaluate if individual students are ready to move on to the next concept.</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 – Reflection of Conceptual Understanding</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What opportunities should students be given to assist with building their conceptual understanding of fractions?</a:t>
            </a:r>
          </a:p>
          <a:p>
            <a:pPr lvl="0"/>
            <a:r>
              <a:rPr lang="en-US" dirty="0" smtClean="0"/>
              <a:t>How do the various models of fractions build understanding?  List some possible outcomes of a student being bound to one model?</a:t>
            </a:r>
          </a:p>
          <a:p>
            <a:pPr lvl="0"/>
            <a:r>
              <a:rPr lang="en-US" dirty="0" smtClean="0"/>
              <a:t>How does your instruction allow for students to develop conceptual understanding of fractions?  How is this embedded in your school’s math program?</a:t>
            </a:r>
          </a:p>
          <a:p>
            <a:r>
              <a:rPr lang="en-US" dirty="0" smtClean="0"/>
              <a:t>How do you provide opportunities for students to demonstrate conceptual understanding of fractions?  How does your school’s math program support students’ demonstrating conceptual understanding of fractions?</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Feedback &amp; Reflection</a:t>
            </a:r>
            <a:endParaRPr lang="en-US" dirty="0"/>
          </a:p>
        </p:txBody>
      </p:sp>
      <p:sp>
        <p:nvSpPr>
          <p:cNvPr id="3" name="Content Placeholder 2"/>
          <p:cNvSpPr>
            <a:spLocks noGrp="1"/>
          </p:cNvSpPr>
          <p:nvPr>
            <p:ph idx="1"/>
          </p:nvPr>
        </p:nvSpPr>
        <p:spPr>
          <a:xfrm>
            <a:off x="457200" y="1371600"/>
            <a:ext cx="8229600" cy="5202936"/>
          </a:xfrm>
        </p:spPr>
        <p:txBody>
          <a:bodyPr>
            <a:normAutofit/>
          </a:bodyPr>
          <a:lstStyle/>
          <a:p>
            <a:pPr algn="ctr">
              <a:buNone/>
            </a:pPr>
            <a:endParaRPr lang="en-US" b="1" i="1" dirty="0" smtClean="0"/>
          </a:p>
          <a:p>
            <a:pPr algn="ctr">
              <a:buNone/>
            </a:pPr>
            <a:r>
              <a:rPr lang="en-US" b="1" i="1" dirty="0" smtClean="0"/>
              <a:t>Professional Development </a:t>
            </a:r>
            <a:endParaRPr lang="en-US" dirty="0" smtClean="0"/>
          </a:p>
          <a:p>
            <a:pPr algn="ctr">
              <a:buNone/>
            </a:pPr>
            <a:r>
              <a:rPr lang="en-US" dirty="0" smtClean="0"/>
              <a:t>Feedback Form</a:t>
            </a:r>
          </a:p>
          <a:p>
            <a:pPr>
              <a:buNone/>
            </a:pPr>
            <a:r>
              <a:rPr lang="en-US" dirty="0" smtClean="0"/>
              <a:t> </a:t>
            </a:r>
          </a:p>
          <a:p>
            <a:pPr algn="ctr">
              <a:buNone/>
            </a:pPr>
            <a:r>
              <a:rPr lang="en-US" b="1" dirty="0" smtClean="0"/>
              <a:t>Title:</a:t>
            </a:r>
            <a:r>
              <a:rPr lang="en-US" dirty="0" smtClean="0"/>
              <a:t>  </a:t>
            </a:r>
            <a:r>
              <a:rPr lang="en-US" b="1" u="sng" dirty="0" smtClean="0"/>
              <a:t>Fraction Progressions PD</a:t>
            </a:r>
            <a:r>
              <a:rPr lang="en-US" dirty="0" smtClean="0"/>
              <a:t>		</a:t>
            </a:r>
          </a:p>
          <a:p>
            <a:pPr>
              <a:buNone/>
            </a:pPr>
            <a:r>
              <a:rPr lang="en-US" dirty="0" smtClean="0"/>
              <a:t>  </a:t>
            </a:r>
          </a:p>
          <a:p>
            <a:pPr algn="ctr">
              <a:buNone/>
            </a:pPr>
            <a:r>
              <a:rPr lang="en-US" dirty="0" smtClean="0"/>
              <a:t>Please reflect on this training.  </a:t>
            </a:r>
          </a:p>
          <a:p>
            <a:pPr algn="ctr">
              <a:buNone/>
            </a:pPr>
            <a:r>
              <a:rPr lang="en-US" dirty="0" smtClean="0"/>
              <a:t>Your feedback is appreciated.  </a:t>
            </a:r>
            <a:r>
              <a:rPr lang="en-US" dirty="0" smtClean="0">
                <a:sym typeface="Wingdings" pitchFamily="2" charset="2"/>
              </a:rPr>
              <a:t></a:t>
            </a:r>
            <a:endParaRPr lang="en-US" dirty="0" smtClean="0"/>
          </a:p>
        </p:txBody>
      </p:sp>
      <p:sp>
        <p:nvSpPr>
          <p:cNvPr id="4" name="Slide Number Placeholder 3"/>
          <p:cNvSpPr>
            <a:spLocks noGrp="1"/>
          </p:cNvSpPr>
          <p:nvPr>
            <p:ph type="sldNum" sz="quarter" idx="12"/>
          </p:nvPr>
        </p:nvSpPr>
        <p:spPr/>
        <p:txBody>
          <a:bodyPr/>
          <a:lstStyle/>
          <a:p>
            <a:fld id="{30022697-0E91-481D-97E7-9A5C3CF80954}"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chor="ctr"/>
          <a:lstStyle/>
          <a:p>
            <a:pPr algn="ctr"/>
            <a:r>
              <a:rPr lang="en-US" dirty="0" smtClean="0"/>
              <a:t>Questions?</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44</a:t>
            </a:fld>
            <a:endParaRPr lang="en-US" dirty="0"/>
          </a:p>
        </p:txBody>
      </p:sp>
    </p:spTree>
    <p:extLst>
      <p:ext uri="{BB962C8B-B14F-4D97-AF65-F5344CB8AC3E}">
        <p14:creationId xmlns:p14="http://schemas.microsoft.com/office/powerpoint/2010/main" val="133927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b="1" dirty="0" smtClean="0">
                <a:latin typeface="+mn-lt"/>
              </a:rPr>
              <a:t>Fraction Overview</a:t>
            </a:r>
            <a:endParaRPr lang="en-US" b="1" dirty="0">
              <a:latin typeface="+mn-lt"/>
            </a:endParaRPr>
          </a:p>
        </p:txBody>
      </p:sp>
      <p:sp>
        <p:nvSpPr>
          <p:cNvPr id="3" name="Content Placeholder 2"/>
          <p:cNvSpPr>
            <a:spLocks noGrp="1"/>
          </p:cNvSpPr>
          <p:nvPr>
            <p:ph idx="1"/>
          </p:nvPr>
        </p:nvSpPr>
        <p:spPr>
          <a:xfrm>
            <a:off x="533400" y="1828800"/>
            <a:ext cx="8229600" cy="4325112"/>
          </a:xfrm>
        </p:spPr>
        <p:txBody>
          <a:bodyPr>
            <a:normAutofit/>
          </a:bodyPr>
          <a:lstStyle/>
          <a:p>
            <a:r>
              <a:rPr lang="en-US" dirty="0" smtClean="0"/>
              <a:t>Please refer to the Fraction Progressions Overview document.</a:t>
            </a:r>
          </a:p>
          <a:p>
            <a:pPr>
              <a:buNone/>
            </a:pPr>
            <a:endParaRPr lang="en-US" dirty="0" smtClean="0"/>
          </a:p>
          <a:p>
            <a:pPr lvl="1"/>
            <a:r>
              <a:rPr lang="en-US" dirty="0" smtClean="0"/>
              <a:t>Please read the document individually. </a:t>
            </a:r>
          </a:p>
          <a:p>
            <a:pPr lvl="1"/>
            <a:endParaRPr lang="en-US" dirty="0"/>
          </a:p>
          <a:p>
            <a:pPr lvl="1"/>
            <a:r>
              <a:rPr lang="en-US" dirty="0" smtClean="0"/>
              <a:t>Underline the sentences which you believe are the most important in unit development.</a:t>
            </a:r>
          </a:p>
          <a:p>
            <a:pPr lvl="1">
              <a:buNone/>
            </a:pPr>
            <a:r>
              <a:rPr lang="en-US" dirty="0" smtClean="0"/>
              <a:t> </a:t>
            </a:r>
          </a:p>
          <a:p>
            <a:pPr lvl="1"/>
            <a:r>
              <a:rPr lang="en-US" dirty="0" smtClean="0"/>
              <a:t>Share your sentences with the group. (10 min.)</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5</a:t>
            </a:fld>
            <a:endParaRPr lang="en-US" dirty="0"/>
          </a:p>
        </p:txBody>
      </p:sp>
    </p:spTree>
    <p:extLst>
      <p:ext uri="{BB962C8B-B14F-4D97-AF65-F5344CB8AC3E}">
        <p14:creationId xmlns:p14="http://schemas.microsoft.com/office/powerpoint/2010/main" val="1981599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Fractions Progressions Overview</a:t>
            </a:r>
            <a:endParaRPr lang="en-US" dirty="0"/>
          </a:p>
        </p:txBody>
      </p:sp>
      <p:sp>
        <p:nvSpPr>
          <p:cNvPr id="3" name="Content Placeholder 2"/>
          <p:cNvSpPr>
            <a:spLocks noGrp="1"/>
          </p:cNvSpPr>
          <p:nvPr>
            <p:ph idx="1"/>
          </p:nvPr>
        </p:nvSpPr>
        <p:spPr/>
        <p:txBody>
          <a:bodyPr/>
          <a:lstStyle/>
          <a:p>
            <a:pPr algn="ctr">
              <a:buNone/>
            </a:pPr>
            <a:r>
              <a:rPr lang="en-US" sz="4300" dirty="0" smtClean="0">
                <a:hlinkClick r:id="rId2"/>
              </a:rPr>
              <a:t>http://youtu.be/X9NFEZIkoH0</a:t>
            </a:r>
            <a:endParaRPr lang="en-US" sz="4300" dirty="0" smtClean="0"/>
          </a:p>
          <a:p>
            <a:pPr algn="ctr">
              <a:buNone/>
            </a:pPr>
            <a:endParaRPr lang="en-US" sz="4300" dirty="0" smtClean="0"/>
          </a:p>
          <a:p>
            <a:pPr algn="ctr">
              <a:buNone/>
            </a:pPr>
            <a:endParaRPr lang="en-US" sz="4300" dirty="0" smtClean="0"/>
          </a:p>
          <a:p>
            <a:pPr algn="ctr">
              <a:buNone/>
            </a:pPr>
            <a:r>
              <a:rPr lang="en-US" sz="4300" dirty="0" smtClean="0"/>
              <a:t>		</a:t>
            </a:r>
            <a:r>
              <a:rPr lang="en-US" sz="3000" dirty="0" smtClean="0"/>
              <a:t>2:41 minutes</a:t>
            </a:r>
          </a:p>
          <a:p>
            <a:pPr>
              <a:buNone/>
            </a:pP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6</a:t>
            </a:fld>
            <a:endParaRPr lang="en-US" dirty="0"/>
          </a:p>
        </p:txBody>
      </p:sp>
      <p:pic>
        <p:nvPicPr>
          <p:cNvPr id="5" name="Picture 1" descr="C:\Program Files (x86)\Microsoft Office\MEDIA\CAGCAT10\j0234131.wmf"/>
          <p:cNvPicPr>
            <a:picLocks noChangeAspect="1" noChangeArrowheads="1"/>
          </p:cNvPicPr>
          <p:nvPr/>
        </p:nvPicPr>
        <p:blipFill>
          <a:blip r:embed="rId3" cstate="print"/>
          <a:srcRect/>
          <a:stretch>
            <a:fillRect/>
          </a:stretch>
        </p:blipFill>
        <p:spPr bwMode="auto">
          <a:xfrm>
            <a:off x="2362200" y="4114800"/>
            <a:ext cx="1128666" cy="12001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990600"/>
          </a:xfrm>
        </p:spPr>
        <p:txBody>
          <a:bodyPr/>
          <a:lstStyle/>
          <a:p>
            <a:r>
              <a:rPr lang="en-US" b="1" dirty="0" smtClean="0"/>
              <a:t>Activity 					</a:t>
            </a:r>
            <a:r>
              <a:rPr lang="en-US" sz="2500" b="1" dirty="0" smtClean="0"/>
              <a:t>(10 min.)</a:t>
            </a:r>
            <a:endParaRPr lang="en-US" sz="2500" b="1" dirty="0"/>
          </a:p>
        </p:txBody>
      </p:sp>
      <p:sp>
        <p:nvSpPr>
          <p:cNvPr id="3" name="Content Placeholder 2"/>
          <p:cNvSpPr>
            <a:spLocks noGrp="1"/>
          </p:cNvSpPr>
          <p:nvPr>
            <p:ph idx="1"/>
          </p:nvPr>
        </p:nvSpPr>
        <p:spPr>
          <a:xfrm>
            <a:off x="457200" y="1905000"/>
            <a:ext cx="8229600" cy="4669536"/>
          </a:xfrm>
        </p:spPr>
        <p:txBody>
          <a:bodyPr/>
          <a:lstStyle/>
          <a:p>
            <a:r>
              <a:rPr lang="en-US" dirty="0" smtClean="0"/>
              <a:t>Work in pairs using your CCSS-M document to: </a:t>
            </a:r>
          </a:p>
          <a:p>
            <a:pPr lvl="1"/>
            <a:r>
              <a:rPr lang="en-US" dirty="0" smtClean="0"/>
              <a:t>Complete the Fractions Progressions Table by identifying the fraction standards in grades 2, 3, 4, or 5 that match the descriptors. (5 min.)</a:t>
            </a:r>
          </a:p>
          <a:p>
            <a:pPr lvl="1"/>
            <a:endParaRPr lang="en-US" dirty="0" smtClean="0"/>
          </a:p>
          <a:p>
            <a:pPr lvl="1"/>
            <a:r>
              <a:rPr lang="en-US" dirty="0" smtClean="0"/>
              <a:t>Label the grade, domain, and cluster (i.e. 2.G.1; 2</a:t>
            </a:r>
            <a:r>
              <a:rPr lang="en-US" baseline="30000" dirty="0" smtClean="0"/>
              <a:t>nd</a:t>
            </a:r>
            <a:r>
              <a:rPr lang="en-US" dirty="0" smtClean="0"/>
              <a:t> grade – Geometry – Cluster #1). </a:t>
            </a:r>
            <a:r>
              <a:rPr lang="en-US" b="1" dirty="0" smtClean="0"/>
              <a:t>*note: </a:t>
            </a:r>
            <a:r>
              <a:rPr lang="en-US" dirty="0" smtClean="0"/>
              <a:t>gray boxes remain blank.</a:t>
            </a:r>
          </a:p>
          <a:p>
            <a:pPr lvl="1"/>
            <a:endParaRPr lang="en-US" dirty="0" smtClean="0"/>
          </a:p>
          <a:p>
            <a:pPr lvl="1"/>
            <a:r>
              <a:rPr lang="en-US" dirty="0" smtClean="0"/>
              <a:t>Share your findings with the group. </a:t>
            </a:r>
            <a:endParaRPr lang="en-US" dirty="0"/>
          </a:p>
        </p:txBody>
      </p:sp>
      <p:sp>
        <p:nvSpPr>
          <p:cNvPr id="4" name="Slide Number Placeholder 3"/>
          <p:cNvSpPr>
            <a:spLocks noGrp="1"/>
          </p:cNvSpPr>
          <p:nvPr>
            <p:ph type="sldNum" sz="quarter" idx="12"/>
          </p:nvPr>
        </p:nvSpPr>
        <p:spPr/>
        <p:txBody>
          <a:bodyPr/>
          <a:lstStyle/>
          <a:p>
            <a:fld id="{30022697-0E91-481D-97E7-9A5C3CF80954}" type="slidenum">
              <a:rPr lang="en-US" smtClean="0"/>
              <a:pPr/>
              <a:t>7</a:t>
            </a:fld>
            <a:endParaRPr lang="en-US" dirty="0"/>
          </a:p>
        </p:txBody>
      </p:sp>
    </p:spTree>
    <p:extLst>
      <p:ext uri="{BB962C8B-B14F-4D97-AF65-F5344CB8AC3E}">
        <p14:creationId xmlns:p14="http://schemas.microsoft.com/office/powerpoint/2010/main" val="2046396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0"/>
            <a:ext cx="8229600" cy="762000"/>
          </a:xfrm>
        </p:spPr>
        <p:txBody>
          <a:bodyPr>
            <a:normAutofit/>
          </a:bodyPr>
          <a:lstStyle/>
          <a:p>
            <a:r>
              <a:rPr lang="en-US" sz="3200" dirty="0" smtClean="0"/>
              <a:t>FRACTIONS PROGRESSIONS</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278576288"/>
              </p:ext>
            </p:extLst>
          </p:nvPr>
        </p:nvGraphicFramePr>
        <p:xfrm>
          <a:off x="228600" y="685800"/>
          <a:ext cx="8686800" cy="6049137"/>
        </p:xfrm>
        <a:graphic>
          <a:graphicData uri="http://schemas.openxmlformats.org/drawingml/2006/table">
            <a:tbl>
              <a:tblPr firstRow="1" bandRow="1">
                <a:tableStyleId>{5940675A-B579-460E-94D1-54222C63F5DA}</a:tableStyleId>
              </a:tblPr>
              <a:tblGrid>
                <a:gridCol w="2895600"/>
                <a:gridCol w="2895600"/>
                <a:gridCol w="2895600"/>
              </a:tblGrid>
              <a:tr h="461899">
                <a:tc>
                  <a:txBody>
                    <a:bodyPr/>
                    <a:lstStyle/>
                    <a:p>
                      <a:pPr algn="ctr"/>
                      <a:r>
                        <a:rPr lang="en-US" sz="2000" b="1" dirty="0" smtClean="0"/>
                        <a:t>GRADES</a:t>
                      </a:r>
                      <a:r>
                        <a:rPr lang="en-US" sz="2000" b="1" baseline="0" dirty="0" smtClean="0"/>
                        <a:t> 2 &amp; 3</a:t>
                      </a:r>
                      <a:endParaRPr lang="en-US" sz="2000" b="1" dirty="0"/>
                    </a:p>
                  </a:txBody>
                  <a:tcPr/>
                </a:tc>
                <a:tc>
                  <a:txBody>
                    <a:bodyPr/>
                    <a:lstStyle/>
                    <a:p>
                      <a:pPr algn="ctr"/>
                      <a:r>
                        <a:rPr lang="en-US" sz="2000" b="1" dirty="0" smtClean="0"/>
                        <a:t>GRADE</a:t>
                      </a:r>
                      <a:r>
                        <a:rPr lang="en-US" sz="2000" b="1" baseline="0" dirty="0" smtClean="0"/>
                        <a:t> 4</a:t>
                      </a:r>
                      <a:endParaRPr lang="en-US" sz="2000" b="1" dirty="0"/>
                    </a:p>
                  </a:txBody>
                  <a:tcPr/>
                </a:tc>
                <a:tc>
                  <a:txBody>
                    <a:bodyPr/>
                    <a:lstStyle/>
                    <a:p>
                      <a:pPr algn="ctr"/>
                      <a:r>
                        <a:rPr lang="en-US" sz="2000" b="1" dirty="0" smtClean="0"/>
                        <a:t>GRADE</a:t>
                      </a:r>
                      <a:r>
                        <a:rPr lang="en-US" sz="2000" b="1" baseline="0" dirty="0" smtClean="0"/>
                        <a:t> 5</a:t>
                      </a:r>
                      <a:endParaRPr lang="en-US" sz="2000" b="1" dirty="0"/>
                    </a:p>
                  </a:txBody>
                  <a:tcPr/>
                </a:tc>
              </a:tr>
              <a:tr h="416052">
                <a:tc>
                  <a:txBody>
                    <a:bodyPr/>
                    <a:lstStyle/>
                    <a:p>
                      <a:r>
                        <a:rPr lang="en-US" sz="1600" dirty="0" smtClean="0"/>
                        <a:t>The meaning of fractions</a:t>
                      </a:r>
                    </a:p>
                    <a:p>
                      <a:endParaRPr lang="en-US" sz="1600" dirty="0" smtClean="0"/>
                    </a:p>
                  </a:txBody>
                  <a:tcPr/>
                </a:tc>
                <a:tc>
                  <a:txBody>
                    <a:bodyPr/>
                    <a:lstStyle/>
                    <a:p>
                      <a:endParaRPr lang="en-US" sz="1400" dirty="0"/>
                    </a:p>
                  </a:txBody>
                  <a:tcPr>
                    <a:solidFill>
                      <a:schemeClr val="bg1">
                        <a:lumMod val="85000"/>
                      </a:schemeClr>
                    </a:solidFill>
                  </a:tcPr>
                </a:tc>
                <a:tc>
                  <a:txBody>
                    <a:bodyPr/>
                    <a:lstStyle/>
                    <a:p>
                      <a:endParaRPr lang="en-US" sz="1400" dirty="0"/>
                    </a:p>
                  </a:txBody>
                  <a:tcPr>
                    <a:solidFill>
                      <a:schemeClr val="bg1">
                        <a:lumMod val="85000"/>
                      </a:schemeClr>
                    </a:solidFill>
                  </a:tcPr>
                </a:tc>
              </a:tr>
              <a:tr h="728091">
                <a:tc>
                  <a:txBody>
                    <a:bodyPr/>
                    <a:lstStyle/>
                    <a:p>
                      <a:r>
                        <a:rPr lang="en-US" sz="1600" dirty="0" smtClean="0"/>
                        <a:t>The number</a:t>
                      </a:r>
                      <a:r>
                        <a:rPr lang="en-US" sz="1600" baseline="0" dirty="0" smtClean="0"/>
                        <a:t> line and number line diagrams</a:t>
                      </a:r>
                    </a:p>
                  </a:txBody>
                  <a:tcPr/>
                </a:tc>
                <a:tc>
                  <a:txBody>
                    <a:bodyPr/>
                    <a:lstStyle/>
                    <a:p>
                      <a:endParaRPr lang="en-US" sz="1400" dirty="0"/>
                    </a:p>
                  </a:txBody>
                  <a:tcPr>
                    <a:solidFill>
                      <a:schemeClr val="bg1">
                        <a:lumMod val="85000"/>
                      </a:schemeClr>
                    </a:solidFill>
                  </a:tcPr>
                </a:tc>
                <a:tc>
                  <a:txBody>
                    <a:bodyPr/>
                    <a:lstStyle/>
                    <a:p>
                      <a:endParaRPr lang="en-US" sz="1400" dirty="0"/>
                    </a:p>
                  </a:txBody>
                  <a:tcPr>
                    <a:solidFill>
                      <a:schemeClr val="bg1">
                        <a:lumMod val="85000"/>
                      </a:schemeClr>
                    </a:solidFill>
                  </a:tcPr>
                </a:tc>
              </a:tr>
              <a:tr h="682244">
                <a:tc>
                  <a:txBody>
                    <a:bodyPr/>
                    <a:lstStyle/>
                    <a:p>
                      <a:r>
                        <a:rPr lang="en-US" sz="1600" dirty="0" smtClean="0"/>
                        <a:t>Equivalent</a:t>
                      </a:r>
                      <a:r>
                        <a:rPr lang="en-US" sz="1600" baseline="0" dirty="0" smtClean="0"/>
                        <a:t> Fractions</a:t>
                      </a:r>
                    </a:p>
                  </a:txBody>
                  <a:tcPr/>
                </a:tc>
                <a:tc>
                  <a:txBody>
                    <a:bodyPr/>
                    <a:lstStyle/>
                    <a:p>
                      <a:r>
                        <a:rPr lang="en-US" sz="1600" dirty="0" smtClean="0"/>
                        <a:t>Equivalent Fractions</a:t>
                      </a:r>
                    </a:p>
                  </a:txBody>
                  <a:tcPr/>
                </a:tc>
                <a:tc>
                  <a:txBody>
                    <a:bodyPr/>
                    <a:lstStyle/>
                    <a:p>
                      <a:endParaRPr lang="en-US" sz="1400" dirty="0"/>
                    </a:p>
                  </a:txBody>
                  <a:tcPr>
                    <a:solidFill>
                      <a:schemeClr val="bg1">
                        <a:lumMod val="85000"/>
                      </a:schemeClr>
                    </a:solidFill>
                  </a:tcPr>
                </a:tc>
              </a:tr>
              <a:tr h="728091">
                <a:tc>
                  <a:txBody>
                    <a:bodyPr/>
                    <a:lstStyle/>
                    <a:p>
                      <a:endParaRPr lang="en-US" sz="1400" dirty="0"/>
                    </a:p>
                  </a:txBody>
                  <a:tcPr>
                    <a:solidFill>
                      <a:schemeClr val="bg1">
                        <a:lumMod val="85000"/>
                      </a:schemeClr>
                    </a:solidFill>
                  </a:tcPr>
                </a:tc>
                <a:tc>
                  <a:txBody>
                    <a:bodyPr/>
                    <a:lstStyle/>
                    <a:p>
                      <a:r>
                        <a:rPr lang="en-US" sz="1600" dirty="0" smtClean="0"/>
                        <a:t>Adding</a:t>
                      </a:r>
                      <a:r>
                        <a:rPr lang="en-US" sz="1600" baseline="0" dirty="0" smtClean="0"/>
                        <a:t> and subtracting fractions</a:t>
                      </a:r>
                    </a:p>
                  </a:txBody>
                  <a:tcPr/>
                </a:tc>
                <a:tc>
                  <a:txBody>
                    <a:bodyPr/>
                    <a:lstStyle/>
                    <a:p>
                      <a:r>
                        <a:rPr lang="en-US" sz="1600" dirty="0" smtClean="0"/>
                        <a:t>Adding and subtracting fractions</a:t>
                      </a:r>
                    </a:p>
                  </a:txBody>
                  <a:tcPr/>
                </a:tc>
              </a:tr>
              <a:tr h="682244">
                <a:tc>
                  <a:txBody>
                    <a:bodyPr/>
                    <a:lstStyle/>
                    <a:p>
                      <a:r>
                        <a:rPr lang="en-US" sz="1600" dirty="0" smtClean="0"/>
                        <a:t>Comparing fractions</a:t>
                      </a:r>
                    </a:p>
                  </a:txBody>
                  <a:tcPr/>
                </a:tc>
                <a:tc>
                  <a:txBody>
                    <a:bodyPr/>
                    <a:lstStyle/>
                    <a:p>
                      <a:r>
                        <a:rPr lang="en-US" sz="1600" dirty="0" smtClean="0"/>
                        <a:t>Comparing Fractions</a:t>
                      </a:r>
                    </a:p>
                  </a:txBody>
                  <a:tcPr/>
                </a:tc>
                <a:tc>
                  <a:txBody>
                    <a:bodyPr/>
                    <a:lstStyle/>
                    <a:p>
                      <a:endParaRPr lang="en-US" sz="1400" dirty="0"/>
                    </a:p>
                  </a:txBody>
                  <a:tcPr>
                    <a:solidFill>
                      <a:schemeClr val="bg1">
                        <a:lumMod val="85000"/>
                      </a:schemeClr>
                    </a:solidFill>
                  </a:tcPr>
                </a:tc>
              </a:tr>
              <a:tr h="728091">
                <a:tc>
                  <a:txBody>
                    <a:bodyPr/>
                    <a:lstStyle/>
                    <a:p>
                      <a:endParaRPr lang="en-US" sz="1400" dirty="0"/>
                    </a:p>
                  </a:txBody>
                  <a:tcPr>
                    <a:solidFill>
                      <a:schemeClr val="bg1">
                        <a:lumMod val="85000"/>
                      </a:schemeClr>
                    </a:solidFill>
                  </a:tcPr>
                </a:tc>
                <a:tc>
                  <a:txBody>
                    <a:bodyPr/>
                    <a:lstStyle/>
                    <a:p>
                      <a:r>
                        <a:rPr lang="en-US" sz="1600" dirty="0" smtClean="0"/>
                        <a:t>Multiplication</a:t>
                      </a:r>
                      <a:r>
                        <a:rPr lang="en-US" sz="1600" baseline="0" dirty="0" smtClean="0"/>
                        <a:t> of a fraction by whole number</a:t>
                      </a:r>
                    </a:p>
                    <a:p>
                      <a:endParaRPr lang="en-US" sz="16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Multiplying and dividing fractions</a:t>
                      </a:r>
                    </a:p>
                  </a:txBody>
                  <a:tcPr/>
                </a:tc>
              </a:tr>
              <a:tr h="682244">
                <a:tc>
                  <a:txBody>
                    <a:bodyPr/>
                    <a:lstStyle/>
                    <a:p>
                      <a:endParaRPr lang="en-US" sz="1400" dirty="0"/>
                    </a:p>
                  </a:txBody>
                  <a:tcPr>
                    <a:solidFill>
                      <a:schemeClr val="bg1">
                        <a:lumMod val="85000"/>
                      </a:schemeClr>
                    </a:solidFill>
                  </a:tcPr>
                </a:tc>
                <a:tc>
                  <a:txBody>
                    <a:bodyPr/>
                    <a:lstStyle/>
                    <a:p>
                      <a:endParaRPr lang="en-US" sz="1400" dirty="0"/>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Multiplication as scaling</a:t>
                      </a:r>
                    </a:p>
                  </a:txBody>
                  <a:tcPr/>
                </a:tc>
              </a:tr>
              <a:tr h="682244">
                <a:tc>
                  <a:txBody>
                    <a:bodyPr/>
                    <a:lstStyle/>
                    <a:p>
                      <a:endParaRPr lang="en-US" sz="1400" dirty="0"/>
                    </a:p>
                  </a:txBody>
                  <a:tcPr>
                    <a:solidFill>
                      <a:schemeClr val="bg1">
                        <a:lumMod val="85000"/>
                      </a:schemeClr>
                    </a:solidFill>
                  </a:tcPr>
                </a:tc>
                <a:tc>
                  <a:txBody>
                    <a:bodyPr/>
                    <a:lstStyle/>
                    <a:p>
                      <a:r>
                        <a:rPr lang="en-US" sz="1600" dirty="0" smtClean="0"/>
                        <a:t>Decimals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solidFill>
                      <a:schemeClr val="bg1">
                        <a:lumMod val="85000"/>
                      </a:schemeClr>
                    </a:solidFill>
                  </a:tcPr>
                </a:tc>
              </a:tr>
            </a:tbl>
          </a:graphicData>
        </a:graphic>
      </p:graphicFrame>
      <p:sp>
        <p:nvSpPr>
          <p:cNvPr id="3" name="Slide Number Placeholder 2"/>
          <p:cNvSpPr>
            <a:spLocks noGrp="1"/>
          </p:cNvSpPr>
          <p:nvPr>
            <p:ph type="sldNum" sz="quarter" idx="12"/>
          </p:nvPr>
        </p:nvSpPr>
        <p:spPr/>
        <p:txBody>
          <a:bodyPr/>
          <a:lstStyle/>
          <a:p>
            <a:fld id="{66BF5ADE-BAA7-4ADC-8D35-343AE16931C7}" type="slidenum">
              <a:rPr lang="en-US" smtClean="0">
                <a:solidFill>
                  <a:prstClr val="black">
                    <a:tint val="75000"/>
                  </a:prstClr>
                </a:solidFill>
              </a:rPr>
              <a:pPr/>
              <a:t>8</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0"/>
            <a:ext cx="8229600" cy="762000"/>
          </a:xfrm>
        </p:spPr>
        <p:txBody>
          <a:bodyPr>
            <a:normAutofit/>
          </a:bodyPr>
          <a:lstStyle/>
          <a:p>
            <a:r>
              <a:rPr lang="en-US" sz="3200" dirty="0" smtClean="0"/>
              <a:t>FRACTIONS PROGRESSIONS</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504992351"/>
              </p:ext>
            </p:extLst>
          </p:nvPr>
        </p:nvGraphicFramePr>
        <p:xfrm>
          <a:off x="228600" y="685800"/>
          <a:ext cx="8686800" cy="6052566"/>
        </p:xfrm>
        <a:graphic>
          <a:graphicData uri="http://schemas.openxmlformats.org/drawingml/2006/table">
            <a:tbl>
              <a:tblPr firstRow="1" bandRow="1">
                <a:tableStyleId>{5940675A-B579-460E-94D1-54222C63F5DA}</a:tableStyleId>
              </a:tblPr>
              <a:tblGrid>
                <a:gridCol w="2895600"/>
                <a:gridCol w="2895600"/>
                <a:gridCol w="2895600"/>
              </a:tblGrid>
              <a:tr h="461899">
                <a:tc>
                  <a:txBody>
                    <a:bodyPr/>
                    <a:lstStyle/>
                    <a:p>
                      <a:pPr algn="ctr"/>
                      <a:r>
                        <a:rPr lang="en-US" sz="2000" b="1" dirty="0" smtClean="0"/>
                        <a:t>GRADES 2 &amp;</a:t>
                      </a:r>
                      <a:r>
                        <a:rPr lang="en-US" sz="2000" b="1" baseline="0" dirty="0" smtClean="0"/>
                        <a:t> 3</a:t>
                      </a:r>
                      <a:endParaRPr lang="en-US" sz="2000" b="1" dirty="0"/>
                    </a:p>
                  </a:txBody>
                  <a:tcPr/>
                </a:tc>
                <a:tc>
                  <a:txBody>
                    <a:bodyPr/>
                    <a:lstStyle/>
                    <a:p>
                      <a:pPr algn="ctr"/>
                      <a:r>
                        <a:rPr lang="en-US" sz="2000" b="1" dirty="0" smtClean="0"/>
                        <a:t>GRADE</a:t>
                      </a:r>
                      <a:r>
                        <a:rPr lang="en-US" sz="2000" b="1" baseline="0" dirty="0" smtClean="0"/>
                        <a:t> 4</a:t>
                      </a:r>
                      <a:endParaRPr lang="en-US" sz="2000" b="1" dirty="0"/>
                    </a:p>
                  </a:txBody>
                  <a:tcPr/>
                </a:tc>
                <a:tc>
                  <a:txBody>
                    <a:bodyPr/>
                    <a:lstStyle/>
                    <a:p>
                      <a:pPr algn="ctr"/>
                      <a:r>
                        <a:rPr lang="en-US" sz="2000" b="1" dirty="0" smtClean="0"/>
                        <a:t>GRADE</a:t>
                      </a:r>
                      <a:r>
                        <a:rPr lang="en-US" sz="2000" b="1" baseline="0" dirty="0" smtClean="0"/>
                        <a:t> 5</a:t>
                      </a:r>
                      <a:endParaRPr lang="en-US" sz="2000" b="1" dirty="0"/>
                    </a:p>
                  </a:txBody>
                  <a:tcPr/>
                </a:tc>
              </a:tr>
              <a:tr h="416052">
                <a:tc>
                  <a:txBody>
                    <a:bodyPr/>
                    <a:lstStyle/>
                    <a:p>
                      <a:r>
                        <a:rPr lang="en-US" sz="1600" dirty="0" smtClean="0"/>
                        <a:t>The meaning of fractions</a:t>
                      </a:r>
                    </a:p>
                    <a:p>
                      <a:r>
                        <a:rPr lang="en-US" sz="1400" b="1" dirty="0" smtClean="0"/>
                        <a:t>2.G.3/3.NF.1</a:t>
                      </a:r>
                    </a:p>
                  </a:txBody>
                  <a:tcPr/>
                </a:tc>
                <a:tc>
                  <a:txBody>
                    <a:bodyPr/>
                    <a:lstStyle/>
                    <a:p>
                      <a:endParaRPr lang="en-US" sz="1400" dirty="0"/>
                    </a:p>
                  </a:txBody>
                  <a:tcPr>
                    <a:solidFill>
                      <a:schemeClr val="bg1">
                        <a:lumMod val="85000"/>
                      </a:schemeClr>
                    </a:solidFill>
                  </a:tcPr>
                </a:tc>
                <a:tc>
                  <a:txBody>
                    <a:bodyPr/>
                    <a:lstStyle/>
                    <a:p>
                      <a:endParaRPr lang="en-US" sz="1400" dirty="0"/>
                    </a:p>
                  </a:txBody>
                  <a:tcPr>
                    <a:solidFill>
                      <a:schemeClr val="bg1">
                        <a:lumMod val="85000"/>
                      </a:schemeClr>
                    </a:solidFill>
                  </a:tcPr>
                </a:tc>
              </a:tr>
              <a:tr h="728091">
                <a:tc>
                  <a:txBody>
                    <a:bodyPr/>
                    <a:lstStyle/>
                    <a:p>
                      <a:r>
                        <a:rPr lang="en-US" sz="1600" dirty="0" smtClean="0"/>
                        <a:t>The number</a:t>
                      </a:r>
                      <a:r>
                        <a:rPr lang="en-US" sz="1600" baseline="0" dirty="0" smtClean="0"/>
                        <a:t> line and number line diagrams</a:t>
                      </a:r>
                    </a:p>
                    <a:p>
                      <a:r>
                        <a:rPr lang="en-US" sz="1400" b="1" baseline="0" dirty="0" smtClean="0"/>
                        <a:t>3.NF.2.a, b</a:t>
                      </a:r>
                      <a:endParaRPr lang="en-US" sz="1400" b="1" dirty="0"/>
                    </a:p>
                  </a:txBody>
                  <a:tcPr/>
                </a:tc>
                <a:tc>
                  <a:txBody>
                    <a:bodyPr/>
                    <a:lstStyle/>
                    <a:p>
                      <a:endParaRPr lang="en-US" sz="1400" dirty="0"/>
                    </a:p>
                  </a:txBody>
                  <a:tcPr>
                    <a:solidFill>
                      <a:schemeClr val="bg1">
                        <a:lumMod val="85000"/>
                      </a:schemeClr>
                    </a:solidFill>
                  </a:tcPr>
                </a:tc>
                <a:tc>
                  <a:txBody>
                    <a:bodyPr/>
                    <a:lstStyle/>
                    <a:p>
                      <a:endParaRPr lang="en-US" sz="1400" dirty="0"/>
                    </a:p>
                  </a:txBody>
                  <a:tcPr>
                    <a:solidFill>
                      <a:schemeClr val="bg1">
                        <a:lumMod val="85000"/>
                      </a:schemeClr>
                    </a:solidFill>
                  </a:tcPr>
                </a:tc>
              </a:tr>
              <a:tr h="682244">
                <a:tc>
                  <a:txBody>
                    <a:bodyPr/>
                    <a:lstStyle/>
                    <a:p>
                      <a:r>
                        <a:rPr lang="en-US" sz="1600" dirty="0" smtClean="0"/>
                        <a:t>Equivalent</a:t>
                      </a:r>
                      <a:r>
                        <a:rPr lang="en-US" sz="1600" baseline="0" dirty="0" smtClean="0"/>
                        <a:t> Fractions</a:t>
                      </a:r>
                    </a:p>
                    <a:p>
                      <a:r>
                        <a:rPr lang="en-US" sz="1400" b="1" baseline="0" dirty="0" smtClean="0"/>
                        <a:t>3.NF.3.a, b, c</a:t>
                      </a:r>
                      <a:endParaRPr lang="en-US" sz="1400" b="1" dirty="0"/>
                    </a:p>
                  </a:txBody>
                  <a:tcPr/>
                </a:tc>
                <a:tc>
                  <a:txBody>
                    <a:bodyPr/>
                    <a:lstStyle/>
                    <a:p>
                      <a:r>
                        <a:rPr lang="en-US" sz="1600" dirty="0" smtClean="0"/>
                        <a:t>Equivalent Fractions</a:t>
                      </a:r>
                    </a:p>
                    <a:p>
                      <a:r>
                        <a:rPr lang="en-US" sz="1400" b="1" dirty="0" smtClean="0"/>
                        <a:t>4.NF.1</a:t>
                      </a:r>
                      <a:endParaRPr lang="en-US" sz="1400" b="1" dirty="0"/>
                    </a:p>
                  </a:txBody>
                  <a:tcPr/>
                </a:tc>
                <a:tc>
                  <a:txBody>
                    <a:bodyPr/>
                    <a:lstStyle/>
                    <a:p>
                      <a:endParaRPr lang="en-US" sz="1400" dirty="0"/>
                    </a:p>
                  </a:txBody>
                  <a:tcPr>
                    <a:solidFill>
                      <a:schemeClr val="bg1">
                        <a:lumMod val="85000"/>
                      </a:schemeClr>
                    </a:solidFill>
                  </a:tcPr>
                </a:tc>
              </a:tr>
              <a:tr h="728091">
                <a:tc>
                  <a:txBody>
                    <a:bodyPr/>
                    <a:lstStyle/>
                    <a:p>
                      <a:endParaRPr lang="en-US" sz="1400" dirty="0"/>
                    </a:p>
                  </a:txBody>
                  <a:tcPr>
                    <a:solidFill>
                      <a:schemeClr val="bg1">
                        <a:lumMod val="85000"/>
                      </a:schemeClr>
                    </a:solidFill>
                  </a:tcPr>
                </a:tc>
                <a:tc>
                  <a:txBody>
                    <a:bodyPr/>
                    <a:lstStyle/>
                    <a:p>
                      <a:r>
                        <a:rPr lang="en-US" sz="1600" dirty="0" smtClean="0"/>
                        <a:t>Adding</a:t>
                      </a:r>
                      <a:r>
                        <a:rPr lang="en-US" sz="1600" baseline="0" dirty="0" smtClean="0"/>
                        <a:t> and subtracting fractions</a:t>
                      </a:r>
                    </a:p>
                    <a:p>
                      <a:r>
                        <a:rPr lang="en-US" sz="1400" b="1" baseline="0" dirty="0" smtClean="0"/>
                        <a:t>4.NF.3.a, b, c/4.NF.3.d</a:t>
                      </a:r>
                      <a:endParaRPr lang="en-US" sz="1400" b="1" dirty="0"/>
                    </a:p>
                  </a:txBody>
                  <a:tcPr/>
                </a:tc>
                <a:tc>
                  <a:txBody>
                    <a:bodyPr/>
                    <a:lstStyle/>
                    <a:p>
                      <a:r>
                        <a:rPr lang="en-US" sz="1600" dirty="0" smtClean="0"/>
                        <a:t>Adding and subtracting fractions</a:t>
                      </a:r>
                    </a:p>
                    <a:p>
                      <a:r>
                        <a:rPr lang="en-US" sz="1400" b="1" dirty="0" smtClean="0"/>
                        <a:t>5.NF.1/5.NF.2</a:t>
                      </a:r>
                      <a:endParaRPr lang="en-US" sz="1400" b="1" dirty="0"/>
                    </a:p>
                  </a:txBody>
                  <a:tcPr/>
                </a:tc>
              </a:tr>
              <a:tr h="682244">
                <a:tc>
                  <a:txBody>
                    <a:bodyPr/>
                    <a:lstStyle/>
                    <a:p>
                      <a:r>
                        <a:rPr lang="en-US" sz="1600" dirty="0" smtClean="0"/>
                        <a:t>Comparing fractions</a:t>
                      </a:r>
                    </a:p>
                    <a:p>
                      <a:r>
                        <a:rPr lang="en-US" sz="1400" b="1" dirty="0" smtClean="0"/>
                        <a:t>2.MD.3/3.NF.3.d</a:t>
                      </a:r>
                      <a:endParaRPr lang="en-US" sz="1400" b="1" dirty="0"/>
                    </a:p>
                  </a:txBody>
                  <a:tcPr/>
                </a:tc>
                <a:tc>
                  <a:txBody>
                    <a:bodyPr/>
                    <a:lstStyle/>
                    <a:p>
                      <a:r>
                        <a:rPr lang="en-US" sz="1600" dirty="0" smtClean="0"/>
                        <a:t>Comparing Fractions</a:t>
                      </a:r>
                    </a:p>
                    <a:p>
                      <a:r>
                        <a:rPr lang="en-US" sz="1400" b="1" dirty="0" smtClean="0"/>
                        <a:t>4.NF.2</a:t>
                      </a:r>
                      <a:endParaRPr lang="en-US" sz="1400" b="1" dirty="0"/>
                    </a:p>
                  </a:txBody>
                  <a:tcPr/>
                </a:tc>
                <a:tc>
                  <a:txBody>
                    <a:bodyPr/>
                    <a:lstStyle/>
                    <a:p>
                      <a:endParaRPr lang="en-US" sz="1400" dirty="0"/>
                    </a:p>
                  </a:txBody>
                  <a:tcPr>
                    <a:solidFill>
                      <a:schemeClr val="bg1">
                        <a:lumMod val="85000"/>
                      </a:schemeClr>
                    </a:solidFill>
                  </a:tcPr>
                </a:tc>
              </a:tr>
              <a:tr h="728091">
                <a:tc>
                  <a:txBody>
                    <a:bodyPr/>
                    <a:lstStyle/>
                    <a:p>
                      <a:endParaRPr lang="en-US" sz="1400" dirty="0"/>
                    </a:p>
                  </a:txBody>
                  <a:tcPr>
                    <a:solidFill>
                      <a:schemeClr val="bg1">
                        <a:lumMod val="85000"/>
                      </a:schemeClr>
                    </a:solidFill>
                  </a:tcPr>
                </a:tc>
                <a:tc>
                  <a:txBody>
                    <a:bodyPr/>
                    <a:lstStyle/>
                    <a:p>
                      <a:r>
                        <a:rPr lang="en-US" sz="1600" dirty="0" smtClean="0"/>
                        <a:t>Multiplication</a:t>
                      </a:r>
                      <a:r>
                        <a:rPr lang="en-US" sz="1600" baseline="0" dirty="0" smtClean="0"/>
                        <a:t> of a fraction by whole number</a:t>
                      </a:r>
                    </a:p>
                    <a:p>
                      <a:r>
                        <a:rPr lang="en-US" sz="1400" b="1" baseline="0" dirty="0" smtClean="0"/>
                        <a:t>4.NF.4.a, b, c</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Multiplying and dividing fractions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5.NF.3/5.NF.4.a/5.NF.6/5.NF7.a</a:t>
                      </a:r>
                    </a:p>
                  </a:txBody>
                  <a:tcPr/>
                </a:tc>
              </a:tr>
              <a:tr h="682244">
                <a:tc>
                  <a:txBody>
                    <a:bodyPr/>
                    <a:lstStyle/>
                    <a:p>
                      <a:endParaRPr lang="en-US" sz="1400" dirty="0"/>
                    </a:p>
                  </a:txBody>
                  <a:tcPr>
                    <a:solidFill>
                      <a:schemeClr val="bg1">
                        <a:lumMod val="85000"/>
                      </a:schemeClr>
                    </a:solidFill>
                  </a:tcPr>
                </a:tc>
                <a:tc>
                  <a:txBody>
                    <a:bodyPr/>
                    <a:lstStyle/>
                    <a:p>
                      <a:endParaRPr lang="en-US" sz="1400" dirty="0"/>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Multiplication as scaling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5.NF.5.a/5.NF.5.b</a:t>
                      </a:r>
                    </a:p>
                  </a:txBody>
                  <a:tcPr/>
                </a:tc>
              </a:tr>
              <a:tr h="682244">
                <a:tc>
                  <a:txBody>
                    <a:bodyPr/>
                    <a:lstStyle/>
                    <a:p>
                      <a:endParaRPr lang="en-US" sz="1400" dirty="0"/>
                    </a:p>
                  </a:txBody>
                  <a:tcPr>
                    <a:solidFill>
                      <a:schemeClr val="bg1">
                        <a:lumMod val="85000"/>
                      </a:schemeClr>
                    </a:solidFill>
                  </a:tcPr>
                </a:tc>
                <a:tc>
                  <a:txBody>
                    <a:bodyPr/>
                    <a:lstStyle/>
                    <a:p>
                      <a:r>
                        <a:rPr lang="en-US" sz="1600" dirty="0" smtClean="0"/>
                        <a:t>Decimals</a:t>
                      </a:r>
                    </a:p>
                    <a:p>
                      <a:r>
                        <a:rPr lang="en-US" sz="1400" b="1" dirty="0" smtClean="0"/>
                        <a:t>4.NF.5/4.NF.6/4.NF.7</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solidFill>
                      <a:schemeClr val="bg1">
                        <a:lumMod val="85000"/>
                      </a:schemeClr>
                    </a:solidFill>
                  </a:tcPr>
                </a:tc>
              </a:tr>
            </a:tbl>
          </a:graphicData>
        </a:graphic>
      </p:graphicFrame>
      <p:sp>
        <p:nvSpPr>
          <p:cNvPr id="3" name="Slide Number Placeholder 2"/>
          <p:cNvSpPr>
            <a:spLocks noGrp="1"/>
          </p:cNvSpPr>
          <p:nvPr>
            <p:ph type="sldNum" sz="quarter" idx="12"/>
          </p:nvPr>
        </p:nvSpPr>
        <p:spPr/>
        <p:txBody>
          <a:bodyPr/>
          <a:lstStyle/>
          <a:p>
            <a:fld id="{66BF5ADE-BAA7-4ADC-8D35-343AE16931C7}" type="slidenum">
              <a:rPr lang="en-US" smtClean="0">
                <a:solidFill>
                  <a:prstClr val="black">
                    <a:tint val="75000"/>
                  </a:prstClr>
                </a:solidFill>
              </a:rPr>
              <a:pPr/>
              <a:t>9</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9891</TotalTime>
  <Words>1601</Words>
  <Application>Microsoft Office PowerPoint</Application>
  <PresentationFormat>On-screen Show (4:3)</PresentationFormat>
  <Paragraphs>392</Paragraphs>
  <Slides>44</Slides>
  <Notes>4</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44</vt:i4>
      </vt:variant>
    </vt:vector>
  </HeadingPairs>
  <TitlesOfParts>
    <vt:vector size="55" baseType="lpstr">
      <vt:lpstr>Arial</vt:lpstr>
      <vt:lpstr>Calibri</vt:lpstr>
      <vt:lpstr>Cambria Math</vt:lpstr>
      <vt:lpstr>Georgia</vt:lpstr>
      <vt:lpstr>Trebuchet MS</vt:lpstr>
      <vt:lpstr>Wingdings</vt:lpstr>
      <vt:lpstr>Wingdings 2</vt:lpstr>
      <vt:lpstr>1_Office Theme</vt:lpstr>
      <vt:lpstr>2_Office Theme</vt:lpstr>
      <vt:lpstr>Urban</vt:lpstr>
      <vt:lpstr>Equation</vt:lpstr>
      <vt:lpstr>Fraction Progressions PD Module</vt:lpstr>
      <vt:lpstr>Grades 2 – 6  Fraction Progressions </vt:lpstr>
      <vt:lpstr>PowerPoint Presentation</vt:lpstr>
      <vt:lpstr>PowerPoint Presentation</vt:lpstr>
      <vt:lpstr>Fraction Overview</vt:lpstr>
      <vt:lpstr>Fractions Progressions Overview</vt:lpstr>
      <vt:lpstr>Activity      (10 min.)</vt:lpstr>
      <vt:lpstr>FRACTIONS PROGRESSIONS</vt:lpstr>
      <vt:lpstr>FRACTIONS PROGRESSIONS</vt:lpstr>
      <vt:lpstr>PowerPoint Presentation</vt:lpstr>
      <vt:lpstr>Unit 1: The Meaning of Unit Fractions</vt:lpstr>
      <vt:lpstr>Activity      (10 min.)</vt:lpstr>
      <vt:lpstr>PowerPoint Presentation</vt:lpstr>
      <vt:lpstr>Unit 2:  Equivalent Fractions</vt:lpstr>
      <vt:lpstr>Equivalent Fractions</vt:lpstr>
      <vt:lpstr>Equivalent Fractions</vt:lpstr>
      <vt:lpstr>Discussion      (5 min.)</vt:lpstr>
      <vt:lpstr>Unit 3:  Comparing Fractions</vt:lpstr>
      <vt:lpstr>PowerPoint Presentation</vt:lpstr>
      <vt:lpstr>Activity      (10 min.)</vt:lpstr>
      <vt:lpstr>Unit 4:   Adding Fractions</vt:lpstr>
      <vt:lpstr>Activity      (3 min.)</vt:lpstr>
      <vt:lpstr>PowerPoint Presentation</vt:lpstr>
      <vt:lpstr>Final Solution</vt:lpstr>
      <vt:lpstr>Activity      (5 min.)</vt:lpstr>
      <vt:lpstr>Unit 5:   Multiplying Fractions (Part 1)</vt:lpstr>
      <vt:lpstr>Questions for Discussion  (10 min.)</vt:lpstr>
      <vt:lpstr>Unit 6:   Multiplying Fractions (Part 2)</vt:lpstr>
      <vt:lpstr>Questions for Discussion    (10 min.)</vt:lpstr>
      <vt:lpstr>PowerPoint Presentation</vt:lpstr>
      <vt:lpstr>Demonstration of one Possible Solution</vt:lpstr>
      <vt:lpstr>Activity      (15min.) </vt:lpstr>
      <vt:lpstr>Unit 7:   Dividing Fractions </vt:lpstr>
      <vt:lpstr>PowerPoint Presentation</vt:lpstr>
      <vt:lpstr>PowerPoint Presentation</vt:lpstr>
      <vt:lpstr>PowerPoint Presentation</vt:lpstr>
      <vt:lpstr>Questions for Discussion  (12 min.)</vt:lpstr>
      <vt:lpstr>Questions for Further Investigations (7 min.) </vt:lpstr>
      <vt:lpstr>Questions for Further Investigations (7 min.) </vt:lpstr>
      <vt:lpstr>PowerPoint Presentation</vt:lpstr>
      <vt:lpstr>Next Steps</vt:lpstr>
      <vt:lpstr>Homework – Reflection of Conceptual Understanding</vt:lpstr>
      <vt:lpstr>Feedback &amp; Reflection</vt:lpstr>
      <vt:lpstr>Questions?</vt:lpstr>
    </vt:vector>
  </TitlesOfParts>
  <Company>DESE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CBryant3</dc:creator>
  <cp:lastModifiedBy>Laurie Hernandez</cp:lastModifiedBy>
  <cp:revision>306</cp:revision>
  <dcterms:created xsi:type="dcterms:W3CDTF">2012-10-23T19:01:19Z</dcterms:created>
  <dcterms:modified xsi:type="dcterms:W3CDTF">2014-12-11T21:55:15Z</dcterms:modified>
</cp:coreProperties>
</file>