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41"/>
  </p:notesMasterIdLst>
  <p:sldIdLst>
    <p:sldId id="256" r:id="rId2"/>
    <p:sldId id="390" r:id="rId3"/>
    <p:sldId id="308" r:id="rId4"/>
    <p:sldId id="392" r:id="rId5"/>
    <p:sldId id="391" r:id="rId6"/>
    <p:sldId id="393" r:id="rId7"/>
    <p:sldId id="394" r:id="rId8"/>
    <p:sldId id="396" r:id="rId9"/>
    <p:sldId id="395" r:id="rId10"/>
    <p:sldId id="426" r:id="rId11"/>
    <p:sldId id="397" r:id="rId12"/>
    <p:sldId id="408" r:id="rId13"/>
    <p:sldId id="398" r:id="rId14"/>
    <p:sldId id="404" r:id="rId15"/>
    <p:sldId id="405" r:id="rId16"/>
    <p:sldId id="406" r:id="rId17"/>
    <p:sldId id="400" r:id="rId18"/>
    <p:sldId id="411" r:id="rId19"/>
    <p:sldId id="399" r:id="rId20"/>
    <p:sldId id="402" r:id="rId21"/>
    <p:sldId id="412" r:id="rId22"/>
    <p:sldId id="413" r:id="rId23"/>
    <p:sldId id="401" r:id="rId24"/>
    <p:sldId id="410" r:id="rId25"/>
    <p:sldId id="407" r:id="rId26"/>
    <p:sldId id="409" r:id="rId27"/>
    <p:sldId id="414" r:id="rId28"/>
    <p:sldId id="415" r:id="rId29"/>
    <p:sldId id="416" r:id="rId30"/>
    <p:sldId id="417" r:id="rId31"/>
    <p:sldId id="403" r:id="rId32"/>
    <p:sldId id="418" r:id="rId33"/>
    <p:sldId id="419" r:id="rId34"/>
    <p:sldId id="421" r:id="rId35"/>
    <p:sldId id="423" r:id="rId36"/>
    <p:sldId id="422" r:id="rId37"/>
    <p:sldId id="420" r:id="rId38"/>
    <p:sldId id="424" r:id="rId39"/>
    <p:sldId id="288" r:id="rId40"/>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800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1" autoAdjust="0"/>
    <p:restoredTop sz="79365" autoAdjust="0"/>
  </p:normalViewPr>
  <p:slideViewPr>
    <p:cSldViewPr snapToGrid="0" snapToObjects="1">
      <p:cViewPr varScale="1">
        <p:scale>
          <a:sx n="68" d="100"/>
          <a:sy n="68" d="100"/>
        </p:scale>
        <p:origin x="-25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957A3DF-7AC0-1E40-A20D-02A3909D0D35}" type="datetimeFigureOut">
              <a:rPr lang="en-US" smtClean="0"/>
              <a:pPr/>
              <a:t>5/11/2012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CD606F5-906F-0B47-86C3-593F4FE2EEF4}" type="slidenum">
              <a:rPr lang="en-US" smtClean="0"/>
              <a:pPr/>
              <a:t>‹#›</a:t>
            </a:fld>
            <a:endParaRPr lang="en-US" dirty="0"/>
          </a:p>
        </p:txBody>
      </p:sp>
    </p:spTree>
    <p:extLst>
      <p:ext uri="{BB962C8B-B14F-4D97-AF65-F5344CB8AC3E}">
        <p14:creationId xmlns:p14="http://schemas.microsoft.com/office/powerpoint/2010/main" xmlns="" val="28417526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200" b="0" dirty="0" smtClean="0"/>
              <a:t> Thank you for joining us for</a:t>
            </a:r>
            <a:r>
              <a:rPr lang="en-US" sz="1200" b="0" baseline="0" dirty="0" smtClean="0"/>
              <a:t> the May, 2012 monthly technical assistance call on Highly Qualified Requirements. In this presentation</a:t>
            </a:r>
            <a:r>
              <a:rPr lang="en-US" sz="1200" b="0" baseline="0" dirty="0" smtClean="0">
                <a:solidFill>
                  <a:srgbClr val="FF0000"/>
                </a:solidFill>
              </a:rPr>
              <a:t>, we will focus on the provisions for highly qualified teachers and providers in special education.</a:t>
            </a:r>
            <a:endParaRPr lang="en-US" sz="1200" b="0" dirty="0" smtClean="0">
              <a:solidFill>
                <a:srgbClr val="FF0000"/>
              </a:solidFill>
            </a:endParaRPr>
          </a:p>
          <a:p>
            <a:pPr marL="0" indent="0">
              <a:buFont typeface="Arial"/>
              <a:buNone/>
            </a:pP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7CD606F5-906F-0B47-86C3-593F4FE2EEF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availability of an alternative route to special education certification will be an important tool for districts to utilize in order to “grow” special educators into the field</a:t>
            </a:r>
            <a:r>
              <a:rPr lang="en-US" b="0" baseline="0" dirty="0" smtClean="0"/>
              <a:t>. Remember, </a:t>
            </a:r>
            <a:r>
              <a:rPr lang="en-US" b="0" dirty="0" smtClean="0"/>
              <a:t>Wyoming has</a:t>
            </a:r>
            <a:r>
              <a:rPr lang="en-US" b="0" baseline="0" dirty="0" smtClean="0"/>
              <a:t> not yet approved an alternative route to special education certification that is considered compliant with the Federal Regulations.</a:t>
            </a:r>
            <a:endParaRPr lang="en-US" b="0"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10</a:t>
            </a:fld>
            <a:endParaRPr lang="en-US" dirty="0"/>
          </a:p>
        </p:txBody>
      </p:sp>
    </p:spTree>
    <p:extLst>
      <p:ext uri="{BB962C8B-B14F-4D97-AF65-F5344CB8AC3E}">
        <p14:creationId xmlns:p14="http://schemas.microsoft.com/office/powerpoint/2010/main" xmlns="" val="848713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 who teach the most significantly</a:t>
            </a:r>
            <a:r>
              <a:rPr lang="en-US" baseline="0" dirty="0" smtClean="0"/>
              <a:t> impaired students can be considered highly qualified without demonstrating competency in core subject areas in some limited circumstances.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11</a:t>
            </a:fld>
            <a:endParaRPr lang="en-US" dirty="0"/>
          </a:p>
        </p:txBody>
      </p:sp>
    </p:spTree>
    <p:extLst>
      <p:ext uri="{BB962C8B-B14F-4D97-AF65-F5344CB8AC3E}">
        <p14:creationId xmlns:p14="http://schemas.microsoft.com/office/powerpoint/2010/main" xmlns="" val="1078079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students being taught need content presented at the elementary level, regardless of age, then those teachers are subject to a relaxed standard with respect to subject matter competency. For highly</a:t>
            </a:r>
            <a:r>
              <a:rPr lang="en-US" baseline="0" dirty="0" smtClean="0"/>
              <a:t> qualified teachers who are teaching multiple core subjects the requirements are different. These requirements will be covered in the next slide.</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12</a:t>
            </a:fld>
            <a:endParaRPr lang="en-US" dirty="0"/>
          </a:p>
        </p:txBody>
      </p:sp>
    </p:spTree>
    <p:extLst>
      <p:ext uri="{BB962C8B-B14F-4D97-AF65-F5344CB8AC3E}">
        <p14:creationId xmlns:p14="http://schemas.microsoft.com/office/powerpoint/2010/main" xmlns="" val="598622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Demonstration of competency is required in each</a:t>
            </a:r>
            <a:r>
              <a:rPr lang="en-US" baseline="0" dirty="0" smtClean="0"/>
              <a:t> core academic subject taught by a highly qualified special education teacher. The SEA must ensure that personnel are highly. </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13</a:t>
            </a:fld>
            <a:endParaRPr lang="en-US" dirty="0"/>
          </a:p>
        </p:txBody>
      </p:sp>
    </p:spTree>
    <p:extLst>
      <p:ext uri="{BB962C8B-B14F-4D97-AF65-F5344CB8AC3E}">
        <p14:creationId xmlns:p14="http://schemas.microsoft.com/office/powerpoint/2010/main" xmlns="" val="1062362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Personnel</a:t>
            </a:r>
            <a:r>
              <a:rPr lang="en-US" baseline="0" dirty="0" smtClean="0"/>
              <a:t> standards must be established and maintained by the state. The purpose of this requirement is to ensure high quality and uniformity across Wyoming.</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14</a:t>
            </a:fld>
            <a:endParaRPr lang="en-US" dirty="0"/>
          </a:p>
        </p:txBody>
      </p:sp>
    </p:spTree>
    <p:extLst>
      <p:ext uri="{BB962C8B-B14F-4D97-AF65-F5344CB8AC3E}">
        <p14:creationId xmlns:p14="http://schemas.microsoft.com/office/powerpoint/2010/main" xmlns="" val="917468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Districts must not overlook provisions for related services personnel and paraprofessionals when reviewing the highly qualified</a:t>
            </a:r>
            <a:r>
              <a:rPr lang="en-US" baseline="0" dirty="0" smtClean="0"/>
              <a:t> requirements.  Although addressed in a separate section of the regulations, these provisions must also be satisfied.</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15</a:t>
            </a:fld>
            <a:endParaRPr lang="en-US" dirty="0"/>
          </a:p>
        </p:txBody>
      </p:sp>
    </p:spTree>
    <p:extLst>
      <p:ext uri="{BB962C8B-B14F-4D97-AF65-F5344CB8AC3E}">
        <p14:creationId xmlns:p14="http://schemas.microsoft.com/office/powerpoint/2010/main" xmlns="" val="2243044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Qualifications for special education teachers are established and maintained by the SEA.</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IDEA requires full state certification or licensure as a special education teacher.</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requirements</a:t>
            </a:r>
            <a:r>
              <a:rPr lang="en-US" baseline="0" dirty="0" smtClean="0"/>
              <a:t> for teachers teaching core academic subjects exceeds the highly qualified teacher requirements because the demonstration of subject matter competency is in addition to the highly qualified requirement.</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18</a:t>
            </a:fld>
            <a:endParaRPr lang="en-US" dirty="0"/>
          </a:p>
        </p:txBody>
      </p:sp>
    </p:spTree>
    <p:extLst>
      <p:ext uri="{BB962C8B-B14F-4D97-AF65-F5344CB8AC3E}">
        <p14:creationId xmlns:p14="http://schemas.microsoft.com/office/powerpoint/2010/main" xmlns="" val="2080013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Core</a:t>
            </a:r>
            <a:r>
              <a:rPr lang="en-US" baseline="0" dirty="0" smtClean="0"/>
              <a:t> subjects are defined in this slide.</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questions listed in this slide</a:t>
            </a:r>
            <a:r>
              <a:rPr lang="en-US" baseline="0" dirty="0" smtClean="0"/>
              <a:t> loom large for districts, teachers and providers.  The highly qualified teacher and provider provisions in the federal regulations are some of the most confusing.  Also, Wyoming is in a state of transition with respect to meeting  the highly qualified teacher requirements in special education.  Speaking the same language regarding the highly qualified teacher requirements is critical.</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a:t>
            </a:fld>
            <a:endParaRPr lang="en-US" dirty="0"/>
          </a:p>
        </p:txBody>
      </p:sp>
    </p:spTree>
    <p:extLst>
      <p:ext uri="{BB962C8B-B14F-4D97-AF65-F5344CB8AC3E}">
        <p14:creationId xmlns:p14="http://schemas.microsoft.com/office/powerpoint/2010/main" xmlns="" val="1170024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IDEA focuses on ensuring that students with disabilities have access to the same curriculum as other children. Teachers who</a:t>
            </a:r>
            <a:r>
              <a:rPr lang="en-US" baseline="0" dirty="0" smtClean="0"/>
              <a:t> teach core subjects must be competent in the core academic areas they teach. Along with this slide, the next two slides review subject matter competency.</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deciding</a:t>
            </a:r>
            <a:r>
              <a:rPr lang="en-US" baseline="0" dirty="0" smtClean="0"/>
              <a:t> whether a teacher “teaches” core academic subjects or “supports” teachers of core academic subjects, keep in mind the intent of the highly qualified teacher requirements:  ensuring that children with disabilities have access to high quality instruction. Also, it is critical to remember that a special education teacher who does not “teach” a core academic subject must still be highly qualified.  The only difference in qualification for that teacher is with respect to subject matter competency.  Teachers who “support” rather than “teach” do not need to demonstrate subject matter competency.</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21</a:t>
            </a:fld>
            <a:endParaRPr lang="en-US" dirty="0"/>
          </a:p>
        </p:txBody>
      </p:sp>
    </p:spTree>
    <p:extLst>
      <p:ext uri="{BB962C8B-B14F-4D97-AF65-F5344CB8AC3E}">
        <p14:creationId xmlns:p14="http://schemas.microsoft.com/office/powerpoint/2010/main" xmlns="" val="1093983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definition of consultation services and the role of the special education teacher is left to the SEA.</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that regardless of the co-teaching model used, the LEA must ensure that teachers meet the highly qualified requirements of the ESEA and IDEA, as well as the requirements in </a:t>
            </a:r>
            <a:r>
              <a:rPr lang="en-US" dirty="0" smtClean="0"/>
              <a:t>34 C.F.R. § 300.156.</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23</a:t>
            </a:fld>
            <a:endParaRPr lang="en-US" dirty="0"/>
          </a:p>
        </p:txBody>
      </p:sp>
    </p:spTree>
    <p:extLst>
      <p:ext uri="{BB962C8B-B14F-4D97-AF65-F5344CB8AC3E}">
        <p14:creationId xmlns:p14="http://schemas.microsoft.com/office/powerpoint/2010/main" xmlns="" val="1010596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Highly qualified regular</a:t>
            </a:r>
            <a:r>
              <a:rPr lang="en-US" baseline="0" dirty="0" smtClean="0"/>
              <a:t> education teachers can provide service to special education students.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24</a:t>
            </a:fld>
            <a:endParaRPr lang="en-US" dirty="0"/>
          </a:p>
        </p:txBody>
      </p:sp>
    </p:spTree>
    <p:extLst>
      <p:ext uri="{BB962C8B-B14F-4D97-AF65-F5344CB8AC3E}">
        <p14:creationId xmlns:p14="http://schemas.microsoft.com/office/powerpoint/2010/main" xmlns="" val="23690896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a:t>
            </a:r>
            <a:r>
              <a:rPr lang="en-US" baseline="0" dirty="0" smtClean="0"/>
              <a:t> aware that this requirement extends to the provision of ESY services as well.  OSEP explained in </a:t>
            </a:r>
            <a:r>
              <a:rPr lang="en-US" i="1" baseline="0" dirty="0" smtClean="0"/>
              <a:t>Letter to Copenhaver </a:t>
            </a:r>
            <a:r>
              <a:rPr lang="en-US" i="0" baseline="0" dirty="0" smtClean="0"/>
              <a:t> that “No distinction is made between the personnel qualifications for special education and related services provided pursuant to a child’s IEP as part of the regular school program and those provided pursuant to an IEP as ESY services.”  (50 IDELR 16 (OSEP 2007).</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25</a:t>
            </a:fld>
            <a:endParaRPr lang="en-US" dirty="0"/>
          </a:p>
        </p:txBody>
      </p:sp>
    </p:spTree>
    <p:extLst>
      <p:ext uri="{BB962C8B-B14F-4D97-AF65-F5344CB8AC3E}">
        <p14:creationId xmlns:p14="http://schemas.microsoft.com/office/powerpoint/2010/main" xmlns="" val="28869734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Teachers</a:t>
            </a:r>
            <a:r>
              <a:rPr lang="en-US" baseline="0" dirty="0" smtClean="0"/>
              <a:t> of children with low incidence disabilities must be highly qualified special education teachers.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provisions addressing related services providers and paraprofessionals are often overlooked.  A clear understanding of these requirements is critical to compliance.</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27</a:t>
            </a:fld>
            <a:endParaRPr lang="en-US" dirty="0"/>
          </a:p>
        </p:txBody>
      </p:sp>
    </p:spTree>
    <p:extLst>
      <p:ext uri="{BB962C8B-B14F-4D97-AF65-F5344CB8AC3E}">
        <p14:creationId xmlns:p14="http://schemas.microsoft.com/office/powerpoint/2010/main" xmlns="" val="12535724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this slide we are reminded that the qualifications for paraprofessional must not be overlooked. </a:t>
            </a:r>
            <a:r>
              <a:rPr lang="en-US" dirty="0" smtClean="0"/>
              <a:t>Make sure that your paraprofessionals</a:t>
            </a:r>
            <a:r>
              <a:rPr lang="en-US" baseline="0" dirty="0" smtClean="0"/>
              <a:t> are assisting highly qualified teachers, not acting in place of them. The role of the paraprofessional is discussed in the next two slides.</a:t>
            </a:r>
            <a:endParaRPr lang="en-US" dirty="0" smtClean="0"/>
          </a:p>
          <a:p>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IDEA</a:t>
            </a:r>
            <a:r>
              <a:rPr lang="en-US" baseline="0" dirty="0" smtClean="0"/>
              <a:t> permits paraprofessionals who are appropriately trained and supervised to assist in providing special education or related services.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29</a:t>
            </a:fld>
            <a:endParaRPr lang="en-US" dirty="0"/>
          </a:p>
        </p:txBody>
      </p:sp>
    </p:spTree>
    <p:extLst>
      <p:ext uri="{BB962C8B-B14F-4D97-AF65-F5344CB8AC3E}">
        <p14:creationId xmlns:p14="http://schemas.microsoft.com/office/powerpoint/2010/main" xmlns="" val="781841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smtClean="0"/>
              <a:t>These are the main provisions of the highly qualified teacher requirements in the federal regulations.  The provisions are confusing and inter-related.  A thorough understanding of each provision and its inter-relationship with others is critical to compliance with the federal requirements.</a:t>
            </a: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dirty="0" smtClean="0"/>
              <a:t>School district, or “district” is used universally to apply to any public agency serving students under the IDEA</a:t>
            </a:r>
            <a:r>
              <a:rPr lang="en-US" baseline="0" dirty="0" smtClean="0"/>
              <a:t>.  The term “LEA” is used synonymously with “district.”</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dirty="0" smtClean="0"/>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a:t>
            </a:fld>
            <a:endParaRPr lang="en-US" dirty="0"/>
          </a:p>
        </p:txBody>
      </p:sp>
    </p:spTree>
    <p:extLst>
      <p:ext uri="{BB962C8B-B14F-4D97-AF65-F5344CB8AC3E}">
        <p14:creationId xmlns:p14="http://schemas.microsoft.com/office/powerpoint/2010/main" xmlns="" val="6697147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Paraprofessionals provide services to children with disabilities only under the supervision of special education and related services personnel.</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responsibilities of the Wyoming Department of Education are outlined in this slide.</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many other definitions are codified in the Rules, the three above are most pertinent to our discussion.</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32</a:t>
            </a:fld>
            <a:endParaRPr lang="en-US" dirty="0"/>
          </a:p>
        </p:txBody>
      </p:sp>
    </p:spTree>
    <p:extLst>
      <p:ext uri="{BB962C8B-B14F-4D97-AF65-F5344CB8AC3E}">
        <p14:creationId xmlns:p14="http://schemas.microsoft.com/office/powerpoint/2010/main" xmlns="" val="31805583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teacher</a:t>
            </a:r>
            <a:r>
              <a:rPr lang="en-US" baseline="0" dirty="0" smtClean="0"/>
              <a:t> holding a special education endorsement in Wyoming may be considered highly qualified, but in order to teach core academic subjects, must also demonstrate subject matter competency in those areas.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33</a:t>
            </a:fld>
            <a:endParaRPr lang="en-US" dirty="0"/>
          </a:p>
        </p:txBody>
      </p:sp>
    </p:spTree>
    <p:extLst>
      <p:ext uri="{BB962C8B-B14F-4D97-AF65-F5344CB8AC3E}">
        <p14:creationId xmlns:p14="http://schemas.microsoft.com/office/powerpoint/2010/main" xmlns="" val="22514506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Exception</a:t>
            </a:r>
            <a:r>
              <a:rPr lang="en-US" baseline="0" dirty="0" smtClean="0"/>
              <a:t> Authorization has been the source of some confusion across the state.  WDE is working with PTSB and school districts to clarify the highly qualified requirements and ensure compliance with the Federal Regulations.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34</a:t>
            </a:fld>
            <a:endParaRPr lang="en-US" dirty="0"/>
          </a:p>
        </p:txBody>
      </p:sp>
    </p:spTree>
    <p:extLst>
      <p:ext uri="{BB962C8B-B14F-4D97-AF65-F5344CB8AC3E}">
        <p14:creationId xmlns:p14="http://schemas.microsoft.com/office/powerpoint/2010/main" xmlns="" val="37651028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current Demonstration of Competency for</a:t>
            </a:r>
            <a:r>
              <a:rPr lang="en-US" baseline="0" dirty="0" smtClean="0"/>
              <a:t> special education endorsement is not a viable option under the federal regulations.  In response to a recognized need, WDE is working in conjunction with PTSB to formulate an alternative route to special education licensure that meets the requirements of Federal Regulation.</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35</a:t>
            </a:fld>
            <a:endParaRPr lang="en-US" dirty="0"/>
          </a:p>
        </p:txBody>
      </p:sp>
    </p:spTree>
    <p:extLst>
      <p:ext uri="{BB962C8B-B14F-4D97-AF65-F5344CB8AC3E}">
        <p14:creationId xmlns:p14="http://schemas.microsoft.com/office/powerpoint/2010/main" xmlns="" val="18827126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information is available on PTSB’s website at ptsb.state.wy.us.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36</a:t>
            </a:fld>
            <a:endParaRPr lang="en-US" dirty="0"/>
          </a:p>
        </p:txBody>
      </p:sp>
    </p:spTree>
    <p:extLst>
      <p:ext uri="{BB962C8B-B14F-4D97-AF65-F5344CB8AC3E}">
        <p14:creationId xmlns:p14="http://schemas.microsoft.com/office/powerpoint/2010/main" xmlns="" val="27882207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WDE and PTSB are working together to develop a viable alternative</a:t>
            </a:r>
            <a:r>
              <a:rPr lang="en-US" baseline="0" dirty="0" smtClean="0"/>
              <a:t> route to certifying special educators.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Educators</a:t>
            </a:r>
            <a:r>
              <a:rPr lang="en-US" baseline="0" dirty="0" smtClean="0"/>
              <a:t> and the general public will have the opportunity to weigh in on the proposed rules in the near future.</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38</a:t>
            </a:fld>
            <a:endParaRPr lang="en-US" dirty="0"/>
          </a:p>
        </p:txBody>
      </p:sp>
    </p:spTree>
    <p:extLst>
      <p:ext uri="{BB962C8B-B14F-4D97-AF65-F5344CB8AC3E}">
        <p14:creationId xmlns:p14="http://schemas.microsoft.com/office/powerpoint/2010/main" xmlns="" val="21665030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closing</a:t>
            </a:r>
            <a:r>
              <a:rPr lang="en-US" baseline="0" dirty="0" smtClean="0"/>
              <a:t> it is important for district’s to review staffing qualifications and assignments to confirm that highly qualified teachers are teaching the core academic subjects and providing special education services. </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39</a:t>
            </a:fld>
            <a:endParaRPr lang="en-US" dirty="0"/>
          </a:p>
        </p:txBody>
      </p:sp>
    </p:spTree>
    <p:extLst>
      <p:ext uri="{BB962C8B-B14F-4D97-AF65-F5344CB8AC3E}">
        <p14:creationId xmlns:p14="http://schemas.microsoft.com/office/powerpoint/2010/main" xmlns="" val="474990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provisions must be read together in order to fully understand the highly</a:t>
            </a:r>
            <a:r>
              <a:rPr lang="en-US" baseline="0" dirty="0" smtClean="0"/>
              <a:t> qualified requirements.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highest standards apply to teachers teaching core academic subjects.  The requirements for attaining highly qualified status are prescriptive, and must be carefully followed. The requirements</a:t>
            </a:r>
            <a:r>
              <a:rPr lang="en-US" baseline="0" dirty="0" smtClean="0"/>
              <a:t> and the option for teachers to meet requirements are covered in the next few slides.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5</a:t>
            </a:fld>
            <a:endParaRPr lang="en-US" dirty="0"/>
          </a:p>
        </p:txBody>
      </p:sp>
    </p:spTree>
    <p:extLst>
      <p:ext uri="{BB962C8B-B14F-4D97-AF65-F5344CB8AC3E}">
        <p14:creationId xmlns:p14="http://schemas.microsoft.com/office/powerpoint/2010/main" xmlns="" val="3189076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section in blue is used to tie together provisions for assistance in understanding the highly qualified requirements. These sections represent one method of acquiring highly qualified status.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6</a:t>
            </a:fld>
            <a:endParaRPr lang="en-US" dirty="0"/>
          </a:p>
        </p:txBody>
      </p:sp>
    </p:spTree>
    <p:extLst>
      <p:ext uri="{BB962C8B-B14F-4D97-AF65-F5344CB8AC3E}">
        <p14:creationId xmlns:p14="http://schemas.microsoft.com/office/powerpoint/2010/main" xmlns="" val="3380922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provisions in purple</a:t>
            </a:r>
            <a:r>
              <a:rPr lang="en-US" baseline="0" dirty="0" smtClean="0"/>
              <a:t> represent the alternative route to highly qualified status.</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7</a:t>
            </a:fld>
            <a:endParaRPr lang="en-US" dirty="0"/>
          </a:p>
        </p:txBody>
      </p:sp>
    </p:spTree>
    <p:extLst>
      <p:ext uri="{BB962C8B-B14F-4D97-AF65-F5344CB8AC3E}">
        <p14:creationId xmlns:p14="http://schemas.microsoft.com/office/powerpoint/2010/main" xmlns="" val="1559373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section represents an alternative route</a:t>
            </a:r>
            <a:r>
              <a:rPr lang="en-US" baseline="0" dirty="0" smtClean="0"/>
              <a:t> to highly qualified teacher status.  In order to be eligible to pursue a highly qualified status through an alternative route, the teacher must hold at least a bachelor’s degree.</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8</a:t>
            </a:fld>
            <a:endParaRPr lang="en-US" dirty="0"/>
          </a:p>
        </p:txBody>
      </p:sp>
    </p:spTree>
    <p:extLst>
      <p:ext uri="{BB962C8B-B14F-4D97-AF65-F5344CB8AC3E}">
        <p14:creationId xmlns:p14="http://schemas.microsoft.com/office/powerpoint/2010/main" xmlns="" val="1177255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Wyoming has</a:t>
            </a:r>
            <a:r>
              <a:rPr lang="en-US" baseline="0" dirty="0" smtClean="0"/>
              <a:t> not yet approved an alternative route to special education certification that is considered compliant with the Federal Regulations.  An alternate route should not be confused with the current </a:t>
            </a:r>
            <a:r>
              <a:rPr lang="en-US" sz="1400" b="1" baseline="0" dirty="0" smtClean="0">
                <a:solidFill>
                  <a:srgbClr val="FF0000"/>
                </a:solidFill>
              </a:rPr>
              <a:t>EA</a:t>
            </a:r>
            <a:r>
              <a:rPr lang="en-US" baseline="0" dirty="0" smtClean="0"/>
              <a:t> exception or any other type of licensure exception.  The Professional Teaching Standards Board, in conjunction with WDE, is working to develop standards for an alternative route to special education licensure. More on this later.</a:t>
            </a:r>
            <a:endParaRPr lang="en-US" dirty="0"/>
          </a:p>
        </p:txBody>
      </p:sp>
      <p:sp>
        <p:nvSpPr>
          <p:cNvPr id="4" name="Slide Number Placeholder 3"/>
          <p:cNvSpPr>
            <a:spLocks noGrp="1"/>
          </p:cNvSpPr>
          <p:nvPr>
            <p:ph type="sldNum" sz="quarter" idx="10"/>
          </p:nvPr>
        </p:nvSpPr>
        <p:spPr/>
        <p:txBody>
          <a:bodyPr/>
          <a:lstStyle/>
          <a:p>
            <a:fld id="{7CD606F5-906F-0B47-86C3-593F4FE2EEF4}" type="slidenum">
              <a:rPr lang="en-US" smtClean="0"/>
              <a:pPr/>
              <a:t>9</a:t>
            </a:fld>
            <a:endParaRPr lang="en-US" dirty="0"/>
          </a:p>
        </p:txBody>
      </p:sp>
    </p:spTree>
    <p:extLst>
      <p:ext uri="{BB962C8B-B14F-4D97-AF65-F5344CB8AC3E}">
        <p14:creationId xmlns:p14="http://schemas.microsoft.com/office/powerpoint/2010/main" xmlns="" val="22089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E79257-3507-4D1E-8C29-A1D616273511}" type="datetime1">
              <a:rPr lang="en-US" smtClean="0"/>
              <a:pPr/>
              <a:t>5/11/2012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AE72D-0648-DC43-8781-CD4D4CDEE412}"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CF4CB9-068E-4C34-94E2-F7C7B2B02E02}" type="datetime1">
              <a:rPr lang="en-US" smtClean="0"/>
              <a:pPr/>
              <a:t>5/11/2012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AE72D-0648-DC43-8781-CD4D4CDEE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2B538-059C-4E2E-8499-B35DD2AC4776}" type="datetime1">
              <a:rPr lang="en-US" smtClean="0"/>
              <a:pPr/>
              <a:t>5/11/2012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AE72D-0648-DC43-8781-CD4D4CDEE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9DD0E-F753-48A4-ADAE-AEF7758D259D}" type="datetime1">
              <a:rPr lang="en-US" smtClean="0"/>
              <a:pPr/>
              <a:t>5/11/2012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AE72D-0648-DC43-8781-CD4D4CDEE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B49630-31B1-4BE6-B5E1-5E90826E097A}" type="datetime1">
              <a:rPr lang="en-US" smtClean="0"/>
              <a:pPr/>
              <a:t>5/11/2012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AE72D-0648-DC43-8781-CD4D4CDEE412}"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0FF6F4-E037-47BB-A1CE-F4461AD788DF}" type="datetime1">
              <a:rPr lang="en-US" smtClean="0"/>
              <a:pPr/>
              <a:t>5/11/2012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DAE72D-0648-DC43-8781-CD4D4CDEE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368C71-DF37-4388-B567-75FEF269172D}" type="datetime1">
              <a:rPr lang="en-US" smtClean="0"/>
              <a:pPr/>
              <a:t>5/11/2012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DAE72D-0648-DC43-8781-CD4D4CDEE412}"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7CD5F4-E11F-488A-A851-7FC06EAEE25A}" type="datetime1">
              <a:rPr lang="en-US" smtClean="0"/>
              <a:pPr/>
              <a:t>5/11/2012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DAE72D-0648-DC43-8781-CD4D4CDEE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D85B1-C0CB-4CE2-9175-217E384144D6}" type="datetime1">
              <a:rPr lang="en-US" smtClean="0"/>
              <a:pPr/>
              <a:t>5/11/2012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95D21-5BE3-42E0-B539-C42C5A7D6E3E}" type="datetime1">
              <a:rPr lang="en-US" smtClean="0"/>
              <a:pPr/>
              <a:t>5/11/2012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DAE72D-0648-DC43-8781-CD4D4CDEE412}"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0C16D-BE17-4A36-B116-460EC7E21E73}" type="datetime1">
              <a:rPr lang="en-US" smtClean="0"/>
              <a:pPr/>
              <a:t>5/11/2012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DAE72D-0648-DC43-8781-CD4D4CDEE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0B2F41F-01B5-4AF0-AF12-3040FF23B5AE}" type="datetime1">
              <a:rPr lang="en-US" smtClean="0"/>
              <a:pPr/>
              <a:t>5/11/2012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EDAE72D-0648-DC43-8781-CD4D4CDEE41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5340" y="880524"/>
            <a:ext cx="6544343" cy="2278318"/>
          </a:xfrm>
        </p:spPr>
        <p:txBody>
          <a:bodyPr>
            <a:normAutofit/>
          </a:bodyPr>
          <a:lstStyle/>
          <a:p>
            <a:r>
              <a:rPr lang="en-US" b="1" dirty="0" smtClean="0"/>
              <a:t>Highly qualified requirements</a:t>
            </a:r>
            <a:endParaRPr lang="en-US" dirty="0"/>
          </a:p>
        </p:txBody>
      </p:sp>
      <p:sp>
        <p:nvSpPr>
          <p:cNvPr id="3" name="Subtitle 2"/>
          <p:cNvSpPr>
            <a:spLocks noGrp="1"/>
          </p:cNvSpPr>
          <p:nvPr>
            <p:ph type="subTitle" idx="1"/>
          </p:nvPr>
        </p:nvSpPr>
        <p:spPr>
          <a:xfrm>
            <a:off x="1727200" y="4329031"/>
            <a:ext cx="5712179" cy="1524000"/>
          </a:xfrm>
        </p:spPr>
        <p:txBody>
          <a:bodyPr>
            <a:normAutofit/>
          </a:bodyPr>
          <a:lstStyle/>
          <a:p>
            <a:r>
              <a:rPr lang="en-US" dirty="0" smtClean="0"/>
              <a:t>Wyoming Department of Education</a:t>
            </a:r>
          </a:p>
          <a:p>
            <a:r>
              <a:rPr lang="en-US" dirty="0" smtClean="0"/>
              <a:t>Special Programs Division</a:t>
            </a:r>
          </a:p>
          <a:p>
            <a:r>
              <a:rPr lang="en-US" dirty="0" smtClean="0"/>
              <a:t>May 2012</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a:t>
            </a:fld>
            <a:endParaRPr lang="en-US" dirty="0"/>
          </a:p>
        </p:txBody>
      </p:sp>
    </p:spTree>
    <p:extLst>
      <p:ext uri="{BB962C8B-B14F-4D97-AF65-F5344CB8AC3E}">
        <p14:creationId xmlns:p14="http://schemas.microsoft.com/office/powerpoint/2010/main" xmlns="" val="391723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429" y="533400"/>
            <a:ext cx="8648731" cy="1300170"/>
          </a:xfrm>
        </p:spPr>
        <p:txBody>
          <a:bodyPr>
            <a:normAutofit/>
          </a:bodyPr>
          <a:lstStyle/>
          <a:p>
            <a:pPr algn="ctr"/>
            <a:r>
              <a:rPr lang="en-US" dirty="0" smtClean="0"/>
              <a:t>Alternative Route and Highly Qualified</a:t>
            </a:r>
            <a:endParaRPr lang="en-US" dirty="0"/>
          </a:p>
        </p:txBody>
      </p:sp>
      <p:sp>
        <p:nvSpPr>
          <p:cNvPr id="3" name="Content Placeholder 2"/>
          <p:cNvSpPr>
            <a:spLocks noGrp="1"/>
          </p:cNvSpPr>
          <p:nvPr>
            <p:ph idx="1"/>
          </p:nvPr>
        </p:nvSpPr>
        <p:spPr>
          <a:xfrm>
            <a:off x="250429" y="1744128"/>
            <a:ext cx="8648731" cy="4820948"/>
          </a:xfrm>
        </p:spPr>
        <p:txBody>
          <a:bodyPr>
            <a:normAutofit/>
          </a:bodyPr>
          <a:lstStyle/>
          <a:p>
            <a:r>
              <a:rPr lang="en-US" dirty="0" smtClean="0"/>
              <a:t>An individual participating in an alternative route to certification program in special education who does not intend to teach a core academic subject, may be considered a highly qualified special education teacher if the individual holds at least a bachelor’s degree and participates in an alternative route to certification program that meets the requirements of 34 C.F.R. § 300.18(b)(2).</a:t>
            </a:r>
          </a:p>
          <a:p>
            <a:r>
              <a:rPr lang="en-US" dirty="0" smtClean="0"/>
              <a:t>This means the teacher participating in the alternative route to certification is considered highly qualified</a:t>
            </a:r>
            <a:r>
              <a:rPr lang="en-US" b="1" dirty="0" smtClean="0"/>
              <a:t> prior to completion</a:t>
            </a:r>
            <a:r>
              <a:rPr lang="en-US" dirty="0" smtClean="0"/>
              <a:t>.  However, keep in mind the subject matter competency requirements. </a:t>
            </a:r>
          </a:p>
          <a:p>
            <a:r>
              <a:rPr lang="en-US" i="1" dirty="0" smtClean="0"/>
              <a:t>See 71 Federal Register 46557.</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10</a:t>
            </a:fld>
            <a:endParaRPr lang="en-US" dirty="0"/>
          </a:p>
        </p:txBody>
      </p:sp>
    </p:spTree>
    <p:extLst>
      <p:ext uri="{BB962C8B-B14F-4D97-AF65-F5344CB8AC3E}">
        <p14:creationId xmlns:p14="http://schemas.microsoft.com/office/powerpoint/2010/main" xmlns="" val="2978490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300.18(c)</a:t>
            </a:r>
            <a:endParaRPr lang="en-US" dirty="0"/>
          </a:p>
        </p:txBody>
      </p:sp>
      <p:sp>
        <p:nvSpPr>
          <p:cNvPr id="3" name="Content Placeholder 2"/>
          <p:cNvSpPr>
            <a:spLocks noGrp="1"/>
          </p:cNvSpPr>
          <p:nvPr>
            <p:ph idx="1"/>
          </p:nvPr>
        </p:nvSpPr>
        <p:spPr/>
        <p:txBody>
          <a:bodyPr/>
          <a:lstStyle/>
          <a:p>
            <a:r>
              <a:rPr lang="en-US" i="1" dirty="0" smtClean="0"/>
              <a:t>Requirements for special education teachers teaching to alternate achievement standards.  </a:t>
            </a:r>
            <a:r>
              <a:rPr lang="en-US" dirty="0" smtClean="0"/>
              <a:t>When used with respect to a special education teacher who teaches core academic subjects exclusively to children who are assessed against alternate achievement standards, highly qualified means the teacher – </a:t>
            </a:r>
          </a:p>
          <a:p>
            <a:pPr lvl="1"/>
            <a:r>
              <a:rPr lang="en-US" dirty="0" smtClean="0"/>
              <a:t>Meet the highly qualified requirement in NCLB.</a:t>
            </a:r>
          </a:p>
          <a:p>
            <a:pPr lvl="1"/>
            <a:r>
              <a:rPr lang="en-US" dirty="0" smtClean="0"/>
              <a:t>In the case of instruction above the elementary level, meet the highly qualified requirements in NCLB AND have subject matter knowledge appropriate to the level of instruction being provided and needed to effectively teach to those standards.</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11</a:t>
            </a:fld>
            <a:endParaRPr lang="en-US" dirty="0"/>
          </a:p>
        </p:txBody>
      </p:sp>
    </p:spTree>
    <p:extLst>
      <p:ext uri="{BB962C8B-B14F-4D97-AF65-F5344CB8AC3E}">
        <p14:creationId xmlns:p14="http://schemas.microsoft.com/office/powerpoint/2010/main" xmlns="" val="1787132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174531"/>
          </a:xfrm>
        </p:spPr>
        <p:txBody>
          <a:bodyPr>
            <a:normAutofit/>
          </a:bodyPr>
          <a:lstStyle/>
          <a:p>
            <a:pPr algn="ctr"/>
            <a:r>
              <a:rPr lang="en-US" dirty="0" smtClean="0"/>
              <a:t>Huh?</a:t>
            </a:r>
            <a:endParaRPr lang="en-US" dirty="0"/>
          </a:p>
        </p:txBody>
      </p:sp>
      <p:sp>
        <p:nvSpPr>
          <p:cNvPr id="3" name="Content Placeholder 2"/>
          <p:cNvSpPr>
            <a:spLocks noGrp="1"/>
          </p:cNvSpPr>
          <p:nvPr>
            <p:ph idx="1"/>
          </p:nvPr>
        </p:nvSpPr>
        <p:spPr>
          <a:xfrm>
            <a:off x="457200" y="1497496"/>
            <a:ext cx="8229600" cy="4996069"/>
          </a:xfrm>
        </p:spPr>
        <p:txBody>
          <a:bodyPr/>
          <a:lstStyle/>
          <a:p>
            <a:r>
              <a:rPr lang="en-US" dirty="0" smtClean="0"/>
              <a:t>Teachers who exclusively instruct students whose performance is measured against alternate academic achievement standards need not meet the same highly qualified teachers requirements as other teachers.  </a:t>
            </a:r>
          </a:p>
          <a:p>
            <a:r>
              <a:rPr lang="en-US" dirty="0" smtClean="0"/>
              <a:t>IDEA permits these teachers to comply with the highly qualified standard of NCLB for elementary school teachers.</a:t>
            </a:r>
          </a:p>
          <a:p>
            <a:r>
              <a:rPr lang="en-US" dirty="0" smtClean="0"/>
              <a:t>HOWEVER, if the student requires instruction above the elementary level in a particular academic subject, the teacher must have subject matter competency appropriate to the level of instruction being provided.  </a:t>
            </a:r>
          </a:p>
          <a:p>
            <a:r>
              <a:rPr lang="en-US" i="1" dirty="0" smtClean="0"/>
              <a:t>See Letter to Kolbe, </a:t>
            </a:r>
            <a:r>
              <a:rPr lang="en-US" dirty="0" smtClean="0"/>
              <a:t>52 IDELR 48 (OSEP 2008).</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12</a:t>
            </a:fld>
            <a:endParaRPr lang="en-US" dirty="0"/>
          </a:p>
        </p:txBody>
      </p:sp>
    </p:spTree>
    <p:extLst>
      <p:ext uri="{BB962C8B-B14F-4D97-AF65-F5344CB8AC3E}">
        <p14:creationId xmlns:p14="http://schemas.microsoft.com/office/powerpoint/2010/main" xmlns="" val="141327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300.18(d)</a:t>
            </a:r>
            <a:endParaRPr lang="en-US" dirty="0"/>
          </a:p>
        </p:txBody>
      </p:sp>
      <p:sp>
        <p:nvSpPr>
          <p:cNvPr id="3" name="Content Placeholder 2"/>
          <p:cNvSpPr>
            <a:spLocks noGrp="1"/>
          </p:cNvSpPr>
          <p:nvPr>
            <p:ph idx="1"/>
          </p:nvPr>
        </p:nvSpPr>
        <p:spPr/>
        <p:txBody>
          <a:bodyPr/>
          <a:lstStyle/>
          <a:p>
            <a:r>
              <a:rPr lang="en-US" i="1" dirty="0" smtClean="0"/>
              <a:t>Requirements for special education teachers teaching multiple subjects.  </a:t>
            </a:r>
            <a:r>
              <a:rPr lang="en-US" dirty="0" smtClean="0"/>
              <a:t>When used with respect to a special education teacher who teaches two or more core academic subjects exclusively to children with disabilities, highly qualified means that the teacher may either – </a:t>
            </a:r>
          </a:p>
          <a:p>
            <a:pPr lvl="1"/>
            <a:r>
              <a:rPr lang="en-US" dirty="0" smtClean="0"/>
              <a:t>(1) Meet the requirements in NCLB for a new teacher, or</a:t>
            </a:r>
          </a:p>
          <a:p>
            <a:pPr lvl="1"/>
            <a:r>
              <a:rPr lang="en-US" dirty="0" smtClean="0"/>
              <a:t>(2) In the case of a teacher who is not new to the profession, demonstrate competencies in all the core academic subjects in which the teacher teaches in the same manner as is required for an elementary, middle, or secondary school teacher.</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13</a:t>
            </a:fld>
            <a:endParaRPr lang="en-US" dirty="0"/>
          </a:p>
        </p:txBody>
      </p:sp>
    </p:spTree>
    <p:extLst>
      <p:ext uri="{BB962C8B-B14F-4D97-AF65-F5344CB8AC3E}">
        <p14:creationId xmlns:p14="http://schemas.microsoft.com/office/powerpoint/2010/main" xmlns="" val="2817926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300.156(a)</a:t>
            </a:r>
            <a:endParaRPr lang="en-US" dirty="0"/>
          </a:p>
        </p:txBody>
      </p:sp>
      <p:sp>
        <p:nvSpPr>
          <p:cNvPr id="3" name="Content Placeholder 2"/>
          <p:cNvSpPr>
            <a:spLocks noGrp="1"/>
          </p:cNvSpPr>
          <p:nvPr>
            <p:ph idx="1"/>
          </p:nvPr>
        </p:nvSpPr>
        <p:spPr>
          <a:xfrm>
            <a:off x="457200" y="1953172"/>
            <a:ext cx="8229600" cy="4523828"/>
          </a:xfrm>
        </p:spPr>
        <p:txBody>
          <a:bodyPr/>
          <a:lstStyle/>
          <a:p>
            <a:pPr marL="0" indent="0">
              <a:buNone/>
            </a:pPr>
            <a:r>
              <a:rPr lang="en-US" dirty="0" smtClean="0"/>
              <a:t>The SEA must establish and maintain qualifications to ensure that personnel necessary to carry out the purposes of this part are appropriately and adequately prepared and trained, including that those personnel have the content knowledge and skills to serve children with disabilities.</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14</a:t>
            </a:fld>
            <a:endParaRPr lang="en-US" dirty="0"/>
          </a:p>
        </p:txBody>
      </p:sp>
    </p:spTree>
    <p:extLst>
      <p:ext uri="{BB962C8B-B14F-4D97-AF65-F5344CB8AC3E}">
        <p14:creationId xmlns:p14="http://schemas.microsoft.com/office/powerpoint/2010/main" xmlns="" val="1956059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300.156(b)</a:t>
            </a:r>
            <a:endParaRPr lang="en-US" dirty="0"/>
          </a:p>
        </p:txBody>
      </p:sp>
      <p:sp>
        <p:nvSpPr>
          <p:cNvPr id="3" name="Content Placeholder 2"/>
          <p:cNvSpPr>
            <a:spLocks noGrp="1"/>
          </p:cNvSpPr>
          <p:nvPr>
            <p:ph idx="1"/>
          </p:nvPr>
        </p:nvSpPr>
        <p:spPr/>
        <p:txBody>
          <a:bodyPr/>
          <a:lstStyle/>
          <a:p>
            <a:r>
              <a:rPr lang="en-US" i="1" dirty="0" smtClean="0"/>
              <a:t>Related services personnel and paraprofessionals.  </a:t>
            </a:r>
            <a:r>
              <a:rPr lang="en-US" dirty="0" smtClean="0"/>
              <a:t>The qualifications established and maintained by the SEA must include qualifications for related services personnel and paraprofessionals that – </a:t>
            </a:r>
          </a:p>
          <a:p>
            <a:pPr lvl="1"/>
            <a:r>
              <a:rPr lang="en-US" dirty="0" smtClean="0"/>
              <a:t>Are consistent with state licensing for each discipline; and</a:t>
            </a:r>
          </a:p>
          <a:p>
            <a:pPr lvl="1"/>
            <a:r>
              <a:rPr lang="en-US" dirty="0" smtClean="0"/>
              <a:t>Ensure that related services personnel who deliver services in their discipline or profession meet the requirements above; AND </a:t>
            </a:r>
          </a:p>
          <a:p>
            <a:pPr lvl="1"/>
            <a:r>
              <a:rPr lang="en-US" dirty="0"/>
              <a:t>H</a:t>
            </a:r>
            <a:r>
              <a:rPr lang="en-US" dirty="0" smtClean="0"/>
              <a:t>ave not had certification or licensure requirements waived on an emergency, temporary, or provisional basis; AND</a:t>
            </a:r>
          </a:p>
          <a:p>
            <a:pPr lvl="1"/>
            <a:r>
              <a:rPr lang="en-US" dirty="0" smtClean="0"/>
              <a:t>Allow paraprofessionals and assistants who are appropriately trained and supervised to be used to assist in the provision of special education and related services.</a:t>
            </a:r>
          </a:p>
          <a:p>
            <a:pPr lvl="1"/>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15</a:t>
            </a:fld>
            <a:endParaRPr lang="en-US" dirty="0"/>
          </a:p>
        </p:txBody>
      </p:sp>
    </p:spTree>
    <p:extLst>
      <p:ext uri="{BB962C8B-B14F-4D97-AF65-F5344CB8AC3E}">
        <p14:creationId xmlns:p14="http://schemas.microsoft.com/office/powerpoint/2010/main" xmlns="" val="357388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300.156(c)</a:t>
            </a:r>
            <a:endParaRPr lang="en-US" dirty="0"/>
          </a:p>
        </p:txBody>
      </p:sp>
      <p:sp>
        <p:nvSpPr>
          <p:cNvPr id="3" name="Content Placeholder 2"/>
          <p:cNvSpPr>
            <a:spLocks noGrp="1"/>
          </p:cNvSpPr>
          <p:nvPr>
            <p:ph idx="1"/>
          </p:nvPr>
        </p:nvSpPr>
        <p:spPr>
          <a:xfrm>
            <a:off x="457200" y="1848068"/>
            <a:ext cx="8229600" cy="4628931"/>
          </a:xfrm>
        </p:spPr>
        <p:txBody>
          <a:bodyPr/>
          <a:lstStyle/>
          <a:p>
            <a:r>
              <a:rPr lang="en-US" i="1" dirty="0" smtClean="0"/>
              <a:t>Qualifications for special education teachers.  </a:t>
            </a:r>
            <a:r>
              <a:rPr lang="en-US" dirty="0" smtClean="0"/>
              <a:t>The qualifications established and maintained by the SEA must ensure that each person employed as a public school special education teacher in the state who teachers in an elementary school, middle school, or secondary school is highly qualified as a special education teacher.</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16</a:t>
            </a:fld>
            <a:endParaRPr lang="en-US" dirty="0"/>
          </a:p>
        </p:txBody>
      </p:sp>
    </p:spTree>
    <p:extLst>
      <p:ext uri="{BB962C8B-B14F-4D97-AF65-F5344CB8AC3E}">
        <p14:creationId xmlns:p14="http://schemas.microsoft.com/office/powerpoint/2010/main" xmlns="" val="3232504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Highly Qualified</a:t>
            </a:r>
            <a:endParaRPr lang="en-US" dirty="0"/>
          </a:p>
        </p:txBody>
      </p:sp>
      <p:sp>
        <p:nvSpPr>
          <p:cNvPr id="3" name="Content Placeholder 2"/>
          <p:cNvSpPr>
            <a:spLocks noGrp="1"/>
          </p:cNvSpPr>
          <p:nvPr>
            <p:ph idx="1"/>
          </p:nvPr>
        </p:nvSpPr>
        <p:spPr/>
        <p:txBody>
          <a:bodyPr/>
          <a:lstStyle/>
          <a:p>
            <a:r>
              <a:rPr lang="en-US" dirty="0" smtClean="0"/>
              <a:t>Under the IDEA, mere completion of a special education teacher training program is not a sufficient predicate for being considered a highly qualified special education teacher. </a:t>
            </a:r>
          </a:p>
          <a:p>
            <a:r>
              <a:rPr lang="en-US" dirty="0" smtClean="0"/>
              <a:t>The IDEA requires full state certification or licensure as a special education teacher, and this would apply to teachers who are already certified or licensed as a regular education teacher, as well as to other individuals. </a:t>
            </a:r>
          </a:p>
          <a:p>
            <a:endParaRPr lang="en-US" dirty="0"/>
          </a:p>
          <a:p>
            <a:r>
              <a:rPr lang="en-US" i="1" dirty="0" smtClean="0"/>
              <a:t>71 Federal Register 46560.</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17</a:t>
            </a:fld>
            <a:endParaRPr lang="en-US" dirty="0"/>
          </a:p>
        </p:txBody>
      </p:sp>
    </p:spTree>
    <p:extLst>
      <p:ext uri="{BB962C8B-B14F-4D97-AF65-F5344CB8AC3E}">
        <p14:creationId xmlns:p14="http://schemas.microsoft.com/office/powerpoint/2010/main" xmlns="" val="21253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262117"/>
          </a:xfrm>
        </p:spPr>
        <p:txBody>
          <a:bodyPr>
            <a:normAutofit fontScale="90000"/>
          </a:bodyPr>
          <a:lstStyle/>
          <a:p>
            <a:pPr algn="ctr"/>
            <a:r>
              <a:rPr lang="en-US" dirty="0" smtClean="0"/>
              <a:t>Does “Fully Certified” Mean </a:t>
            </a:r>
            <a:br>
              <a:rPr lang="en-US" dirty="0" smtClean="0"/>
            </a:br>
            <a:r>
              <a:rPr lang="en-US" dirty="0" smtClean="0"/>
              <a:t>“Highly Qualified”?</a:t>
            </a:r>
            <a:endParaRPr lang="en-US" dirty="0"/>
          </a:p>
        </p:txBody>
      </p:sp>
      <p:sp>
        <p:nvSpPr>
          <p:cNvPr id="3" name="Content Placeholder 2"/>
          <p:cNvSpPr>
            <a:spLocks noGrp="1"/>
          </p:cNvSpPr>
          <p:nvPr>
            <p:ph idx="1"/>
          </p:nvPr>
        </p:nvSpPr>
        <p:spPr>
          <a:xfrm>
            <a:off x="457200" y="2286000"/>
            <a:ext cx="8229600" cy="4191000"/>
          </a:xfrm>
        </p:spPr>
        <p:txBody>
          <a:bodyPr/>
          <a:lstStyle/>
          <a:p>
            <a:r>
              <a:rPr lang="en-US" dirty="0" smtClean="0"/>
              <a:t>The terms “highly qualified” and “fully certified” are synonymous when used to refer to special education teachers who are not teaching core academic subjects.  </a:t>
            </a:r>
          </a:p>
          <a:p>
            <a:r>
              <a:rPr lang="en-US" dirty="0" smtClean="0"/>
              <a:t>For special education teachers teaching core academic subjects, </a:t>
            </a:r>
            <a:r>
              <a:rPr lang="en-US" dirty="0" smtClean="0">
                <a:solidFill>
                  <a:srgbClr val="FF0000"/>
                </a:solidFill>
              </a:rPr>
              <a:t>BOTH</a:t>
            </a:r>
            <a:r>
              <a:rPr lang="en-US" dirty="0" smtClean="0"/>
              <a:t> full special education certification or licensure </a:t>
            </a:r>
            <a:r>
              <a:rPr lang="en-US" dirty="0" smtClean="0">
                <a:solidFill>
                  <a:srgbClr val="FF0000"/>
                </a:solidFill>
              </a:rPr>
              <a:t>AND</a:t>
            </a:r>
            <a:r>
              <a:rPr lang="en-US" dirty="0" smtClean="0"/>
              <a:t> subject matter competency are required.</a:t>
            </a:r>
          </a:p>
          <a:p>
            <a:endParaRPr lang="en-US" i="1" dirty="0" smtClean="0"/>
          </a:p>
          <a:p>
            <a:r>
              <a:rPr lang="en-US" i="1" dirty="0" smtClean="0"/>
              <a:t>See 71 Federal Register 46557.</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18</a:t>
            </a:fld>
            <a:endParaRPr lang="en-US" dirty="0"/>
          </a:p>
        </p:txBody>
      </p:sp>
    </p:spTree>
    <p:extLst>
      <p:ext uri="{BB962C8B-B14F-4D97-AF65-F5344CB8AC3E}">
        <p14:creationId xmlns:p14="http://schemas.microsoft.com/office/powerpoint/2010/main" xmlns="" val="3076553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Core Subjects</a:t>
            </a:r>
            <a:endParaRPr lang="en-US" dirty="0"/>
          </a:p>
        </p:txBody>
      </p:sp>
      <p:sp>
        <p:nvSpPr>
          <p:cNvPr id="3" name="Content Placeholder 2"/>
          <p:cNvSpPr>
            <a:spLocks noGrp="1"/>
          </p:cNvSpPr>
          <p:nvPr>
            <p:ph idx="1"/>
          </p:nvPr>
        </p:nvSpPr>
        <p:spPr/>
        <p:txBody>
          <a:bodyPr/>
          <a:lstStyle/>
          <a:p>
            <a:r>
              <a:rPr lang="en-US" dirty="0" smtClean="0"/>
              <a:t>Core subjects refers to the core academic subjects, including English, reading or language arts, mathematics, science, foreign languages, civics and government, economics, arts, history, and geography. </a:t>
            </a:r>
          </a:p>
          <a:p>
            <a:endParaRPr lang="en-US" dirty="0"/>
          </a:p>
          <a:p>
            <a:r>
              <a:rPr lang="en-US" i="1" dirty="0" smtClean="0"/>
              <a:t>See 34 C.F.R. § 300.10 and 71 Federal Register 46559.</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19</a:t>
            </a:fld>
            <a:endParaRPr lang="en-US" dirty="0"/>
          </a:p>
        </p:txBody>
      </p:sp>
    </p:spTree>
    <p:extLst>
      <p:ext uri="{BB962C8B-B14F-4D97-AF65-F5344CB8AC3E}">
        <p14:creationId xmlns:p14="http://schemas.microsoft.com/office/powerpoint/2010/main" xmlns="" val="2674088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Confusing, yet critical. . .</a:t>
            </a:r>
            <a:endParaRPr lang="en-US" dirty="0"/>
          </a:p>
        </p:txBody>
      </p:sp>
      <p:sp>
        <p:nvSpPr>
          <p:cNvPr id="3" name="Content Placeholder 2"/>
          <p:cNvSpPr>
            <a:spLocks noGrp="1"/>
          </p:cNvSpPr>
          <p:nvPr>
            <p:ph idx="1"/>
          </p:nvPr>
        </p:nvSpPr>
        <p:spPr/>
        <p:txBody>
          <a:bodyPr/>
          <a:lstStyle/>
          <a:p>
            <a:r>
              <a:rPr lang="en-US" dirty="0" smtClean="0"/>
              <a:t>Do all special education teachers need to be highly qualified?</a:t>
            </a:r>
          </a:p>
          <a:p>
            <a:r>
              <a:rPr lang="en-US" dirty="0" smtClean="0"/>
              <a:t>If I teach multiple subjects to special education students, do I need to be highly qualified?  In all subjects?</a:t>
            </a:r>
          </a:p>
          <a:p>
            <a:r>
              <a:rPr lang="en-US" dirty="0" smtClean="0"/>
              <a:t>If I only teach severely impaired students who are learning alternate standards, do I still have to be highly qualified?</a:t>
            </a:r>
          </a:p>
          <a:p>
            <a:r>
              <a:rPr lang="en-US" dirty="0" smtClean="0"/>
              <a:t>Does Wyoming permit any alternate routes to certification and highly qualified status?</a:t>
            </a:r>
          </a:p>
          <a:p>
            <a:r>
              <a:rPr lang="en-US" dirty="0" smtClean="0"/>
              <a:t>Do other service providers like paraprofessionals or therapists need to be highly qualified?</a:t>
            </a:r>
          </a:p>
          <a:p>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a:t>
            </a:fld>
            <a:endParaRPr lang="en-US" dirty="0"/>
          </a:p>
        </p:txBody>
      </p:sp>
    </p:spTree>
    <p:extLst>
      <p:ext uri="{BB962C8B-B14F-4D97-AF65-F5344CB8AC3E}">
        <p14:creationId xmlns:p14="http://schemas.microsoft.com/office/powerpoint/2010/main" xmlns="" val="4070344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Subject Matter Competency</a:t>
            </a:r>
            <a:endParaRPr lang="en-US" dirty="0"/>
          </a:p>
        </p:txBody>
      </p:sp>
      <p:sp>
        <p:nvSpPr>
          <p:cNvPr id="3" name="Content Placeholder 2"/>
          <p:cNvSpPr>
            <a:spLocks noGrp="1"/>
          </p:cNvSpPr>
          <p:nvPr>
            <p:ph idx="1"/>
          </p:nvPr>
        </p:nvSpPr>
        <p:spPr>
          <a:xfrm>
            <a:off x="457200" y="1821792"/>
            <a:ext cx="8229600" cy="4655207"/>
          </a:xfrm>
        </p:spPr>
        <p:txBody>
          <a:bodyPr/>
          <a:lstStyle/>
          <a:p>
            <a:r>
              <a:rPr lang="en-US" dirty="0" smtClean="0"/>
              <a:t>Special education teachers who teach core academic subjects must, in addition to meeting the highly qualified requirements, demonstrate subject-matter competency in each of the core academic subjects in which the teacher teachers.  See </a:t>
            </a:r>
            <a:r>
              <a:rPr lang="en-US" i="1" dirty="0" smtClean="0"/>
              <a:t>71 Federal Register 46554.</a:t>
            </a:r>
          </a:p>
          <a:p>
            <a:r>
              <a:rPr lang="en-US" dirty="0" smtClean="0"/>
              <a:t>The IDEA focuses on ensuring that children with disabilities achieve to high academic standards and have access to the same curriculum as other children.</a:t>
            </a:r>
          </a:p>
          <a:p>
            <a:r>
              <a:rPr lang="en-US" dirty="0" smtClean="0"/>
              <a:t>In order to achieve this goal, teachers who teach core academic subjects to children with disabilities must be competent in the core academic areas in which they teach.  See </a:t>
            </a:r>
            <a:r>
              <a:rPr lang="en-US" i="1" dirty="0" smtClean="0"/>
              <a:t>71 Federal Register 46556.</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20</a:t>
            </a:fld>
            <a:endParaRPr lang="en-US" dirty="0"/>
          </a:p>
        </p:txBody>
      </p:sp>
    </p:spTree>
    <p:extLst>
      <p:ext uri="{BB962C8B-B14F-4D97-AF65-F5344CB8AC3E}">
        <p14:creationId xmlns:p14="http://schemas.microsoft.com/office/powerpoint/2010/main" xmlns="" val="2242677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331"/>
            <a:ext cx="8229600" cy="876738"/>
          </a:xfrm>
        </p:spPr>
        <p:txBody>
          <a:bodyPr/>
          <a:lstStyle/>
          <a:p>
            <a:pPr algn="ctr"/>
            <a:r>
              <a:rPr lang="en-US" dirty="0" smtClean="0"/>
              <a:t>Subject Matter Competency</a:t>
            </a:r>
            <a:endParaRPr lang="en-US" dirty="0"/>
          </a:p>
        </p:txBody>
      </p:sp>
      <p:sp>
        <p:nvSpPr>
          <p:cNvPr id="3" name="Content Placeholder 2"/>
          <p:cNvSpPr>
            <a:spLocks noGrp="1"/>
          </p:cNvSpPr>
          <p:nvPr>
            <p:ph idx="1"/>
          </p:nvPr>
        </p:nvSpPr>
        <p:spPr>
          <a:xfrm>
            <a:off x="87587" y="1340068"/>
            <a:ext cx="8960068" cy="5517931"/>
          </a:xfrm>
        </p:spPr>
        <p:txBody>
          <a:bodyPr>
            <a:normAutofit/>
          </a:bodyPr>
          <a:lstStyle/>
          <a:p>
            <a:r>
              <a:rPr lang="en-US" dirty="0" smtClean="0"/>
              <a:t>Special education teachers who do not directly instruct children in any core academic subject or who provide only consultation to highly qualified teachers of core academic subjects to do not need to demonstrate subject matter competency in those subjects.  </a:t>
            </a:r>
          </a:p>
          <a:p>
            <a:r>
              <a:rPr lang="en-US" dirty="0" smtClean="0"/>
              <a:t>These special educators could provide consultation services to other teachers, such as adapting curricula, using behavioral supports and interventions, or selecting appropriate accommodations for children with disabilities.  </a:t>
            </a:r>
          </a:p>
          <a:p>
            <a:r>
              <a:rPr lang="en-US" dirty="0" smtClean="0"/>
              <a:t>They could also assist children with study skills or organizational skills and reinforce instruction that the child has already received from a highly qualified teacher in that core academic subject.</a:t>
            </a:r>
          </a:p>
          <a:p>
            <a:r>
              <a:rPr lang="en-US" i="1" dirty="0" smtClean="0"/>
              <a:t>See 71 Federal Register 46557-46558.</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21</a:t>
            </a:fld>
            <a:endParaRPr lang="en-US" dirty="0"/>
          </a:p>
        </p:txBody>
      </p:sp>
    </p:spTree>
    <p:extLst>
      <p:ext uri="{BB962C8B-B14F-4D97-AF65-F5344CB8AC3E}">
        <p14:creationId xmlns:p14="http://schemas.microsoft.com/office/powerpoint/2010/main" xmlns="" val="448205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Subject Matter Competency</a:t>
            </a:r>
            <a:endParaRPr lang="en-US" dirty="0"/>
          </a:p>
        </p:txBody>
      </p:sp>
      <p:sp>
        <p:nvSpPr>
          <p:cNvPr id="3" name="Content Placeholder 2"/>
          <p:cNvSpPr>
            <a:spLocks noGrp="1"/>
          </p:cNvSpPr>
          <p:nvPr>
            <p:ph idx="1"/>
          </p:nvPr>
        </p:nvSpPr>
        <p:spPr/>
        <p:txBody>
          <a:bodyPr/>
          <a:lstStyle/>
          <a:p>
            <a:r>
              <a:rPr lang="en-US" dirty="0" smtClean="0"/>
              <a:t>The definition of consultation services and whether a special education teacher provides consultation services are left to the SEA. </a:t>
            </a:r>
          </a:p>
          <a:p>
            <a:r>
              <a:rPr lang="en-US" dirty="0" smtClean="0"/>
              <a:t>While states may develop criteria to distinguish consultation verses instructional services, the IDEA and NCLB are clear that teachers who provide direct instruction in a core academic subject, including special education teachers, must meet the highly qualified teacher requirements, </a:t>
            </a:r>
            <a:r>
              <a:rPr lang="en-US" b="1" dirty="0" smtClean="0"/>
              <a:t>which include demonstrated competency in each of the core academic subjects the teacher teaches.</a:t>
            </a:r>
          </a:p>
          <a:p>
            <a:r>
              <a:rPr lang="en-US" i="1" dirty="0" smtClean="0"/>
              <a:t>See 71 Federal Register 46558.</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22</a:t>
            </a:fld>
            <a:endParaRPr lang="en-US" dirty="0"/>
          </a:p>
        </p:txBody>
      </p:sp>
    </p:spTree>
    <p:extLst>
      <p:ext uri="{BB962C8B-B14F-4D97-AF65-F5344CB8AC3E}">
        <p14:creationId xmlns:p14="http://schemas.microsoft.com/office/powerpoint/2010/main" xmlns="" val="1918500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Co-teaching</a:t>
            </a:r>
            <a:endParaRPr lang="en-US" dirty="0"/>
          </a:p>
        </p:txBody>
      </p:sp>
      <p:sp>
        <p:nvSpPr>
          <p:cNvPr id="3" name="Content Placeholder 2"/>
          <p:cNvSpPr>
            <a:spLocks noGrp="1"/>
          </p:cNvSpPr>
          <p:nvPr>
            <p:ph idx="1"/>
          </p:nvPr>
        </p:nvSpPr>
        <p:spPr/>
        <p:txBody>
          <a:bodyPr/>
          <a:lstStyle/>
          <a:p>
            <a:r>
              <a:rPr lang="en-US" dirty="0" smtClean="0"/>
              <a:t>Regardless of whether co-teaching models are used, states and LEAs must ensure that teachers meet the highly qualified teacher requirements of the ESEA and the highly qualified special education teacher requirements under the IDEA, as well as the personnel requirements in 34 C.F.R. § 300.156.  </a:t>
            </a:r>
          </a:p>
          <a:p>
            <a:endParaRPr lang="en-US" i="1" dirty="0"/>
          </a:p>
          <a:p>
            <a:r>
              <a:rPr lang="en-US" i="1" dirty="0" smtClean="0"/>
              <a:t>See 71 Federal Register 46561.</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23</a:t>
            </a:fld>
            <a:endParaRPr lang="en-US" dirty="0"/>
          </a:p>
        </p:txBody>
      </p:sp>
    </p:spTree>
    <p:extLst>
      <p:ext uri="{BB962C8B-B14F-4D97-AF65-F5344CB8AC3E}">
        <p14:creationId xmlns:p14="http://schemas.microsoft.com/office/powerpoint/2010/main" xmlns="" val="3876001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Regular Education for IEP Students</a:t>
            </a:r>
            <a:endParaRPr lang="en-US" dirty="0"/>
          </a:p>
        </p:txBody>
      </p:sp>
      <p:sp>
        <p:nvSpPr>
          <p:cNvPr id="3" name="Content Placeholder 2"/>
          <p:cNvSpPr>
            <a:spLocks noGrp="1"/>
          </p:cNvSpPr>
          <p:nvPr>
            <p:ph idx="1"/>
          </p:nvPr>
        </p:nvSpPr>
        <p:spPr/>
        <p:txBody>
          <a:bodyPr/>
          <a:lstStyle/>
          <a:p>
            <a:r>
              <a:rPr lang="en-US" dirty="0" smtClean="0"/>
              <a:t>The IDEA does not require general education teachers who teach children with disabilities to be certified in special education.  </a:t>
            </a:r>
          </a:p>
          <a:p>
            <a:r>
              <a:rPr lang="en-US" dirty="0" smtClean="0"/>
              <a:t>General education teachers who are highly qualified in particular subjects and who teach children with disabilities in those subjects are not required to have full state certification as a special education teacher. </a:t>
            </a:r>
          </a:p>
          <a:p>
            <a:r>
              <a:rPr lang="en-US" dirty="0" smtClean="0"/>
              <a:t>For example, a reading specialist who is highly qualified in reading instruction, but who is not certified as a special education teacher, would not be prohibited from providing reading instruction to children with disabilities.</a:t>
            </a:r>
          </a:p>
          <a:p>
            <a:r>
              <a:rPr lang="en-US" i="1" dirty="0" smtClean="0"/>
              <a:t>See 71 Federal Register 46556.</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24</a:t>
            </a:fld>
            <a:endParaRPr lang="en-US" dirty="0"/>
          </a:p>
        </p:txBody>
      </p:sp>
    </p:spTree>
    <p:extLst>
      <p:ext uri="{BB962C8B-B14F-4D97-AF65-F5344CB8AC3E}">
        <p14:creationId xmlns:p14="http://schemas.microsoft.com/office/powerpoint/2010/main" xmlns="" val="3477905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Highly Qualified and FAPE</a:t>
            </a:r>
            <a:endParaRPr lang="en-US" dirty="0"/>
          </a:p>
        </p:txBody>
      </p:sp>
      <p:sp>
        <p:nvSpPr>
          <p:cNvPr id="3" name="Content Placeholder 2"/>
          <p:cNvSpPr>
            <a:spLocks noGrp="1"/>
          </p:cNvSpPr>
          <p:nvPr>
            <p:ph idx="1"/>
          </p:nvPr>
        </p:nvSpPr>
        <p:spPr/>
        <p:txBody>
          <a:bodyPr/>
          <a:lstStyle/>
          <a:p>
            <a:r>
              <a:rPr lang="en-US" dirty="0" smtClean="0"/>
              <a:t>The duty to provide FAPE includes the provision of special education and related services that meet the state standards.  </a:t>
            </a:r>
          </a:p>
          <a:p>
            <a:r>
              <a:rPr lang="en-US" dirty="0" smtClean="0"/>
              <a:t>This duty applies to all services provided in an IEP, and also extends to compensatory education services.  </a:t>
            </a:r>
          </a:p>
          <a:p>
            <a:r>
              <a:rPr lang="en-US" dirty="0" smtClean="0"/>
              <a:t>“Personnel providing compensatory services should meet the same requirements that apply to personnel providing the same types of services as part of a regular school program.”  </a:t>
            </a:r>
          </a:p>
          <a:p>
            <a:r>
              <a:rPr lang="en-US" i="1" dirty="0" smtClean="0"/>
              <a:t>See Letter to Anonymous, </a:t>
            </a:r>
            <a:r>
              <a:rPr lang="en-US" dirty="0" smtClean="0"/>
              <a:t>49 IDELR 44 (OSEP 2007).</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25</a:t>
            </a:fld>
            <a:endParaRPr lang="en-US" dirty="0"/>
          </a:p>
        </p:txBody>
      </p:sp>
    </p:spTree>
    <p:extLst>
      <p:ext uri="{BB962C8B-B14F-4D97-AF65-F5344CB8AC3E}">
        <p14:creationId xmlns:p14="http://schemas.microsoft.com/office/powerpoint/2010/main" xmlns="" val="1386927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Special Education Schools</a:t>
            </a:r>
            <a:endParaRPr lang="en-US" dirty="0"/>
          </a:p>
        </p:txBody>
      </p:sp>
      <p:sp>
        <p:nvSpPr>
          <p:cNvPr id="3" name="Content Placeholder 2"/>
          <p:cNvSpPr>
            <a:spLocks noGrp="1"/>
          </p:cNvSpPr>
          <p:nvPr>
            <p:ph idx="1"/>
          </p:nvPr>
        </p:nvSpPr>
        <p:spPr/>
        <p:txBody>
          <a:bodyPr/>
          <a:lstStyle/>
          <a:p>
            <a:r>
              <a:rPr lang="en-US" dirty="0" smtClean="0"/>
              <a:t>The highly qualified special education teacher requirements apply to all public school special education teachers.  </a:t>
            </a:r>
          </a:p>
          <a:p>
            <a:r>
              <a:rPr lang="en-US" dirty="0" smtClean="0"/>
              <a:t>There are not separate or special provisions for teacher of children who are blind and visually impaired, or for teachers of children with other low incidence disabilities.</a:t>
            </a:r>
          </a:p>
          <a:p>
            <a:r>
              <a:rPr lang="en-US" dirty="0" smtClean="0"/>
              <a:t>These children should receive the same high quality instruction from teachers who meet the same high standards as all other teachers and who have the subject matter knowledge and teaching skills necessary to assist these children to achieve high academic standards.</a:t>
            </a:r>
          </a:p>
          <a:p>
            <a:r>
              <a:rPr lang="en-US" i="1" dirty="0" smtClean="0"/>
              <a:t>See 71 Federal Register 46555.</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26</a:t>
            </a:fld>
            <a:endParaRPr lang="en-US" dirty="0"/>
          </a:p>
        </p:txBody>
      </p:sp>
    </p:spTree>
    <p:extLst>
      <p:ext uri="{BB962C8B-B14F-4D97-AF65-F5344CB8AC3E}">
        <p14:creationId xmlns:p14="http://schemas.microsoft.com/office/powerpoint/2010/main" xmlns="" val="2117602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Related Services Providers</a:t>
            </a:r>
            <a:endParaRPr lang="en-US" dirty="0"/>
          </a:p>
        </p:txBody>
      </p:sp>
      <p:sp>
        <p:nvSpPr>
          <p:cNvPr id="3" name="Content Placeholder 2"/>
          <p:cNvSpPr>
            <a:spLocks noGrp="1"/>
          </p:cNvSpPr>
          <p:nvPr>
            <p:ph idx="1"/>
          </p:nvPr>
        </p:nvSpPr>
        <p:spPr>
          <a:xfrm>
            <a:off x="457200" y="1856828"/>
            <a:ext cx="8229600" cy="4620172"/>
          </a:xfrm>
        </p:spPr>
        <p:txBody>
          <a:bodyPr/>
          <a:lstStyle/>
          <a:p>
            <a:r>
              <a:rPr lang="en-US" dirty="0" smtClean="0"/>
              <a:t>Related services providers who do not meet the personnel qualifications established by the SEA would not be considered qualified to serve children with disabilities under the IDEA, </a:t>
            </a:r>
            <a:r>
              <a:rPr lang="en-US" b="1" dirty="0" smtClean="0"/>
              <a:t>even with supervision by qualified personnel.</a:t>
            </a:r>
          </a:p>
          <a:p>
            <a:endParaRPr lang="en-US" i="1" dirty="0" smtClean="0"/>
          </a:p>
          <a:p>
            <a:r>
              <a:rPr lang="en-US" i="1" dirty="0" smtClean="0"/>
              <a:t>See 71 Federal Register 46611.</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27</a:t>
            </a:fld>
            <a:endParaRPr lang="en-US" dirty="0"/>
          </a:p>
        </p:txBody>
      </p:sp>
    </p:spTree>
    <p:extLst>
      <p:ext uri="{BB962C8B-B14F-4D97-AF65-F5344CB8AC3E}">
        <p14:creationId xmlns:p14="http://schemas.microsoft.com/office/powerpoint/2010/main" xmlns="" val="3597958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Paraprofessionals</a:t>
            </a:r>
            <a:endParaRPr lang="en-US" dirty="0"/>
          </a:p>
        </p:txBody>
      </p:sp>
      <p:sp>
        <p:nvSpPr>
          <p:cNvPr id="3" name="Content Placeholder 2"/>
          <p:cNvSpPr>
            <a:spLocks noGrp="1"/>
          </p:cNvSpPr>
          <p:nvPr>
            <p:ph idx="1"/>
          </p:nvPr>
        </p:nvSpPr>
        <p:spPr/>
        <p:txBody>
          <a:bodyPr/>
          <a:lstStyle/>
          <a:p>
            <a:r>
              <a:rPr lang="en-US" dirty="0" smtClean="0"/>
              <a:t>Qualifications for personnel, including paraprofessionals, must be consistent with the state-approved or state-recognized certification, licensing, registration, or other comparable requirements that apply to the professional discipline in which those personnel are provided special education or related services.</a:t>
            </a:r>
          </a:p>
          <a:p>
            <a:endParaRPr lang="en-US" i="1" dirty="0" smtClean="0"/>
          </a:p>
          <a:p>
            <a:r>
              <a:rPr lang="en-US" i="1" dirty="0" smtClean="0"/>
              <a:t>See 71 Federal Register 46611.</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28</a:t>
            </a:fld>
            <a:endParaRPr lang="en-US" dirty="0"/>
          </a:p>
        </p:txBody>
      </p:sp>
    </p:spTree>
    <p:extLst>
      <p:ext uri="{BB962C8B-B14F-4D97-AF65-F5344CB8AC3E}">
        <p14:creationId xmlns:p14="http://schemas.microsoft.com/office/powerpoint/2010/main" xmlns="" val="65445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Paraprofessionals</a:t>
            </a:r>
            <a:endParaRPr lang="en-US" dirty="0"/>
          </a:p>
        </p:txBody>
      </p:sp>
      <p:sp>
        <p:nvSpPr>
          <p:cNvPr id="3" name="Content Placeholder 2"/>
          <p:cNvSpPr>
            <a:spLocks noGrp="1"/>
          </p:cNvSpPr>
          <p:nvPr>
            <p:ph idx="1"/>
          </p:nvPr>
        </p:nvSpPr>
        <p:spPr>
          <a:xfrm>
            <a:off x="175172" y="1445172"/>
            <a:ext cx="8802414" cy="5246414"/>
          </a:xfrm>
        </p:spPr>
        <p:txBody>
          <a:bodyPr>
            <a:normAutofit/>
          </a:bodyPr>
          <a:lstStyle/>
          <a:p>
            <a:r>
              <a:rPr lang="en-US" dirty="0" smtClean="0"/>
              <a:t>The IDEA specifically permits paraprofessionals and assistants who are appropriately trained and supervised to assist in providing special education or related services.</a:t>
            </a:r>
          </a:p>
          <a:p>
            <a:r>
              <a:rPr lang="en-US" dirty="0" smtClean="0"/>
              <a:t>This provision should not be construed to permit or encourage the use of paraprofessionals as a replacement for teachers or related services providers who meet state qualification standards.</a:t>
            </a:r>
          </a:p>
          <a:p>
            <a:r>
              <a:rPr lang="en-US" dirty="0" smtClean="0"/>
              <a:t>Using paraprofessionals and assistants as teachers or related services providers would be inconsistent with the state’s duty to ensure that personally necessary to carry out the IDEA are appropriately and adequately prepared and trained.</a:t>
            </a:r>
          </a:p>
          <a:p>
            <a:endParaRPr lang="en-US" i="1" dirty="0" smtClean="0"/>
          </a:p>
          <a:p>
            <a:r>
              <a:rPr lang="en-US" i="1" dirty="0" smtClean="0"/>
              <a:t>See 71 Federal Register 46612.</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29</a:t>
            </a:fld>
            <a:endParaRPr lang="en-US" dirty="0"/>
          </a:p>
        </p:txBody>
      </p:sp>
    </p:spTree>
    <p:extLst>
      <p:ext uri="{BB962C8B-B14F-4D97-AF65-F5344CB8AC3E}">
        <p14:creationId xmlns:p14="http://schemas.microsoft.com/office/powerpoint/2010/main" xmlns="" val="52737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266" y="667479"/>
            <a:ext cx="7320491" cy="1202485"/>
          </a:xfrm>
        </p:spPr>
        <p:txBody>
          <a:bodyPr>
            <a:normAutofit/>
          </a:bodyPr>
          <a:lstStyle/>
          <a:p>
            <a:r>
              <a:rPr lang="en-US" dirty="0" smtClean="0"/>
              <a:t>The Relevant Provisions</a:t>
            </a:r>
            <a:endParaRPr lang="en-US" dirty="0"/>
          </a:p>
        </p:txBody>
      </p:sp>
      <p:sp>
        <p:nvSpPr>
          <p:cNvPr id="3" name="Content Placeholder 2"/>
          <p:cNvSpPr>
            <a:spLocks noGrp="1"/>
          </p:cNvSpPr>
          <p:nvPr>
            <p:ph idx="1"/>
          </p:nvPr>
        </p:nvSpPr>
        <p:spPr>
          <a:xfrm>
            <a:off x="401933" y="1655725"/>
            <a:ext cx="8360229" cy="4806427"/>
          </a:xfrm>
        </p:spPr>
        <p:txBody>
          <a:bodyPr>
            <a:normAutofit/>
          </a:bodyPr>
          <a:lstStyle/>
          <a:p>
            <a:r>
              <a:rPr lang="en-US" dirty="0" smtClean="0"/>
              <a:t>34 C.F.R. §300.18  Highly qualified special education teachers:</a:t>
            </a:r>
          </a:p>
          <a:p>
            <a:pPr lvl="1"/>
            <a:r>
              <a:rPr lang="en-US" dirty="0" smtClean="0"/>
              <a:t>(a) Requirements for special education teachers teaching core academic subjects.</a:t>
            </a:r>
          </a:p>
          <a:p>
            <a:pPr lvl="1"/>
            <a:r>
              <a:rPr lang="en-US" dirty="0" smtClean="0"/>
              <a:t>(b) Requirements for special education teachers in general.</a:t>
            </a:r>
          </a:p>
          <a:p>
            <a:pPr lvl="1"/>
            <a:r>
              <a:rPr lang="en-US" dirty="0" smtClean="0"/>
              <a:t>(c) Requirements for special education teachers teaching to alternate achievement standards.</a:t>
            </a:r>
          </a:p>
          <a:p>
            <a:pPr lvl="1"/>
            <a:r>
              <a:rPr lang="en-US" dirty="0" smtClean="0"/>
              <a:t>(d) Requirements for special education teachers teaching multiple subjects.</a:t>
            </a:r>
          </a:p>
          <a:p>
            <a:r>
              <a:rPr lang="en-US" dirty="0" smtClean="0"/>
              <a:t>34 C.F.R. §300.156 Personnel Qualifications</a:t>
            </a:r>
          </a:p>
          <a:p>
            <a:pPr lvl="1"/>
            <a:r>
              <a:rPr lang="en-US" dirty="0" smtClean="0"/>
              <a:t>(a) General.</a:t>
            </a:r>
          </a:p>
          <a:p>
            <a:pPr lvl="1"/>
            <a:r>
              <a:rPr lang="en-US" dirty="0" smtClean="0"/>
              <a:t>(b) Related services personnel and paraprofessionals.</a:t>
            </a:r>
          </a:p>
          <a:p>
            <a:pPr lvl="1"/>
            <a:r>
              <a:rPr lang="en-US" dirty="0" smtClean="0"/>
              <a:t>(c) Qualifications for special education teachers.</a:t>
            </a:r>
          </a:p>
          <a:p>
            <a:pPr lvl="1"/>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3EDAE72D-0648-DC43-8781-CD4D4CDEE412}" type="slidenum">
              <a:rPr lang="en-US" smtClean="0"/>
              <a:pPr/>
              <a:t>3</a:t>
            </a:fld>
            <a:endParaRPr lang="en-US" dirty="0"/>
          </a:p>
        </p:txBody>
      </p:sp>
    </p:spTree>
    <p:extLst>
      <p:ext uri="{BB962C8B-B14F-4D97-AF65-F5344CB8AC3E}">
        <p14:creationId xmlns:p14="http://schemas.microsoft.com/office/powerpoint/2010/main" xmlns="" val="2562434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Paraprofessionals</a:t>
            </a:r>
            <a:endParaRPr lang="en-US" dirty="0"/>
          </a:p>
        </p:txBody>
      </p:sp>
      <p:sp>
        <p:nvSpPr>
          <p:cNvPr id="3" name="Content Placeholder 2"/>
          <p:cNvSpPr>
            <a:spLocks noGrp="1"/>
          </p:cNvSpPr>
          <p:nvPr>
            <p:ph idx="1"/>
          </p:nvPr>
        </p:nvSpPr>
        <p:spPr>
          <a:xfrm>
            <a:off x="236483" y="1410139"/>
            <a:ext cx="8679793" cy="5316482"/>
          </a:xfrm>
        </p:spPr>
        <p:txBody>
          <a:bodyPr>
            <a:normAutofit/>
          </a:bodyPr>
          <a:lstStyle/>
          <a:p>
            <a:r>
              <a:rPr lang="en-US" dirty="0" smtClean="0"/>
              <a:t>Paraprofessionals in public schools are not directly responsible for the provision of special education and related services to children with disabilities.</a:t>
            </a:r>
          </a:p>
          <a:p>
            <a:r>
              <a:rPr lang="en-US" dirty="0" smtClean="0"/>
              <a:t>Rather, these aides provide special education and related services to children with disabilities only under the supervision of special education and related services personnel.</a:t>
            </a:r>
          </a:p>
          <a:p>
            <a:r>
              <a:rPr lang="en-US" dirty="0" smtClean="0"/>
              <a:t>It is critical that states use paraprofessionals and assistances in a manner that is consistent with the rights of children with disabilities to receive FAPE under the IDEA.</a:t>
            </a:r>
          </a:p>
          <a:p>
            <a:endParaRPr lang="en-US" i="1" dirty="0" smtClean="0"/>
          </a:p>
          <a:p>
            <a:r>
              <a:rPr lang="en-US" i="1" dirty="0" smtClean="0"/>
              <a:t>See 71 Federal Register 46612.</a:t>
            </a:r>
            <a:endParaRPr lang="en-US" i="1"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30</a:t>
            </a:fld>
            <a:endParaRPr lang="en-US" dirty="0"/>
          </a:p>
        </p:txBody>
      </p:sp>
    </p:spTree>
    <p:extLst>
      <p:ext uri="{BB962C8B-B14F-4D97-AF65-F5344CB8AC3E}">
        <p14:creationId xmlns:p14="http://schemas.microsoft.com/office/powerpoint/2010/main" xmlns="" val="2065247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WDE’s Responsibility</a:t>
            </a:r>
            <a:endParaRPr lang="en-US" dirty="0"/>
          </a:p>
        </p:txBody>
      </p:sp>
      <p:sp>
        <p:nvSpPr>
          <p:cNvPr id="3" name="Content Placeholder 2"/>
          <p:cNvSpPr>
            <a:spLocks noGrp="1"/>
          </p:cNvSpPr>
          <p:nvPr>
            <p:ph idx="1"/>
          </p:nvPr>
        </p:nvSpPr>
        <p:spPr/>
        <p:txBody>
          <a:bodyPr/>
          <a:lstStyle/>
          <a:p>
            <a:r>
              <a:rPr lang="en-US" dirty="0" smtClean="0"/>
              <a:t>Each state is responsible for ensuring that teachers, related services personnel, paraprofessionals, and other personnel serving children with disabilities under Part B of the Act are appropriately and adequately prepared and trained and have the content knowledge and skills required to serve children with disabilities.  </a:t>
            </a:r>
          </a:p>
          <a:p>
            <a:endParaRPr lang="en-US" i="1" dirty="0"/>
          </a:p>
          <a:p>
            <a:r>
              <a:rPr lang="en-US" i="1" dirty="0" smtClean="0"/>
              <a:t>See 71 Federal Register 46554.</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31</a:t>
            </a:fld>
            <a:endParaRPr lang="en-US" dirty="0"/>
          </a:p>
        </p:txBody>
      </p:sp>
    </p:spTree>
    <p:extLst>
      <p:ext uri="{BB962C8B-B14F-4D97-AF65-F5344CB8AC3E}">
        <p14:creationId xmlns:p14="http://schemas.microsoft.com/office/powerpoint/2010/main" xmlns="" val="1482691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PTSB’s Current Rules</a:t>
            </a:r>
            <a:endParaRPr lang="en-US" dirty="0"/>
          </a:p>
        </p:txBody>
      </p:sp>
      <p:sp>
        <p:nvSpPr>
          <p:cNvPr id="3" name="Content Placeholder 2"/>
          <p:cNvSpPr>
            <a:spLocks noGrp="1"/>
          </p:cNvSpPr>
          <p:nvPr>
            <p:ph idx="1"/>
          </p:nvPr>
        </p:nvSpPr>
        <p:spPr/>
        <p:txBody>
          <a:bodyPr/>
          <a:lstStyle/>
          <a:p>
            <a:r>
              <a:rPr lang="en-US" dirty="0" smtClean="0"/>
              <a:t>The Professional Teaching Standards Board (PTSB) Rules, Chapter 1, defines the following relevant terms:</a:t>
            </a:r>
          </a:p>
          <a:p>
            <a:pPr lvl="1"/>
            <a:r>
              <a:rPr lang="en-US" i="1" dirty="0" smtClean="0"/>
              <a:t>Educator License.  </a:t>
            </a:r>
            <a:r>
              <a:rPr lang="en-US" dirty="0" smtClean="0"/>
              <a:t>The document, issues by PTSB, that verifies all certification requirements have been met for a Wyoming Educator License.</a:t>
            </a:r>
          </a:p>
          <a:p>
            <a:pPr lvl="1"/>
            <a:r>
              <a:rPr lang="en-US" i="1" dirty="0" smtClean="0"/>
              <a:t>Endorsement.  </a:t>
            </a:r>
            <a:r>
              <a:rPr lang="en-US" dirty="0" smtClean="0"/>
              <a:t>Verification that licensure requirements have been met at the grade level(s) and in the specialization area(s) appropriate for the applicant’s preparation, training, and experience.</a:t>
            </a:r>
          </a:p>
          <a:p>
            <a:pPr lvl="1"/>
            <a:r>
              <a:rPr lang="en-US" i="1" dirty="0" smtClean="0"/>
              <a:t>Exception Authorization.  </a:t>
            </a:r>
            <a:r>
              <a:rPr lang="en-US" dirty="0" smtClean="0"/>
              <a:t>The document which allows an applicant to teach or provide professional services for up to one year in a public school in Wyoming having met all other requirements in Chapter 5.</a:t>
            </a:r>
          </a:p>
          <a:p>
            <a:pPr lvl="1"/>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32</a:t>
            </a:fld>
            <a:endParaRPr lang="en-US" dirty="0"/>
          </a:p>
        </p:txBody>
      </p:sp>
    </p:spTree>
    <p:extLst>
      <p:ext uri="{BB962C8B-B14F-4D97-AF65-F5344CB8AC3E}">
        <p14:creationId xmlns:p14="http://schemas.microsoft.com/office/powerpoint/2010/main" xmlns="" val="2175126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PTSB’s Current Rules</a:t>
            </a:r>
            <a:endParaRPr lang="en-US" dirty="0"/>
          </a:p>
        </p:txBody>
      </p:sp>
      <p:sp>
        <p:nvSpPr>
          <p:cNvPr id="3" name="Content Placeholder 2"/>
          <p:cNvSpPr>
            <a:spLocks noGrp="1"/>
          </p:cNvSpPr>
          <p:nvPr>
            <p:ph idx="1"/>
          </p:nvPr>
        </p:nvSpPr>
        <p:spPr/>
        <p:txBody>
          <a:bodyPr/>
          <a:lstStyle/>
          <a:p>
            <a:r>
              <a:rPr lang="en-US" dirty="0" smtClean="0"/>
              <a:t>PTSB issues licenses in endorsement areas.  There are several classifications of “Exceptional Specialist” according to different student age levels and specialty disciplines.</a:t>
            </a:r>
          </a:p>
          <a:p>
            <a:r>
              <a:rPr lang="en-US" dirty="0" smtClean="0"/>
              <a:t>An endorsement in special education, or Exceptional Specialist as it is formally known, indicates the recipient has attained the full certification as a special education teacher and is highly qualified to teach special education in Wyoming.</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33</a:t>
            </a:fld>
            <a:endParaRPr lang="en-US" dirty="0"/>
          </a:p>
        </p:txBody>
      </p:sp>
    </p:spTree>
    <p:extLst>
      <p:ext uri="{BB962C8B-B14F-4D97-AF65-F5344CB8AC3E}">
        <p14:creationId xmlns:p14="http://schemas.microsoft.com/office/powerpoint/2010/main" xmlns="" val="30324726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Authorization</a:t>
            </a:r>
            <a:endParaRPr lang="en-US" dirty="0"/>
          </a:p>
        </p:txBody>
      </p:sp>
      <p:sp>
        <p:nvSpPr>
          <p:cNvPr id="3" name="Content Placeholder 2"/>
          <p:cNvSpPr>
            <a:spLocks noGrp="1"/>
          </p:cNvSpPr>
          <p:nvPr>
            <p:ph idx="1"/>
          </p:nvPr>
        </p:nvSpPr>
        <p:spPr>
          <a:xfrm>
            <a:off x="457200" y="1779905"/>
            <a:ext cx="8229600" cy="4829892"/>
          </a:xfrm>
        </p:spPr>
        <p:txBody>
          <a:bodyPr>
            <a:normAutofit/>
          </a:bodyPr>
          <a:lstStyle/>
          <a:p>
            <a:r>
              <a:rPr lang="en-US" dirty="0" smtClean="0"/>
              <a:t>The current Wyoming Exception Authorization in special education does not fully address all of the requirements in the IDEA and Federal Regulations.  </a:t>
            </a:r>
            <a:r>
              <a:rPr lang="en-US" dirty="0" smtClean="0">
                <a:solidFill>
                  <a:srgbClr val="660066"/>
                </a:solidFill>
              </a:rPr>
              <a:t>(Refer back to the language of 34 C.F.R. § 300.18(b) in purple above.)</a:t>
            </a:r>
            <a:endParaRPr lang="en-US" dirty="0" smtClean="0"/>
          </a:p>
        </p:txBody>
      </p:sp>
      <p:sp>
        <p:nvSpPr>
          <p:cNvPr id="4" name="Slide Number Placeholder 3"/>
          <p:cNvSpPr>
            <a:spLocks noGrp="1"/>
          </p:cNvSpPr>
          <p:nvPr>
            <p:ph type="sldNum" sz="quarter" idx="12"/>
          </p:nvPr>
        </p:nvSpPr>
        <p:spPr/>
        <p:txBody>
          <a:bodyPr/>
          <a:lstStyle/>
          <a:p>
            <a:fld id="{3EDAE72D-0648-DC43-8781-CD4D4CDEE412}" type="slidenum">
              <a:rPr lang="en-US" smtClean="0"/>
              <a:pPr/>
              <a:t>34</a:t>
            </a:fld>
            <a:endParaRPr lang="en-US" dirty="0"/>
          </a:p>
        </p:txBody>
      </p:sp>
    </p:spTree>
    <p:extLst>
      <p:ext uri="{BB962C8B-B14F-4D97-AF65-F5344CB8AC3E}">
        <p14:creationId xmlns:p14="http://schemas.microsoft.com/office/powerpoint/2010/main" xmlns="" val="122882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of Competency</a:t>
            </a:r>
            <a:endParaRPr lang="en-US" dirty="0"/>
          </a:p>
        </p:txBody>
      </p:sp>
      <p:sp>
        <p:nvSpPr>
          <p:cNvPr id="3" name="Content Placeholder 2"/>
          <p:cNvSpPr>
            <a:spLocks noGrp="1"/>
          </p:cNvSpPr>
          <p:nvPr>
            <p:ph idx="1"/>
          </p:nvPr>
        </p:nvSpPr>
        <p:spPr>
          <a:xfrm>
            <a:off x="457200" y="1887236"/>
            <a:ext cx="8229600" cy="4589764"/>
          </a:xfrm>
        </p:spPr>
        <p:txBody>
          <a:bodyPr/>
          <a:lstStyle/>
          <a:p>
            <a:r>
              <a:rPr lang="en-US" dirty="0" smtClean="0"/>
              <a:t>Although the PTSB Rules, Chapter 3, addresses adding a Special Education – Generalist endorsement via Demonstration of Competency, this option is not in compliance with the IDEA and Federal Regulations. </a:t>
            </a:r>
            <a:r>
              <a:rPr lang="en-US" dirty="0">
                <a:solidFill>
                  <a:srgbClr val="660066"/>
                </a:solidFill>
              </a:rPr>
              <a:t>(Refer back to the language of 34 C.F.R. § 300.18(b) in purple above.)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35</a:t>
            </a:fld>
            <a:endParaRPr lang="en-US" dirty="0"/>
          </a:p>
        </p:txBody>
      </p:sp>
    </p:spTree>
    <p:extLst>
      <p:ext uri="{BB962C8B-B14F-4D97-AF65-F5344CB8AC3E}">
        <p14:creationId xmlns:p14="http://schemas.microsoft.com/office/powerpoint/2010/main" xmlns="" val="20337677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Alternative Route to Licensure</a:t>
            </a:r>
            <a:endParaRPr lang="en-US" dirty="0"/>
          </a:p>
        </p:txBody>
      </p:sp>
      <p:sp>
        <p:nvSpPr>
          <p:cNvPr id="3" name="Content Placeholder 2"/>
          <p:cNvSpPr>
            <a:spLocks noGrp="1"/>
          </p:cNvSpPr>
          <p:nvPr>
            <p:ph idx="1"/>
          </p:nvPr>
        </p:nvSpPr>
        <p:spPr/>
        <p:txBody>
          <a:bodyPr/>
          <a:lstStyle/>
          <a:p>
            <a:r>
              <a:rPr lang="en-US" dirty="0"/>
              <a:t>The State of Wyoming recognizes one alternative program for secondary licensure through the Northern Plains Transition to Teaching (NPTT) program located at Montana State University-Bozeman. </a:t>
            </a:r>
            <a:endParaRPr lang="en-US" dirty="0" smtClean="0"/>
          </a:p>
          <a:p>
            <a:r>
              <a:rPr lang="en-US" dirty="0" smtClean="0"/>
              <a:t>This </a:t>
            </a:r>
            <a:r>
              <a:rPr lang="en-US" dirty="0"/>
              <a:t>program is funded by a federal grant and allows individuals to work in a Wyoming School district while they obtain their teaching license</a:t>
            </a:r>
            <a:r>
              <a:rPr lang="en-US" dirty="0" smtClean="0"/>
              <a:t>.</a:t>
            </a:r>
          </a:p>
          <a:p>
            <a:r>
              <a:rPr lang="en-US" dirty="0" smtClean="0"/>
              <a:t>Completion of the Alternative Route license results in a secondary teacher license.  No alternative route is currently available for elementary education or special education.</a:t>
            </a:r>
          </a:p>
          <a:p>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36</a:t>
            </a:fld>
            <a:endParaRPr lang="en-US" dirty="0"/>
          </a:p>
        </p:txBody>
      </p:sp>
    </p:spTree>
    <p:extLst>
      <p:ext uri="{BB962C8B-B14F-4D97-AF65-F5344CB8AC3E}">
        <p14:creationId xmlns:p14="http://schemas.microsoft.com/office/powerpoint/2010/main" xmlns="" val="5493976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Transition. . .</a:t>
            </a:r>
            <a:endParaRPr lang="en-US" dirty="0"/>
          </a:p>
        </p:txBody>
      </p:sp>
      <p:sp>
        <p:nvSpPr>
          <p:cNvPr id="3" name="Content Placeholder 2"/>
          <p:cNvSpPr>
            <a:spLocks noGrp="1"/>
          </p:cNvSpPr>
          <p:nvPr>
            <p:ph idx="1"/>
          </p:nvPr>
        </p:nvSpPr>
        <p:spPr/>
        <p:txBody>
          <a:bodyPr>
            <a:normAutofit/>
          </a:bodyPr>
          <a:lstStyle/>
          <a:p>
            <a:r>
              <a:rPr lang="en-US" dirty="0"/>
              <a:t>As noted in the first several frames of this presentation, special educators must be highly qualified in order to provide services under an IEP, and the current Exception Authorization </a:t>
            </a:r>
            <a:r>
              <a:rPr lang="en-US" dirty="0" smtClean="0"/>
              <a:t>or Demonstration of Competency do </a:t>
            </a:r>
            <a:r>
              <a:rPr lang="en-US" dirty="0"/>
              <a:t>not meet the highly qualified requirements. </a:t>
            </a:r>
          </a:p>
          <a:p>
            <a:r>
              <a:rPr lang="en-US" dirty="0"/>
              <a:t>Therefore, divisions within WDE and PTSB have collaborated to propose new rules bringing Wyoming into compliance with the IDEA and Federal Regulations, while providing the districts with a viable alternative route to certifying special educators</a:t>
            </a:r>
            <a:r>
              <a:rPr lang="en-US" dirty="0" smtClean="0"/>
              <a:t>.</a:t>
            </a:r>
          </a:p>
        </p:txBody>
      </p:sp>
      <p:sp>
        <p:nvSpPr>
          <p:cNvPr id="4" name="Slide Number Placeholder 3"/>
          <p:cNvSpPr>
            <a:spLocks noGrp="1"/>
          </p:cNvSpPr>
          <p:nvPr>
            <p:ph type="sldNum" sz="quarter" idx="12"/>
          </p:nvPr>
        </p:nvSpPr>
        <p:spPr/>
        <p:txBody>
          <a:bodyPr/>
          <a:lstStyle/>
          <a:p>
            <a:fld id="{3EDAE72D-0648-DC43-8781-CD4D4CDEE412}" type="slidenum">
              <a:rPr lang="en-US" smtClean="0"/>
              <a:pPr/>
              <a:t>37</a:t>
            </a:fld>
            <a:endParaRPr lang="en-US" dirty="0"/>
          </a:p>
        </p:txBody>
      </p:sp>
    </p:spTree>
    <p:extLst>
      <p:ext uri="{BB962C8B-B14F-4D97-AF65-F5344CB8AC3E}">
        <p14:creationId xmlns:p14="http://schemas.microsoft.com/office/powerpoint/2010/main" xmlns="" val="490835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Transition. . .</a:t>
            </a:r>
            <a:endParaRPr lang="en-US" dirty="0"/>
          </a:p>
        </p:txBody>
      </p:sp>
      <p:sp>
        <p:nvSpPr>
          <p:cNvPr id="3" name="Content Placeholder 2"/>
          <p:cNvSpPr>
            <a:spLocks noGrp="1"/>
          </p:cNvSpPr>
          <p:nvPr>
            <p:ph idx="1"/>
          </p:nvPr>
        </p:nvSpPr>
        <p:spPr/>
        <p:txBody>
          <a:bodyPr>
            <a:normAutofit/>
          </a:bodyPr>
          <a:lstStyle/>
          <a:p>
            <a:r>
              <a:rPr lang="en-US" dirty="0" smtClean="0"/>
              <a:t>Over the course of the preceding year, confusion became apparent with respect to a special education teacher’s highly qualified status when utilizing the Exception Authorization provisions, and also with respect to that teacher’s ability to provide special education and FAPE.</a:t>
            </a:r>
          </a:p>
          <a:p>
            <a:r>
              <a:rPr lang="en-US" dirty="0" smtClean="0"/>
              <a:t>As a result of concerted efforts between PTSB and WDE, new rules are anticipated, providing greater clarity and also achieving compliance with the IDEA and Federal Regulations. </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38</a:t>
            </a:fld>
            <a:endParaRPr lang="en-US" dirty="0"/>
          </a:p>
        </p:txBody>
      </p:sp>
    </p:spTree>
    <p:extLst>
      <p:ext uri="{BB962C8B-B14F-4D97-AF65-F5344CB8AC3E}">
        <p14:creationId xmlns:p14="http://schemas.microsoft.com/office/powerpoint/2010/main" xmlns="" val="490835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588247"/>
            <a:ext cx="6965245" cy="972089"/>
          </a:xfrm>
        </p:spPr>
        <p:txBody>
          <a:bodyPr/>
          <a:lstStyle/>
          <a:p>
            <a:r>
              <a:rPr lang="en-US" dirty="0" smtClean="0"/>
              <a:t>In Closing. . .</a:t>
            </a:r>
            <a:endParaRPr lang="en-US" dirty="0"/>
          </a:p>
        </p:txBody>
      </p:sp>
      <p:sp>
        <p:nvSpPr>
          <p:cNvPr id="3" name="Content Placeholder 2"/>
          <p:cNvSpPr>
            <a:spLocks noGrp="1"/>
          </p:cNvSpPr>
          <p:nvPr>
            <p:ph idx="1"/>
          </p:nvPr>
        </p:nvSpPr>
        <p:spPr>
          <a:xfrm>
            <a:off x="914400" y="1560336"/>
            <a:ext cx="7215738" cy="4443722"/>
          </a:xfrm>
        </p:spPr>
        <p:txBody>
          <a:bodyPr>
            <a:normAutofit lnSpcReduction="10000"/>
          </a:bodyPr>
          <a:lstStyle/>
          <a:p>
            <a:r>
              <a:rPr lang="en-US" dirty="0" smtClean="0"/>
              <a:t>The highly qualified teacher requirements are complex and require that several provisions be weaved together for understanding and compliance.</a:t>
            </a:r>
          </a:p>
          <a:p>
            <a:r>
              <a:rPr lang="en-US" dirty="0" smtClean="0"/>
              <a:t>WDE is working with PTSB to develop an alternative route to certification for special education endorsement.</a:t>
            </a:r>
          </a:p>
          <a:p>
            <a:r>
              <a:rPr lang="en-US" dirty="0" smtClean="0"/>
              <a:t>It is important for district’s to review staffing qualifications and assignments to confirm that highly qualified teachers are teaching core academic subjects and providing special education services.</a:t>
            </a:r>
          </a:p>
          <a:p>
            <a:endParaRPr lang="en-US" dirty="0" smtClean="0"/>
          </a:p>
        </p:txBody>
      </p:sp>
      <p:sp>
        <p:nvSpPr>
          <p:cNvPr id="4" name="Slide Number Placeholder 3"/>
          <p:cNvSpPr>
            <a:spLocks noGrp="1"/>
          </p:cNvSpPr>
          <p:nvPr>
            <p:ph type="sldNum" sz="quarter" idx="12"/>
          </p:nvPr>
        </p:nvSpPr>
        <p:spPr/>
        <p:txBody>
          <a:bodyPr/>
          <a:lstStyle/>
          <a:p>
            <a:fld id="{3EDAE72D-0648-DC43-8781-CD4D4CDEE412}" type="slidenum">
              <a:rPr lang="en-US" smtClean="0"/>
              <a:pPr/>
              <a:t>39</a:t>
            </a:fld>
            <a:endParaRPr lang="en-US" dirty="0"/>
          </a:p>
        </p:txBody>
      </p:sp>
    </p:spTree>
    <p:extLst>
      <p:ext uri="{BB962C8B-B14F-4D97-AF65-F5344CB8AC3E}">
        <p14:creationId xmlns:p14="http://schemas.microsoft.com/office/powerpoint/2010/main" xmlns="" val="3335469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 Harmony</a:t>
            </a:r>
            <a:endParaRPr lang="en-US" dirty="0"/>
          </a:p>
        </p:txBody>
      </p:sp>
      <p:sp>
        <p:nvSpPr>
          <p:cNvPr id="3" name="Content Placeholder 2"/>
          <p:cNvSpPr>
            <a:spLocks noGrp="1"/>
          </p:cNvSpPr>
          <p:nvPr>
            <p:ph idx="1"/>
          </p:nvPr>
        </p:nvSpPr>
        <p:spPr/>
        <p:txBody>
          <a:bodyPr/>
          <a:lstStyle/>
          <a:p>
            <a:r>
              <a:rPr lang="en-US" dirty="0" smtClean="0"/>
              <a:t>These provisions must be read in harmony, meaning that each section and the interrelation of all sections must be understood.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r>
              <a:rPr lang="en-US" dirty="0" smtClean="0"/>
              <a:t>We will weave together the requirements in the IDEA in order to fully understand the highly qualified provisions.</a:t>
            </a:r>
            <a:endParaRPr lang="en-US" dirty="0"/>
          </a:p>
        </p:txBody>
      </p:sp>
      <p:pic>
        <p:nvPicPr>
          <p:cNvPr id="4" name="Picture 3"/>
          <p:cNvPicPr>
            <a:picLocks noChangeAspect="1"/>
          </p:cNvPicPr>
          <p:nvPr/>
        </p:nvPicPr>
        <p:blipFill>
          <a:blip r:embed="rId3"/>
          <a:stretch>
            <a:fillRect/>
          </a:stretch>
        </p:blipFill>
        <p:spPr>
          <a:xfrm>
            <a:off x="3398344" y="2719990"/>
            <a:ext cx="2163380" cy="2163380"/>
          </a:xfrm>
          <a:prstGeom prst="rect">
            <a:avLst/>
          </a:prstGeom>
        </p:spPr>
      </p:pic>
      <p:sp>
        <p:nvSpPr>
          <p:cNvPr id="5" name="Slide Number Placeholder 4"/>
          <p:cNvSpPr>
            <a:spLocks noGrp="1"/>
          </p:cNvSpPr>
          <p:nvPr>
            <p:ph type="sldNum" sz="quarter" idx="12"/>
          </p:nvPr>
        </p:nvSpPr>
        <p:spPr/>
        <p:txBody>
          <a:bodyPr/>
          <a:lstStyle/>
          <a:p>
            <a:fld id="{3EDAE72D-0648-DC43-8781-CD4D4CDEE412}" type="slidenum">
              <a:rPr lang="en-US" smtClean="0"/>
              <a:pPr/>
              <a:t>4</a:t>
            </a:fld>
            <a:endParaRPr lang="en-US" dirty="0"/>
          </a:p>
        </p:txBody>
      </p:sp>
    </p:spTree>
    <p:extLst>
      <p:ext uri="{BB962C8B-B14F-4D97-AF65-F5344CB8AC3E}">
        <p14:creationId xmlns:p14="http://schemas.microsoft.com/office/powerpoint/2010/main" xmlns="" val="171527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300.18(a)</a:t>
            </a:r>
            <a:endParaRPr lang="en-US" dirty="0"/>
          </a:p>
        </p:txBody>
      </p:sp>
      <p:sp>
        <p:nvSpPr>
          <p:cNvPr id="3" name="Content Placeholder 2"/>
          <p:cNvSpPr>
            <a:spLocks noGrp="1"/>
          </p:cNvSpPr>
          <p:nvPr>
            <p:ph idx="1"/>
          </p:nvPr>
        </p:nvSpPr>
        <p:spPr/>
        <p:txBody>
          <a:bodyPr/>
          <a:lstStyle/>
          <a:p>
            <a:r>
              <a:rPr lang="en-US" i="1" dirty="0" smtClean="0"/>
              <a:t>Requirements for special education teachers teaching core academic subjects.  </a:t>
            </a:r>
            <a:r>
              <a:rPr lang="en-US" dirty="0" smtClean="0"/>
              <a:t>For any public elementary or secondary school special education teacher teaching core academic subjects, the term highly qualified has the meaning given the term in the No Child Left Behind Act, except that the requirements for highly qualified also – </a:t>
            </a:r>
          </a:p>
          <a:p>
            <a:pPr lvl="1"/>
            <a:r>
              <a:rPr lang="en-US" dirty="0" smtClean="0"/>
              <a:t>Include the requirements described in paragraph </a:t>
            </a:r>
            <a:r>
              <a:rPr lang="en-US" dirty="0" smtClean="0">
                <a:solidFill>
                  <a:srgbClr val="FF0000"/>
                </a:solidFill>
              </a:rPr>
              <a:t>(b) below</a:t>
            </a:r>
            <a:r>
              <a:rPr lang="en-US" dirty="0" smtClean="0"/>
              <a:t>; and</a:t>
            </a:r>
          </a:p>
          <a:p>
            <a:pPr lvl="1"/>
            <a:r>
              <a:rPr lang="en-US" dirty="0" smtClean="0"/>
              <a:t>Include the option for teachers to meet the requirements by meeting the requirements of </a:t>
            </a:r>
            <a:r>
              <a:rPr lang="en-US" dirty="0" smtClean="0">
                <a:solidFill>
                  <a:srgbClr val="FF0000"/>
                </a:solidFill>
              </a:rPr>
              <a:t>(c) and (d) below</a:t>
            </a:r>
            <a:r>
              <a:rPr lang="en-US" dirty="0" smtClean="0"/>
              <a:t>.</a:t>
            </a:r>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5</a:t>
            </a:fld>
            <a:endParaRPr lang="en-US" dirty="0"/>
          </a:p>
        </p:txBody>
      </p:sp>
    </p:spTree>
    <p:extLst>
      <p:ext uri="{BB962C8B-B14F-4D97-AF65-F5344CB8AC3E}">
        <p14:creationId xmlns:p14="http://schemas.microsoft.com/office/powerpoint/2010/main" xmlns="" val="177034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300.18(b)</a:t>
            </a:r>
            <a:endParaRPr lang="en-US" dirty="0"/>
          </a:p>
        </p:txBody>
      </p:sp>
      <p:sp>
        <p:nvSpPr>
          <p:cNvPr id="3" name="Content Placeholder 2"/>
          <p:cNvSpPr>
            <a:spLocks noGrp="1"/>
          </p:cNvSpPr>
          <p:nvPr>
            <p:ph idx="1"/>
          </p:nvPr>
        </p:nvSpPr>
        <p:spPr>
          <a:xfrm>
            <a:off x="332828" y="1331311"/>
            <a:ext cx="8487103" cy="5360276"/>
          </a:xfrm>
        </p:spPr>
        <p:txBody>
          <a:bodyPr>
            <a:normAutofit/>
          </a:bodyPr>
          <a:lstStyle/>
          <a:p>
            <a:r>
              <a:rPr lang="en-US" i="1" dirty="0" smtClean="0"/>
              <a:t>Requirements for special education teachers in general.</a:t>
            </a:r>
          </a:p>
          <a:p>
            <a:r>
              <a:rPr lang="en-US" dirty="0" smtClean="0">
                <a:solidFill>
                  <a:srgbClr val="0000FF"/>
                </a:solidFill>
              </a:rPr>
              <a:t>(1) When used with respect to any public elementary school or secondary school special education teacher teaching in a state, highly qualified requires that - </a:t>
            </a:r>
          </a:p>
          <a:p>
            <a:pPr lvl="1"/>
            <a:r>
              <a:rPr lang="en-US" dirty="0" smtClean="0">
                <a:solidFill>
                  <a:srgbClr val="0000FF"/>
                </a:solidFill>
              </a:rPr>
              <a:t>(i) The teacher has obtained full state certification as a special education teacher (including certification obtained through alternative routes to certification), or </a:t>
            </a:r>
          </a:p>
          <a:p>
            <a:pPr lvl="1"/>
            <a:r>
              <a:rPr lang="en-US" dirty="0">
                <a:solidFill>
                  <a:srgbClr val="0000FF"/>
                </a:solidFill>
              </a:rPr>
              <a:t>The teacher has passed the state special education teacher licensing examination, and holds a license to teach in the state as a special education teacher</a:t>
            </a:r>
            <a:r>
              <a:rPr lang="en-US" dirty="0" smtClean="0">
                <a:solidFill>
                  <a:srgbClr val="0000FF"/>
                </a:solidFill>
              </a:rPr>
              <a:t>;</a:t>
            </a:r>
          </a:p>
          <a:p>
            <a:pPr lvl="1"/>
            <a:r>
              <a:rPr lang="en-US" dirty="0">
                <a:solidFill>
                  <a:srgbClr val="0000FF"/>
                </a:solidFill>
              </a:rPr>
              <a:t>(ii) The teacher has not had special education certification or licensure requirements waived on an emergency, temporary, or provisional basis; </a:t>
            </a:r>
            <a:r>
              <a:rPr lang="en-US" dirty="0" smtClean="0">
                <a:solidFill>
                  <a:srgbClr val="0000FF"/>
                </a:solidFill>
              </a:rPr>
              <a:t>AND</a:t>
            </a:r>
            <a:endParaRPr lang="en-US" dirty="0">
              <a:solidFill>
                <a:srgbClr val="0000FF"/>
              </a:solidFill>
            </a:endParaRPr>
          </a:p>
        </p:txBody>
      </p:sp>
      <p:sp>
        <p:nvSpPr>
          <p:cNvPr id="4" name="Slide Number Placeholder 3"/>
          <p:cNvSpPr>
            <a:spLocks noGrp="1"/>
          </p:cNvSpPr>
          <p:nvPr>
            <p:ph type="sldNum" sz="quarter" idx="12"/>
          </p:nvPr>
        </p:nvSpPr>
        <p:spPr/>
        <p:txBody>
          <a:bodyPr/>
          <a:lstStyle/>
          <a:p>
            <a:fld id="{3EDAE72D-0648-DC43-8781-CD4D4CDEE412}" type="slidenum">
              <a:rPr lang="en-US" smtClean="0"/>
              <a:pPr/>
              <a:t>6</a:t>
            </a:fld>
            <a:endParaRPr lang="en-US" dirty="0"/>
          </a:p>
        </p:txBody>
      </p:sp>
    </p:spTree>
    <p:extLst>
      <p:ext uri="{BB962C8B-B14F-4D97-AF65-F5344CB8AC3E}">
        <p14:creationId xmlns:p14="http://schemas.microsoft.com/office/powerpoint/2010/main" xmlns="" val="398761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300.18(b)</a:t>
            </a:r>
            <a:endParaRPr lang="en-US" dirty="0"/>
          </a:p>
        </p:txBody>
      </p:sp>
      <p:sp>
        <p:nvSpPr>
          <p:cNvPr id="3" name="Content Placeholder 2"/>
          <p:cNvSpPr>
            <a:spLocks noGrp="1"/>
          </p:cNvSpPr>
          <p:nvPr>
            <p:ph idx="1"/>
          </p:nvPr>
        </p:nvSpPr>
        <p:spPr>
          <a:xfrm>
            <a:off x="457200" y="2189654"/>
            <a:ext cx="8229600" cy="4287345"/>
          </a:xfrm>
        </p:spPr>
        <p:txBody>
          <a:bodyPr>
            <a:normAutofit/>
          </a:bodyPr>
          <a:lstStyle/>
          <a:p>
            <a:pPr lvl="1"/>
            <a:r>
              <a:rPr lang="en-US" u="sng" dirty="0" smtClean="0">
                <a:solidFill>
                  <a:srgbClr val="0000FF"/>
                </a:solidFill>
              </a:rPr>
              <a:t>(iii) The teacher holds at least a bachelor’s degree. </a:t>
            </a:r>
            <a:r>
              <a:rPr lang="en-US" dirty="0" smtClean="0">
                <a:solidFill>
                  <a:srgbClr val="0000FF"/>
                </a:solidFill>
              </a:rPr>
              <a:t> </a:t>
            </a:r>
          </a:p>
          <a:p>
            <a:pPr marL="274320" lvl="1" indent="0">
              <a:buNone/>
            </a:pPr>
            <a:endParaRPr lang="en-US" dirty="0" smtClean="0">
              <a:solidFill>
                <a:srgbClr val="0000FF"/>
              </a:solidFill>
            </a:endParaRPr>
          </a:p>
          <a:p>
            <a:pPr marL="274320" lvl="1" indent="0">
              <a:buNone/>
            </a:pPr>
            <a:endParaRPr lang="en-US" dirty="0">
              <a:solidFill>
                <a:srgbClr val="0000FF"/>
              </a:solidFill>
            </a:endParaRPr>
          </a:p>
          <a:p>
            <a:pPr marL="274320" lvl="1" indent="0" algn="ctr">
              <a:buNone/>
            </a:pPr>
            <a:r>
              <a:rPr lang="en-US" dirty="0" smtClean="0">
                <a:solidFill>
                  <a:srgbClr val="800080"/>
                </a:solidFill>
              </a:rPr>
              <a:t>(This requirement is universal, and applies to any method of seeking highly qualified status.)</a:t>
            </a:r>
            <a:endParaRPr lang="en-US" u="sng" dirty="0" smtClean="0">
              <a:solidFill>
                <a:srgbClr val="0000FF"/>
              </a:solidFill>
            </a:endParaRPr>
          </a:p>
        </p:txBody>
      </p:sp>
      <p:sp>
        <p:nvSpPr>
          <p:cNvPr id="4" name="Slide Number Placeholder 3"/>
          <p:cNvSpPr>
            <a:spLocks noGrp="1"/>
          </p:cNvSpPr>
          <p:nvPr>
            <p:ph type="sldNum" sz="quarter" idx="12"/>
          </p:nvPr>
        </p:nvSpPr>
        <p:spPr/>
        <p:txBody>
          <a:bodyPr/>
          <a:lstStyle/>
          <a:p>
            <a:fld id="{3EDAE72D-0648-DC43-8781-CD4D4CDEE412}" type="slidenum">
              <a:rPr lang="en-US" smtClean="0"/>
              <a:pPr/>
              <a:t>7</a:t>
            </a:fld>
            <a:endParaRPr lang="en-US" dirty="0"/>
          </a:p>
        </p:txBody>
      </p:sp>
    </p:spTree>
    <p:extLst>
      <p:ext uri="{BB962C8B-B14F-4D97-AF65-F5344CB8AC3E}">
        <p14:creationId xmlns:p14="http://schemas.microsoft.com/office/powerpoint/2010/main" xmlns="" val="3987619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300.18(b)</a:t>
            </a:r>
            <a:endParaRPr lang="en-US" dirty="0"/>
          </a:p>
        </p:txBody>
      </p:sp>
      <p:sp>
        <p:nvSpPr>
          <p:cNvPr id="3" name="Content Placeholder 2"/>
          <p:cNvSpPr>
            <a:spLocks noGrp="1"/>
          </p:cNvSpPr>
          <p:nvPr>
            <p:ph idx="1"/>
          </p:nvPr>
        </p:nvSpPr>
        <p:spPr>
          <a:xfrm>
            <a:off x="122621" y="1375103"/>
            <a:ext cx="8898757" cy="5281449"/>
          </a:xfrm>
        </p:spPr>
        <p:txBody>
          <a:bodyPr>
            <a:normAutofit lnSpcReduction="10000"/>
          </a:bodyPr>
          <a:lstStyle/>
          <a:p>
            <a:r>
              <a:rPr lang="en-US" dirty="0" smtClean="0">
                <a:solidFill>
                  <a:srgbClr val="800080"/>
                </a:solidFill>
              </a:rPr>
              <a:t>(2)  The teacher will be considered to meet the standard in paragraph (1) above if that teacher is a participant in an alternative route to special education certification program under which – </a:t>
            </a:r>
          </a:p>
          <a:p>
            <a:pPr lvl="1"/>
            <a:r>
              <a:rPr lang="en-US" dirty="0" smtClean="0">
                <a:solidFill>
                  <a:srgbClr val="800080"/>
                </a:solidFill>
              </a:rPr>
              <a:t>(i) The teacher – </a:t>
            </a:r>
          </a:p>
          <a:p>
            <a:pPr lvl="2"/>
            <a:r>
              <a:rPr lang="en-US" dirty="0" smtClean="0">
                <a:solidFill>
                  <a:srgbClr val="800080"/>
                </a:solidFill>
              </a:rPr>
              <a:t>(A) Receives high qualify professional development that is sustained, intensive, and classroom-focused in order to have a positive and lasting impact on classroom instruction, before and while teaching;</a:t>
            </a:r>
          </a:p>
          <a:p>
            <a:pPr lvl="2"/>
            <a:r>
              <a:rPr lang="en-US" dirty="0">
                <a:solidFill>
                  <a:srgbClr val="800080"/>
                </a:solidFill>
              </a:rPr>
              <a:t>(B) Participates in a program of intensive supervision that consists of structured guidance and regular ongoing support for teacher or a teacher mentoring program;</a:t>
            </a:r>
          </a:p>
          <a:p>
            <a:pPr lvl="2"/>
            <a:r>
              <a:rPr lang="en-US" dirty="0">
                <a:solidFill>
                  <a:srgbClr val="800080"/>
                </a:solidFill>
              </a:rPr>
              <a:t>(C) Assumes functions as a teacher only for a specified period of time not to exceed three years; and</a:t>
            </a:r>
          </a:p>
          <a:p>
            <a:pPr lvl="2"/>
            <a:r>
              <a:rPr lang="en-US" dirty="0">
                <a:solidFill>
                  <a:srgbClr val="800080"/>
                </a:solidFill>
              </a:rPr>
              <a:t>(D) Demonstrates satisfactory progress toward full certification as prescribed by the state; and</a:t>
            </a:r>
          </a:p>
          <a:p>
            <a:pPr lvl="1"/>
            <a:r>
              <a:rPr lang="en-US" dirty="0">
                <a:solidFill>
                  <a:srgbClr val="800080"/>
                </a:solidFill>
              </a:rPr>
              <a:t>(ii) The state ensures, through its licensure process, that the provisions of the above section are met.</a:t>
            </a:r>
          </a:p>
          <a:p>
            <a:pPr lvl="2"/>
            <a:endParaRPr lang="en-US" dirty="0" smtClean="0">
              <a:solidFill>
                <a:srgbClr val="FF00FF"/>
              </a:solidFill>
            </a:endParaRPr>
          </a:p>
        </p:txBody>
      </p:sp>
      <p:sp>
        <p:nvSpPr>
          <p:cNvPr id="4" name="Slide Number Placeholder 3"/>
          <p:cNvSpPr>
            <a:spLocks noGrp="1"/>
          </p:cNvSpPr>
          <p:nvPr>
            <p:ph type="sldNum" sz="quarter" idx="12"/>
          </p:nvPr>
        </p:nvSpPr>
        <p:spPr/>
        <p:txBody>
          <a:bodyPr/>
          <a:lstStyle/>
          <a:p>
            <a:fld id="{3EDAE72D-0648-DC43-8781-CD4D4CDEE412}" type="slidenum">
              <a:rPr lang="en-US" smtClean="0"/>
              <a:pPr/>
              <a:t>8</a:t>
            </a:fld>
            <a:endParaRPr lang="en-US" dirty="0"/>
          </a:p>
        </p:txBody>
      </p:sp>
    </p:spTree>
    <p:extLst>
      <p:ext uri="{BB962C8B-B14F-4D97-AF65-F5344CB8AC3E}">
        <p14:creationId xmlns:p14="http://schemas.microsoft.com/office/powerpoint/2010/main" xmlns="" val="522370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C.F.R. § 300.18(b)</a:t>
            </a:r>
            <a:endParaRPr lang="en-US" dirty="0"/>
          </a:p>
        </p:txBody>
      </p:sp>
      <p:sp>
        <p:nvSpPr>
          <p:cNvPr id="3" name="Content Placeholder 2"/>
          <p:cNvSpPr>
            <a:spLocks noGrp="1"/>
          </p:cNvSpPr>
          <p:nvPr>
            <p:ph idx="1"/>
          </p:nvPr>
        </p:nvSpPr>
        <p:spPr/>
        <p:txBody>
          <a:bodyPr>
            <a:normAutofit/>
          </a:bodyPr>
          <a:lstStyle/>
          <a:p>
            <a:r>
              <a:rPr lang="en-US" dirty="0" smtClean="0"/>
              <a:t>(3) Any public elementary school or secondary school special education teacher teaching in a state, who is not teaching a core academic subject, is highly qualified if the teacher meets the requirements in paragraph </a:t>
            </a:r>
            <a:r>
              <a:rPr lang="en-US" dirty="0" smtClean="0">
                <a:solidFill>
                  <a:srgbClr val="0000FF"/>
                </a:solidFill>
              </a:rPr>
              <a:t>(b)(1) above </a:t>
            </a:r>
            <a:r>
              <a:rPr lang="en-US" dirty="0" smtClean="0"/>
              <a:t>OR the requirements in paragraphs </a:t>
            </a:r>
            <a:r>
              <a:rPr lang="en-US" dirty="0" smtClean="0">
                <a:solidFill>
                  <a:srgbClr val="800080"/>
                </a:solidFill>
              </a:rPr>
              <a:t>(b)(1)(iii) AND (b)(2) above.</a:t>
            </a:r>
          </a:p>
          <a:p>
            <a:pPr lvl="1"/>
            <a:endParaRPr lang="en-US" dirty="0"/>
          </a:p>
        </p:txBody>
      </p:sp>
      <p:sp>
        <p:nvSpPr>
          <p:cNvPr id="4" name="Slide Number Placeholder 3"/>
          <p:cNvSpPr>
            <a:spLocks noGrp="1"/>
          </p:cNvSpPr>
          <p:nvPr>
            <p:ph type="sldNum" sz="quarter" idx="12"/>
          </p:nvPr>
        </p:nvSpPr>
        <p:spPr/>
        <p:txBody>
          <a:bodyPr/>
          <a:lstStyle/>
          <a:p>
            <a:fld id="{3EDAE72D-0648-DC43-8781-CD4D4CDEE412}" type="slidenum">
              <a:rPr lang="en-US" smtClean="0"/>
              <a:pPr/>
              <a:t>9</a:t>
            </a:fld>
            <a:endParaRPr lang="en-US" dirty="0"/>
          </a:p>
        </p:txBody>
      </p:sp>
    </p:spTree>
    <p:extLst>
      <p:ext uri="{BB962C8B-B14F-4D97-AF65-F5344CB8AC3E}">
        <p14:creationId xmlns:p14="http://schemas.microsoft.com/office/powerpoint/2010/main" xmlns="" val="3987619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11956</TotalTime>
  <Words>4434</Words>
  <Application>Microsoft Office PowerPoint</Application>
  <PresentationFormat>On-screen Show (4:3)</PresentationFormat>
  <Paragraphs>294</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Clarity</vt:lpstr>
      <vt:lpstr>Highly qualified requirements</vt:lpstr>
      <vt:lpstr>Confusing, yet critical. . .</vt:lpstr>
      <vt:lpstr>The Relevant Provisions</vt:lpstr>
      <vt:lpstr>In Harmony</vt:lpstr>
      <vt:lpstr>34 C.F.R. § 300.18(a)</vt:lpstr>
      <vt:lpstr>34 C.F.R. § 300.18(b)</vt:lpstr>
      <vt:lpstr>34 C.F.R. § 300.18(b)</vt:lpstr>
      <vt:lpstr>34 C.F.R. § 300.18(b)</vt:lpstr>
      <vt:lpstr>34 C.F.R. § 300.18(b)</vt:lpstr>
      <vt:lpstr>Alternative Route and Highly Qualified</vt:lpstr>
      <vt:lpstr>34 C.F.R. § 300.18(c)</vt:lpstr>
      <vt:lpstr>Huh?</vt:lpstr>
      <vt:lpstr>34 C.F.R. § 300.18(d)</vt:lpstr>
      <vt:lpstr>34 C.F.R. § 300.156(a)</vt:lpstr>
      <vt:lpstr>34 C.F.R. § 300.156(b)</vt:lpstr>
      <vt:lpstr>34 C.F.R. § 300.156(c)</vt:lpstr>
      <vt:lpstr>Highly Qualified</vt:lpstr>
      <vt:lpstr>Does “Fully Certified” Mean  “Highly Qualified”?</vt:lpstr>
      <vt:lpstr>Core Subjects</vt:lpstr>
      <vt:lpstr>Subject Matter Competency</vt:lpstr>
      <vt:lpstr>Subject Matter Competency</vt:lpstr>
      <vt:lpstr>Subject Matter Competency</vt:lpstr>
      <vt:lpstr>Co-teaching</vt:lpstr>
      <vt:lpstr>Regular Education for IEP Students</vt:lpstr>
      <vt:lpstr>Highly Qualified and FAPE</vt:lpstr>
      <vt:lpstr>Special Education Schools</vt:lpstr>
      <vt:lpstr>Related Services Providers</vt:lpstr>
      <vt:lpstr>Paraprofessionals</vt:lpstr>
      <vt:lpstr>Paraprofessionals</vt:lpstr>
      <vt:lpstr>Paraprofessionals</vt:lpstr>
      <vt:lpstr>WDE’s Responsibility</vt:lpstr>
      <vt:lpstr>PTSB’s Current Rules</vt:lpstr>
      <vt:lpstr>PTSB’s Current Rules</vt:lpstr>
      <vt:lpstr>Exception Authorization</vt:lpstr>
      <vt:lpstr>Demonstration of Competency</vt:lpstr>
      <vt:lpstr>Alternative Route to Licensure</vt:lpstr>
      <vt:lpstr>In Transition. . .</vt:lpstr>
      <vt:lpstr>In Transition. . .</vt:lpstr>
      <vt:lpstr>In Closing. . .</vt:lpstr>
    </vt:vector>
  </TitlesOfParts>
  <Company>Knudtson Law,LLC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Considerations in IEP Development</dc:title>
  <dc:creator>Lenore Knudtson</dc:creator>
  <cp:lastModifiedBy>Ann McNees</cp:lastModifiedBy>
  <cp:revision>389</cp:revision>
  <dcterms:created xsi:type="dcterms:W3CDTF">2011-10-29T01:24:19Z</dcterms:created>
  <dcterms:modified xsi:type="dcterms:W3CDTF">2012-05-11T15:46:47Z</dcterms:modified>
</cp:coreProperties>
</file>