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102"/>
  </p:notesMasterIdLst>
  <p:sldIdLst>
    <p:sldId id="256" r:id="rId8"/>
    <p:sldId id="257" r:id="rId9"/>
    <p:sldId id="258" r:id="rId10"/>
    <p:sldId id="259" r:id="rId11"/>
    <p:sldId id="260" r:id="rId12"/>
    <p:sldId id="342" r:id="rId13"/>
    <p:sldId id="284" r:id="rId14"/>
    <p:sldId id="306" r:id="rId15"/>
    <p:sldId id="333" r:id="rId16"/>
    <p:sldId id="261" r:id="rId17"/>
    <p:sldId id="262" r:id="rId18"/>
    <p:sldId id="263" r:id="rId19"/>
    <p:sldId id="264" r:id="rId20"/>
    <p:sldId id="265" r:id="rId21"/>
    <p:sldId id="352" r:id="rId22"/>
    <p:sldId id="266" r:id="rId23"/>
    <p:sldId id="267" r:id="rId24"/>
    <p:sldId id="268" r:id="rId25"/>
    <p:sldId id="269" r:id="rId26"/>
    <p:sldId id="276" r:id="rId27"/>
    <p:sldId id="270" r:id="rId28"/>
    <p:sldId id="271" r:id="rId29"/>
    <p:sldId id="343" r:id="rId30"/>
    <p:sldId id="272" r:id="rId31"/>
    <p:sldId id="273" r:id="rId32"/>
    <p:sldId id="274" r:id="rId33"/>
    <p:sldId id="275" r:id="rId34"/>
    <p:sldId id="344" r:id="rId35"/>
    <p:sldId id="345" r:id="rId36"/>
    <p:sldId id="347" r:id="rId37"/>
    <p:sldId id="348" r:id="rId38"/>
    <p:sldId id="278" r:id="rId39"/>
    <p:sldId id="346" r:id="rId40"/>
    <p:sldId id="279" r:id="rId41"/>
    <p:sldId id="280" r:id="rId42"/>
    <p:sldId id="349" r:id="rId43"/>
    <p:sldId id="350" r:id="rId44"/>
    <p:sldId id="286" r:id="rId45"/>
    <p:sldId id="351"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34" r:id="rId64"/>
    <p:sldId id="335" r:id="rId65"/>
    <p:sldId id="336" r:id="rId66"/>
    <p:sldId id="304" r:id="rId67"/>
    <p:sldId id="337" r:id="rId68"/>
    <p:sldId id="307" r:id="rId69"/>
    <p:sldId id="308" r:id="rId70"/>
    <p:sldId id="309" r:id="rId71"/>
    <p:sldId id="310" r:id="rId72"/>
    <p:sldId id="311" r:id="rId73"/>
    <p:sldId id="312" r:id="rId74"/>
    <p:sldId id="338" r:id="rId75"/>
    <p:sldId id="339" r:id="rId76"/>
    <p:sldId id="340" r:id="rId77"/>
    <p:sldId id="313" r:id="rId78"/>
    <p:sldId id="314" r:id="rId79"/>
    <p:sldId id="315" r:id="rId80"/>
    <p:sldId id="316" r:id="rId81"/>
    <p:sldId id="281" r:id="rId82"/>
    <p:sldId id="317" r:id="rId83"/>
    <p:sldId id="341" r:id="rId84"/>
    <p:sldId id="318" r:id="rId85"/>
    <p:sldId id="282" r:id="rId86"/>
    <p:sldId id="319" r:id="rId87"/>
    <p:sldId id="320" r:id="rId88"/>
    <p:sldId id="321" r:id="rId89"/>
    <p:sldId id="322" r:id="rId90"/>
    <p:sldId id="323" r:id="rId91"/>
    <p:sldId id="324" r:id="rId92"/>
    <p:sldId id="325" r:id="rId93"/>
    <p:sldId id="326" r:id="rId94"/>
    <p:sldId id="327" r:id="rId95"/>
    <p:sldId id="328" r:id="rId96"/>
    <p:sldId id="329" r:id="rId97"/>
    <p:sldId id="330" r:id="rId98"/>
    <p:sldId id="331" r:id="rId99"/>
    <p:sldId id="283" r:id="rId100"/>
    <p:sldId id="332" r:id="rId101"/>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5217BEE-5A77-4CF8-A98C-04A3C66A572F}" type="datetimeFigureOut">
              <a:rPr lang="en-US"/>
              <a:pPr/>
              <a:t>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3B8931-E00A-40E7-9588-0427D8BFBC66}"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a:lstStyle/>
          <a:p>
            <a:fld id="{8B750B8F-CE01-4759-9D6E-2163D96A8F30}" type="slidenum">
              <a:rPr lang="en-US"/>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485900"/>
            <a:ext cx="1885950"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485900"/>
            <a:ext cx="550545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953000"/>
            <a:ext cx="33528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4953000"/>
            <a:ext cx="33528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276600"/>
            <a:ext cx="1885950" cy="259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276600"/>
            <a:ext cx="5505450" cy="259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858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6858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724400"/>
            <a:ext cx="3352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4724400"/>
            <a:ext cx="3352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9313" y="3505200"/>
            <a:ext cx="36195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3505200"/>
            <a:ext cx="36195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0638" y="3505200"/>
            <a:ext cx="1870075" cy="266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8825" y="3505200"/>
            <a:ext cx="5459413" cy="266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858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6858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724400"/>
            <a:ext cx="3352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4724400"/>
            <a:ext cx="3352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0"/>
            <a:ext cx="18859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55054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62000" y="1485900"/>
            <a:ext cx="7543800" cy="3238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1026" name="Rectangle 2"/>
          <p:cNvSpPr>
            <a:spLocks noGrp="1" noChangeArrowheads="1"/>
          </p:cNvSpPr>
          <p:nvPr>
            <p:ph type="body" idx="1"/>
          </p:nvPr>
        </p:nvSpPr>
        <p:spPr bwMode="auto">
          <a:xfrm>
            <a:off x="762000" y="4724400"/>
            <a:ext cx="68580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l" rtl="0" eaLnBrk="0" fontAlgn="base" hangingPunct="0">
        <a:spcBef>
          <a:spcPct val="0"/>
        </a:spcBef>
        <a:spcAft>
          <a:spcPct val="0"/>
        </a:spcAft>
        <a:defRPr sz="80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9pPr>
    </p:titleStyle>
    <p:bodyStyle>
      <a:lvl1pPr marL="342900" indent="-342900" algn="l" rtl="0" eaLnBrk="0" fontAlgn="base" hangingPunct="0">
        <a:spcBef>
          <a:spcPts val="700"/>
        </a:spcBef>
        <a:spcAft>
          <a:spcPct val="0"/>
        </a:spcAft>
        <a:defRPr sz="2800">
          <a:solidFill>
            <a:srgbClr val="303030"/>
          </a:solidFill>
          <a:latin typeface="+mn-lt"/>
          <a:ea typeface="+mn-ea"/>
          <a:cs typeface="+mn-cs"/>
          <a:sym typeface="Times New Roman" pitchFamily="18" charset="0"/>
        </a:defRPr>
      </a:lvl1pPr>
      <a:lvl2pPr marL="419100" indent="38100" algn="ctr" rtl="0" eaLnBrk="0" fontAlgn="base" hangingPunct="0">
        <a:spcBef>
          <a:spcPts val="500"/>
        </a:spcBef>
        <a:spcAft>
          <a:spcPct val="0"/>
        </a:spcAft>
        <a:defRPr sz="2200">
          <a:solidFill>
            <a:srgbClr val="878787"/>
          </a:solidFill>
          <a:latin typeface="+mn-lt"/>
          <a:ea typeface="+mn-ea"/>
          <a:cs typeface="+mn-cs"/>
          <a:sym typeface="Times New Roman" pitchFamily="18" charset="0"/>
        </a:defRPr>
      </a:lvl2pPr>
      <a:lvl3pPr marL="876300" indent="38100" algn="ctr" rtl="0" eaLnBrk="0" fontAlgn="base" hangingPunct="0">
        <a:spcBef>
          <a:spcPts val="500"/>
        </a:spcBef>
        <a:spcAft>
          <a:spcPct val="0"/>
        </a:spcAft>
        <a:defRPr sz="2000">
          <a:solidFill>
            <a:srgbClr val="878787"/>
          </a:solidFill>
          <a:latin typeface="+mn-lt"/>
          <a:ea typeface="+mn-ea"/>
          <a:cs typeface="+mn-cs"/>
          <a:sym typeface="Times New Roman" pitchFamily="18" charset="0"/>
        </a:defRPr>
      </a:lvl3pPr>
      <a:lvl4pPr marL="1333500" indent="38100" algn="ctr" rtl="0" eaLnBrk="0" fontAlgn="base" hangingPunct="0">
        <a:spcBef>
          <a:spcPts val="400"/>
        </a:spcBef>
        <a:spcAft>
          <a:spcPct val="0"/>
        </a:spcAft>
        <a:defRPr>
          <a:solidFill>
            <a:srgbClr val="878787"/>
          </a:solidFill>
          <a:latin typeface="+mn-lt"/>
          <a:ea typeface="+mn-ea"/>
          <a:cs typeface="+mn-cs"/>
          <a:sym typeface="Times New Roman" pitchFamily="18" charset="0"/>
        </a:defRPr>
      </a:lvl4pPr>
      <a:lvl5pPr marL="1790700" indent="38100" algn="ctr" rtl="0" eaLnBrk="0" fontAlgn="base" hangingPunct="0">
        <a:spcBef>
          <a:spcPts val="400"/>
        </a:spcBef>
        <a:spcAft>
          <a:spcPct val="0"/>
        </a:spcAft>
        <a:defRPr>
          <a:solidFill>
            <a:srgbClr val="878787"/>
          </a:solidFill>
          <a:latin typeface="+mn-lt"/>
          <a:ea typeface="+mn-ea"/>
          <a:cs typeface="+mn-cs"/>
          <a:sym typeface="Times New Roman" pitchFamily="18" charset="0"/>
        </a:defRPr>
      </a:lvl5pPr>
      <a:lvl6pPr marL="2247900" algn="ctr" rtl="0" fontAlgn="base">
        <a:spcBef>
          <a:spcPts val="400"/>
        </a:spcBef>
        <a:spcAft>
          <a:spcPct val="0"/>
        </a:spcAft>
        <a:defRPr>
          <a:solidFill>
            <a:srgbClr val="878787"/>
          </a:solidFill>
          <a:latin typeface="+mn-lt"/>
          <a:ea typeface="+mn-ea"/>
          <a:cs typeface="+mn-cs"/>
          <a:sym typeface="Times New Roman" charset="0"/>
        </a:defRPr>
      </a:lvl6pPr>
      <a:lvl7pPr marL="2705100" algn="ctr" rtl="0" fontAlgn="base">
        <a:spcBef>
          <a:spcPts val="400"/>
        </a:spcBef>
        <a:spcAft>
          <a:spcPct val="0"/>
        </a:spcAft>
        <a:defRPr>
          <a:solidFill>
            <a:srgbClr val="878787"/>
          </a:solidFill>
          <a:latin typeface="+mn-lt"/>
          <a:ea typeface="+mn-ea"/>
          <a:cs typeface="+mn-cs"/>
          <a:sym typeface="Times New Roman" charset="0"/>
        </a:defRPr>
      </a:lvl7pPr>
      <a:lvl8pPr marL="3162300" algn="ctr" rtl="0" fontAlgn="base">
        <a:spcBef>
          <a:spcPts val="400"/>
        </a:spcBef>
        <a:spcAft>
          <a:spcPct val="0"/>
        </a:spcAft>
        <a:defRPr>
          <a:solidFill>
            <a:srgbClr val="878787"/>
          </a:solidFill>
          <a:latin typeface="+mn-lt"/>
          <a:ea typeface="+mn-ea"/>
          <a:cs typeface="+mn-cs"/>
          <a:sym typeface="Times New Roman" charset="0"/>
        </a:defRPr>
      </a:lvl8pPr>
      <a:lvl9pPr marL="3619500" algn="ctr" rtl="0" fontAlgn="base">
        <a:spcBef>
          <a:spcPts val="400"/>
        </a:spcBef>
        <a:spcAft>
          <a:spcPct val="0"/>
        </a:spcAft>
        <a:defRPr>
          <a:solidFill>
            <a:srgbClr val="878787"/>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62000" y="3276600"/>
            <a:ext cx="7543800" cy="167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2050" name="Rectangle 2"/>
          <p:cNvSpPr>
            <a:spLocks noGrp="1" noChangeArrowheads="1"/>
          </p:cNvSpPr>
          <p:nvPr>
            <p:ph type="body" idx="1"/>
          </p:nvPr>
        </p:nvSpPr>
        <p:spPr bwMode="auto">
          <a:xfrm>
            <a:off x="762000" y="4953000"/>
            <a:ext cx="68580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l" rtl="0" eaLnBrk="0" fontAlgn="base" hangingPunct="0">
        <a:spcBef>
          <a:spcPct val="0"/>
        </a:spcBef>
        <a:spcAft>
          <a:spcPct val="0"/>
        </a:spcAft>
        <a:defRPr sz="54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9pPr>
    </p:titleStyle>
    <p:bodyStyle>
      <a:lvl1pPr marL="342900" indent="-342900" algn="l" rtl="0" eaLnBrk="0" fontAlgn="base" hangingPunct="0">
        <a:spcBef>
          <a:spcPts val="700"/>
        </a:spcBef>
        <a:spcAft>
          <a:spcPct val="0"/>
        </a:spcAft>
        <a:defRPr sz="2800">
          <a:solidFill>
            <a:srgbClr val="303030"/>
          </a:solidFill>
          <a:latin typeface="+mn-lt"/>
          <a:ea typeface="+mn-ea"/>
          <a:cs typeface="+mn-cs"/>
          <a:sym typeface="Times New Roman" pitchFamily="18" charset="0"/>
        </a:defRPr>
      </a:lvl1pPr>
      <a:lvl2pPr marL="419100" indent="38100" algn="l" rtl="0" eaLnBrk="0" fontAlgn="base" hangingPunct="0">
        <a:spcBef>
          <a:spcPts val="400"/>
        </a:spcBef>
        <a:spcAft>
          <a:spcPct val="0"/>
        </a:spcAft>
        <a:defRPr>
          <a:solidFill>
            <a:srgbClr val="878787"/>
          </a:solidFill>
          <a:latin typeface="+mn-lt"/>
          <a:ea typeface="+mn-ea"/>
          <a:cs typeface="+mn-cs"/>
          <a:sym typeface="Times New Roman" pitchFamily="18" charset="0"/>
        </a:defRPr>
      </a:lvl2pPr>
      <a:lvl3pPr marL="876300" indent="38100" algn="l" rtl="0" eaLnBrk="0" fontAlgn="base" hangingPunct="0">
        <a:spcBef>
          <a:spcPts val="400"/>
        </a:spcBef>
        <a:spcAft>
          <a:spcPct val="0"/>
        </a:spcAft>
        <a:defRPr sz="1600">
          <a:solidFill>
            <a:srgbClr val="878787"/>
          </a:solidFill>
          <a:latin typeface="+mn-lt"/>
          <a:ea typeface="+mn-ea"/>
          <a:cs typeface="+mn-cs"/>
          <a:sym typeface="Times New Roman" pitchFamily="18" charset="0"/>
        </a:defRPr>
      </a:lvl3pPr>
      <a:lvl4pPr marL="1333500" indent="38100" algn="l" rtl="0" eaLnBrk="0" fontAlgn="base" hangingPunct="0">
        <a:spcBef>
          <a:spcPts val="300"/>
        </a:spcBef>
        <a:spcAft>
          <a:spcPct val="0"/>
        </a:spcAft>
        <a:defRPr sz="1400">
          <a:solidFill>
            <a:srgbClr val="878787"/>
          </a:solidFill>
          <a:latin typeface="+mn-lt"/>
          <a:ea typeface="+mn-ea"/>
          <a:cs typeface="+mn-cs"/>
          <a:sym typeface="Times New Roman" pitchFamily="18" charset="0"/>
        </a:defRPr>
      </a:lvl4pPr>
      <a:lvl5pPr marL="1790700" indent="38100" algn="l" rtl="0" eaLnBrk="0" fontAlgn="base" hangingPunct="0">
        <a:spcBef>
          <a:spcPts val="300"/>
        </a:spcBef>
        <a:spcAft>
          <a:spcPct val="0"/>
        </a:spcAft>
        <a:defRPr sz="1400">
          <a:solidFill>
            <a:srgbClr val="878787"/>
          </a:solidFill>
          <a:latin typeface="+mn-lt"/>
          <a:ea typeface="+mn-ea"/>
          <a:cs typeface="+mn-cs"/>
          <a:sym typeface="Times New Roman" pitchFamily="18" charset="0"/>
        </a:defRPr>
      </a:lvl5pPr>
      <a:lvl6pPr marL="2247900" algn="l" rtl="0" fontAlgn="base">
        <a:spcBef>
          <a:spcPts val="300"/>
        </a:spcBef>
        <a:spcAft>
          <a:spcPct val="0"/>
        </a:spcAft>
        <a:defRPr sz="1400">
          <a:solidFill>
            <a:srgbClr val="878787"/>
          </a:solidFill>
          <a:latin typeface="+mn-lt"/>
          <a:ea typeface="+mn-ea"/>
          <a:cs typeface="+mn-cs"/>
          <a:sym typeface="Times New Roman" charset="0"/>
        </a:defRPr>
      </a:lvl6pPr>
      <a:lvl7pPr marL="2705100" algn="l" rtl="0" fontAlgn="base">
        <a:spcBef>
          <a:spcPts val="300"/>
        </a:spcBef>
        <a:spcAft>
          <a:spcPct val="0"/>
        </a:spcAft>
        <a:defRPr sz="1400">
          <a:solidFill>
            <a:srgbClr val="878787"/>
          </a:solidFill>
          <a:latin typeface="+mn-lt"/>
          <a:ea typeface="+mn-ea"/>
          <a:cs typeface="+mn-cs"/>
          <a:sym typeface="Times New Roman" charset="0"/>
        </a:defRPr>
      </a:lvl7pPr>
      <a:lvl8pPr marL="3162300" algn="l" rtl="0" fontAlgn="base">
        <a:spcBef>
          <a:spcPts val="300"/>
        </a:spcBef>
        <a:spcAft>
          <a:spcPct val="0"/>
        </a:spcAft>
        <a:defRPr sz="1400">
          <a:solidFill>
            <a:srgbClr val="878787"/>
          </a:solidFill>
          <a:latin typeface="+mn-lt"/>
          <a:ea typeface="+mn-ea"/>
          <a:cs typeface="+mn-cs"/>
          <a:sym typeface="Times New Roman" charset="0"/>
        </a:defRPr>
      </a:lvl8pPr>
      <a:lvl9pPr marL="3619500" algn="l" rtl="0" fontAlgn="base">
        <a:spcBef>
          <a:spcPts val="300"/>
        </a:spcBef>
        <a:spcAft>
          <a:spcPct val="0"/>
        </a:spcAft>
        <a:defRPr sz="1400">
          <a:solidFill>
            <a:srgbClr val="878787"/>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762000" y="4572000"/>
            <a:ext cx="6781800" cy="160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3074" name="Rectangle 2"/>
          <p:cNvSpPr>
            <a:spLocks noGrp="1" noChangeArrowheads="1"/>
          </p:cNvSpPr>
          <p:nvPr>
            <p:ph type="body" idx="1"/>
          </p:nvPr>
        </p:nvSpPr>
        <p:spPr bwMode="auto">
          <a:xfrm>
            <a:off x="762000" y="685800"/>
            <a:ext cx="7543800" cy="3886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l" rtl="0" eaLnBrk="0" fontAlgn="base" hangingPunct="0">
        <a:spcBef>
          <a:spcPct val="0"/>
        </a:spcBef>
        <a:spcAft>
          <a:spcPct val="0"/>
        </a:spcAft>
        <a:defRPr sz="54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9pPr>
    </p:titleStyle>
    <p:bodyStyle>
      <a:lvl1pPr marL="273050" indent="-273050" algn="l" rtl="0" eaLnBrk="0" fontAlgn="base" hangingPunct="0">
        <a:spcBef>
          <a:spcPts val="600"/>
        </a:spcBef>
        <a:spcAft>
          <a:spcPct val="0"/>
        </a:spcAft>
        <a:buClr>
          <a:srgbClr val="AD0101"/>
        </a:buClr>
        <a:buSzPct val="100000"/>
        <a:buFont typeface="Arial" pitchFamily="34" charset="0"/>
        <a:buChar char="•"/>
        <a:defRPr sz="2400">
          <a:solidFill>
            <a:srgbClr val="303030"/>
          </a:solidFill>
          <a:latin typeface="+mn-lt"/>
          <a:ea typeface="+mn-ea"/>
          <a:cs typeface="+mn-cs"/>
          <a:sym typeface="Times New Roman" pitchFamily="18" charset="0"/>
        </a:defRPr>
      </a:lvl1pPr>
      <a:lvl2pPr marL="555625" indent="-274638" algn="l" rtl="0" eaLnBrk="0" fontAlgn="base" hangingPunct="0">
        <a:spcBef>
          <a:spcPts val="500"/>
        </a:spcBef>
        <a:spcAft>
          <a:spcPct val="0"/>
        </a:spcAft>
        <a:buClr>
          <a:srgbClr val="AD0101"/>
        </a:buClr>
        <a:buSzPct val="100000"/>
        <a:buFont typeface="Arial" pitchFamily="34" charset="0"/>
        <a:buChar char="•"/>
        <a:defRPr sz="2200">
          <a:solidFill>
            <a:srgbClr val="303030"/>
          </a:solidFill>
          <a:latin typeface="+mn-lt"/>
          <a:ea typeface="+mn-ea"/>
          <a:cs typeface="+mn-cs"/>
          <a:sym typeface="Times New Roman" pitchFamily="18" charset="0"/>
        </a:defRPr>
      </a:lvl2pPr>
      <a:lvl3pPr marL="830263" indent="-228600" algn="l" rtl="0" eaLnBrk="0" fontAlgn="base" hangingPunct="0">
        <a:spcBef>
          <a:spcPts val="500"/>
        </a:spcBef>
        <a:spcAft>
          <a:spcPct val="0"/>
        </a:spcAft>
        <a:buClr>
          <a:srgbClr val="AD0101"/>
        </a:buClr>
        <a:buSzPct val="100000"/>
        <a:buFont typeface="Arial" pitchFamily="34" charset="0"/>
        <a:buChar char="•"/>
        <a:defRPr sz="2000">
          <a:solidFill>
            <a:srgbClr val="303030"/>
          </a:solidFill>
          <a:latin typeface="+mn-lt"/>
          <a:ea typeface="+mn-ea"/>
          <a:cs typeface="+mn-cs"/>
          <a:sym typeface="Times New Roman" pitchFamily="18" charset="0"/>
        </a:defRPr>
      </a:lvl3pPr>
      <a:lvl4pPr marL="11049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4pPr>
      <a:lvl5pPr marL="13335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5pPr>
      <a:lvl6pPr marL="17907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6pPr>
      <a:lvl7pPr marL="22479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7pPr>
      <a:lvl8pPr marL="27051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8pPr>
      <a:lvl9pPr marL="31623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l" rtl="0" eaLnBrk="0" fontAlgn="base" hangingPunct="0">
        <a:spcBef>
          <a:spcPct val="0"/>
        </a:spcBef>
        <a:spcAft>
          <a:spcPct val="0"/>
        </a:spcAft>
        <a:defRPr sz="54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9pPr>
    </p:titleStyle>
    <p:bodyStyle>
      <a:lvl1pPr marL="273050" indent="-273050" algn="l" rtl="0" eaLnBrk="0" fontAlgn="base" hangingPunct="0">
        <a:spcBef>
          <a:spcPts val="600"/>
        </a:spcBef>
        <a:spcAft>
          <a:spcPct val="0"/>
        </a:spcAft>
        <a:buClr>
          <a:srgbClr val="AD0101"/>
        </a:buClr>
        <a:buSzPct val="100000"/>
        <a:buFont typeface="Arial" pitchFamily="34" charset="0"/>
        <a:buChar char="•"/>
        <a:defRPr sz="2400">
          <a:solidFill>
            <a:srgbClr val="303030"/>
          </a:solidFill>
          <a:latin typeface="+mn-lt"/>
          <a:ea typeface="+mn-ea"/>
          <a:cs typeface="+mn-cs"/>
          <a:sym typeface="Times New Roman" pitchFamily="18" charset="0"/>
        </a:defRPr>
      </a:lvl1pPr>
      <a:lvl2pPr marL="593725" indent="-274638" algn="l" rtl="0" eaLnBrk="0" fontAlgn="base" hangingPunct="0">
        <a:spcBef>
          <a:spcPts val="500"/>
        </a:spcBef>
        <a:spcAft>
          <a:spcPct val="0"/>
        </a:spcAft>
        <a:buClr>
          <a:srgbClr val="AD0101"/>
        </a:buClr>
        <a:buSzPct val="100000"/>
        <a:buFont typeface="Arial" pitchFamily="34" charset="0"/>
        <a:buChar char="•"/>
        <a:defRPr sz="2200">
          <a:solidFill>
            <a:srgbClr val="303030"/>
          </a:solidFill>
          <a:latin typeface="+mn-lt"/>
          <a:ea typeface="+mn-ea"/>
          <a:cs typeface="+mn-cs"/>
          <a:sym typeface="Times New Roman" pitchFamily="18" charset="0"/>
        </a:defRPr>
      </a:lvl2pPr>
      <a:lvl3pPr marL="868363" indent="-228600" algn="l" rtl="0" eaLnBrk="0" fontAlgn="base" hangingPunct="0">
        <a:spcBef>
          <a:spcPts val="500"/>
        </a:spcBef>
        <a:spcAft>
          <a:spcPct val="0"/>
        </a:spcAft>
        <a:buClr>
          <a:srgbClr val="AD0101"/>
        </a:buClr>
        <a:buSzPct val="100000"/>
        <a:buFont typeface="Arial" pitchFamily="34" charset="0"/>
        <a:buChar char="•"/>
        <a:defRPr sz="2000">
          <a:solidFill>
            <a:srgbClr val="303030"/>
          </a:solidFill>
          <a:latin typeface="+mn-lt"/>
          <a:ea typeface="+mn-ea"/>
          <a:cs typeface="+mn-cs"/>
          <a:sym typeface="Times New Roman" pitchFamily="18" charset="0"/>
        </a:defRPr>
      </a:lvl3pPr>
      <a:lvl4pPr marL="11430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4pPr>
      <a:lvl5pPr marL="13716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5pPr>
      <a:lvl6pPr marL="18288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6pPr>
      <a:lvl7pPr marL="22860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7pPr>
      <a:lvl8pPr marL="27432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8pPr>
      <a:lvl9pPr marL="32004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758825" y="4572000"/>
            <a:ext cx="6784975" cy="160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5122" name="Rectangle 2"/>
          <p:cNvSpPr>
            <a:spLocks noGrp="1" noChangeArrowheads="1"/>
          </p:cNvSpPr>
          <p:nvPr>
            <p:ph type="body" idx="1"/>
          </p:nvPr>
        </p:nvSpPr>
        <p:spPr bwMode="auto">
          <a:xfrm>
            <a:off x="849313" y="3505200"/>
            <a:ext cx="7391400" cy="803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l" rtl="0" eaLnBrk="0" fontAlgn="base" hangingPunct="0">
        <a:spcBef>
          <a:spcPct val="0"/>
        </a:spcBef>
        <a:spcAft>
          <a:spcPct val="0"/>
        </a:spcAft>
        <a:defRPr sz="54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9pPr>
    </p:titleStyle>
    <p:bodyStyle>
      <a:lvl1pPr marL="342900" indent="-342900" algn="l" rtl="0" eaLnBrk="0" fontAlgn="base" hangingPunct="0">
        <a:spcBef>
          <a:spcPts val="400"/>
        </a:spcBef>
        <a:spcAft>
          <a:spcPct val="0"/>
        </a:spcAft>
        <a:defRPr>
          <a:solidFill>
            <a:srgbClr val="303030"/>
          </a:solidFill>
          <a:latin typeface="+mn-lt"/>
          <a:ea typeface="+mn-ea"/>
          <a:cs typeface="+mn-cs"/>
          <a:sym typeface="Times New Roman" pitchFamily="18" charset="0"/>
        </a:defRPr>
      </a:lvl1pPr>
      <a:lvl2pPr marL="419100" indent="38100" algn="l" rtl="0" eaLnBrk="0" fontAlgn="base" hangingPunct="0">
        <a:spcBef>
          <a:spcPts val="300"/>
        </a:spcBef>
        <a:spcAft>
          <a:spcPct val="0"/>
        </a:spcAft>
        <a:defRPr sz="1200">
          <a:solidFill>
            <a:srgbClr val="303030"/>
          </a:solidFill>
          <a:latin typeface="+mn-lt"/>
          <a:ea typeface="+mn-ea"/>
          <a:cs typeface="+mn-cs"/>
          <a:sym typeface="Times New Roman" pitchFamily="18" charset="0"/>
        </a:defRPr>
      </a:lvl2pPr>
      <a:lvl3pPr marL="876300" indent="38100" algn="l" rtl="0" eaLnBrk="0" fontAlgn="base" hangingPunct="0">
        <a:spcBef>
          <a:spcPts val="200"/>
        </a:spcBef>
        <a:spcAft>
          <a:spcPct val="0"/>
        </a:spcAft>
        <a:defRPr sz="1000">
          <a:solidFill>
            <a:srgbClr val="303030"/>
          </a:solidFill>
          <a:latin typeface="+mn-lt"/>
          <a:ea typeface="+mn-ea"/>
          <a:cs typeface="+mn-cs"/>
          <a:sym typeface="Times New Roman" pitchFamily="18" charset="0"/>
        </a:defRPr>
      </a:lvl3pPr>
      <a:lvl4pPr marL="1333500" indent="38100" algn="l" rtl="0" eaLnBrk="0" fontAlgn="base" hangingPunct="0">
        <a:spcBef>
          <a:spcPts val="200"/>
        </a:spcBef>
        <a:spcAft>
          <a:spcPct val="0"/>
        </a:spcAft>
        <a:defRPr sz="900">
          <a:solidFill>
            <a:srgbClr val="303030"/>
          </a:solidFill>
          <a:latin typeface="+mn-lt"/>
          <a:ea typeface="+mn-ea"/>
          <a:cs typeface="+mn-cs"/>
          <a:sym typeface="Times New Roman" pitchFamily="18" charset="0"/>
        </a:defRPr>
      </a:lvl4pPr>
      <a:lvl5pPr marL="1790700" indent="38100" algn="l" rtl="0" eaLnBrk="0" fontAlgn="base" hangingPunct="0">
        <a:spcBef>
          <a:spcPts val="200"/>
        </a:spcBef>
        <a:spcAft>
          <a:spcPct val="0"/>
        </a:spcAft>
        <a:defRPr sz="900">
          <a:solidFill>
            <a:srgbClr val="303030"/>
          </a:solidFill>
          <a:latin typeface="+mn-lt"/>
          <a:ea typeface="+mn-ea"/>
          <a:cs typeface="+mn-cs"/>
          <a:sym typeface="Times New Roman" pitchFamily="18" charset="0"/>
        </a:defRPr>
      </a:lvl5pPr>
      <a:lvl6pPr marL="2247900" algn="l" rtl="0" fontAlgn="base">
        <a:spcBef>
          <a:spcPts val="200"/>
        </a:spcBef>
        <a:spcAft>
          <a:spcPct val="0"/>
        </a:spcAft>
        <a:defRPr sz="900">
          <a:solidFill>
            <a:srgbClr val="303030"/>
          </a:solidFill>
          <a:latin typeface="+mn-lt"/>
          <a:ea typeface="+mn-ea"/>
          <a:cs typeface="+mn-cs"/>
          <a:sym typeface="Times New Roman" charset="0"/>
        </a:defRPr>
      </a:lvl6pPr>
      <a:lvl7pPr marL="2705100" algn="l" rtl="0" fontAlgn="base">
        <a:spcBef>
          <a:spcPts val="200"/>
        </a:spcBef>
        <a:spcAft>
          <a:spcPct val="0"/>
        </a:spcAft>
        <a:defRPr sz="900">
          <a:solidFill>
            <a:srgbClr val="303030"/>
          </a:solidFill>
          <a:latin typeface="+mn-lt"/>
          <a:ea typeface="+mn-ea"/>
          <a:cs typeface="+mn-cs"/>
          <a:sym typeface="Times New Roman" charset="0"/>
        </a:defRPr>
      </a:lvl7pPr>
      <a:lvl8pPr marL="3162300" algn="l" rtl="0" fontAlgn="base">
        <a:spcBef>
          <a:spcPts val="200"/>
        </a:spcBef>
        <a:spcAft>
          <a:spcPct val="0"/>
        </a:spcAft>
        <a:defRPr sz="900">
          <a:solidFill>
            <a:srgbClr val="303030"/>
          </a:solidFill>
          <a:latin typeface="+mn-lt"/>
          <a:ea typeface="+mn-ea"/>
          <a:cs typeface="+mn-cs"/>
          <a:sym typeface="Times New Roman" charset="0"/>
        </a:defRPr>
      </a:lvl8pPr>
      <a:lvl9pPr marL="3619500" algn="l" rtl="0" fontAlgn="base">
        <a:spcBef>
          <a:spcPts val="200"/>
        </a:spcBef>
        <a:spcAft>
          <a:spcPct val="0"/>
        </a:spcAft>
        <a:defRPr sz="900">
          <a:solidFill>
            <a:srgbClr val="303030"/>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762000" y="4572000"/>
            <a:ext cx="6781800" cy="160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6146" name="Rectangle 2"/>
          <p:cNvSpPr>
            <a:spLocks noGrp="1" noChangeArrowheads="1"/>
          </p:cNvSpPr>
          <p:nvPr>
            <p:ph type="body" idx="1"/>
          </p:nvPr>
        </p:nvSpPr>
        <p:spPr bwMode="auto">
          <a:xfrm>
            <a:off x="762000" y="685800"/>
            <a:ext cx="7543800" cy="3886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l" rtl="0" eaLnBrk="0" fontAlgn="base" hangingPunct="0">
        <a:spcBef>
          <a:spcPct val="0"/>
        </a:spcBef>
        <a:spcAft>
          <a:spcPct val="0"/>
        </a:spcAft>
        <a:defRPr sz="54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54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5400">
          <a:solidFill>
            <a:srgbClr val="262626"/>
          </a:solidFill>
          <a:latin typeface="Impact" charset="0"/>
          <a:ea typeface="ヒラギノ角ゴ ProN W6" charset="0"/>
          <a:cs typeface="ヒラギノ角ゴ ProN W6" charset="0"/>
          <a:sym typeface="Impact" charset="0"/>
        </a:defRPr>
      </a:lvl9pPr>
    </p:titleStyle>
    <p:bodyStyle>
      <a:lvl1pPr marL="273050" indent="-273050" algn="l" rtl="0" eaLnBrk="0" fontAlgn="base" hangingPunct="0">
        <a:spcBef>
          <a:spcPts val="600"/>
        </a:spcBef>
        <a:spcAft>
          <a:spcPct val="0"/>
        </a:spcAft>
        <a:buClr>
          <a:srgbClr val="AD0101"/>
        </a:buClr>
        <a:buSzPct val="100000"/>
        <a:buFont typeface="Arial" pitchFamily="34" charset="0"/>
        <a:buChar char="•"/>
        <a:defRPr sz="2400">
          <a:solidFill>
            <a:srgbClr val="303030"/>
          </a:solidFill>
          <a:latin typeface="+mn-lt"/>
          <a:ea typeface="+mn-ea"/>
          <a:cs typeface="+mn-cs"/>
          <a:sym typeface="Times New Roman" pitchFamily="18" charset="0"/>
        </a:defRPr>
      </a:lvl1pPr>
      <a:lvl2pPr marL="555625" indent="-274638" algn="l" rtl="0" eaLnBrk="0" fontAlgn="base" hangingPunct="0">
        <a:spcBef>
          <a:spcPts val="500"/>
        </a:spcBef>
        <a:spcAft>
          <a:spcPct val="0"/>
        </a:spcAft>
        <a:buClr>
          <a:srgbClr val="AD0101"/>
        </a:buClr>
        <a:buSzPct val="100000"/>
        <a:buFont typeface="Arial" pitchFamily="34" charset="0"/>
        <a:buChar char="•"/>
        <a:defRPr sz="2200">
          <a:solidFill>
            <a:srgbClr val="303030"/>
          </a:solidFill>
          <a:latin typeface="+mn-lt"/>
          <a:ea typeface="+mn-ea"/>
          <a:cs typeface="+mn-cs"/>
          <a:sym typeface="Times New Roman" pitchFamily="18" charset="0"/>
        </a:defRPr>
      </a:lvl2pPr>
      <a:lvl3pPr marL="830263" indent="-228600" algn="l" rtl="0" eaLnBrk="0" fontAlgn="base" hangingPunct="0">
        <a:spcBef>
          <a:spcPts val="500"/>
        </a:spcBef>
        <a:spcAft>
          <a:spcPct val="0"/>
        </a:spcAft>
        <a:buClr>
          <a:srgbClr val="AD0101"/>
        </a:buClr>
        <a:buSzPct val="100000"/>
        <a:buFont typeface="Arial" pitchFamily="34" charset="0"/>
        <a:buChar char="•"/>
        <a:defRPr sz="2000">
          <a:solidFill>
            <a:srgbClr val="303030"/>
          </a:solidFill>
          <a:latin typeface="+mn-lt"/>
          <a:ea typeface="+mn-ea"/>
          <a:cs typeface="+mn-cs"/>
          <a:sym typeface="Times New Roman" pitchFamily="18" charset="0"/>
        </a:defRPr>
      </a:lvl3pPr>
      <a:lvl4pPr marL="11049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4pPr>
      <a:lvl5pPr marL="1333500" indent="-228600" algn="l" rtl="0" eaLnBrk="0" fontAlgn="base" hangingPunct="0">
        <a:spcBef>
          <a:spcPts val="400"/>
        </a:spcBef>
        <a:spcAft>
          <a:spcPct val="0"/>
        </a:spcAft>
        <a:buClr>
          <a:srgbClr val="AD0101"/>
        </a:buClr>
        <a:buSzPct val="100000"/>
        <a:buFont typeface="Arial" pitchFamily="34" charset="0"/>
        <a:buChar char="•"/>
        <a:defRPr>
          <a:solidFill>
            <a:srgbClr val="303030"/>
          </a:solidFill>
          <a:latin typeface="+mn-lt"/>
          <a:ea typeface="+mn-ea"/>
          <a:cs typeface="+mn-cs"/>
          <a:sym typeface="Times New Roman" pitchFamily="18" charset="0"/>
        </a:defRPr>
      </a:lvl5pPr>
      <a:lvl6pPr marL="17907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6pPr>
      <a:lvl7pPr marL="22479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7pPr>
      <a:lvl8pPr marL="27051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8pPr>
      <a:lvl9pPr marL="3162300" indent="-228600" algn="l" rtl="0" fontAlgn="base">
        <a:spcBef>
          <a:spcPts val="400"/>
        </a:spcBef>
        <a:spcAft>
          <a:spcPct val="0"/>
        </a:spcAft>
        <a:buClr>
          <a:srgbClr val="AD0101"/>
        </a:buClr>
        <a:buSzPct val="100000"/>
        <a:buFont typeface="Arial" charset="0"/>
        <a:buChar char="•"/>
        <a:defRPr>
          <a:solidFill>
            <a:srgbClr val="303030"/>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62000" y="0"/>
            <a:ext cx="7543800" cy="472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Impact" charset="0"/>
              </a:rPr>
              <a:t>Click to edit Master title style</a:t>
            </a:r>
          </a:p>
        </p:txBody>
      </p:sp>
      <p:sp>
        <p:nvSpPr>
          <p:cNvPr id="7170" name="Rectangle 2"/>
          <p:cNvSpPr>
            <a:spLocks noGrp="1" noChangeArrowheads="1"/>
          </p:cNvSpPr>
          <p:nvPr>
            <p:ph type="body" idx="1"/>
          </p:nvPr>
        </p:nvSpPr>
        <p:spPr bwMode="auto">
          <a:xfrm>
            <a:off x="762000" y="4724400"/>
            <a:ext cx="68580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eaLnBrk="0" fontAlgn="base" hangingPunct="0">
        <a:spcBef>
          <a:spcPct val="0"/>
        </a:spcBef>
        <a:spcAft>
          <a:spcPct val="0"/>
        </a:spcAft>
        <a:defRPr sz="8000">
          <a:solidFill>
            <a:srgbClr val="262626"/>
          </a:solidFill>
          <a:latin typeface="+mj-lt"/>
          <a:ea typeface="+mj-ea"/>
          <a:cs typeface="+mj-cs"/>
          <a:sym typeface="Impact" pitchFamily="34" charset="0"/>
        </a:defRPr>
      </a:lvl1pPr>
      <a:lvl2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2pPr>
      <a:lvl3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3pPr>
      <a:lvl4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4pPr>
      <a:lvl5pPr algn="l" rtl="0" eaLnBrk="0" fontAlgn="base" hangingPunct="0">
        <a:spcBef>
          <a:spcPct val="0"/>
        </a:spcBef>
        <a:spcAft>
          <a:spcPct val="0"/>
        </a:spcAft>
        <a:defRPr sz="8000">
          <a:solidFill>
            <a:srgbClr val="262626"/>
          </a:solidFill>
          <a:latin typeface="Impact" charset="0"/>
          <a:ea typeface="ヒラギノ角ゴ ProN W6" charset="0"/>
          <a:cs typeface="ヒラギノ角ゴ ProN W6" charset="0"/>
          <a:sym typeface="Impact" pitchFamily="34" charset="0"/>
        </a:defRPr>
      </a:lvl5pPr>
      <a:lvl6pPr marL="4572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6pPr>
      <a:lvl7pPr marL="9144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7pPr>
      <a:lvl8pPr marL="13716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8pPr>
      <a:lvl9pPr marL="1828800" algn="l" rtl="0" fontAlgn="base">
        <a:spcBef>
          <a:spcPct val="0"/>
        </a:spcBef>
        <a:spcAft>
          <a:spcPct val="0"/>
        </a:spcAft>
        <a:defRPr sz="8000">
          <a:solidFill>
            <a:srgbClr val="262626"/>
          </a:solidFill>
          <a:latin typeface="Impact" charset="0"/>
          <a:ea typeface="ヒラギノ角ゴ ProN W6" charset="0"/>
          <a:cs typeface="ヒラギノ角ゴ ProN W6" charset="0"/>
          <a:sym typeface="Impact" charset="0"/>
        </a:defRPr>
      </a:lvl9pPr>
    </p:titleStyle>
    <p:bodyStyle>
      <a:lvl1pPr marL="342900" indent="-342900" algn="l" rtl="0" eaLnBrk="0" fontAlgn="base" hangingPunct="0">
        <a:spcBef>
          <a:spcPts val="700"/>
        </a:spcBef>
        <a:spcAft>
          <a:spcPct val="0"/>
        </a:spcAft>
        <a:defRPr sz="2800">
          <a:solidFill>
            <a:srgbClr val="303030"/>
          </a:solidFill>
          <a:latin typeface="+mn-lt"/>
          <a:ea typeface="+mn-ea"/>
          <a:cs typeface="+mn-cs"/>
          <a:sym typeface="Times New Roman" pitchFamily="18" charset="0"/>
        </a:defRPr>
      </a:lvl1pPr>
      <a:lvl2pPr marL="419100" indent="38100" algn="ctr" rtl="0" eaLnBrk="0" fontAlgn="base" hangingPunct="0">
        <a:spcBef>
          <a:spcPts val="500"/>
        </a:spcBef>
        <a:spcAft>
          <a:spcPct val="0"/>
        </a:spcAft>
        <a:defRPr sz="2200">
          <a:solidFill>
            <a:srgbClr val="878787"/>
          </a:solidFill>
          <a:latin typeface="+mn-lt"/>
          <a:ea typeface="+mn-ea"/>
          <a:cs typeface="+mn-cs"/>
          <a:sym typeface="Times New Roman" pitchFamily="18" charset="0"/>
        </a:defRPr>
      </a:lvl2pPr>
      <a:lvl3pPr marL="876300" indent="38100" algn="ctr" rtl="0" eaLnBrk="0" fontAlgn="base" hangingPunct="0">
        <a:spcBef>
          <a:spcPts val="500"/>
        </a:spcBef>
        <a:spcAft>
          <a:spcPct val="0"/>
        </a:spcAft>
        <a:defRPr sz="2000">
          <a:solidFill>
            <a:srgbClr val="878787"/>
          </a:solidFill>
          <a:latin typeface="+mn-lt"/>
          <a:ea typeface="+mn-ea"/>
          <a:cs typeface="+mn-cs"/>
          <a:sym typeface="Times New Roman" pitchFamily="18" charset="0"/>
        </a:defRPr>
      </a:lvl3pPr>
      <a:lvl4pPr marL="1333500" indent="38100" algn="ctr" rtl="0" eaLnBrk="0" fontAlgn="base" hangingPunct="0">
        <a:spcBef>
          <a:spcPts val="400"/>
        </a:spcBef>
        <a:spcAft>
          <a:spcPct val="0"/>
        </a:spcAft>
        <a:defRPr>
          <a:solidFill>
            <a:srgbClr val="878787"/>
          </a:solidFill>
          <a:latin typeface="+mn-lt"/>
          <a:ea typeface="+mn-ea"/>
          <a:cs typeface="+mn-cs"/>
          <a:sym typeface="Times New Roman" pitchFamily="18" charset="0"/>
        </a:defRPr>
      </a:lvl4pPr>
      <a:lvl5pPr marL="1790700" indent="38100" algn="ctr" rtl="0" eaLnBrk="0" fontAlgn="base" hangingPunct="0">
        <a:spcBef>
          <a:spcPts val="400"/>
        </a:spcBef>
        <a:spcAft>
          <a:spcPct val="0"/>
        </a:spcAft>
        <a:defRPr>
          <a:solidFill>
            <a:srgbClr val="878787"/>
          </a:solidFill>
          <a:latin typeface="+mn-lt"/>
          <a:ea typeface="+mn-ea"/>
          <a:cs typeface="+mn-cs"/>
          <a:sym typeface="Times New Roman" pitchFamily="18" charset="0"/>
        </a:defRPr>
      </a:lvl5pPr>
      <a:lvl6pPr marL="2247900" algn="ctr" rtl="0" fontAlgn="base">
        <a:spcBef>
          <a:spcPts val="400"/>
        </a:spcBef>
        <a:spcAft>
          <a:spcPct val="0"/>
        </a:spcAft>
        <a:defRPr>
          <a:solidFill>
            <a:srgbClr val="878787"/>
          </a:solidFill>
          <a:latin typeface="+mn-lt"/>
          <a:ea typeface="+mn-ea"/>
          <a:cs typeface="+mn-cs"/>
          <a:sym typeface="Times New Roman" charset="0"/>
        </a:defRPr>
      </a:lvl6pPr>
      <a:lvl7pPr marL="2705100" algn="ctr" rtl="0" fontAlgn="base">
        <a:spcBef>
          <a:spcPts val="400"/>
        </a:spcBef>
        <a:spcAft>
          <a:spcPct val="0"/>
        </a:spcAft>
        <a:defRPr>
          <a:solidFill>
            <a:srgbClr val="878787"/>
          </a:solidFill>
          <a:latin typeface="+mn-lt"/>
          <a:ea typeface="+mn-ea"/>
          <a:cs typeface="+mn-cs"/>
          <a:sym typeface="Times New Roman" charset="0"/>
        </a:defRPr>
      </a:lvl7pPr>
      <a:lvl8pPr marL="3162300" algn="ctr" rtl="0" fontAlgn="base">
        <a:spcBef>
          <a:spcPts val="400"/>
        </a:spcBef>
        <a:spcAft>
          <a:spcPct val="0"/>
        </a:spcAft>
        <a:defRPr>
          <a:solidFill>
            <a:srgbClr val="878787"/>
          </a:solidFill>
          <a:latin typeface="+mn-lt"/>
          <a:ea typeface="+mn-ea"/>
          <a:cs typeface="+mn-cs"/>
          <a:sym typeface="Times New Roman" charset="0"/>
        </a:defRPr>
      </a:lvl8pPr>
      <a:lvl9pPr marL="3619500" algn="ctr" rtl="0" fontAlgn="base">
        <a:spcBef>
          <a:spcPts val="400"/>
        </a:spcBef>
        <a:spcAft>
          <a:spcPct val="0"/>
        </a:spcAft>
        <a:defRPr>
          <a:solidFill>
            <a:srgbClr val="878787"/>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www2.ed.gov/policy/speced/guid/idea/memosdcltrs/osep11-07rtimemo.pdf"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hyperlink" Target="http://edu.wyoming.gov/Libraries/Publications/WY_RtI_Framework_Doc_FINAL_July_27_2011.sflb.ashx"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centeroninstruction.org/index.cfm" TargetMode="External"/><Relationship Id="rId2" Type="http://schemas.openxmlformats.org/officeDocument/2006/relationships/hyperlink" Target="http://iris.peabody.vanderbilt.edu/index.html" TargetMode="External"/><Relationship Id="rId1" Type="http://schemas.openxmlformats.org/officeDocument/2006/relationships/slideLayout" Target="../slideLayouts/slideLayout24.xml"/><Relationship Id="rId5" Type="http://schemas.openxmlformats.org/officeDocument/2006/relationships/hyperlink" Target="http://www.rtinetwork.org/" TargetMode="External"/><Relationship Id="rId4" Type="http://schemas.openxmlformats.org/officeDocument/2006/relationships/hyperlink" Target="http://www.rti4succes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http://www.ca9.uscourts.gov/datastore/opinions/2008/09/04/0735018.pdf"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idea.ed.gov/explore/view/p/,root,dynamic,QaCorner,3," TargetMode="External"/><Relationship Id="rId2" Type="http://schemas.openxmlformats.org/officeDocument/2006/relationships/hyperlink" Target="http://edu.wyoming.gov/Libraries/Publications/TAPD_Reevaluation_Reference_Guide_2009DEC.sflb.ashx" TargetMode="External"/><Relationship Id="rId1" Type="http://schemas.openxmlformats.org/officeDocument/2006/relationships/slideLayout" Target="../slideLayouts/slideLayout24.xml"/><Relationship Id="rId5" Type="http://schemas.openxmlformats.org/officeDocument/2006/relationships/hyperlink" Target="http://www2.ed.gov/policy/speced/guid/idea/letters/2007-1/clarke030807disability1q2007.pdf" TargetMode="External"/><Relationship Id="rId4" Type="http://schemas.openxmlformats.org/officeDocument/2006/relationships/hyperlink" Target="http://edu.wyoming.gov/webcasts/ChildFindandComprehensiveEvaluation/index.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hyperlink" Target="http://ioniaisd.pbworks.com/f/PLAAFP+Statement-Examples.pdf" TargetMode="External"/><Relationship Id="rId2" Type="http://schemas.openxmlformats.org/officeDocument/2006/relationships/hyperlink" Target="http://edu.wyoming.gov/webcasts/TA-PLAAFP/" TargetMode="Externa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http://nichcy.org/schoolage/iep" TargetMode="External"/><Relationship Id="rId2" Type="http://schemas.openxmlformats.org/officeDocument/2006/relationships/hyperlink" Target="http://idea.ed.gov/explore/view/p/,root,dynamic,QaCorner,3," TargetMode="Externa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hyperlink" Target="http://ed.gov/policy/speced/guid/idea/letters/2007-4/trigg113007lre4q2007.pdf"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edu.wyoming.gov/Libraries/Publications/TAPD_LRE_Reference_Guide_2010FEB.sflb.ashx" TargetMode="External"/><Relationship Id="rId2" Type="http://schemas.openxmlformats.org/officeDocument/2006/relationships/hyperlink" Target="http://nichcy.org/schoolage/placement/placement-lre"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hyperlink" Target="http://ftp.resource.org/courts.gov/c/F2/921/921.F2d.1022.89-5111.html" TargetMode="External"/><Relationship Id="rId2" Type="http://schemas.openxmlformats.org/officeDocument/2006/relationships/hyperlink" Target="http://edu.wyoming.gov/webcasts/Addl_FAPE_April_1st_2011/" TargetMode="Externa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hyperlink" Target="http://www.ksde.org/Default.aspx?tabid=3255" TargetMode="External"/><Relationship Id="rId2" Type="http://schemas.openxmlformats.org/officeDocument/2006/relationships/hyperlink" Target="http://idea.ed.gov/explore/view/p/,root,dynamic,QaCorner,10," TargetMode="Externa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hyperlink" Target="http://idea.ed.gov/explore/view/p/,root,dynamic,QaCorner,10," TargetMode="Externa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http://www.ldaamerica.org/aboutld/adults/post_secondary/sop.asp" TargetMode="External"/><Relationship Id="rId7" Type="http://schemas.openxmlformats.org/officeDocument/2006/relationships/hyperlink" Target="http://www.sde.ct.gov/sde/lib/sde/PDF/DEPS/Special/TopicBrief-SOPFAQ.pdf" TargetMode="External"/><Relationship Id="rId2" Type="http://schemas.openxmlformats.org/officeDocument/2006/relationships/hyperlink" Target="http://www.nsttac.org/" TargetMode="External"/><Relationship Id="rId1" Type="http://schemas.openxmlformats.org/officeDocument/2006/relationships/slideLayout" Target="../slideLayouts/slideLayout24.xml"/><Relationship Id="rId6" Type="http://schemas.openxmlformats.org/officeDocument/2006/relationships/hyperlink" Target="http://www.transitioncoalition.org/transition/" TargetMode="External"/><Relationship Id="rId5" Type="http://schemas.openxmlformats.org/officeDocument/2006/relationships/hyperlink" Target="http://www.schools.utah.gov/sars/DOCS/resources/taguide.aspx" TargetMode="External"/><Relationship Id="rId4" Type="http://schemas.openxmlformats.org/officeDocument/2006/relationships/hyperlink" Target="http://www.education.com/reference/article/principles-transition-plan-special-education/"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776288" y="0"/>
            <a:ext cx="7556500" cy="3048000"/>
          </a:xfrm>
          <a:prstGeom prst="rect">
            <a:avLst/>
          </a:prstGeom>
          <a:solidFill>
            <a:schemeClr val="accent1"/>
          </a:solidFill>
          <a:ln w="22225">
            <a:noFill/>
            <a:round/>
            <a:headEnd/>
            <a:tailEnd/>
          </a:ln>
        </p:spPr>
        <p:txBody>
          <a:bodyPr lIns="0" tIns="0" rIns="0" bIns="0"/>
          <a:lstStyle/>
          <a:p>
            <a:endParaRPr lang="en-US"/>
          </a:p>
        </p:txBody>
      </p:sp>
      <p:sp>
        <p:nvSpPr>
          <p:cNvPr id="819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195" name="Rectangle 3"/>
          <p:cNvSpPr>
            <a:spLocks noGrp="1" noChangeArrowheads="1"/>
          </p:cNvSpPr>
          <p:nvPr>
            <p:ph type="title"/>
          </p:nvPr>
        </p:nvSpPr>
        <p:spPr>
          <a:xfrm>
            <a:off x="762000" y="3948113"/>
            <a:ext cx="7543800" cy="1524000"/>
          </a:xfrm>
        </p:spPr>
        <p:txBody>
          <a:bodyPr/>
          <a:lstStyle/>
          <a:p>
            <a:pPr eaLnBrk="1" hangingPunct="1">
              <a:defRPr/>
            </a:pPr>
            <a:r>
              <a:rPr lang="en-US" sz="6800" smtClean="0">
                <a:sym typeface="Impact" charset="0"/>
              </a:rPr>
              <a:t>Training the Trainers</a:t>
            </a:r>
          </a:p>
        </p:txBody>
      </p:sp>
      <p:sp>
        <p:nvSpPr>
          <p:cNvPr id="8196" name="Rectangle 4"/>
          <p:cNvSpPr>
            <a:spLocks noGrp="1" noChangeArrowheads="1"/>
          </p:cNvSpPr>
          <p:nvPr>
            <p:ph type="body" idx="1"/>
          </p:nvPr>
        </p:nvSpPr>
        <p:spPr>
          <a:xfrm>
            <a:off x="762000" y="5311775"/>
            <a:ext cx="6858000" cy="990600"/>
          </a:xfrm>
        </p:spPr>
        <p:txBody>
          <a:bodyPr/>
          <a:lstStyle/>
          <a:p>
            <a:pPr marL="0" indent="0" eaLnBrk="1" hangingPunct="1">
              <a:spcBef>
                <a:spcPct val="0"/>
              </a:spcBef>
              <a:defRPr/>
            </a:pPr>
            <a:r>
              <a:rPr lang="en-US" smtClean="0">
                <a:sym typeface="Times New Roman" charset="0"/>
              </a:rPr>
              <a:t>WDE Forms Training, Day 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741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7411" name="Rectangle 3"/>
          <p:cNvSpPr>
            <a:spLocks noGrp="1" noChangeArrowheads="1"/>
          </p:cNvSpPr>
          <p:nvPr>
            <p:ph type="title"/>
          </p:nvPr>
        </p:nvSpPr>
        <p:spPr>
          <a:xfrm>
            <a:off x="758825" y="4572000"/>
            <a:ext cx="7561263" cy="1600200"/>
          </a:xfrm>
        </p:spPr>
        <p:txBody>
          <a:bodyPr/>
          <a:lstStyle/>
          <a:p>
            <a:pPr algn="ctr" eaLnBrk="1" hangingPunct="1"/>
            <a:r>
              <a:rPr lang="en-US" sz="4800" smtClean="0"/>
              <a:t/>
            </a:r>
            <a:br>
              <a:rPr lang="en-US" sz="4800" smtClean="0"/>
            </a:br>
            <a:r>
              <a:rPr lang="en-US" sz="4800" smtClean="0"/>
              <a:t>7 topics to galvanize the IEP </a:t>
            </a:r>
            <a:br>
              <a:rPr lang="en-US" sz="4800" smtClean="0"/>
            </a:br>
            <a:r>
              <a:rPr lang="en-US" sz="4800" smtClean="0"/>
              <a:t>to improve outcomes</a:t>
            </a:r>
          </a:p>
        </p:txBody>
      </p:sp>
      <p:pic>
        <p:nvPicPr>
          <p:cNvPr id="17412" name="Picture 4"/>
          <p:cNvPicPr>
            <a:picLocks noChangeAspect="1" noChangeArrowheads="1"/>
          </p:cNvPicPr>
          <p:nvPr/>
        </p:nvPicPr>
        <p:blipFill>
          <a:blip r:embed="rId2"/>
          <a:srcRect t="30807" b="30807"/>
          <a:stretch>
            <a:fillRect/>
          </a:stretch>
        </p:blipFill>
        <p:spPr bwMode="auto">
          <a:xfrm>
            <a:off x="776288" y="457200"/>
            <a:ext cx="7543800" cy="2895600"/>
          </a:xfrm>
          <a:prstGeom prst="rect">
            <a:avLst/>
          </a:prstGeom>
          <a:noFill/>
          <a:ln w="6350">
            <a:solidFill>
              <a:srgbClr val="303030"/>
            </a:solidFill>
            <a:round/>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843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8435" name="Rectangle 3"/>
          <p:cNvSpPr>
            <a:spLocks noGrp="1" noChangeArrowheads="1"/>
          </p:cNvSpPr>
          <p:nvPr>
            <p:ph type="title"/>
          </p:nvPr>
        </p:nvSpPr>
        <p:spPr/>
        <p:txBody>
          <a:bodyPr/>
          <a:lstStyle/>
          <a:p>
            <a:pPr algn="ctr" eaLnBrk="1" hangingPunct="1">
              <a:defRPr/>
            </a:pPr>
            <a:r>
              <a:rPr lang="en-US" sz="4800" smtClean="0">
                <a:sym typeface="Impact" charset="0"/>
              </a:rPr>
              <a:t>#1  When RTI becomes special education</a:t>
            </a:r>
          </a:p>
        </p:txBody>
      </p:sp>
      <p:sp>
        <p:nvSpPr>
          <p:cNvPr id="18436"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smtClean="0">
                <a:sym typeface="Times New Roman" charset="0"/>
              </a:rPr>
              <a:t>Using an intervention model prior to the special education referral is now considered the industry standard.  It is typically viewed as a regular education activity.</a:t>
            </a:r>
          </a:p>
          <a:p>
            <a:pPr marL="234950" indent="-234950" eaLnBrk="1" hangingPunct="1">
              <a:buFont typeface="Arial" charset="0"/>
              <a:buChar char="•"/>
              <a:defRPr/>
            </a:pPr>
            <a:r>
              <a:rPr lang="en-US" smtClean="0">
                <a:sym typeface="Times New Roman" charset="0"/>
              </a:rPr>
              <a:t>Train staff to recognize when the responsibility shifts from regular education to special education.  Here are some triggers: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945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9459" name="Rectangle 3"/>
          <p:cNvSpPr>
            <a:spLocks noGrp="1" noChangeArrowheads="1"/>
          </p:cNvSpPr>
          <p:nvPr>
            <p:ph type="title"/>
          </p:nvPr>
        </p:nvSpPr>
        <p:spPr>
          <a:xfrm>
            <a:off x="762000" y="4572000"/>
            <a:ext cx="7543800" cy="1600200"/>
          </a:xfrm>
        </p:spPr>
        <p:txBody>
          <a:bodyPr/>
          <a:lstStyle/>
          <a:p>
            <a:pPr algn="ctr" eaLnBrk="1" hangingPunct="1">
              <a:defRPr/>
            </a:pPr>
            <a:r>
              <a:rPr lang="en-US" sz="4800" smtClean="0">
                <a:sym typeface="Impact" charset="0"/>
              </a:rPr>
              <a:t>When RTI becomes</a:t>
            </a:r>
            <a:br>
              <a:rPr lang="en-US" sz="4800" smtClean="0">
                <a:sym typeface="Impact" charset="0"/>
              </a:rPr>
            </a:br>
            <a:r>
              <a:rPr lang="en-US" sz="4800" smtClean="0">
                <a:sym typeface="Impact" charset="0"/>
              </a:rPr>
              <a:t> special education</a:t>
            </a:r>
          </a:p>
        </p:txBody>
      </p:sp>
      <p:sp>
        <p:nvSpPr>
          <p:cNvPr id="19460"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smtClean="0">
                <a:sym typeface="Times New Roman" charset="0"/>
              </a:rPr>
              <a:t>When progress cannot be documented;</a:t>
            </a:r>
          </a:p>
          <a:p>
            <a:pPr marL="234950" indent="-234950" eaLnBrk="1" hangingPunct="1">
              <a:buFont typeface="Arial" charset="0"/>
              <a:buChar char="•"/>
              <a:defRPr/>
            </a:pPr>
            <a:r>
              <a:rPr lang="en-US" smtClean="0">
                <a:sym typeface="Times New Roman" charset="0"/>
              </a:rPr>
              <a:t>When progress plateaus, i.e. the child is a nonresponder; and</a:t>
            </a:r>
          </a:p>
          <a:p>
            <a:pPr marL="234950" indent="-234950" eaLnBrk="1" hangingPunct="1">
              <a:buFont typeface="Arial" charset="0"/>
              <a:buChar char="•"/>
              <a:defRPr/>
            </a:pPr>
            <a:r>
              <a:rPr lang="en-US" smtClean="0">
                <a:sym typeface="Times New Roman" charset="0"/>
              </a:rPr>
              <a:t>When a parent requests that the child be evaluated.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048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0483" name="Rectangle 3"/>
          <p:cNvSpPr>
            <a:spLocks noGrp="1" noChangeArrowheads="1"/>
          </p:cNvSpPr>
          <p:nvPr>
            <p:ph type="title"/>
          </p:nvPr>
        </p:nvSpPr>
        <p:spPr/>
        <p:txBody>
          <a:bodyPr/>
          <a:lstStyle/>
          <a:p>
            <a:pPr eaLnBrk="1" hangingPunct="1">
              <a:defRPr/>
            </a:pPr>
            <a:r>
              <a:rPr lang="en-US" dirty="0" smtClean="0">
                <a:sym typeface="Impact" charset="0"/>
              </a:rPr>
              <a:t>OSEP guidance</a:t>
            </a:r>
          </a:p>
        </p:txBody>
      </p:sp>
      <p:sp>
        <p:nvSpPr>
          <p:cNvPr id="20484" name="Rectangle 4"/>
          <p:cNvSpPr>
            <a:spLocks noGrp="1" noChangeArrowheads="1"/>
          </p:cNvSpPr>
          <p:nvPr>
            <p:ph type="body" idx="1"/>
          </p:nvPr>
        </p:nvSpPr>
        <p:spPr>
          <a:xfrm>
            <a:off x="762000" y="457200"/>
            <a:ext cx="7543800" cy="4876800"/>
          </a:xfrm>
        </p:spPr>
        <p:txBody>
          <a:bodyPr/>
          <a:lstStyle/>
          <a:p>
            <a:pPr marL="234950" indent="-234950" eaLnBrk="1" hangingPunct="1">
              <a:spcBef>
                <a:spcPct val="0"/>
              </a:spcBef>
              <a:buFont typeface="Arial" charset="0"/>
              <a:buChar char="•"/>
              <a:defRPr/>
            </a:pPr>
            <a:r>
              <a:rPr lang="en-US" dirty="0" smtClean="0">
                <a:sym typeface="Times New Roman" charset="0"/>
              </a:rPr>
              <a:t>At any time during the intervention process, if a parent requests a special education evaluation, special education has a role to play.  </a:t>
            </a:r>
          </a:p>
          <a:p>
            <a:pPr marL="234950" indent="-234950" eaLnBrk="1" hangingPunct="1">
              <a:buFont typeface="Arial" charset="0"/>
              <a:buChar char="•"/>
              <a:defRPr/>
            </a:pPr>
            <a:r>
              <a:rPr lang="en-US" dirty="0" smtClean="0">
                <a:sym typeface="Times New Roman" charset="0"/>
              </a:rPr>
              <a:t>A team will need to determine whether the school </a:t>
            </a:r>
          </a:p>
          <a:p>
            <a:pPr lvl="1" eaLnBrk="1" hangingPunct="1">
              <a:buFont typeface="Arial" charset="0"/>
              <a:buChar char="•"/>
              <a:defRPr/>
            </a:pPr>
            <a:r>
              <a:rPr lang="en-US" dirty="0" smtClean="0">
                <a:sym typeface="Times New Roman" charset="0"/>
              </a:rPr>
              <a:t>Suspects that the student is a learner with an IDEA disability, and</a:t>
            </a:r>
          </a:p>
          <a:p>
            <a:pPr lvl="1" eaLnBrk="1" hangingPunct="1">
              <a:buFont typeface="Arial" charset="0"/>
              <a:buChar char="•"/>
              <a:defRPr/>
            </a:pPr>
            <a:r>
              <a:rPr lang="en-US" dirty="0" smtClean="0">
                <a:sym typeface="Times New Roman" charset="0"/>
              </a:rPr>
              <a:t>Suspects that the student needs special education.</a:t>
            </a:r>
          </a:p>
          <a:p>
            <a:pPr marL="234950" indent="-234950" eaLnBrk="1" hangingPunct="1">
              <a:buFont typeface="Arial" charset="0"/>
              <a:buChar char="•"/>
              <a:defRPr/>
            </a:pPr>
            <a:r>
              <a:rPr lang="en-US" dirty="0" smtClean="0">
                <a:sym typeface="Times New Roman" charset="0"/>
              </a:rPr>
              <a:t>OSEP has provided recent guidance on this topic:  </a:t>
            </a:r>
            <a:r>
              <a:rPr lang="en-US" dirty="0" smtClean="0">
                <a:latin typeface="Times New Roman Italic" charset="0"/>
                <a:cs typeface="Times New Roman Italic" charset="0"/>
                <a:sym typeface="Times New Roman Italic" charset="0"/>
              </a:rPr>
              <a:t>Memorandum to State Directors of Special Education, </a:t>
            </a:r>
            <a:r>
              <a:rPr lang="en-US" dirty="0" smtClean="0">
                <a:sym typeface="Times New Roman" charset="0"/>
              </a:rPr>
              <a:t>56 IDELR 50 (OSEP 2011). </a:t>
            </a:r>
          </a:p>
          <a:p>
            <a:pPr marL="234950" indent="-234950" eaLnBrk="1" hangingPunct="1">
              <a:buFont typeface="Arial" charset="0"/>
              <a:buChar char="•"/>
              <a:defRPr/>
            </a:pPr>
            <a:r>
              <a:rPr lang="en-US" dirty="0" smtClean="0">
                <a:sym typeface="Times New Roman" charset="0"/>
              </a:rPr>
              <a:t>Quick Link:   </a:t>
            </a:r>
            <a:r>
              <a:rPr lang="en-US" dirty="0" smtClean="0">
                <a:sym typeface="Times New Roman" charset="0"/>
                <a:hlinkClick r:id="rId2"/>
              </a:rPr>
              <a:t>OSEP RTI Memo</a:t>
            </a:r>
            <a:endParaRPr lang="en-US" dirty="0" smtClean="0">
              <a:sym typeface="Times New Roman" charset="0"/>
            </a:endParaRPr>
          </a:p>
        </p:txBody>
      </p:sp>
      <p:sp>
        <p:nvSpPr>
          <p:cNvPr id="20485" name="TextBox 5"/>
          <p:cNvSpPr txBox="1">
            <a:spLocks noChangeArrowheads="1"/>
          </p:cNvSpPr>
          <p:nvPr/>
        </p:nvSpPr>
        <p:spPr bwMode="auto">
          <a:xfrm>
            <a:off x="5181600" y="4572000"/>
            <a:ext cx="3581400" cy="708025"/>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OSEP RTI Memo.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150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1507" name="Rectangle 3"/>
          <p:cNvSpPr>
            <a:spLocks noGrp="1" noChangeArrowheads="1"/>
          </p:cNvSpPr>
          <p:nvPr>
            <p:ph type="title"/>
          </p:nvPr>
        </p:nvSpPr>
        <p:spPr/>
        <p:txBody>
          <a:bodyPr/>
          <a:lstStyle/>
          <a:p>
            <a:pPr eaLnBrk="1" hangingPunct="1">
              <a:defRPr/>
            </a:pPr>
            <a:r>
              <a:rPr lang="en-US" smtClean="0">
                <a:sym typeface="Impact" charset="0"/>
              </a:rPr>
              <a:t>OSEP guidance</a:t>
            </a:r>
          </a:p>
        </p:txBody>
      </p:sp>
      <p:sp>
        <p:nvSpPr>
          <p:cNvPr id="21508" name="Rectangle 4"/>
          <p:cNvSpPr>
            <a:spLocks noGrp="1" noChangeArrowheads="1"/>
          </p:cNvSpPr>
          <p:nvPr>
            <p:ph type="body" idx="1"/>
          </p:nvPr>
        </p:nvSpPr>
        <p:spPr>
          <a:xfrm>
            <a:off x="762000" y="685800"/>
            <a:ext cx="7543800" cy="4191000"/>
          </a:xfrm>
        </p:spPr>
        <p:txBody>
          <a:bodyPr/>
          <a:lstStyle/>
          <a:p>
            <a:pPr marL="234950" indent="-234950" eaLnBrk="1" hangingPunct="1">
              <a:spcBef>
                <a:spcPct val="0"/>
              </a:spcBef>
            </a:pPr>
            <a:r>
              <a:rPr lang="en-US" smtClean="0"/>
              <a:t>The use of RTI does not diminish a district's obligation under the IDEA to obtain parental consent and evaluate a student in a timely manner. When there is reason to suspect the student may have a disability and need special education and related services as a result, the IDEA's initial evaluation provisions kick in, regardless of whether the district plans to or is currently utilizing RTI strategies with the student.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ym typeface="Impact" charset="0"/>
              </a:rPr>
              <a:t>WDE Guidance</a:t>
            </a:r>
            <a:endParaRPr lang="en-US" dirty="0">
              <a:sym typeface="Impact" charset="0"/>
            </a:endParaRPr>
          </a:p>
        </p:txBody>
      </p:sp>
      <p:sp>
        <p:nvSpPr>
          <p:cNvPr id="3" name="Content Placeholder 2"/>
          <p:cNvSpPr>
            <a:spLocks noGrp="1"/>
          </p:cNvSpPr>
          <p:nvPr>
            <p:ph idx="1"/>
          </p:nvPr>
        </p:nvSpPr>
        <p:spPr>
          <a:xfrm>
            <a:off x="762000" y="685800"/>
            <a:ext cx="7543800" cy="4343400"/>
          </a:xfrm>
        </p:spPr>
        <p:txBody>
          <a:bodyPr>
            <a:normAutofit/>
          </a:bodyPr>
          <a:lstStyle/>
          <a:p>
            <a:r>
              <a:rPr lang="en-US" smtClean="0"/>
              <a:t>In collaboration with stakeholders, WDE developed a guidance document: </a:t>
            </a:r>
            <a:r>
              <a:rPr lang="en-US" altLang="en-US" smtClean="0"/>
              <a:t>“</a:t>
            </a:r>
            <a:r>
              <a:rPr lang="en-US" smtClean="0"/>
              <a:t>A Model Response to Intervention (RtI) Framework to Identify Students with Specific Learning Disabilities.</a:t>
            </a:r>
            <a:r>
              <a:rPr lang="en-US" altLang="en-US" smtClean="0"/>
              <a:t>”</a:t>
            </a:r>
            <a:endParaRPr lang="en-US" smtClean="0"/>
          </a:p>
          <a:p>
            <a:r>
              <a:rPr lang="en-US" smtClean="0"/>
              <a:t>The purpose of the document was to establish a common language and understanding about the Wyoming RtI Framework for schools, districts and other stakeholders. The RtI procedures and practices are offered as guidance.</a:t>
            </a:r>
          </a:p>
          <a:p>
            <a:r>
              <a:rPr lang="en-US" smtClean="0"/>
              <a:t>Quick Link:  </a:t>
            </a:r>
            <a:r>
              <a:rPr lang="en-US" smtClean="0">
                <a:hlinkClick r:id="rId2"/>
              </a:rPr>
              <a:t>WDE Framework Document</a:t>
            </a:r>
            <a:endParaRPr lang="en-US" smtClean="0"/>
          </a:p>
        </p:txBody>
      </p:sp>
      <p:sp>
        <p:nvSpPr>
          <p:cNvPr id="22531" name="TextBox 3"/>
          <p:cNvSpPr txBox="1">
            <a:spLocks noChangeArrowheads="1"/>
          </p:cNvSpPr>
          <p:nvPr/>
        </p:nvSpPr>
        <p:spPr bwMode="auto">
          <a:xfrm>
            <a:off x="5181600" y="4724400"/>
            <a:ext cx="3581400" cy="1016000"/>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RtI Framework Document.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355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2531" name="Rectangle 3"/>
          <p:cNvSpPr>
            <a:spLocks noGrp="1" noChangeArrowheads="1"/>
          </p:cNvSpPr>
          <p:nvPr>
            <p:ph type="title"/>
          </p:nvPr>
        </p:nvSpPr>
        <p:spPr>
          <a:xfrm>
            <a:off x="723900" y="5673725"/>
            <a:ext cx="6781800" cy="966788"/>
          </a:xfrm>
        </p:spPr>
        <p:txBody>
          <a:bodyPr/>
          <a:lstStyle/>
          <a:p>
            <a:pPr eaLnBrk="1" hangingPunct="1">
              <a:defRPr/>
            </a:pPr>
            <a:r>
              <a:rPr lang="en-US" sz="2800" dirty="0" smtClean="0">
                <a:sym typeface="Impact" charset="0"/>
              </a:rPr>
              <a:t>Jackson v. Northwest Local Sch. Dist., 55 IDELR 71 (S.D. Ohio 2010).</a:t>
            </a:r>
          </a:p>
        </p:txBody>
      </p:sp>
      <p:sp>
        <p:nvSpPr>
          <p:cNvPr id="22532" name="Rectangle 4"/>
          <p:cNvSpPr>
            <a:spLocks noGrp="1" noChangeArrowheads="1"/>
          </p:cNvSpPr>
          <p:nvPr>
            <p:ph type="body" idx="1"/>
          </p:nvPr>
        </p:nvSpPr>
        <p:spPr>
          <a:xfrm>
            <a:off x="381000" y="609600"/>
            <a:ext cx="8305800" cy="4876800"/>
          </a:xfrm>
        </p:spPr>
        <p:txBody>
          <a:bodyPr>
            <a:normAutofit/>
          </a:bodyPr>
          <a:lstStyle/>
          <a:p>
            <a:pPr marL="234950" indent="-234950" eaLnBrk="1" hangingPunct="1">
              <a:lnSpc>
                <a:spcPct val="90000"/>
              </a:lnSpc>
              <a:spcBef>
                <a:spcPct val="0"/>
              </a:spcBef>
            </a:pPr>
            <a:r>
              <a:rPr lang="en-US" sz="2000" smtClean="0"/>
              <a:t>T</a:t>
            </a:r>
            <a:r>
              <a:rPr lang="en-US" sz="1900" smtClean="0"/>
              <a:t>he parent of a third-grader with ADHD successfully appealed a district's decision to discipline her child without first conducting an MD review. The district provided the student with interventions starting in first grade.  In third grade, her teachers became increasingly concerned about the impact of the student's escalating behavior on her academic performance. The intervention assistance team reconvened and recommended that the student undergo a mental health evaluation, but it did not initiate a special education evaluation at that time. </a:t>
            </a:r>
          </a:p>
          <a:p>
            <a:pPr marL="234950" indent="-234950" eaLnBrk="1" hangingPunct="1">
              <a:lnSpc>
                <a:spcPct val="90000"/>
              </a:lnSpc>
            </a:pPr>
            <a:r>
              <a:rPr lang="en-US" sz="1900" smtClean="0"/>
              <a:t>The following month, the district suspended and expelled the student for threatening behavior. When the parent filed for due process, the district argued that an MD review was not required because the student had not yet been found eligible under the IDEA.  When the district expelled the student, it had provided her with intervention services for approximately two years yet she had made few gains.</a:t>
            </a:r>
          </a:p>
          <a:p>
            <a:pPr marL="234950" indent="-234950" eaLnBrk="1" hangingPunct="1">
              <a:lnSpc>
                <a:spcPct val="90000"/>
              </a:lnSpc>
            </a:pPr>
            <a:r>
              <a:rPr lang="en-US" sz="1900" smtClean="0"/>
              <a:t> Additionally, the behavioral concerns expressed by her teacher and others warranted a referral to an outside mental health agency. These circumstances provided "sufficient reason for [the district] to suspect that [the student] might be a child with a disability and, therefore, entitled to an evaluation under the IDEA.</a:t>
            </a:r>
            <a:r>
              <a:rPr lang="ja-JP" altLang="en-US" sz="1900" smtClean="0"/>
              <a:t>”</a:t>
            </a:r>
            <a:endParaRPr lang="en-US" sz="19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457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3555" name="Rectangle 3"/>
          <p:cNvSpPr>
            <a:spLocks noGrp="1" noChangeArrowheads="1"/>
          </p:cNvSpPr>
          <p:nvPr>
            <p:ph type="title"/>
          </p:nvPr>
        </p:nvSpPr>
        <p:spPr>
          <a:xfrm>
            <a:off x="762000" y="5400675"/>
            <a:ext cx="6781800" cy="1292225"/>
          </a:xfrm>
        </p:spPr>
        <p:txBody>
          <a:bodyPr/>
          <a:lstStyle/>
          <a:p>
            <a:pPr eaLnBrk="1" hangingPunct="1">
              <a:defRPr/>
            </a:pPr>
            <a:r>
              <a:rPr lang="en-US" sz="3200" smtClean="0">
                <a:sym typeface="Impact" charset="0"/>
              </a:rPr>
              <a:t>A.P. v. Woodstock Bd. of Ed., 50 IDELR 275 (D. Conn. 2008).</a:t>
            </a:r>
          </a:p>
        </p:txBody>
      </p:sp>
      <p:sp>
        <p:nvSpPr>
          <p:cNvPr id="23556" name="Rectangle 4"/>
          <p:cNvSpPr>
            <a:spLocks noGrp="1" noChangeArrowheads="1"/>
          </p:cNvSpPr>
          <p:nvPr>
            <p:ph type="body" idx="1"/>
          </p:nvPr>
        </p:nvSpPr>
        <p:spPr>
          <a:xfrm>
            <a:off x="571500" y="430213"/>
            <a:ext cx="7734300" cy="5511800"/>
          </a:xfrm>
        </p:spPr>
        <p:txBody>
          <a:bodyPr/>
          <a:lstStyle/>
          <a:p>
            <a:pPr marL="234950" indent="-234950" eaLnBrk="1" hangingPunct="1">
              <a:lnSpc>
                <a:spcPct val="90000"/>
              </a:lnSpc>
              <a:spcBef>
                <a:spcPct val="0"/>
              </a:spcBef>
            </a:pPr>
            <a:r>
              <a:rPr lang="en-US" sz="2000" smtClean="0"/>
              <a:t>Because an elementary school student made progress with the use of general education interventions, a district did not err in failing to refer him for a special education evaluation. The District Court, denied the parents' request for tuition reimbursement. </a:t>
            </a:r>
          </a:p>
          <a:p>
            <a:pPr marL="234950" indent="-234950" eaLnBrk="1" hangingPunct="1">
              <a:lnSpc>
                <a:spcPct val="90000"/>
              </a:lnSpc>
            </a:pPr>
            <a:r>
              <a:rPr lang="en-US" sz="2000" smtClean="0"/>
              <a:t>The IDEA's child find requirement applies to students who are suspected of having a qualifying disability </a:t>
            </a:r>
            <a:r>
              <a:rPr lang="en-US" sz="2000" smtClean="0">
                <a:latin typeface="Times New Roman Italic" charset="0"/>
                <a:sym typeface="Times New Roman Italic" charset="0"/>
              </a:rPr>
              <a:t>and</a:t>
            </a:r>
            <a:r>
              <a:rPr lang="en-US" sz="2000" smtClean="0"/>
              <a:t> being in need of special education as a result. The student in this case did not fulfill the second requirement. Although the student had some difficulties in the classroom, the evidence showed that he responded well to interventions.</a:t>
            </a:r>
          </a:p>
          <a:p>
            <a:pPr marL="234950" indent="-234950" eaLnBrk="1" hangingPunct="1">
              <a:lnSpc>
                <a:spcPct val="90000"/>
              </a:lnSpc>
            </a:pPr>
            <a:r>
              <a:rPr lang="en-US" sz="2000" smtClean="0"/>
              <a:t> The court pointed out that the student received As, Bs and Cs on his report card, and performed "on goal" on a statewide assessment without any accommodations. Moreover, the teacher had regular contact with the parent about the student's progress. "This is decidedly not a case in which a school turned a blind eye to a child in need."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560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4579" name="Rectangle 3"/>
          <p:cNvSpPr>
            <a:spLocks noGrp="1" noChangeArrowheads="1"/>
          </p:cNvSpPr>
          <p:nvPr>
            <p:ph type="title"/>
          </p:nvPr>
        </p:nvSpPr>
        <p:spPr>
          <a:xfrm>
            <a:off x="736600" y="4991100"/>
            <a:ext cx="6781800" cy="1600200"/>
          </a:xfrm>
        </p:spPr>
        <p:txBody>
          <a:bodyPr/>
          <a:lstStyle/>
          <a:p>
            <a:pPr eaLnBrk="1" hangingPunct="1">
              <a:defRPr/>
            </a:pPr>
            <a:r>
              <a:rPr lang="en-US" sz="2400" smtClean="0">
                <a:sym typeface="Impact" charset="0"/>
              </a:rPr>
              <a:t>El Paso Indep. Sch. Dist. v. Richard R., 50 IDELR 256 (W.D. Tex. 2008) vacated in part and affirmed in part, 53 IDELR 275 (5</a:t>
            </a:r>
            <a:r>
              <a:rPr lang="en-US" sz="2400" baseline="30000" smtClean="0">
                <a:sym typeface="Impact" charset="0"/>
              </a:rPr>
              <a:t>th</a:t>
            </a:r>
            <a:r>
              <a:rPr lang="en-US" sz="2400" smtClean="0">
                <a:sym typeface="Impact" charset="0"/>
              </a:rPr>
              <a:t> Cir. 2008).</a:t>
            </a:r>
          </a:p>
        </p:txBody>
      </p:sp>
      <p:sp>
        <p:nvSpPr>
          <p:cNvPr id="24580" name="Rectangle 4"/>
          <p:cNvSpPr>
            <a:spLocks noGrp="1" noChangeArrowheads="1"/>
          </p:cNvSpPr>
          <p:nvPr>
            <p:ph type="body" idx="1"/>
          </p:nvPr>
        </p:nvSpPr>
        <p:spPr>
          <a:xfrm>
            <a:off x="533400" y="471488"/>
            <a:ext cx="8077200" cy="4940300"/>
          </a:xfrm>
        </p:spPr>
        <p:txBody>
          <a:bodyPr/>
          <a:lstStyle/>
          <a:p>
            <a:pPr marL="234950" indent="-234950" eaLnBrk="1" hangingPunct="1">
              <a:lnSpc>
                <a:spcPct val="80000"/>
              </a:lnSpc>
              <a:spcBef>
                <a:spcPct val="0"/>
              </a:spcBef>
            </a:pPr>
            <a:r>
              <a:rPr lang="en-US" sz="2000" smtClean="0"/>
              <a:t>The IDEA requires districts to evaluate students who are suspected of having disabilities that require special education services. Thus, when a district has reason to believe that a student has a disability, it must evaluate the student within a reasonable time. </a:t>
            </a:r>
          </a:p>
          <a:p>
            <a:pPr marL="234950" indent="-234950" eaLnBrk="1" hangingPunct="1">
              <a:lnSpc>
                <a:spcPct val="80000"/>
              </a:lnSpc>
            </a:pPr>
            <a:r>
              <a:rPr lang="en-US" sz="2000" smtClean="0"/>
              <a:t>The district maintained that it fulfilled its child find obligations by providing interventions recommended by its Student Teacher Assessment Team (STAT). However, the court pointed out that the interventions did not demonstrate positive academic benefits. </a:t>
            </a:r>
          </a:p>
          <a:p>
            <a:pPr marL="234950" indent="-234950" eaLnBrk="1" hangingPunct="1">
              <a:lnSpc>
                <a:spcPct val="80000"/>
              </a:lnSpc>
            </a:pPr>
            <a:r>
              <a:rPr lang="en-US" sz="2000" smtClean="0"/>
              <a:t>Not only did the student continue to struggle in reading, math and science, but he failed the Texas Assessment of Knowledge and Skills test for three years in a row. "Why [the district's] STAT committee would have suggested these measures, knowing that [the student] had undertaken each of these steps in the past three years and that none had helped him achieve passing TAKS scores, simply baffles this court,</a:t>
            </a:r>
            <a:r>
              <a:rPr lang="ja-JP" altLang="en-US" sz="2000" smtClean="0">
                <a:latin typeface="Arial" pitchFamily="34" charset="0"/>
              </a:rPr>
              <a:t>”</a:t>
            </a:r>
            <a:r>
              <a:rPr lang="en-US" altLang="ja-JP" sz="2000" smtClean="0"/>
              <a:t> The District Court wrote.. By failing to evaluate the student in a timely manner, the district violated its child find obligation.</a:t>
            </a:r>
            <a:endParaRPr lang="en-US" sz="20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662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5603" name="Rectangle 3"/>
          <p:cNvSpPr>
            <a:spLocks noGrp="1" noChangeArrowheads="1"/>
          </p:cNvSpPr>
          <p:nvPr>
            <p:ph type="title"/>
          </p:nvPr>
        </p:nvSpPr>
        <p:spPr/>
        <p:txBody>
          <a:bodyPr/>
          <a:lstStyle/>
          <a:p>
            <a:pPr eaLnBrk="1" hangingPunct="1">
              <a:defRPr/>
            </a:pPr>
            <a:r>
              <a:rPr lang="en-US" smtClean="0">
                <a:sym typeface="Impact" charset="0"/>
              </a:rPr>
              <a:t>Other resources</a:t>
            </a:r>
          </a:p>
        </p:txBody>
      </p:sp>
      <p:sp>
        <p:nvSpPr>
          <p:cNvPr id="25604" name="Rectangle 4"/>
          <p:cNvSpPr>
            <a:spLocks noGrp="1" noChangeArrowheads="1"/>
          </p:cNvSpPr>
          <p:nvPr>
            <p:ph type="body" idx="1"/>
          </p:nvPr>
        </p:nvSpPr>
        <p:spPr/>
        <p:txBody>
          <a:bodyPr/>
          <a:lstStyle/>
          <a:p>
            <a:pPr marL="234950" indent="-234950" eaLnBrk="1" hangingPunct="1">
              <a:buFont typeface="Arial" charset="0"/>
              <a:buChar char="•"/>
              <a:defRPr/>
            </a:pPr>
            <a:r>
              <a:rPr lang="en-US" u="sng" dirty="0" smtClean="0">
                <a:solidFill>
                  <a:srgbClr val="D26900"/>
                </a:solidFill>
                <a:sym typeface="Times New Roman" charset="0"/>
                <a:hlinkClick r:id="rId2"/>
              </a:rPr>
              <a:t>Iris Center</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Center on Instruction</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4"/>
              </a:rPr>
              <a:t>National Center on Response to Intervention</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5"/>
              </a:rPr>
              <a:t>RTI Action Network</a:t>
            </a:r>
            <a:endParaRPr lang="en-US" u="sng" dirty="0" smtClean="0">
              <a:solidFill>
                <a:srgbClr val="D26900"/>
              </a:solidFill>
              <a:sym typeface="Times New Roman"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776288" y="0"/>
            <a:ext cx="7556500" cy="3048000"/>
          </a:xfrm>
          <a:prstGeom prst="rect">
            <a:avLst/>
          </a:prstGeom>
          <a:solidFill>
            <a:schemeClr val="accent1"/>
          </a:solidFill>
          <a:ln w="22225">
            <a:noFill/>
            <a:round/>
            <a:headEnd/>
            <a:tailEnd/>
          </a:ln>
        </p:spPr>
        <p:txBody>
          <a:bodyPr lIns="0" tIns="0" rIns="0" bIns="0"/>
          <a:lstStyle/>
          <a:p>
            <a:endParaRPr lang="en-US"/>
          </a:p>
        </p:txBody>
      </p:sp>
      <p:sp>
        <p:nvSpPr>
          <p:cNvPr id="921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219" name="Rectangle 3"/>
          <p:cNvSpPr>
            <a:spLocks noGrp="1" noChangeArrowheads="1"/>
          </p:cNvSpPr>
          <p:nvPr>
            <p:ph type="title"/>
          </p:nvPr>
        </p:nvSpPr>
        <p:spPr>
          <a:xfrm>
            <a:off x="735013" y="3295650"/>
            <a:ext cx="7696200" cy="966788"/>
          </a:xfrm>
        </p:spPr>
        <p:txBody>
          <a:bodyPr/>
          <a:lstStyle/>
          <a:p>
            <a:pPr eaLnBrk="1" hangingPunct="1">
              <a:defRPr/>
            </a:pPr>
            <a:r>
              <a:rPr lang="en-US" smtClean="0">
                <a:sym typeface="Impact" charset="0"/>
              </a:rPr>
              <a:t>From Good to Great</a:t>
            </a:r>
          </a:p>
        </p:txBody>
      </p:sp>
      <p:sp>
        <p:nvSpPr>
          <p:cNvPr id="9220" name="Rectangle 4"/>
          <p:cNvSpPr>
            <a:spLocks noGrp="1" noChangeArrowheads="1"/>
          </p:cNvSpPr>
          <p:nvPr>
            <p:ph type="body" idx="1"/>
          </p:nvPr>
        </p:nvSpPr>
        <p:spPr>
          <a:xfrm>
            <a:off x="1384300" y="4572000"/>
            <a:ext cx="7073900" cy="2286000"/>
          </a:xfrm>
        </p:spPr>
        <p:txBody>
          <a:bodyPr/>
          <a:lstStyle/>
          <a:p>
            <a:pPr marL="0" indent="0" eaLnBrk="1" hangingPunct="1">
              <a:spcBef>
                <a:spcPct val="0"/>
              </a:spcBef>
              <a:defRPr/>
            </a:pPr>
            <a:r>
              <a:rPr lang="en-US" sz="3600" b="1" smtClean="0">
                <a:solidFill>
                  <a:srgbClr val="3B4558"/>
                </a:solidFill>
                <a:latin typeface="Helvetica" charset="0"/>
                <a:cs typeface="Helvetica" charset="0"/>
                <a:sym typeface="Helvetica" charset="0"/>
              </a:rPr>
              <a:t>From Compliance to Outcomes</a:t>
            </a:r>
            <a:endParaRPr lang="en-US" sz="3600" b="1" smtClean="0">
              <a:solidFill>
                <a:srgbClr val="3B4558"/>
              </a:solidFill>
              <a:latin typeface="Helvetica" charset="0"/>
              <a:ea typeface="ヒラギノ角ゴ ProN W6" charset="0"/>
              <a:cs typeface="ヒラギノ角ゴ ProN W6" charset="0"/>
              <a:sym typeface="Helvetica"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765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6627" name="Rectangle 3"/>
          <p:cNvSpPr>
            <a:spLocks noGrp="1" noChangeArrowheads="1"/>
          </p:cNvSpPr>
          <p:nvPr>
            <p:ph type="title"/>
          </p:nvPr>
        </p:nvSpPr>
        <p:spPr>
          <a:xfrm>
            <a:off x="762000" y="4572000"/>
            <a:ext cx="7543800" cy="2260600"/>
          </a:xfrm>
        </p:spPr>
        <p:txBody>
          <a:bodyPr/>
          <a:lstStyle/>
          <a:p>
            <a:pPr algn="ctr" eaLnBrk="1" hangingPunct="1"/>
            <a:r>
              <a:rPr lang="en-US" sz="4800" smtClean="0"/>
              <a:t>#2 </a:t>
            </a:r>
            <a:r>
              <a:rPr lang="en-US" sz="4400" smtClean="0"/>
              <a:t>A Comprehensive </a:t>
            </a:r>
            <a:br>
              <a:rPr lang="en-US" sz="4400" smtClean="0"/>
            </a:br>
            <a:r>
              <a:rPr lang="en-US" sz="4400" smtClean="0"/>
              <a:t>evaluation – What does </a:t>
            </a:r>
            <a:br>
              <a:rPr lang="en-US" sz="4400" smtClean="0"/>
            </a:br>
            <a:r>
              <a:rPr lang="en-US" sz="4400" smtClean="0"/>
              <a:t>this child need?</a:t>
            </a:r>
          </a:p>
        </p:txBody>
      </p:sp>
      <p:pic>
        <p:nvPicPr>
          <p:cNvPr id="27652" name="Picture 4"/>
          <p:cNvPicPr>
            <a:picLocks noChangeAspect="1" noChangeArrowheads="1"/>
          </p:cNvPicPr>
          <p:nvPr/>
        </p:nvPicPr>
        <p:blipFill>
          <a:blip r:embed="rId2"/>
          <a:srcRect t="9753" b="9753"/>
          <a:stretch>
            <a:fillRect/>
          </a:stretch>
        </p:blipFill>
        <p:spPr bwMode="auto">
          <a:xfrm>
            <a:off x="762000" y="685800"/>
            <a:ext cx="7543800" cy="38862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867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7651" name="Rectangle 3"/>
          <p:cNvSpPr>
            <a:spLocks noGrp="1" noChangeArrowheads="1"/>
          </p:cNvSpPr>
          <p:nvPr>
            <p:ph type="title"/>
          </p:nvPr>
        </p:nvSpPr>
        <p:spPr>
          <a:xfrm>
            <a:off x="1143000" y="5372100"/>
            <a:ext cx="7543800" cy="1485900"/>
          </a:xfrm>
        </p:spPr>
        <p:txBody>
          <a:bodyPr/>
          <a:lstStyle/>
          <a:p>
            <a:pPr eaLnBrk="1" hangingPunct="1">
              <a:defRPr/>
            </a:pPr>
            <a:r>
              <a:rPr lang="en-US" sz="4400" dirty="0" smtClean="0">
                <a:sym typeface="Impact" charset="0"/>
              </a:rPr>
              <a:t>Comprehensive </a:t>
            </a:r>
            <a:br>
              <a:rPr lang="en-US" sz="4400" dirty="0" smtClean="0">
                <a:sym typeface="Impact" charset="0"/>
              </a:rPr>
            </a:br>
            <a:r>
              <a:rPr lang="en-US" sz="4400" dirty="0" smtClean="0">
                <a:sym typeface="Impact" charset="0"/>
              </a:rPr>
              <a:t>evaluation </a:t>
            </a:r>
          </a:p>
        </p:txBody>
      </p:sp>
      <p:sp>
        <p:nvSpPr>
          <p:cNvPr id="27652" name="Rectangle 4"/>
          <p:cNvSpPr>
            <a:spLocks noGrp="1" noChangeArrowheads="1"/>
          </p:cNvSpPr>
          <p:nvPr>
            <p:ph type="body" idx="1"/>
          </p:nvPr>
        </p:nvSpPr>
        <p:spPr>
          <a:xfrm>
            <a:off x="762000" y="542925"/>
            <a:ext cx="8013700" cy="4419600"/>
          </a:xfrm>
        </p:spPr>
        <p:txBody>
          <a:bodyPr/>
          <a:lstStyle/>
          <a:p>
            <a:pPr marL="234950" indent="-234950" eaLnBrk="1" hangingPunct="1"/>
            <a:r>
              <a:rPr lang="en-US" smtClean="0"/>
              <a:t>The scope of an evaluation goes beyond eligibility.  </a:t>
            </a:r>
          </a:p>
          <a:p>
            <a:pPr marL="234950" indent="-234950" eaLnBrk="1" hangingPunct="1"/>
            <a:r>
              <a:rPr lang="en-US" smtClean="0"/>
              <a:t>The team must determine:  34 C.F.R. §300.304(b)(1)</a:t>
            </a:r>
          </a:p>
          <a:p>
            <a:pPr lvl="1" eaLnBrk="1" hangingPunct="1"/>
            <a:r>
              <a:rPr lang="en-US" sz="2400" smtClean="0"/>
              <a:t>Whether the child is (or continues to be) a child with a disability; AND</a:t>
            </a:r>
          </a:p>
          <a:p>
            <a:pPr lvl="1" eaLnBrk="1" hangingPunct="1"/>
            <a:r>
              <a:rPr lang="en-US" sz="2400" smtClean="0">
                <a:solidFill>
                  <a:schemeClr val="accent1"/>
                </a:solidFill>
              </a:rPr>
              <a:t>The content of the child</a:t>
            </a:r>
            <a:r>
              <a:rPr lang="ja-JP" altLang="en-US" sz="2400" smtClean="0">
                <a:solidFill>
                  <a:schemeClr val="accent1"/>
                </a:solidFill>
                <a:latin typeface="Arial" pitchFamily="34" charset="0"/>
              </a:rPr>
              <a:t>’</a:t>
            </a:r>
            <a:r>
              <a:rPr lang="en-US" altLang="ja-JP" sz="2400" smtClean="0">
                <a:solidFill>
                  <a:schemeClr val="accent1"/>
                </a:solidFill>
              </a:rPr>
              <a:t>s IEP. </a:t>
            </a:r>
          </a:p>
          <a:p>
            <a:pPr marL="234950" indent="-234950" eaLnBrk="1" hangingPunct="1"/>
            <a:r>
              <a:rPr lang="en-US" smtClean="0"/>
              <a:t>The child must be assessed in all areas of suspected disability.  34 C.F.R. §300.304(c)(4)</a:t>
            </a:r>
          </a:p>
          <a:p>
            <a:pPr marL="234950" indent="-234950" eaLnBrk="1" hangingPunct="1"/>
            <a:r>
              <a:rPr lang="en-US" smtClean="0"/>
              <a:t>The evaluation must be sufficiently comprehensive to identify all of the child</a:t>
            </a:r>
            <a:r>
              <a:rPr lang="ja-JP" altLang="en-US" smtClean="0">
                <a:latin typeface="Arial" pitchFamily="34" charset="0"/>
              </a:rPr>
              <a:t>’</a:t>
            </a:r>
            <a:r>
              <a:rPr lang="en-US" altLang="ja-JP" smtClean="0"/>
              <a:t>s </a:t>
            </a:r>
            <a:r>
              <a:rPr lang="en-US" altLang="ja-JP" smtClean="0">
                <a:solidFill>
                  <a:srgbClr val="AD0101"/>
                </a:solidFill>
              </a:rPr>
              <a:t>special education and related services needs, whether or not commonly linked to the disability category.</a:t>
            </a:r>
            <a:endParaRPr lang="en-US" smtClean="0">
              <a:solidFill>
                <a:srgbClr val="AD010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2969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8675" name="Rectangle 3"/>
          <p:cNvSpPr>
            <a:spLocks noGrp="1" noChangeArrowheads="1"/>
          </p:cNvSpPr>
          <p:nvPr>
            <p:ph type="title"/>
          </p:nvPr>
        </p:nvSpPr>
        <p:spPr/>
        <p:txBody>
          <a:bodyPr/>
          <a:lstStyle/>
          <a:p>
            <a:pPr eaLnBrk="1" hangingPunct="1">
              <a:defRPr/>
            </a:pPr>
            <a:r>
              <a:rPr lang="en-US" sz="4800" dirty="0" smtClean="0">
                <a:sym typeface="Impact" charset="0"/>
              </a:rPr>
              <a:t>Comprehensive evaluation</a:t>
            </a:r>
          </a:p>
        </p:txBody>
      </p:sp>
      <p:sp>
        <p:nvSpPr>
          <p:cNvPr id="28676"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dirty="0" smtClean="0">
                <a:sym typeface="Times New Roman" charset="0"/>
              </a:rPr>
              <a:t>School districts cannot abdicate their responsibilities under the IDEA. Even if a child's parents have the ability to obtain an evaluation, the district still has a responsibility to evaluate the child in all areas of suspected disability. </a:t>
            </a:r>
            <a:r>
              <a:rPr lang="en-US" dirty="0" smtClean="0">
                <a:latin typeface="Times New Roman Italic" charset="0"/>
                <a:cs typeface="Times New Roman Italic" charset="0"/>
                <a:sym typeface="Times New Roman Italic" charset="0"/>
              </a:rPr>
              <a:t>N.B. v. </a:t>
            </a:r>
            <a:r>
              <a:rPr lang="en-US" dirty="0" err="1" smtClean="0">
                <a:latin typeface="Times New Roman Italic" charset="0"/>
                <a:cs typeface="Times New Roman Italic" charset="0"/>
                <a:sym typeface="Times New Roman Italic" charset="0"/>
              </a:rPr>
              <a:t>Hellgate</a:t>
            </a:r>
            <a:r>
              <a:rPr lang="en-US" dirty="0" smtClean="0">
                <a:latin typeface="Times New Roman Italic" charset="0"/>
                <a:cs typeface="Times New Roman Italic" charset="0"/>
                <a:sym typeface="Times New Roman Italic" charset="0"/>
              </a:rPr>
              <a:t> Elem. Sch. Dist.</a:t>
            </a:r>
            <a:r>
              <a:rPr lang="en-US" dirty="0" smtClean="0">
                <a:sym typeface="Times New Roman" charset="0"/>
              </a:rPr>
              <a:t>, 50 IDELR 241 (9</a:t>
            </a:r>
            <a:r>
              <a:rPr lang="en-US" baseline="30000" dirty="0" smtClean="0">
                <a:sym typeface="Times New Roman" charset="0"/>
              </a:rPr>
              <a:t>th</a:t>
            </a:r>
            <a:r>
              <a:rPr lang="en-US" dirty="0" smtClean="0">
                <a:sym typeface="Times New Roman" charset="0"/>
              </a:rPr>
              <a:t> Cir. 2008). </a:t>
            </a:r>
          </a:p>
          <a:p>
            <a:pPr marL="234950" indent="-234950" eaLnBrk="1" hangingPunct="1">
              <a:spcBef>
                <a:spcPct val="0"/>
              </a:spcBef>
              <a:buFont typeface="Arial" charset="0"/>
              <a:buChar char="•"/>
              <a:defRPr/>
            </a:pPr>
            <a:r>
              <a:rPr lang="en-US" dirty="0" smtClean="0">
                <a:sym typeface="Times New Roman" charset="0"/>
              </a:rPr>
              <a:t>Quick Link:  </a:t>
            </a:r>
            <a:r>
              <a:rPr lang="en-US" dirty="0" smtClean="0">
                <a:sym typeface="Times New Roman" charset="0"/>
                <a:hlinkClick r:id="rId2"/>
              </a:rPr>
              <a:t>Hellgate Elementary Case</a:t>
            </a:r>
            <a:endParaRPr lang="en-US" dirty="0" smtClean="0">
              <a:sym typeface="Times New Roman" charset="0"/>
            </a:endParaRPr>
          </a:p>
        </p:txBody>
      </p:sp>
      <p:sp>
        <p:nvSpPr>
          <p:cNvPr id="29701" name="TextBox 5"/>
          <p:cNvSpPr txBox="1">
            <a:spLocks noChangeArrowheads="1"/>
          </p:cNvSpPr>
          <p:nvPr/>
        </p:nvSpPr>
        <p:spPr bwMode="auto">
          <a:xfrm>
            <a:off x="5181600" y="4114800"/>
            <a:ext cx="3581400" cy="1016000"/>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RtI Framework Document.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072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29699" name="Rectangle 3"/>
          <p:cNvSpPr>
            <a:spLocks noGrp="1" noChangeArrowheads="1"/>
          </p:cNvSpPr>
          <p:nvPr>
            <p:ph type="title"/>
          </p:nvPr>
        </p:nvSpPr>
        <p:spPr/>
        <p:txBody>
          <a:bodyPr/>
          <a:lstStyle/>
          <a:p>
            <a:pPr eaLnBrk="1" hangingPunct="1">
              <a:defRPr/>
            </a:pPr>
            <a:r>
              <a:rPr lang="en-US" smtClean="0">
                <a:sym typeface="Impact" charset="0"/>
              </a:rPr>
              <a:t>Evaluation Models</a:t>
            </a:r>
          </a:p>
        </p:txBody>
      </p:sp>
      <p:sp>
        <p:nvSpPr>
          <p:cNvPr id="29700" name="Rectangle 4"/>
          <p:cNvSpPr>
            <a:spLocks noGrp="1" noChangeArrowheads="1"/>
          </p:cNvSpPr>
          <p:nvPr>
            <p:ph type="body" idx="1"/>
          </p:nvPr>
        </p:nvSpPr>
        <p:spPr/>
        <p:txBody>
          <a:bodyPr/>
          <a:lstStyle/>
          <a:p>
            <a:pPr eaLnBrk="1" hangingPunct="1">
              <a:buFont typeface="Arial" charset="0"/>
              <a:buChar char="•"/>
              <a:defRPr/>
            </a:pPr>
            <a:r>
              <a:rPr lang="en-US" dirty="0" smtClean="0">
                <a:sym typeface="Times New Roman" charset="0"/>
              </a:rPr>
              <a:t>There are different models for conducting a comprehensive evaluation.  Remember, every evaluation under the IDEA should look at the whole child in order to plan and carry out the evaluation.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b="52725"/>
          <a:stretch>
            <a:fillRect/>
          </a:stretch>
        </p:blipFill>
        <p:spPr bwMode="auto">
          <a:xfrm>
            <a:off x="381000" y="533400"/>
            <a:ext cx="8435975" cy="5932488"/>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srcRect t="37770"/>
          <a:stretch>
            <a:fillRect/>
          </a:stretch>
        </p:blipFill>
        <p:spPr bwMode="auto">
          <a:xfrm>
            <a:off x="1295400" y="288925"/>
            <a:ext cx="6940550" cy="6426200"/>
          </a:xfrm>
          <a:prstGeom prst="rect">
            <a:avLst/>
          </a:prstGeom>
          <a:noFill/>
          <a:ln w="12700" cap="rnd">
            <a:noFill/>
            <a:round/>
            <a:headEnd/>
            <a:tailEnd/>
          </a:ln>
        </p:spPr>
      </p:pic>
      <p:sp>
        <p:nvSpPr>
          <p:cNvPr id="32770" name="Rectangle 2"/>
          <p:cNvSpPr>
            <a:spLocks/>
          </p:cNvSpPr>
          <p:nvPr/>
        </p:nvSpPr>
        <p:spPr bwMode="auto">
          <a:xfrm rot="-5400000">
            <a:off x="-1866106" y="2778919"/>
            <a:ext cx="4862512" cy="330200"/>
          </a:xfrm>
          <a:prstGeom prst="rect">
            <a:avLst/>
          </a:prstGeom>
          <a:noFill/>
          <a:ln w="12700" cap="rnd">
            <a:noFill/>
            <a:round/>
            <a:headEnd/>
            <a:tailEnd/>
          </a:ln>
        </p:spPr>
        <p:txBody>
          <a:bodyPr lIns="38100" tIns="38100" rIns="38100" bIns="38100"/>
          <a:lstStyle/>
          <a:p>
            <a:pPr algn="l"/>
            <a:r>
              <a:rPr lang="en-US" sz="1800">
                <a:solidFill>
                  <a:schemeClr val="tx1"/>
                </a:solidFill>
                <a:latin typeface="Times New Roman" pitchFamily="18" charset="0"/>
                <a:ea typeface="ＭＳ Ｐゴシック" charset="-128"/>
                <a:sym typeface="Times New Roman" pitchFamily="18" charset="0"/>
              </a:rPr>
              <a:t>Minnesota Department of Education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481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3795" name="Rectangle 3"/>
          <p:cNvSpPr>
            <a:spLocks noGrp="1" noChangeArrowheads="1"/>
          </p:cNvSpPr>
          <p:nvPr>
            <p:ph type="title"/>
          </p:nvPr>
        </p:nvSpPr>
        <p:spPr/>
        <p:txBody>
          <a:bodyPr/>
          <a:lstStyle/>
          <a:p>
            <a:pPr eaLnBrk="1" hangingPunct="1">
              <a:defRPr/>
            </a:pPr>
            <a:r>
              <a:rPr lang="en-US" dirty="0" smtClean="0">
                <a:sym typeface="Impact" charset="0"/>
              </a:rPr>
              <a:t>Resources</a:t>
            </a:r>
          </a:p>
        </p:txBody>
      </p:sp>
      <p:sp>
        <p:nvSpPr>
          <p:cNvPr id="33796" name="Rectangle 4"/>
          <p:cNvSpPr>
            <a:spLocks noGrp="1" noChangeArrowheads="1"/>
          </p:cNvSpPr>
          <p:nvPr>
            <p:ph type="body" idx="1"/>
          </p:nvPr>
        </p:nvSpPr>
        <p:spPr>
          <a:xfrm>
            <a:off x="762000" y="1447800"/>
            <a:ext cx="7543800" cy="3124200"/>
          </a:xfrm>
        </p:spPr>
        <p:txBody>
          <a:bodyPr/>
          <a:lstStyle/>
          <a:p>
            <a:pPr marL="0" indent="0" eaLnBrk="1" hangingPunct="1">
              <a:spcBef>
                <a:spcPct val="0"/>
              </a:spcBef>
              <a:buFont typeface="Arial" charset="0"/>
              <a:buNone/>
              <a:defRPr/>
            </a:pPr>
            <a:endParaRPr lang="en-US" dirty="0">
              <a:sym typeface="Times New Roman" charset="0"/>
              <a:hlinkClick r:id="rId2"/>
            </a:endParaRPr>
          </a:p>
          <a:p>
            <a:pPr marL="234950" indent="-234950" eaLnBrk="1" hangingPunct="1">
              <a:spcBef>
                <a:spcPct val="0"/>
              </a:spcBef>
              <a:buFont typeface="Arial" charset="0"/>
              <a:buChar char="•"/>
              <a:defRPr/>
            </a:pPr>
            <a:r>
              <a:rPr lang="en-US" u="sng" dirty="0" smtClean="0">
                <a:solidFill>
                  <a:srgbClr val="D26900"/>
                </a:solidFill>
                <a:sym typeface="Times New Roman" charset="0"/>
                <a:hlinkClick r:id="rId2"/>
              </a:rPr>
              <a:t>WDE Reevaluation Reference Guide</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OSEP Q &amp; A:  IEPs, Evaluations and Reevaluations</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4"/>
              </a:rPr>
              <a:t>WDE Webcast Comprehensive Evaluation and Child Find</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5"/>
              </a:rPr>
              <a:t>Letter to Clarke</a:t>
            </a:r>
            <a:endParaRPr lang="en-US" u="sng" dirty="0" smtClean="0">
              <a:solidFill>
                <a:srgbClr val="D26900"/>
              </a:solidFill>
              <a:sym typeface="Times New Roman" charset="0"/>
            </a:endParaRPr>
          </a:p>
          <a:p>
            <a:pPr marL="0" indent="0" eaLnBrk="1" hangingPunct="1">
              <a:buFont typeface="Arial" charset="0"/>
              <a:buNone/>
              <a:defRPr/>
            </a:pPr>
            <a:endParaRPr lang="en-US" u="sng" dirty="0" smtClean="0">
              <a:solidFill>
                <a:srgbClr val="D26900"/>
              </a:solidFill>
              <a:sym typeface="Times New Roman" charset="0"/>
            </a:endParaRPr>
          </a:p>
          <a:p>
            <a:pPr marL="0" indent="0" eaLnBrk="1" hangingPunct="1">
              <a:buFont typeface="Arial" charset="0"/>
              <a:buNone/>
              <a:defRPr/>
            </a:pPr>
            <a:endParaRPr lang="en-US" u="sng" dirty="0">
              <a:solidFill>
                <a:srgbClr val="D26900"/>
              </a:solidFill>
              <a:sym typeface="Times New Roman" charset="0"/>
            </a:endParaRPr>
          </a:p>
        </p:txBody>
      </p:sp>
      <p:sp>
        <p:nvSpPr>
          <p:cNvPr id="34821" name="TextBox 1"/>
          <p:cNvSpPr txBox="1">
            <a:spLocks noChangeArrowheads="1"/>
          </p:cNvSpPr>
          <p:nvPr/>
        </p:nvSpPr>
        <p:spPr bwMode="auto">
          <a:xfrm>
            <a:off x="4114800" y="3733800"/>
            <a:ext cx="3581400" cy="1323975"/>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Reevaluation Reference Guide and Letter to Clarke.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584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4819" name="Rectangle 3"/>
          <p:cNvSpPr>
            <a:spLocks noGrp="1" noChangeArrowheads="1"/>
          </p:cNvSpPr>
          <p:nvPr>
            <p:ph type="title"/>
          </p:nvPr>
        </p:nvSpPr>
        <p:spPr>
          <a:xfrm>
            <a:off x="762000" y="4572000"/>
            <a:ext cx="7543800" cy="2273300"/>
          </a:xfrm>
        </p:spPr>
        <p:txBody>
          <a:bodyPr/>
          <a:lstStyle/>
          <a:p>
            <a:pPr algn="ctr" eaLnBrk="1" hangingPunct="1">
              <a:defRPr/>
            </a:pPr>
            <a:r>
              <a:rPr lang="en-US" sz="4800" smtClean="0">
                <a:sym typeface="Impact" charset="0"/>
              </a:rPr>
              <a:t>#3 PLAAFP must connect evals, needs, goals, and services</a:t>
            </a:r>
          </a:p>
        </p:txBody>
      </p:sp>
      <p:pic>
        <p:nvPicPr>
          <p:cNvPr id="35844" name="Picture 4"/>
          <p:cNvPicPr>
            <a:picLocks noChangeAspect="1" noChangeArrowheads="1"/>
          </p:cNvPicPr>
          <p:nvPr/>
        </p:nvPicPr>
        <p:blipFill>
          <a:blip r:embed="rId2"/>
          <a:srcRect t="9753" b="9753"/>
          <a:stretch>
            <a:fillRect/>
          </a:stretch>
        </p:blipFill>
        <p:spPr bwMode="auto">
          <a:xfrm>
            <a:off x="762000" y="685800"/>
            <a:ext cx="7543800" cy="38862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686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5843" name="Rectangle 3"/>
          <p:cNvSpPr>
            <a:spLocks noGrp="1" noChangeArrowheads="1"/>
          </p:cNvSpPr>
          <p:nvPr>
            <p:ph type="title"/>
          </p:nvPr>
        </p:nvSpPr>
        <p:spPr/>
        <p:txBody>
          <a:bodyPr/>
          <a:lstStyle/>
          <a:p>
            <a:pPr eaLnBrk="1" hangingPunct="1">
              <a:defRPr/>
            </a:pPr>
            <a:r>
              <a:rPr lang="en-US" smtClean="0">
                <a:sym typeface="Impact" charset="0"/>
              </a:rPr>
              <a:t>The PLAAFP connection </a:t>
            </a:r>
          </a:p>
        </p:txBody>
      </p:sp>
      <p:sp>
        <p:nvSpPr>
          <p:cNvPr id="35844" name="Rectangle 4"/>
          <p:cNvSpPr>
            <a:spLocks noGrp="1" noChangeArrowheads="1"/>
          </p:cNvSpPr>
          <p:nvPr>
            <p:ph type="body" idx="1"/>
          </p:nvPr>
        </p:nvSpPr>
        <p:spPr/>
        <p:txBody>
          <a:bodyPr/>
          <a:lstStyle/>
          <a:p>
            <a:pPr marL="234950" indent="-234950" eaLnBrk="1" hangingPunct="1">
              <a:spcBef>
                <a:spcPct val="0"/>
              </a:spcBef>
            </a:pPr>
            <a:r>
              <a:rPr lang="en-US" smtClean="0"/>
              <a:t>In order to tell this part of the story, link together evaluation results and current performance across environments and settings with the student</a:t>
            </a:r>
            <a:r>
              <a:rPr lang="ja-JP" altLang="en-US" smtClean="0">
                <a:latin typeface="Arial" pitchFamily="34" charset="0"/>
              </a:rPr>
              <a:t>’</a:t>
            </a:r>
            <a:r>
              <a:rPr lang="en-US" altLang="ja-JP" smtClean="0"/>
              <a:t>s present needs, measurable annual goals, and services.</a:t>
            </a:r>
          </a:p>
          <a:p>
            <a:pPr marL="234950" indent="-234950" eaLnBrk="1" hangingPunct="1"/>
            <a:r>
              <a:rPr lang="en-US" smtClean="0"/>
              <a:t>Describe where the child is functioning currently, the educational needs, write measurable goals to address the needs, and provide special education and related service to meet those needs.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024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0243" name="Rectangle 3"/>
          <p:cNvSpPr>
            <a:spLocks noGrp="1" noChangeArrowheads="1"/>
          </p:cNvSpPr>
          <p:nvPr>
            <p:ph type="title"/>
          </p:nvPr>
        </p:nvSpPr>
        <p:spPr/>
        <p:txBody>
          <a:bodyPr/>
          <a:lstStyle/>
          <a:p>
            <a:pPr eaLnBrk="1" hangingPunct="1">
              <a:defRPr/>
            </a:pPr>
            <a:r>
              <a:rPr lang="en-US" smtClean="0">
                <a:sym typeface="Impact" charset="0"/>
              </a:rPr>
              <a:t>Capacity building</a:t>
            </a:r>
          </a:p>
        </p:txBody>
      </p:sp>
      <p:sp>
        <p:nvSpPr>
          <p:cNvPr id="10244" name="Rectangle 4"/>
          <p:cNvSpPr>
            <a:spLocks noGrp="1" noChangeArrowheads="1"/>
          </p:cNvSpPr>
          <p:nvPr>
            <p:ph type="body" idx="1"/>
          </p:nvPr>
        </p:nvSpPr>
        <p:spPr>
          <a:xfrm>
            <a:off x="457200" y="939800"/>
            <a:ext cx="8229600" cy="3644900"/>
          </a:xfrm>
        </p:spPr>
        <p:txBody>
          <a:bodyPr/>
          <a:lstStyle/>
          <a:p>
            <a:pPr marL="234950" indent="-234950" eaLnBrk="1" hangingPunct="1">
              <a:spcBef>
                <a:spcPct val="0"/>
              </a:spcBef>
            </a:pPr>
            <a:r>
              <a:rPr lang="en-US" smtClean="0"/>
              <a:t>It is our goal to help district</a:t>
            </a:r>
            <a:r>
              <a:rPr lang="ja-JP" altLang="en-US" smtClean="0">
                <a:latin typeface="Arial" pitchFamily="34" charset="0"/>
              </a:rPr>
              <a:t>’</a:t>
            </a:r>
            <a:r>
              <a:rPr lang="en-US" altLang="ja-JP" smtClean="0"/>
              <a:t>s build internal capacity to train new staff and refresh existing staff on the use of the WDE model forms.</a:t>
            </a:r>
          </a:p>
          <a:p>
            <a:pPr marL="234950" indent="-234950" eaLnBrk="1" hangingPunct="1"/>
            <a:r>
              <a:rPr lang="en-US" smtClean="0"/>
              <a:t>We will help you develop expertise with the forms, and a resource bank to assist you with the uncertainties in order to be the </a:t>
            </a:r>
            <a:r>
              <a:rPr lang="ja-JP" altLang="en-US" smtClean="0">
                <a:latin typeface="Arial" pitchFamily="34" charset="0"/>
              </a:rPr>
              <a:t>“</a:t>
            </a:r>
            <a:r>
              <a:rPr lang="en-US" altLang="ja-JP" smtClean="0"/>
              <a:t>GO TO</a:t>
            </a:r>
            <a:r>
              <a:rPr lang="ja-JP" altLang="en-US" smtClean="0">
                <a:latin typeface="Arial" pitchFamily="34" charset="0"/>
              </a:rPr>
              <a:t>”</a:t>
            </a:r>
            <a:r>
              <a:rPr lang="en-US" altLang="ja-JP" smtClean="0"/>
              <a:t> person in your district.</a:t>
            </a:r>
            <a:endParaRPr lang="en-US"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789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6867" name="Rectangle 3"/>
          <p:cNvSpPr>
            <a:spLocks noGrp="1" noChangeArrowheads="1"/>
          </p:cNvSpPr>
          <p:nvPr>
            <p:ph type="title"/>
          </p:nvPr>
        </p:nvSpPr>
        <p:spPr/>
        <p:txBody>
          <a:bodyPr/>
          <a:lstStyle/>
          <a:p>
            <a:pPr eaLnBrk="1" hangingPunct="1">
              <a:defRPr/>
            </a:pPr>
            <a:r>
              <a:rPr lang="en-US" smtClean="0">
                <a:sym typeface="Impact" charset="0"/>
              </a:rPr>
              <a:t>The PLAAFP Connection</a:t>
            </a:r>
          </a:p>
        </p:txBody>
      </p:sp>
      <p:sp>
        <p:nvSpPr>
          <p:cNvPr id="36868" name="Rectangle 4"/>
          <p:cNvSpPr>
            <a:spLocks noGrp="1" noChangeArrowheads="1"/>
          </p:cNvSpPr>
          <p:nvPr>
            <p:ph type="body" idx="1"/>
          </p:nvPr>
        </p:nvSpPr>
        <p:spPr/>
        <p:txBody>
          <a:bodyPr/>
          <a:lstStyle/>
          <a:p>
            <a:pPr eaLnBrk="1" hangingPunct="1"/>
            <a:r>
              <a:rPr lang="en-US" smtClean="0">
                <a:solidFill>
                  <a:schemeClr val="tx1"/>
                </a:solidFill>
                <a:latin typeface="Times New Roman Italic" charset="0"/>
                <a:sym typeface="Times New Roman Italic" charset="0"/>
              </a:rPr>
              <a:t>Academic achievement</a:t>
            </a:r>
            <a:r>
              <a:rPr lang="en-US" smtClean="0">
                <a:solidFill>
                  <a:schemeClr val="tx1"/>
                </a:solidFill>
              </a:rPr>
              <a:t> generally refers to a child</a:t>
            </a:r>
            <a:r>
              <a:rPr lang="ja-JP" altLang="en-US" smtClean="0">
                <a:solidFill>
                  <a:schemeClr val="tx1"/>
                </a:solidFill>
                <a:latin typeface="Arial" pitchFamily="34" charset="0"/>
              </a:rPr>
              <a:t>’</a:t>
            </a:r>
            <a:r>
              <a:rPr lang="en-US" altLang="ja-JP" smtClean="0">
                <a:solidFill>
                  <a:schemeClr val="tx1"/>
                </a:solidFill>
              </a:rPr>
              <a:t>s performance in academic areas (e.g., reading or language arts, math,  science, and history). We believe the definition could vary depending on a child</a:t>
            </a:r>
            <a:r>
              <a:rPr lang="ja-JP" altLang="en-US" smtClean="0">
                <a:solidFill>
                  <a:schemeClr val="tx1"/>
                </a:solidFill>
                <a:latin typeface="Arial" pitchFamily="34" charset="0"/>
              </a:rPr>
              <a:t>’</a:t>
            </a:r>
            <a:r>
              <a:rPr lang="en-US" altLang="ja-JP" smtClean="0">
                <a:solidFill>
                  <a:schemeClr val="tx1"/>
                </a:solidFill>
              </a:rPr>
              <a:t>s circumstance or situation, and therefore, we do not believe a definition of </a:t>
            </a:r>
            <a:r>
              <a:rPr lang="ja-JP" altLang="en-US" smtClean="0">
                <a:solidFill>
                  <a:schemeClr val="tx1"/>
                </a:solidFill>
                <a:latin typeface="Arial" pitchFamily="34" charset="0"/>
              </a:rPr>
              <a:t>“</a:t>
            </a:r>
            <a:r>
              <a:rPr lang="en-US" altLang="ja-JP" smtClean="0">
                <a:solidFill>
                  <a:schemeClr val="tx1"/>
                </a:solidFill>
              </a:rPr>
              <a:t>academic achievement</a:t>
            </a:r>
            <a:r>
              <a:rPr lang="ja-JP" altLang="en-US" smtClean="0">
                <a:solidFill>
                  <a:schemeClr val="tx1"/>
                </a:solidFill>
                <a:latin typeface="Arial" pitchFamily="34" charset="0"/>
              </a:rPr>
              <a:t>”</a:t>
            </a:r>
            <a:r>
              <a:rPr lang="en-US" altLang="ja-JP" smtClean="0">
                <a:solidFill>
                  <a:schemeClr val="tx1"/>
                </a:solidFill>
              </a:rPr>
              <a:t> should be included in these regulations. </a:t>
            </a:r>
            <a:r>
              <a:rPr lang="en-US" altLang="ja-JP" i="1" smtClean="0">
                <a:solidFill>
                  <a:schemeClr val="tx1"/>
                </a:solidFill>
                <a:latin typeface="Times New Roman Italic" charset="0"/>
                <a:sym typeface="Times New Roman Italic" charset="0"/>
              </a:rPr>
              <a:t>71 Federal Register at 46662.</a:t>
            </a:r>
            <a:endParaRPr lang="en-US" i="1" smtClean="0">
              <a:solidFill>
                <a:schemeClr val="tx1"/>
              </a:solidFill>
              <a:latin typeface="Times New Roman Italic" charset="0"/>
              <a:sym typeface="Times New Roman Italic"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891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7891" name="Rectangle 3"/>
          <p:cNvSpPr>
            <a:spLocks noGrp="1" noChangeArrowheads="1"/>
          </p:cNvSpPr>
          <p:nvPr>
            <p:ph type="title"/>
          </p:nvPr>
        </p:nvSpPr>
        <p:spPr/>
        <p:txBody>
          <a:bodyPr/>
          <a:lstStyle/>
          <a:p>
            <a:pPr eaLnBrk="1" hangingPunct="1">
              <a:defRPr/>
            </a:pPr>
            <a:r>
              <a:rPr lang="en-US" smtClean="0">
                <a:sym typeface="Impact" charset="0"/>
              </a:rPr>
              <a:t>The PLAAFP Connection</a:t>
            </a:r>
          </a:p>
        </p:txBody>
      </p:sp>
      <p:sp>
        <p:nvSpPr>
          <p:cNvPr id="37892" name="Rectangle 4"/>
          <p:cNvSpPr>
            <a:spLocks noGrp="1" noChangeArrowheads="1"/>
          </p:cNvSpPr>
          <p:nvPr>
            <p:ph type="body" idx="1"/>
          </p:nvPr>
        </p:nvSpPr>
        <p:spPr>
          <a:xfrm>
            <a:off x="762000" y="685800"/>
            <a:ext cx="7543800" cy="4102100"/>
          </a:xfrm>
        </p:spPr>
        <p:txBody>
          <a:bodyPr/>
          <a:lstStyle/>
          <a:p>
            <a:pPr eaLnBrk="1" hangingPunct="1"/>
            <a:r>
              <a:rPr lang="en-US" smtClean="0">
                <a:solidFill>
                  <a:schemeClr val="tx1"/>
                </a:solidFill>
              </a:rPr>
              <a:t>With respect to the meaning of </a:t>
            </a:r>
            <a:r>
              <a:rPr lang="en-US" smtClean="0">
                <a:solidFill>
                  <a:schemeClr val="tx1"/>
                </a:solidFill>
                <a:latin typeface="Times New Roman Italic" charset="0"/>
                <a:sym typeface="Times New Roman Italic" charset="0"/>
              </a:rPr>
              <a:t>functional performance</a:t>
            </a:r>
            <a:r>
              <a:rPr lang="en-US" smtClean="0">
                <a:solidFill>
                  <a:schemeClr val="tx1"/>
                </a:solidFill>
              </a:rPr>
              <a:t>, the United States Department of Education points to how the term is generally understood as referring to </a:t>
            </a:r>
            <a:r>
              <a:rPr lang="ja-JP" altLang="en-US" smtClean="0">
                <a:solidFill>
                  <a:schemeClr val="tx1"/>
                </a:solidFill>
                <a:latin typeface="Arial" pitchFamily="34" charset="0"/>
              </a:rPr>
              <a:t>“</a:t>
            </a:r>
            <a:r>
              <a:rPr lang="en-US" altLang="ja-JP" smtClean="0">
                <a:solidFill>
                  <a:schemeClr val="tx1"/>
                </a:solidFill>
              </a:rPr>
              <a:t>skills or activities that are not considered academic or related to a child</a:t>
            </a:r>
            <a:r>
              <a:rPr lang="ja-JP" altLang="en-US" smtClean="0">
                <a:solidFill>
                  <a:schemeClr val="tx1"/>
                </a:solidFill>
                <a:latin typeface="Arial" pitchFamily="34" charset="0"/>
              </a:rPr>
              <a:t>’</a:t>
            </a:r>
            <a:r>
              <a:rPr lang="en-US" altLang="ja-JP" smtClean="0">
                <a:solidFill>
                  <a:schemeClr val="tx1"/>
                </a:solidFill>
              </a:rPr>
              <a:t>s academic achievement.</a:t>
            </a:r>
            <a:r>
              <a:rPr lang="ja-JP" altLang="en-US" smtClean="0">
                <a:solidFill>
                  <a:schemeClr val="tx1"/>
                </a:solidFill>
                <a:latin typeface="Arial" pitchFamily="34" charset="0"/>
              </a:rPr>
              <a:t>”</a:t>
            </a:r>
            <a:r>
              <a:rPr lang="en-US" altLang="ja-JP" smtClean="0">
                <a:solidFill>
                  <a:schemeClr val="tx1"/>
                </a:solidFill>
              </a:rPr>
              <a:t> This term </a:t>
            </a:r>
            <a:r>
              <a:rPr lang="ja-JP" altLang="en-US" smtClean="0">
                <a:solidFill>
                  <a:schemeClr val="tx1"/>
                </a:solidFill>
                <a:latin typeface="Arial" pitchFamily="34" charset="0"/>
              </a:rPr>
              <a:t>“</a:t>
            </a:r>
            <a:r>
              <a:rPr lang="en-US" altLang="ja-JP" smtClean="0">
                <a:solidFill>
                  <a:schemeClr val="tx1"/>
                </a:solidFill>
              </a:rPr>
              <a:t>is often used in the context of routine activities of everyday living.</a:t>
            </a:r>
            <a:r>
              <a:rPr lang="ja-JP" altLang="en-US" smtClean="0">
                <a:solidFill>
                  <a:schemeClr val="tx1"/>
                </a:solidFill>
                <a:latin typeface="Arial" pitchFamily="34" charset="0"/>
              </a:rPr>
              <a:t>”</a:t>
            </a:r>
            <a:r>
              <a:rPr lang="en-US" altLang="ja-JP" smtClean="0">
                <a:solidFill>
                  <a:schemeClr val="tx1"/>
                </a:solidFill>
              </a:rPr>
              <a:t>  The reason that examples of functional skills were not included in IDEA was because </a:t>
            </a:r>
            <a:r>
              <a:rPr lang="ja-JP" altLang="en-US" smtClean="0">
                <a:solidFill>
                  <a:schemeClr val="tx1"/>
                </a:solidFill>
                <a:latin typeface="Arial" pitchFamily="34" charset="0"/>
              </a:rPr>
              <a:t>“</a:t>
            </a:r>
            <a:r>
              <a:rPr lang="en-US" altLang="ja-JP" smtClean="0">
                <a:solidFill>
                  <a:schemeClr val="tx1"/>
                </a:solidFill>
              </a:rPr>
              <a:t>the range of functional skills is as varied as the individual needs of children with disabilities.</a:t>
            </a:r>
            <a:r>
              <a:rPr lang="ja-JP" altLang="en-US" smtClean="0">
                <a:solidFill>
                  <a:schemeClr val="tx1"/>
                </a:solidFill>
                <a:latin typeface="Arial" pitchFamily="34" charset="0"/>
              </a:rPr>
              <a:t>”</a:t>
            </a:r>
            <a:r>
              <a:rPr lang="en-US" altLang="ja-JP" smtClean="0">
                <a:solidFill>
                  <a:schemeClr val="tx1"/>
                </a:solidFill>
              </a:rPr>
              <a:t> </a:t>
            </a:r>
            <a:r>
              <a:rPr lang="en-US" altLang="ja-JP" i="1" smtClean="0">
                <a:solidFill>
                  <a:schemeClr val="tx1"/>
                </a:solidFill>
                <a:latin typeface="Times New Roman Italic" charset="0"/>
                <a:sym typeface="Times New Roman Italic" charset="0"/>
              </a:rPr>
              <a:t>71 Federal Register at 46661.</a:t>
            </a:r>
            <a:endParaRPr lang="en-US" i="1" smtClean="0">
              <a:solidFill>
                <a:schemeClr val="tx1"/>
              </a:solidFill>
              <a:latin typeface="Times New Roman Italic" charset="0"/>
              <a:sym typeface="Times New Roman Italic"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3993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8915" name="Rectangle 3"/>
          <p:cNvSpPr>
            <a:spLocks noGrp="1" noChangeArrowheads="1"/>
          </p:cNvSpPr>
          <p:nvPr>
            <p:ph type="title"/>
          </p:nvPr>
        </p:nvSpPr>
        <p:spPr/>
        <p:txBody>
          <a:bodyPr/>
          <a:lstStyle/>
          <a:p>
            <a:pPr eaLnBrk="1" hangingPunct="1">
              <a:defRPr/>
            </a:pPr>
            <a:r>
              <a:rPr lang="en-US" smtClean="0">
                <a:sym typeface="Impact" charset="0"/>
              </a:rPr>
              <a:t>The PLAAFP connection</a:t>
            </a:r>
          </a:p>
        </p:txBody>
      </p:sp>
      <p:sp>
        <p:nvSpPr>
          <p:cNvPr id="38916"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dirty="0" smtClean="0">
                <a:sym typeface="Times New Roman" charset="0"/>
              </a:rPr>
              <a:t>The description of the child's present levels of academic achievement and functional performance must contain sufficient detail to allow the IEP team to determine the extent of the child's abilities and special education needs. </a:t>
            </a:r>
            <a:r>
              <a:rPr lang="en-US" i="1" dirty="0" smtClean="0">
                <a:latin typeface="Times New Roman Italic" charset="0"/>
                <a:cs typeface="Times New Roman Italic" charset="0"/>
                <a:sym typeface="Times New Roman Italic" charset="0"/>
              </a:rPr>
              <a:t>See</a:t>
            </a:r>
            <a:r>
              <a:rPr lang="en-US" i="1" dirty="0" smtClean="0">
                <a:sym typeface="Times New Roman" charset="0"/>
              </a:rPr>
              <a:t> </a:t>
            </a:r>
            <a:r>
              <a:rPr lang="en-US" i="1" dirty="0" smtClean="0">
                <a:latin typeface="Times New Roman Italic" charset="0"/>
                <a:cs typeface="Times New Roman Italic" charset="0"/>
                <a:sym typeface="Times New Roman Italic" charset="0"/>
              </a:rPr>
              <a:t>Student with a Disability</a:t>
            </a:r>
            <a:r>
              <a:rPr lang="en-US" i="1" dirty="0" smtClean="0">
                <a:sym typeface="Times New Roman" charset="0"/>
              </a:rPr>
              <a:t>, </a:t>
            </a:r>
            <a:r>
              <a:rPr lang="en-US" dirty="0" smtClean="0">
                <a:sym typeface="Times New Roman" charset="0"/>
              </a:rPr>
              <a:t>50 IDELR 236 (SEA NY 2008); </a:t>
            </a:r>
            <a:r>
              <a:rPr lang="en-US" i="1" dirty="0" smtClean="0">
                <a:latin typeface="Times New Roman Italic" charset="0"/>
                <a:cs typeface="Times New Roman Italic" charset="0"/>
                <a:sym typeface="Times New Roman Italic" charset="0"/>
              </a:rPr>
              <a:t>see also Ashland Sch. Dist.</a:t>
            </a:r>
            <a:r>
              <a:rPr lang="en-US" i="1" dirty="0" smtClean="0">
                <a:sym typeface="Times New Roman" charset="0"/>
              </a:rPr>
              <a:t>, </a:t>
            </a:r>
            <a:r>
              <a:rPr lang="en-US" dirty="0" smtClean="0">
                <a:sym typeface="Times New Roman" charset="0"/>
              </a:rPr>
              <a:t>47 IDELR 82 (SEA OR 2007).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4096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39939" name="Rectangle 3"/>
          <p:cNvSpPr>
            <a:spLocks noGrp="1" noChangeArrowheads="1"/>
          </p:cNvSpPr>
          <p:nvPr>
            <p:ph type="title"/>
          </p:nvPr>
        </p:nvSpPr>
        <p:spPr/>
        <p:txBody>
          <a:bodyPr/>
          <a:lstStyle/>
          <a:p>
            <a:pPr eaLnBrk="1" hangingPunct="1">
              <a:defRPr/>
            </a:pPr>
            <a:r>
              <a:rPr lang="en-US" smtClean="0">
                <a:sym typeface="Impact" charset="0"/>
              </a:rPr>
              <a:t>Model PLAAFP</a:t>
            </a:r>
          </a:p>
        </p:txBody>
      </p:sp>
      <p:sp>
        <p:nvSpPr>
          <p:cNvPr id="39940" name="Rectangle 4"/>
          <p:cNvSpPr>
            <a:spLocks noGrp="1" noChangeArrowheads="1"/>
          </p:cNvSpPr>
          <p:nvPr>
            <p:ph type="body" idx="1"/>
          </p:nvPr>
        </p:nvSpPr>
        <p:spPr/>
        <p:txBody>
          <a:bodyPr/>
          <a:lstStyle/>
          <a:p>
            <a:pPr eaLnBrk="1" hangingPunct="1">
              <a:buFont typeface="Arial" charset="0"/>
              <a:buChar char="•"/>
              <a:defRPr/>
            </a:pPr>
            <a:r>
              <a:rPr lang="en-US" dirty="0" smtClean="0">
                <a:sym typeface="Times New Roman" charset="0"/>
              </a:rPr>
              <a:t>There are many different models for crafting descriptive PLAAFP.  </a:t>
            </a:r>
          </a:p>
          <a:p>
            <a:pPr eaLnBrk="1" hangingPunct="1">
              <a:buFont typeface="Arial" charset="0"/>
              <a:buChar char="•"/>
              <a:defRPr/>
            </a:pPr>
            <a:r>
              <a:rPr lang="en-US" dirty="0" smtClean="0">
                <a:sym typeface="Times New Roman" charset="0"/>
              </a:rPr>
              <a:t>The following slides will illustrate examples.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srcRect b="28845"/>
          <a:stretch>
            <a:fillRect/>
          </a:stretch>
        </p:blipFill>
        <p:spPr bwMode="auto">
          <a:xfrm>
            <a:off x="784225" y="-476250"/>
            <a:ext cx="7802563" cy="7183438"/>
          </a:xfrm>
          <a:prstGeom prst="rect">
            <a:avLst/>
          </a:prstGeom>
          <a:noFill/>
          <a:ln w="12700" cap="rnd">
            <a:noFill/>
            <a:round/>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srcRect t="69449"/>
          <a:stretch>
            <a:fillRect/>
          </a:stretch>
        </p:blipFill>
        <p:spPr bwMode="auto">
          <a:xfrm>
            <a:off x="-284163" y="1119188"/>
            <a:ext cx="9212263" cy="3643312"/>
          </a:xfrm>
          <a:prstGeom prst="rect">
            <a:avLst/>
          </a:prstGeom>
          <a:noFill/>
          <a:ln w="12700" cap="rnd">
            <a:noFill/>
            <a:round/>
            <a:headEnd/>
            <a:tailEnd/>
          </a:ln>
        </p:spPr>
      </p:pic>
      <p:sp>
        <p:nvSpPr>
          <p:cNvPr id="43010" name="Rectangle 2"/>
          <p:cNvSpPr>
            <a:spLocks/>
          </p:cNvSpPr>
          <p:nvPr/>
        </p:nvSpPr>
        <p:spPr bwMode="auto">
          <a:xfrm>
            <a:off x="1101725" y="5029200"/>
            <a:ext cx="6146800" cy="330200"/>
          </a:xfrm>
          <a:prstGeom prst="rect">
            <a:avLst/>
          </a:prstGeom>
          <a:noFill/>
          <a:ln w="12700" cap="rnd">
            <a:noFill/>
            <a:round/>
            <a:headEnd/>
            <a:tailEnd/>
          </a:ln>
        </p:spPr>
        <p:txBody>
          <a:bodyPr lIns="38100" tIns="38100" rIns="38100" bIns="38100"/>
          <a:lstStyle/>
          <a:p>
            <a:pPr algn="l"/>
            <a:r>
              <a:rPr lang="en-US" sz="1800">
                <a:solidFill>
                  <a:schemeClr val="tx1"/>
                </a:solidFill>
                <a:latin typeface="Times New Roman" pitchFamily="18" charset="0"/>
                <a:ea typeface="ＭＳ Ｐゴシック" charset="-128"/>
                <a:sym typeface="Times New Roman" pitchFamily="18" charset="0"/>
              </a:rPr>
              <a:t>Kansas Department of Education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228600" y="228600"/>
            <a:ext cx="8686800" cy="6477000"/>
          </a:xfrm>
          <a:prstGeom prst="rect">
            <a:avLst/>
          </a:prstGeom>
          <a:noFill/>
          <a:ln w="12700">
            <a:noFill/>
            <a:miter lim="800000"/>
            <a:headEnd/>
            <a:tailEnd/>
          </a:ln>
        </p:spPr>
        <p:txBody>
          <a:bodyPr lIns="0" tIns="0" rIns="457200" bIns="0"/>
          <a:lstStyle/>
          <a:p>
            <a:r>
              <a:rPr lang="en-US" sz="1400" b="1">
                <a:solidFill>
                  <a:schemeClr val="tx1"/>
                </a:solidFill>
                <a:latin typeface="Times" charset="0"/>
                <a:ea typeface="ＭＳ Ｐゴシック" charset="-128"/>
                <a:sym typeface="Times" charset="0"/>
              </a:rPr>
              <a:t>LINCOLN COUNTY SCHOOL DISTRICT</a:t>
            </a:r>
          </a:p>
          <a:p>
            <a:r>
              <a:rPr lang="en-US" sz="1400" b="1">
                <a:solidFill>
                  <a:schemeClr val="tx1"/>
                </a:solidFill>
                <a:latin typeface="Times" charset="0"/>
                <a:ea typeface="ＭＳ Ｐゴシック" charset="-128"/>
                <a:sym typeface="Times" charset="0"/>
              </a:rPr>
              <a:t>PLAAFP GUIDANCE</a:t>
            </a:r>
          </a:p>
          <a:p>
            <a:pPr algn="l"/>
            <a:r>
              <a:rPr lang="en-US" sz="1400">
                <a:solidFill>
                  <a:schemeClr val="tx1"/>
                </a:solidFill>
                <a:latin typeface="Times" charset="0"/>
                <a:ea typeface="ＭＳ Ｐゴシック" charset="-128"/>
                <a:sym typeface="Times" charset="0"/>
              </a:rPr>
              <a:t>Present Levels starts with a review of most recent evaluation &amp; reports as well as a review of existing data.</a:t>
            </a:r>
          </a:p>
          <a:p>
            <a:pPr algn="l"/>
            <a:r>
              <a:rPr lang="en-US" sz="1400">
                <a:solidFill>
                  <a:schemeClr val="tx1"/>
                </a:solidFill>
                <a:latin typeface="Times" charset="0"/>
                <a:ea typeface="ＭＳ Ｐゴシック" charset="-128"/>
                <a:sym typeface="Times" charset="0"/>
              </a:rPr>
              <a:t>Tell Your Story on the child- Include anything else that helps the team understand the student. Please add strengths, islands of competence, positive characteristics and habits as well as weaknesses and concerns. Parent input should be considered.</a:t>
            </a:r>
          </a:p>
          <a:p>
            <a:pPr marL="800100" lvl="1" indent="-342900" algn="l">
              <a:buFont typeface="Impact" pitchFamily="34" charset="0"/>
              <a:buAutoNum type="arabicPeriod"/>
            </a:pPr>
            <a:r>
              <a:rPr lang="en-US" sz="1400">
                <a:solidFill>
                  <a:schemeClr val="tx1"/>
                </a:solidFill>
                <a:latin typeface="Times" charset="0"/>
                <a:ea typeface="ＭＳ Ｐゴシック" charset="-128"/>
                <a:sym typeface="Times" charset="0"/>
              </a:rPr>
              <a:t>Statement regarding how disability impacts involvement/participation in Regular Classroom / General Curriculum.</a:t>
            </a:r>
          </a:p>
          <a:p>
            <a:pPr algn="l"/>
            <a:endParaRPr lang="en-US" sz="14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400">
                <a:solidFill>
                  <a:schemeClr val="tx1"/>
                </a:solidFill>
                <a:latin typeface="Times" charset="0"/>
                <a:ea typeface="ＭＳ Ｐゴシック" charset="-128"/>
                <a:sym typeface="Times" charset="0"/>
              </a:rPr>
              <a:t>Summary of Key results from all most recent Evaluation Reports. (Note indicated areas of strengths, weakness, and recommendations.)  Consider outside evaluations and historical evaluations when appropriate.</a:t>
            </a:r>
          </a:p>
          <a:p>
            <a:pPr algn="l"/>
            <a:endParaRPr lang="en-US" sz="14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400">
                <a:solidFill>
                  <a:schemeClr val="tx1"/>
                </a:solidFill>
                <a:latin typeface="Times" charset="0"/>
                <a:ea typeface="ＭＳ Ｐゴシック" charset="-128"/>
                <a:sym typeface="Times" charset="0"/>
              </a:rPr>
              <a:t>Related Service Narrative if applicable.</a:t>
            </a:r>
          </a:p>
          <a:p>
            <a:pPr algn="l"/>
            <a:endParaRPr lang="en-US" sz="14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400">
                <a:solidFill>
                  <a:schemeClr val="tx1"/>
                </a:solidFill>
                <a:latin typeface="Times" charset="0"/>
                <a:ea typeface="ＭＳ Ｐゴシック" charset="-128"/>
                <a:sym typeface="Times" charset="0"/>
              </a:rPr>
              <a:t>Most Current District / State Assessment Results (PAWS, CA</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s, MAP, other).</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Classroom performance (CBA</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s, grades, attendance, assignments, homework, other).</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Functional Performance. The student</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s Social, Emotional, Physical, Health, Advocacy and Independence, organizational, behavioral, and/or non-academic skills or activities.</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Progress towards goals of </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current / ending</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 IEP being replaced/revised.</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List the areas of need the team considered. Services are based on need. Explain how your priorities will be addressed. Explain areas targeted in past evaluations or IEP</a:t>
            </a:r>
            <a:r>
              <a:rPr lang="ja-JP" altLang="en-US" sz="1400">
                <a:solidFill>
                  <a:schemeClr val="tx1"/>
                </a:solidFill>
                <a:latin typeface="Arial" pitchFamily="34" charset="0"/>
                <a:ea typeface="ＭＳ Ｐゴシック" charset="-128"/>
                <a:sym typeface="Times" charset="0"/>
              </a:rPr>
              <a:t>’</a:t>
            </a:r>
            <a:r>
              <a:rPr lang="en-US" altLang="ja-JP" sz="1400">
                <a:solidFill>
                  <a:schemeClr val="tx1"/>
                </a:solidFill>
                <a:latin typeface="Times" charset="0"/>
                <a:sym typeface="Times" charset="0"/>
              </a:rPr>
              <a:t>s that are no longer a concern.</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Statement that justifies accommodations / modifications. Include current AT use or potential need.</a:t>
            </a:r>
          </a:p>
          <a:p>
            <a:pPr algn="l"/>
            <a:endParaRPr lang="en-US" sz="1400">
              <a:solidFill>
                <a:schemeClr val="tx1"/>
              </a:solidFill>
              <a:latin typeface="Times" charset="0"/>
              <a:sym typeface="Times" charset="0"/>
            </a:endParaRPr>
          </a:p>
          <a:p>
            <a:pPr marL="800100" lvl="1" indent="-342900" algn="l">
              <a:buFont typeface="Impact" pitchFamily="34" charset="0"/>
              <a:buAutoNum type="arabicPeriod"/>
            </a:pPr>
            <a:r>
              <a:rPr lang="en-US" sz="1400">
                <a:solidFill>
                  <a:schemeClr val="tx1"/>
                </a:solidFill>
                <a:latin typeface="Times" charset="0"/>
                <a:sym typeface="Times" charset="0"/>
              </a:rPr>
              <a:t>Summary of Post Secondary Transition Activities for students with PS IEP.</a:t>
            </a:r>
          </a:p>
          <a:p>
            <a:pPr algn="l"/>
            <a:endParaRPr lang="en-US" sz="1800">
              <a:solidFill>
                <a:schemeClr val="tx1"/>
              </a:solidFill>
              <a:latin typeface="Times New Roman" pitchFamily="18" charset="0"/>
              <a:cs typeface="Times New Roman" pitchFamily="18" charset="0"/>
              <a:sym typeface="Times New Roman"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533400" y="1600200"/>
            <a:ext cx="8077200" cy="5003800"/>
          </a:xfrm>
          <a:prstGeom prst="rect">
            <a:avLst/>
          </a:prstGeom>
          <a:noFill/>
          <a:ln w="12700">
            <a:noFill/>
            <a:miter lim="800000"/>
            <a:headEnd/>
            <a:tailEnd/>
          </a:ln>
        </p:spPr>
        <p:txBody>
          <a:bodyPr lIns="0" tIns="0" rIns="457200" bIns="0"/>
          <a:lstStyle/>
          <a:p>
            <a:r>
              <a:rPr lang="en-US" sz="1800" b="1">
                <a:solidFill>
                  <a:schemeClr val="tx1"/>
                </a:solidFill>
                <a:latin typeface="Times" charset="0"/>
                <a:ea typeface="ＭＳ Ｐゴシック" charset="-128"/>
                <a:sym typeface="Times" charset="0"/>
              </a:rPr>
              <a:t>CONSIDERATIONS</a:t>
            </a:r>
          </a:p>
          <a:p>
            <a:pPr algn="l"/>
            <a:endParaRPr lang="en-US" sz="18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800">
                <a:solidFill>
                  <a:schemeClr val="tx1"/>
                </a:solidFill>
                <a:latin typeface="Times" charset="0"/>
                <a:ea typeface="ＭＳ Ｐゴシック" charset="-128"/>
                <a:sym typeface="Times" charset="0"/>
              </a:rPr>
              <a:t>Present levels must align with proposed goals/accommodations/services.</a:t>
            </a:r>
          </a:p>
          <a:p>
            <a:pPr algn="l"/>
            <a:endParaRPr lang="en-US" sz="18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800">
                <a:solidFill>
                  <a:schemeClr val="tx1"/>
                </a:solidFill>
                <a:latin typeface="Times" charset="0"/>
                <a:ea typeface="ＭＳ Ｐゴシック" charset="-128"/>
                <a:sym typeface="Times" charset="0"/>
              </a:rPr>
              <a:t>Collaboration is essential for developing an appropriate present level section.</a:t>
            </a:r>
          </a:p>
          <a:p>
            <a:pPr algn="l"/>
            <a:endParaRPr lang="en-US" sz="1800">
              <a:solidFill>
                <a:schemeClr val="tx1"/>
              </a:solidFill>
              <a:latin typeface="Times" charset="0"/>
              <a:ea typeface="ＭＳ Ｐゴシック" charset="-128"/>
              <a:sym typeface="Times" charset="0"/>
            </a:endParaRPr>
          </a:p>
          <a:p>
            <a:pPr marL="800100" lvl="1" indent="-342900" algn="l">
              <a:buFont typeface="Impact" pitchFamily="34" charset="0"/>
              <a:buAutoNum type="arabicPeriod"/>
            </a:pPr>
            <a:r>
              <a:rPr lang="en-US" sz="1800">
                <a:solidFill>
                  <a:schemeClr val="tx1"/>
                </a:solidFill>
                <a:latin typeface="Times" charset="0"/>
                <a:ea typeface="ＭＳ Ｐゴシック" charset="-128"/>
                <a:sym typeface="Times" charset="0"/>
              </a:rPr>
              <a:t>PLAAFP</a:t>
            </a:r>
            <a:r>
              <a:rPr lang="ja-JP" altLang="en-US" sz="1800">
                <a:solidFill>
                  <a:schemeClr val="tx1"/>
                </a:solidFill>
                <a:latin typeface="Arial" pitchFamily="34" charset="0"/>
                <a:ea typeface="ＭＳ Ｐゴシック" charset="-128"/>
                <a:sym typeface="Times" charset="0"/>
              </a:rPr>
              <a:t>’</a:t>
            </a:r>
            <a:r>
              <a:rPr lang="en-US" altLang="ja-JP" sz="1800">
                <a:solidFill>
                  <a:schemeClr val="tx1"/>
                </a:solidFill>
                <a:latin typeface="Times" charset="0"/>
                <a:sym typeface="Times" charset="0"/>
              </a:rPr>
              <a:t>s should be individualized by describing the child with specificity across environments and up to the moment. They should be a culmination of past and present performance.</a:t>
            </a:r>
          </a:p>
          <a:p>
            <a:pPr algn="l"/>
            <a:endParaRPr lang="en-US" sz="1800">
              <a:solidFill>
                <a:schemeClr val="tx1"/>
              </a:solidFill>
              <a:latin typeface="Times" charset="0"/>
              <a:sym typeface="Times" charset="0"/>
            </a:endParaRPr>
          </a:p>
          <a:p>
            <a:pPr marL="800100" lvl="1" indent="-342900" algn="l">
              <a:buFont typeface="Impact" pitchFamily="34" charset="0"/>
              <a:buAutoNum type="arabicPeriod"/>
            </a:pPr>
            <a:r>
              <a:rPr lang="en-US" sz="1800">
                <a:solidFill>
                  <a:schemeClr val="tx1"/>
                </a:solidFill>
                <a:latin typeface="Times" charset="0"/>
                <a:sym typeface="Times" charset="0"/>
              </a:rPr>
              <a:t>All information must be supported with data or a clear description of observations and presented in parent friendly language.</a:t>
            </a:r>
          </a:p>
          <a:p>
            <a:pPr algn="l"/>
            <a:endParaRPr lang="en-US" sz="1800">
              <a:solidFill>
                <a:schemeClr val="tx1"/>
              </a:solidFill>
              <a:latin typeface="Times" charset="0"/>
              <a:sym typeface="Times" charset="0"/>
            </a:endParaRPr>
          </a:p>
          <a:p>
            <a:pPr marL="800100" lvl="1" indent="-342900" algn="l">
              <a:buFont typeface="Impact" pitchFamily="34" charset="0"/>
              <a:buAutoNum type="arabicPeriod"/>
            </a:pPr>
            <a:r>
              <a:rPr lang="en-US" sz="1800">
                <a:solidFill>
                  <a:schemeClr val="tx1"/>
                </a:solidFill>
                <a:latin typeface="Times" charset="0"/>
                <a:sym typeface="Times" charset="0"/>
              </a:rPr>
              <a:t>Teams must consider all relevant domains of need across all settings.</a:t>
            </a:r>
          </a:p>
          <a:p>
            <a:pPr algn="l"/>
            <a:endParaRPr lang="en-US" sz="1800">
              <a:solidFill>
                <a:schemeClr val="tx1"/>
              </a:solidFill>
              <a:latin typeface="Times" charset="0"/>
              <a:sym typeface="Times" charset="0"/>
            </a:endParaRPr>
          </a:p>
          <a:p>
            <a:pPr marL="800100" lvl="1" indent="-342900" algn="l">
              <a:buFont typeface="Impact" pitchFamily="34" charset="0"/>
              <a:buAutoNum type="arabicPeriod"/>
            </a:pPr>
            <a:r>
              <a:rPr lang="en-US" sz="1800">
                <a:solidFill>
                  <a:schemeClr val="tx1"/>
                </a:solidFill>
                <a:latin typeface="Times" charset="0"/>
                <a:sym typeface="Times" charset="0"/>
              </a:rPr>
              <a:t>The baseline for the proposed goals should be stated on the Goal page(s).</a:t>
            </a:r>
          </a:p>
          <a:p>
            <a:pPr algn="l"/>
            <a:endParaRPr lang="en-US" sz="1800">
              <a:solidFill>
                <a:schemeClr val="tx1"/>
              </a:solidFill>
              <a:latin typeface="Times New Roman" pitchFamily="18" charset="0"/>
              <a:cs typeface="Times New Roman" pitchFamily="18" charset="0"/>
              <a:sym typeface="Times New Roman" pitchFamily="18" charset="0"/>
            </a:endParaRPr>
          </a:p>
        </p:txBody>
      </p:sp>
      <p:sp>
        <p:nvSpPr>
          <p:cNvPr id="45058" name="Rectangle 2"/>
          <p:cNvSpPr>
            <a:spLocks/>
          </p:cNvSpPr>
          <p:nvPr/>
        </p:nvSpPr>
        <p:spPr bwMode="auto">
          <a:xfrm>
            <a:off x="533400" y="660400"/>
            <a:ext cx="8077200" cy="830263"/>
          </a:xfrm>
          <a:prstGeom prst="rect">
            <a:avLst/>
          </a:prstGeom>
          <a:noFill/>
          <a:ln w="12700">
            <a:noFill/>
            <a:miter lim="800000"/>
            <a:headEnd/>
            <a:tailEnd/>
          </a:ln>
        </p:spPr>
        <p:txBody>
          <a:bodyPr lIns="0" tIns="0" rIns="457200" bIns="0">
            <a:spAutoFit/>
          </a:bodyPr>
          <a:lstStyle/>
          <a:p>
            <a:r>
              <a:rPr lang="en-US" sz="1800" b="1">
                <a:solidFill>
                  <a:schemeClr val="tx1"/>
                </a:solidFill>
                <a:latin typeface="Times" charset="0"/>
                <a:ea typeface="ＭＳ Ｐゴシック" charset="-128"/>
                <a:sym typeface="Times" charset="0"/>
              </a:rPr>
              <a:t>LINCOLN COUNTY SCHOOL DISTRICT</a:t>
            </a:r>
          </a:p>
          <a:p>
            <a:r>
              <a:rPr lang="en-US" sz="1800" b="1">
                <a:solidFill>
                  <a:schemeClr val="tx1"/>
                </a:solidFill>
                <a:latin typeface="Times" charset="0"/>
                <a:ea typeface="ＭＳ Ｐゴシック" charset="-128"/>
                <a:sym typeface="Times" charset="0"/>
              </a:rPr>
              <a:t>PLAAFP GUIDANCE</a:t>
            </a:r>
          </a:p>
          <a:p>
            <a:pPr algn="l"/>
            <a:endParaRPr lang="en-US" sz="1800">
              <a:solidFill>
                <a:schemeClr val="tx1"/>
              </a:solidFill>
              <a:latin typeface="Times New Roman" pitchFamily="18" charset="0"/>
              <a:ea typeface="ＭＳ Ｐゴシック" charset="-128"/>
              <a:sym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4608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45059" name="Rectangle 3"/>
          <p:cNvSpPr>
            <a:spLocks noGrp="1" noChangeArrowheads="1"/>
          </p:cNvSpPr>
          <p:nvPr>
            <p:ph type="title"/>
          </p:nvPr>
        </p:nvSpPr>
        <p:spPr/>
        <p:txBody>
          <a:bodyPr/>
          <a:lstStyle/>
          <a:p>
            <a:pPr eaLnBrk="1" hangingPunct="1">
              <a:defRPr/>
            </a:pPr>
            <a:r>
              <a:rPr lang="en-US" dirty="0" smtClean="0">
                <a:sym typeface="Impact" charset="0"/>
              </a:rPr>
              <a:t>Resources</a:t>
            </a:r>
          </a:p>
        </p:txBody>
      </p:sp>
      <p:sp>
        <p:nvSpPr>
          <p:cNvPr id="45060"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u="sng" dirty="0" smtClean="0">
                <a:solidFill>
                  <a:srgbClr val="D26900"/>
                </a:solidFill>
                <a:sym typeface="Times New Roman" charset="0"/>
                <a:hlinkClick r:id="rId2"/>
              </a:rPr>
              <a:t>WDE Webcast PLAAFP and Measurable Goals</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Examples of Present Levels</a:t>
            </a:r>
            <a:endParaRPr lang="en-US" u="sng" dirty="0" smtClean="0">
              <a:solidFill>
                <a:srgbClr val="D26900"/>
              </a:solidFill>
              <a:sym typeface="Times New Roman" charset="0"/>
            </a:endParaRPr>
          </a:p>
        </p:txBody>
      </p:sp>
      <p:sp>
        <p:nvSpPr>
          <p:cNvPr id="46085" name="TextBox 5"/>
          <p:cNvSpPr txBox="1">
            <a:spLocks noChangeArrowheads="1"/>
          </p:cNvSpPr>
          <p:nvPr/>
        </p:nvSpPr>
        <p:spPr bwMode="auto">
          <a:xfrm>
            <a:off x="4114800" y="3733800"/>
            <a:ext cx="3581400" cy="1016000"/>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Examples of Present Levels.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4710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46083" name="Rectangle 3"/>
          <p:cNvSpPr>
            <a:spLocks noGrp="1" noChangeArrowheads="1"/>
          </p:cNvSpPr>
          <p:nvPr>
            <p:ph type="title"/>
          </p:nvPr>
        </p:nvSpPr>
        <p:spPr>
          <a:xfrm>
            <a:off x="762000" y="5224463"/>
            <a:ext cx="7543800" cy="1625600"/>
          </a:xfrm>
        </p:spPr>
        <p:txBody>
          <a:bodyPr/>
          <a:lstStyle/>
          <a:p>
            <a:pPr algn="ctr" eaLnBrk="1" hangingPunct="1">
              <a:defRPr/>
            </a:pPr>
            <a:r>
              <a:rPr lang="en-US" sz="4800" dirty="0" smtClean="0">
                <a:sym typeface="Impact" charset="0"/>
              </a:rPr>
              <a:t>#4 Goals must be measurable, i.e. quantifiable</a:t>
            </a:r>
          </a:p>
        </p:txBody>
      </p:sp>
      <p:pic>
        <p:nvPicPr>
          <p:cNvPr id="47108" name="Picture 4"/>
          <p:cNvPicPr>
            <a:picLocks noChangeAspect="1" noChangeArrowheads="1"/>
          </p:cNvPicPr>
          <p:nvPr/>
        </p:nvPicPr>
        <p:blipFill>
          <a:blip r:embed="rId2"/>
          <a:srcRect t="9753" b="9753"/>
          <a:stretch>
            <a:fillRect/>
          </a:stretch>
        </p:blipFill>
        <p:spPr bwMode="auto">
          <a:xfrm>
            <a:off x="762000" y="685800"/>
            <a:ext cx="7543800" cy="42672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126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1267" name="Rectangle 3"/>
          <p:cNvSpPr>
            <a:spLocks noGrp="1" noChangeArrowheads="1"/>
          </p:cNvSpPr>
          <p:nvPr>
            <p:ph type="title"/>
          </p:nvPr>
        </p:nvSpPr>
        <p:spPr/>
        <p:txBody>
          <a:bodyPr/>
          <a:lstStyle/>
          <a:p>
            <a:pPr eaLnBrk="1" hangingPunct="1">
              <a:defRPr/>
            </a:pPr>
            <a:r>
              <a:rPr lang="en-US" smtClean="0">
                <a:sym typeface="Impact" charset="0"/>
              </a:rPr>
              <a:t>The challenges</a:t>
            </a:r>
          </a:p>
        </p:txBody>
      </p:sp>
      <p:sp>
        <p:nvSpPr>
          <p:cNvPr id="11268" name="Rectangle 4"/>
          <p:cNvSpPr>
            <a:spLocks noGrp="1" noChangeArrowheads="1"/>
          </p:cNvSpPr>
          <p:nvPr>
            <p:ph type="body" idx="1"/>
          </p:nvPr>
        </p:nvSpPr>
        <p:spPr>
          <a:xfrm>
            <a:off x="457200" y="644525"/>
            <a:ext cx="8229600" cy="4845050"/>
          </a:xfrm>
        </p:spPr>
        <p:txBody>
          <a:bodyPr/>
          <a:lstStyle/>
          <a:p>
            <a:pPr marL="234950" indent="-234950" eaLnBrk="1" hangingPunct="1">
              <a:spcBef>
                <a:spcPct val="0"/>
              </a:spcBef>
            </a:pPr>
            <a:r>
              <a:rPr lang="en-US" smtClean="0"/>
              <a:t>One of the biggest challenges you may face is helping your district</a:t>
            </a:r>
            <a:r>
              <a:rPr lang="ja-JP" altLang="en-US" smtClean="0">
                <a:latin typeface="Arial" pitchFamily="34" charset="0"/>
              </a:rPr>
              <a:t>’</a:t>
            </a:r>
            <a:r>
              <a:rPr lang="en-US" altLang="ja-JP" smtClean="0"/>
              <a:t>s staff to understand that the best approach is to tell the story of the child, rather than fill in blanks on a form.</a:t>
            </a:r>
          </a:p>
          <a:p>
            <a:pPr marL="234950" indent="-234950" eaLnBrk="1" hangingPunct="1"/>
            <a:r>
              <a:rPr lang="en-US" smtClean="0"/>
              <a:t>If the story of the child is told from beginning to end, then the use of the forms becomes the vehicle for that story. </a:t>
            </a:r>
          </a:p>
          <a:p>
            <a:pPr marL="234950" indent="-234950" eaLnBrk="1" hangingPunct="1"/>
            <a:r>
              <a:rPr lang="en-US" smtClean="0"/>
              <a:t>It is our mission to have educators think less about what goes in the box, and more about documenting the who, what, when, where, and why regarding this child.</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4813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47107" name="Rectangle 3"/>
          <p:cNvSpPr>
            <a:spLocks noGrp="1" noChangeArrowheads="1"/>
          </p:cNvSpPr>
          <p:nvPr>
            <p:ph type="title"/>
          </p:nvPr>
        </p:nvSpPr>
        <p:spPr>
          <a:xfrm>
            <a:off x="762000" y="4572000"/>
            <a:ext cx="7543800" cy="1600200"/>
          </a:xfrm>
        </p:spPr>
        <p:txBody>
          <a:bodyPr/>
          <a:lstStyle/>
          <a:p>
            <a:pPr eaLnBrk="1" hangingPunct="1">
              <a:defRPr/>
            </a:pPr>
            <a:r>
              <a:rPr lang="en-US" sz="4800" smtClean="0">
                <a:sym typeface="Impact" charset="0"/>
              </a:rPr>
              <a:t>Measurable goals</a:t>
            </a:r>
          </a:p>
        </p:txBody>
      </p:sp>
      <p:sp>
        <p:nvSpPr>
          <p:cNvPr id="47108" name="Rectangle 4"/>
          <p:cNvSpPr>
            <a:spLocks noGrp="1" noChangeArrowheads="1"/>
          </p:cNvSpPr>
          <p:nvPr>
            <p:ph type="body" idx="1"/>
          </p:nvPr>
        </p:nvSpPr>
        <p:spPr>
          <a:xfrm>
            <a:off x="533400" y="685800"/>
            <a:ext cx="8153400" cy="4419600"/>
          </a:xfrm>
        </p:spPr>
        <p:txBody>
          <a:bodyPr/>
          <a:lstStyle/>
          <a:p>
            <a:pPr marL="234950" indent="-234950" eaLnBrk="1" hangingPunct="1">
              <a:spcBef>
                <a:spcPct val="0"/>
              </a:spcBef>
            </a:pPr>
            <a:r>
              <a:rPr lang="en-US" smtClean="0"/>
              <a:t>An IEP must include a statement of measurable annual goals, including academic and functional goals designed to –</a:t>
            </a:r>
          </a:p>
          <a:p>
            <a:pPr marL="234950" indent="-234950" eaLnBrk="1" hangingPunct="1"/>
            <a:r>
              <a:rPr lang="en-US" smtClean="0"/>
              <a:t>Meet the child's needs that result from the child's disability to enable the child to be involved in and make progress in the general education curriculum; and</a:t>
            </a:r>
          </a:p>
          <a:p>
            <a:pPr marL="234950" indent="-234950" eaLnBrk="1" hangingPunct="1"/>
            <a:r>
              <a:rPr lang="en-US" smtClean="0"/>
              <a:t>Meet each of the child's other educational needs that result from the child's disability.</a:t>
            </a:r>
          </a:p>
          <a:p>
            <a:pPr marL="234950" indent="-234950" eaLnBrk="1" hangingPunct="1"/>
            <a:r>
              <a:rPr lang="en-US" i="1" smtClean="0"/>
              <a:t>34 C.F.R. §300.320(a)(2).</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4915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48131" name="Rectangle 3"/>
          <p:cNvSpPr>
            <a:spLocks noGrp="1" noChangeArrowheads="1"/>
          </p:cNvSpPr>
          <p:nvPr>
            <p:ph type="title"/>
          </p:nvPr>
        </p:nvSpPr>
        <p:spPr>
          <a:xfrm>
            <a:off x="762000" y="4572000"/>
            <a:ext cx="7366000" cy="1600200"/>
          </a:xfrm>
        </p:spPr>
        <p:txBody>
          <a:bodyPr/>
          <a:lstStyle/>
          <a:p>
            <a:pPr eaLnBrk="1" hangingPunct="1">
              <a:defRPr/>
            </a:pPr>
            <a:r>
              <a:rPr lang="en-US" smtClean="0">
                <a:sym typeface="Impact" charset="0"/>
              </a:rPr>
              <a:t>Measurable goals</a:t>
            </a:r>
          </a:p>
        </p:txBody>
      </p:sp>
      <p:sp>
        <p:nvSpPr>
          <p:cNvPr id="48132" name="Rectangle 4"/>
          <p:cNvSpPr>
            <a:spLocks noGrp="1" noChangeArrowheads="1"/>
          </p:cNvSpPr>
          <p:nvPr>
            <p:ph type="body" idx="1"/>
          </p:nvPr>
        </p:nvSpPr>
        <p:spPr/>
        <p:txBody>
          <a:bodyPr/>
          <a:lstStyle/>
          <a:p>
            <a:pPr marL="234950" indent="-234950" eaLnBrk="1" hangingPunct="1">
              <a:buFont typeface="Arial" charset="0"/>
              <a:buChar char="•"/>
              <a:defRPr/>
            </a:pPr>
            <a:r>
              <a:rPr lang="en-US" sz="3600" smtClean="0">
                <a:latin typeface="Times New Roman Bold" charset="0"/>
                <a:cs typeface="Times New Roman Bold" charset="0"/>
                <a:sym typeface="Times New Roman Bold" charset="0"/>
              </a:rPr>
              <a:t>SMART</a:t>
            </a:r>
            <a:r>
              <a:rPr lang="en-US" sz="3600" smtClean="0">
                <a:sym typeface="Times New Roman" charset="0"/>
              </a:rPr>
              <a:t> goals:</a:t>
            </a:r>
          </a:p>
          <a:p>
            <a:pPr lvl="1" eaLnBrk="1" hangingPunct="1">
              <a:buFont typeface="Arial" charset="0"/>
              <a:buChar char="•"/>
              <a:defRPr/>
            </a:pPr>
            <a:r>
              <a:rPr lang="en-US" smtClean="0">
                <a:sym typeface="Times New Roman" charset="0"/>
              </a:rPr>
              <a:t>Specific</a:t>
            </a:r>
          </a:p>
          <a:p>
            <a:pPr lvl="1" eaLnBrk="1" hangingPunct="1">
              <a:buFont typeface="Arial" charset="0"/>
              <a:buChar char="•"/>
              <a:defRPr/>
            </a:pPr>
            <a:r>
              <a:rPr lang="en-US" smtClean="0">
                <a:sym typeface="Times New Roman" charset="0"/>
              </a:rPr>
              <a:t>Measurable</a:t>
            </a:r>
          </a:p>
          <a:p>
            <a:pPr lvl="1" eaLnBrk="1" hangingPunct="1">
              <a:buFont typeface="Arial" charset="0"/>
              <a:buChar char="•"/>
              <a:defRPr/>
            </a:pPr>
            <a:r>
              <a:rPr lang="en-US" smtClean="0">
                <a:sym typeface="Times New Roman" charset="0"/>
              </a:rPr>
              <a:t>Achievable</a:t>
            </a:r>
          </a:p>
          <a:p>
            <a:pPr lvl="1" eaLnBrk="1" hangingPunct="1">
              <a:buFont typeface="Arial" charset="0"/>
              <a:buChar char="•"/>
              <a:defRPr/>
            </a:pPr>
            <a:r>
              <a:rPr lang="en-US" smtClean="0">
                <a:sym typeface="Times New Roman" charset="0"/>
              </a:rPr>
              <a:t>Results oriented &amp; relevant</a:t>
            </a:r>
          </a:p>
          <a:p>
            <a:pPr lvl="1" eaLnBrk="1" hangingPunct="1">
              <a:buFont typeface="Arial" charset="0"/>
              <a:buChar char="•"/>
              <a:defRPr/>
            </a:pPr>
            <a:r>
              <a:rPr lang="en-US" smtClean="0">
                <a:sym typeface="Times New Roman" charset="0"/>
              </a:rPr>
              <a:t>Time bound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017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49155" name="Rectangle 3"/>
          <p:cNvSpPr>
            <a:spLocks noGrp="1" noChangeArrowheads="1"/>
          </p:cNvSpPr>
          <p:nvPr>
            <p:ph type="title"/>
          </p:nvPr>
        </p:nvSpPr>
        <p:spPr>
          <a:xfrm>
            <a:off x="457200" y="469900"/>
            <a:ext cx="8229600" cy="1247775"/>
          </a:xfrm>
        </p:spPr>
        <p:txBody>
          <a:bodyPr/>
          <a:lstStyle/>
          <a:p>
            <a:pPr algn="ctr" eaLnBrk="1" hangingPunct="1">
              <a:defRPr/>
            </a:pPr>
            <a:r>
              <a:rPr lang="en-US" sz="3600" smtClean="0">
                <a:sym typeface="Impact" charset="0"/>
              </a:rPr>
              <a:t>THE STRANGER TEST </a:t>
            </a:r>
          </a:p>
        </p:txBody>
      </p:sp>
      <p:sp>
        <p:nvSpPr>
          <p:cNvPr id="49156" name="Rectangle 4"/>
          <p:cNvSpPr>
            <a:spLocks noGrp="1" noChangeArrowheads="1"/>
          </p:cNvSpPr>
          <p:nvPr>
            <p:ph type="body" idx="1"/>
          </p:nvPr>
        </p:nvSpPr>
        <p:spPr>
          <a:xfrm>
            <a:off x="685800" y="1600200"/>
            <a:ext cx="7696200" cy="4495800"/>
          </a:xfrm>
        </p:spPr>
        <p:txBody>
          <a:bodyPr/>
          <a:lstStyle/>
          <a:p>
            <a:pPr marL="234950" indent="-234950" eaLnBrk="1" hangingPunct="1"/>
            <a:r>
              <a:rPr lang="en-US" smtClean="0"/>
              <a:t>The Stranger Test refers to goals and objectives for students that are described in a fashion that a person unfamiliar with the student could read the description and understand it.  </a:t>
            </a:r>
          </a:p>
          <a:p>
            <a:pPr marL="234950" indent="-234950" eaLnBrk="1" hangingPunct="1"/>
            <a:r>
              <a:rPr lang="en-US" smtClean="0"/>
              <a:t>Because various persons involved in the implementation of a student's educational plan may interpret a construct differently, it is necessary to describe student behavior in terms that would pass the Stranger Test.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120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0179" name="Rectangle 3"/>
          <p:cNvSpPr>
            <a:spLocks noGrp="1" noChangeArrowheads="1"/>
          </p:cNvSpPr>
          <p:nvPr>
            <p:ph type="title"/>
          </p:nvPr>
        </p:nvSpPr>
        <p:spPr/>
        <p:txBody>
          <a:bodyPr/>
          <a:lstStyle/>
          <a:p>
            <a:pPr eaLnBrk="1" hangingPunct="1">
              <a:defRPr/>
            </a:pPr>
            <a:r>
              <a:rPr lang="en-US" smtClean="0">
                <a:sym typeface="Impact" charset="0"/>
              </a:rPr>
              <a:t>Measurable goals</a:t>
            </a:r>
          </a:p>
        </p:txBody>
      </p:sp>
      <p:sp>
        <p:nvSpPr>
          <p:cNvPr id="50180"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dirty="0" smtClean="0">
                <a:sym typeface="Times New Roman" charset="0"/>
              </a:rPr>
              <a:t>Measurable goals must have sufficiently objective criteria for measuring progress. </a:t>
            </a:r>
            <a:r>
              <a:rPr lang="en-US" i="1" dirty="0" smtClean="0">
                <a:sym typeface="Times New Roman" charset="0"/>
              </a:rPr>
              <a:t> </a:t>
            </a:r>
            <a:r>
              <a:rPr lang="en-US" i="1" dirty="0" err="1" smtClean="0">
                <a:latin typeface="Times New Roman Italic" charset="0"/>
                <a:cs typeface="Times New Roman Italic" charset="0"/>
                <a:sym typeface="Times New Roman Italic" charset="0"/>
              </a:rPr>
              <a:t>Kuszerski</a:t>
            </a:r>
            <a:r>
              <a:rPr lang="en-US" i="1" dirty="0" smtClean="0">
                <a:latin typeface="Times New Roman Italic" charset="0"/>
                <a:cs typeface="Times New Roman Italic" charset="0"/>
                <a:sym typeface="Times New Roman Italic" charset="0"/>
              </a:rPr>
              <a:t> v. Chippewa Valley </a:t>
            </a:r>
            <a:r>
              <a:rPr lang="en-US" i="1" dirty="0" err="1" smtClean="0">
                <a:latin typeface="Times New Roman Italic" charset="0"/>
                <a:cs typeface="Times New Roman Italic" charset="0"/>
                <a:sym typeface="Times New Roman Italic" charset="0"/>
              </a:rPr>
              <a:t>Schs</a:t>
            </a:r>
            <a:r>
              <a:rPr lang="en-US" i="1" dirty="0" smtClean="0">
                <a:latin typeface="Times New Roman Italic" charset="0"/>
                <a:cs typeface="Times New Roman Italic" charset="0"/>
                <a:sym typeface="Times New Roman Italic" charset="0"/>
              </a:rPr>
              <a:t>., </a:t>
            </a:r>
            <a:r>
              <a:rPr lang="en-US" dirty="0" smtClean="0">
                <a:sym typeface="Times New Roman" charset="0"/>
              </a:rPr>
              <a:t>38 IDELR 63 (6</a:t>
            </a:r>
            <a:r>
              <a:rPr lang="en-US" baseline="30000" dirty="0" smtClean="0">
                <a:sym typeface="Times New Roman" charset="0"/>
              </a:rPr>
              <a:t>th</a:t>
            </a:r>
            <a:r>
              <a:rPr lang="en-US" dirty="0" smtClean="0">
                <a:sym typeface="Times New Roman" charset="0"/>
              </a:rPr>
              <a:t> Cir. 2003).</a:t>
            </a:r>
          </a:p>
          <a:p>
            <a:pPr marL="234950" indent="-234950" eaLnBrk="1" hangingPunct="1">
              <a:buFont typeface="Arial" charset="0"/>
              <a:buChar char="•"/>
              <a:defRPr/>
            </a:pPr>
            <a:r>
              <a:rPr lang="en-US" dirty="0" smtClean="0">
                <a:sym typeface="Times New Roman" charset="0"/>
              </a:rPr>
              <a:t>Measurable goals lead to measuring progress.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222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1203" name="Rectangle 3"/>
          <p:cNvSpPr>
            <a:spLocks noGrp="1" noChangeArrowheads="1"/>
          </p:cNvSpPr>
          <p:nvPr>
            <p:ph type="title"/>
          </p:nvPr>
        </p:nvSpPr>
        <p:spPr>
          <a:xfrm>
            <a:off x="304800" y="274638"/>
            <a:ext cx="8382000" cy="1249362"/>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defRPr/>
            </a:pPr>
            <a:r>
              <a:rPr lang="en-US" sz="3600" smtClean="0">
                <a:sym typeface="Impact" charset="0"/>
              </a:rPr>
              <a:t>FAPE PIE</a:t>
            </a:r>
          </a:p>
        </p:txBody>
      </p:sp>
      <p:graphicFrame>
        <p:nvGraphicFramePr>
          <p:cNvPr id="52228" name="Object 4"/>
          <p:cNvGraphicFramePr>
            <a:graphicFrameLocks/>
          </p:cNvGraphicFramePr>
          <p:nvPr/>
        </p:nvGraphicFramePr>
        <p:xfrm>
          <a:off x="1287463" y="719138"/>
          <a:ext cx="6007100" cy="6007100"/>
        </p:xfrm>
        <a:graphic>
          <a:graphicData uri="http://schemas.openxmlformats.org/presentationml/2006/ole">
            <p:oleObj spid="_x0000_s52228" name="Chart" r:id="rId3" imgW="8438491" imgH="8438491" progId="MSGraph.Chart.8">
              <p:embed/>
            </p:oleObj>
          </a:graphicData>
        </a:graphic>
      </p:graphicFrame>
      <p:sp>
        <p:nvSpPr>
          <p:cNvPr id="52229" name="Rectangle 5"/>
          <p:cNvSpPr>
            <a:spLocks/>
          </p:cNvSpPr>
          <p:nvPr/>
        </p:nvSpPr>
        <p:spPr bwMode="auto">
          <a:xfrm>
            <a:off x="5715000" y="2222500"/>
            <a:ext cx="1060450" cy="495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Specialized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Instruction</a:t>
            </a:r>
          </a:p>
        </p:txBody>
      </p:sp>
      <p:sp>
        <p:nvSpPr>
          <p:cNvPr id="52230" name="Rectangle 6"/>
          <p:cNvSpPr>
            <a:spLocks/>
          </p:cNvSpPr>
          <p:nvPr/>
        </p:nvSpPr>
        <p:spPr bwMode="auto">
          <a:xfrm>
            <a:off x="6324600" y="3822700"/>
            <a:ext cx="725488" cy="495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Related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Service</a:t>
            </a:r>
          </a:p>
        </p:txBody>
      </p:sp>
      <p:sp>
        <p:nvSpPr>
          <p:cNvPr id="52231" name="Rectangle 7"/>
          <p:cNvSpPr>
            <a:spLocks/>
          </p:cNvSpPr>
          <p:nvPr/>
        </p:nvSpPr>
        <p:spPr bwMode="auto">
          <a:xfrm>
            <a:off x="1981200" y="2600325"/>
            <a:ext cx="419100" cy="241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LRE</a:t>
            </a:r>
          </a:p>
        </p:txBody>
      </p:sp>
      <p:sp>
        <p:nvSpPr>
          <p:cNvPr id="52232" name="Rectangle 8"/>
          <p:cNvSpPr>
            <a:spLocks/>
          </p:cNvSpPr>
          <p:nvPr/>
        </p:nvSpPr>
        <p:spPr bwMode="auto">
          <a:xfrm>
            <a:off x="1752600" y="4048125"/>
            <a:ext cx="419100" cy="241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ESY</a:t>
            </a:r>
          </a:p>
        </p:txBody>
      </p:sp>
      <p:sp>
        <p:nvSpPr>
          <p:cNvPr id="52233" name="Rectangle 9"/>
          <p:cNvSpPr>
            <a:spLocks/>
          </p:cNvSpPr>
          <p:nvPr/>
        </p:nvSpPr>
        <p:spPr bwMode="auto">
          <a:xfrm>
            <a:off x="1981200" y="5118100"/>
            <a:ext cx="1536700" cy="495300"/>
          </a:xfrm>
          <a:prstGeom prst="rect">
            <a:avLst/>
          </a:prstGeom>
          <a:noFill/>
          <a:ln w="12700">
            <a:noFill/>
            <a:miter lim="800000"/>
            <a:headEnd/>
            <a:tailEnd/>
          </a:ln>
        </p:spPr>
        <p:txBody>
          <a:bodyPr lIns="0" tIns="0" rIns="0" bIns="0" anchor="ctr"/>
          <a:lstStyle/>
          <a:p>
            <a:pPr algn="l"/>
            <a:r>
              <a:rPr lang="en-US" sz="1700">
                <a:solidFill>
                  <a:srgbClr val="FFFFFF"/>
                </a:solidFill>
                <a:latin typeface="Times New Roman" pitchFamily="18" charset="0"/>
                <a:ea typeface="ＭＳ Ｐゴシック" charset="-128"/>
                <a:sym typeface="Times New Roman" pitchFamily="18" charset="0"/>
              </a:rPr>
              <a:t>Special Considerations</a:t>
            </a:r>
          </a:p>
        </p:txBody>
      </p:sp>
      <p:sp>
        <p:nvSpPr>
          <p:cNvPr id="52234" name="Rectangle 10"/>
          <p:cNvSpPr>
            <a:spLocks/>
          </p:cNvSpPr>
          <p:nvPr/>
        </p:nvSpPr>
        <p:spPr bwMode="auto">
          <a:xfrm>
            <a:off x="5029200" y="4894263"/>
            <a:ext cx="1373188" cy="749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Supplementary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Aids and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Service</a:t>
            </a:r>
          </a:p>
        </p:txBody>
      </p:sp>
      <p:sp>
        <p:nvSpPr>
          <p:cNvPr id="52235" name="Rectangle 11"/>
          <p:cNvSpPr>
            <a:spLocks/>
          </p:cNvSpPr>
          <p:nvPr/>
        </p:nvSpPr>
        <p:spPr bwMode="auto">
          <a:xfrm>
            <a:off x="3505200" y="5826125"/>
            <a:ext cx="2108200" cy="749300"/>
          </a:xfrm>
          <a:prstGeom prst="rect">
            <a:avLst/>
          </a:prstGeom>
          <a:noFill/>
          <a:ln w="12700">
            <a:noFill/>
            <a:miter lim="800000"/>
            <a:headEnd/>
            <a:tailEnd/>
          </a:ln>
        </p:spPr>
        <p:txBody>
          <a:bodyPr lIns="0" tIns="0" rIns="0" bIns="0" anchor="ctr"/>
          <a:lstStyle/>
          <a:p>
            <a:pPr algn="l"/>
            <a:r>
              <a:rPr lang="en-US" sz="1700">
                <a:solidFill>
                  <a:srgbClr val="FFFFFF"/>
                </a:solidFill>
                <a:latin typeface="Times New Roman" pitchFamily="18" charset="0"/>
                <a:ea typeface="ＭＳ Ｐゴシック" charset="-128"/>
                <a:sym typeface="Times New Roman" pitchFamily="18" charset="0"/>
              </a:rPr>
              <a:t>Accommodations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and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Modifications</a:t>
            </a:r>
          </a:p>
        </p:txBody>
      </p:sp>
      <p:sp>
        <p:nvSpPr>
          <p:cNvPr id="52236" name="Rectangle 12"/>
          <p:cNvSpPr>
            <a:spLocks/>
          </p:cNvSpPr>
          <p:nvPr/>
        </p:nvSpPr>
        <p:spPr bwMode="auto">
          <a:xfrm>
            <a:off x="4572000" y="1457325"/>
            <a:ext cx="815975" cy="241300"/>
          </a:xfrm>
          <a:prstGeom prst="rect">
            <a:avLst/>
          </a:prstGeom>
          <a:noFill/>
          <a:ln w="12700">
            <a:noFill/>
            <a:miter lim="800000"/>
            <a:headEnd/>
            <a:tailEnd/>
          </a:ln>
        </p:spPr>
        <p:txBody>
          <a:bodyPr wrap="none" lIns="0" tIns="0" rIns="0" bIns="0" anchor="ctr">
            <a:spAutoFit/>
          </a:bodyPr>
          <a:lstStyle/>
          <a:p>
            <a:pPr algn="l"/>
            <a:r>
              <a:rPr lang="en-US" sz="1700">
                <a:solidFill>
                  <a:srgbClr val="FFFFFF"/>
                </a:solidFill>
                <a:latin typeface="Times New Roman" pitchFamily="18" charset="0"/>
                <a:ea typeface="ＭＳ Ｐゴシック" charset="-128"/>
                <a:sym typeface="Times New Roman" pitchFamily="18" charset="0"/>
              </a:rPr>
              <a:t>PLAAFP</a:t>
            </a:r>
          </a:p>
        </p:txBody>
      </p:sp>
      <p:sp>
        <p:nvSpPr>
          <p:cNvPr id="52237" name="Rectangle 13"/>
          <p:cNvSpPr>
            <a:spLocks/>
          </p:cNvSpPr>
          <p:nvPr/>
        </p:nvSpPr>
        <p:spPr bwMode="auto">
          <a:xfrm>
            <a:off x="2819400" y="1333500"/>
            <a:ext cx="1752600" cy="495300"/>
          </a:xfrm>
          <a:prstGeom prst="rect">
            <a:avLst/>
          </a:prstGeom>
          <a:noFill/>
          <a:ln w="12700">
            <a:noFill/>
            <a:miter lim="800000"/>
            <a:headEnd/>
            <a:tailEnd/>
          </a:ln>
        </p:spPr>
        <p:txBody>
          <a:bodyPr lIns="0" tIns="0" rIns="0" bIns="0" anchor="ctr"/>
          <a:lstStyle/>
          <a:p>
            <a:pPr algn="l"/>
            <a:r>
              <a:rPr lang="en-US" sz="1700">
                <a:solidFill>
                  <a:srgbClr val="FFFFFF"/>
                </a:solidFill>
                <a:latin typeface="Times New Roman" pitchFamily="18" charset="0"/>
                <a:ea typeface="ＭＳ Ｐゴシック" charset="-128"/>
                <a:sym typeface="Times New Roman" pitchFamily="18" charset="0"/>
              </a:rPr>
              <a:t>Progress </a:t>
            </a:r>
            <a:endParaRPr lang="en-US" sz="1800">
              <a:solidFill>
                <a:schemeClr val="tx1"/>
              </a:solidFill>
              <a:latin typeface="Times New Roman" pitchFamily="18" charset="0"/>
              <a:ea typeface="ＭＳ Ｐゴシック" charset="-128"/>
              <a:sym typeface="Times New Roman" pitchFamily="18" charset="0"/>
            </a:endParaRPr>
          </a:p>
          <a:p>
            <a:pPr algn="l"/>
            <a:r>
              <a:rPr lang="en-US" sz="1700">
                <a:solidFill>
                  <a:srgbClr val="FFFFFF"/>
                </a:solidFill>
                <a:latin typeface="Times New Roman" pitchFamily="18" charset="0"/>
                <a:ea typeface="ＭＳ Ｐゴシック" charset="-128"/>
                <a:sym typeface="Times New Roman" pitchFamily="18" charset="0"/>
              </a:rPr>
              <a:t>Reporting</a:t>
            </a:r>
          </a:p>
        </p:txBody>
      </p:sp>
      <p:grpSp>
        <p:nvGrpSpPr>
          <p:cNvPr id="52238" name="Group 16"/>
          <p:cNvGrpSpPr>
            <a:grpSpLocks/>
          </p:cNvGrpSpPr>
          <p:nvPr/>
        </p:nvGrpSpPr>
        <p:grpSpPr bwMode="auto">
          <a:xfrm>
            <a:off x="3733800" y="3200400"/>
            <a:ext cx="1219200" cy="1143000"/>
            <a:chOff x="0" y="0"/>
            <a:chExt cx="768" cy="720"/>
          </a:xfrm>
        </p:grpSpPr>
        <p:sp>
          <p:nvSpPr>
            <p:cNvPr id="52240" name="Oval 14"/>
            <p:cNvSpPr>
              <a:spLocks/>
            </p:cNvSpPr>
            <p:nvPr/>
          </p:nvSpPr>
          <p:spPr bwMode="auto">
            <a:xfrm>
              <a:off x="0" y="0"/>
              <a:ext cx="768" cy="720"/>
            </a:xfrm>
            <a:prstGeom prst="ellipse">
              <a:avLst/>
            </a:prstGeom>
            <a:blipFill dpi="0" rotWithShape="0">
              <a:blip r:embed="rId4"/>
              <a:srcRect/>
              <a:tile tx="0" ty="0" sx="100000" sy="100000" flip="none" algn="tl"/>
            </a:blipFill>
            <a:ln w="12700">
              <a:noFill/>
              <a:miter lim="800000"/>
              <a:headEnd/>
              <a:tailEnd/>
            </a:ln>
          </p:spPr>
          <p:txBody>
            <a:bodyPr lIns="0" tIns="0" rIns="0" bIns="0"/>
            <a:lstStyle/>
            <a:p>
              <a:endParaRPr lang="en-US"/>
            </a:p>
          </p:txBody>
        </p:sp>
        <p:sp>
          <p:nvSpPr>
            <p:cNvPr id="2" name="Rectangle 15"/>
            <p:cNvSpPr>
              <a:spLocks/>
            </p:cNvSpPr>
            <p:nvPr/>
          </p:nvSpPr>
          <p:spPr bwMode="auto">
            <a:xfrm>
              <a:off x="112" y="204"/>
              <a:ext cx="544" cy="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700">
                  <a:solidFill>
                    <a:srgbClr val="FFFFFF"/>
                  </a:solidFill>
                  <a:effectLst>
                    <a:outerShdw blurRad="38100" dist="38100" dir="2700000" algn="tl">
                      <a:srgbClr val="C0C0C0"/>
                    </a:outerShdw>
                  </a:effectLst>
                  <a:latin typeface="Times New Roman" pitchFamily="18" charset="0"/>
                  <a:ea typeface="ＭＳ Ｐゴシック" charset="-128"/>
                  <a:sym typeface="Times New Roman" pitchFamily="18" charset="0"/>
                </a:rPr>
                <a:t>IEP Goals</a:t>
              </a:r>
            </a:p>
          </p:txBody>
        </p:sp>
      </p:grpSp>
      <p:sp>
        <p:nvSpPr>
          <p:cNvPr id="52239" name="Line 17"/>
          <p:cNvSpPr>
            <a:spLocks noChangeShapeType="1"/>
          </p:cNvSpPr>
          <p:nvPr/>
        </p:nvSpPr>
        <p:spPr bwMode="auto">
          <a:xfrm rot="10800000" flipH="1">
            <a:off x="3886200" y="531813"/>
            <a:ext cx="3513138" cy="838200"/>
          </a:xfrm>
          <a:prstGeom prst="line">
            <a:avLst/>
          </a:prstGeom>
          <a:noFill/>
          <a:ln w="101600">
            <a:solidFill>
              <a:srgbClr val="A40800"/>
            </a:solidFill>
            <a:miter lim="800000"/>
            <a:headEnd type="stealth" w="med" len="med"/>
            <a:tailEnd/>
          </a:ln>
        </p:spPr>
        <p:txBody>
          <a:bodyPr lIns="0" tIns="0" rIns="0" bIns="0"/>
          <a:lstStyle/>
          <a:p>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325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2227" name="Rectangle 3"/>
          <p:cNvSpPr>
            <a:spLocks noGrp="1" noChangeArrowheads="1"/>
          </p:cNvSpPr>
          <p:nvPr>
            <p:ph type="title"/>
          </p:nvPr>
        </p:nvSpPr>
        <p:spPr>
          <a:xfrm>
            <a:off x="704850" y="374650"/>
            <a:ext cx="7726363" cy="962025"/>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algn="ctr" eaLnBrk="1" hangingPunct="1">
              <a:defRPr/>
            </a:pPr>
            <a:r>
              <a:rPr lang="en-US" sz="3600" smtClean="0">
                <a:sym typeface="Impact" charset="0"/>
              </a:rPr>
              <a:t>The Rowley Standard</a:t>
            </a:r>
          </a:p>
        </p:txBody>
      </p:sp>
      <p:sp>
        <p:nvSpPr>
          <p:cNvPr id="52228" name="Rectangle 4"/>
          <p:cNvSpPr>
            <a:spLocks noGrp="1" noChangeArrowheads="1"/>
          </p:cNvSpPr>
          <p:nvPr>
            <p:ph type="body" idx="1"/>
          </p:nvPr>
        </p:nvSpPr>
        <p:spPr>
          <a:xfrm>
            <a:off x="990600" y="1828800"/>
            <a:ext cx="7467600" cy="48006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203200" indent="-200025" eaLnBrk="1" hangingPunct="1">
              <a:spcBef>
                <a:spcPct val="0"/>
              </a:spcBef>
              <a:buClr>
                <a:srgbClr val="3891A7"/>
              </a:buClr>
              <a:buSzPct val="80000"/>
              <a:buFont typeface="Wingdings 2" pitchFamily="18" charset="2"/>
              <a:buChar char=""/>
            </a:pPr>
            <a:r>
              <a:rPr lang="en-US" smtClean="0"/>
              <a:t>In </a:t>
            </a:r>
            <a:r>
              <a:rPr lang="en-US" smtClean="0">
                <a:sym typeface="Times New Roman Italic" charset="0"/>
              </a:rPr>
              <a:t>Rowley</a:t>
            </a:r>
            <a:r>
              <a:rPr lang="en-US" smtClean="0"/>
              <a:t>, the Supreme Court held that a student's ability to earn passing marks and advance from grade to grade is a strong indicator that he received a meaningful educational benefit. </a:t>
            </a:r>
          </a:p>
          <a:p>
            <a:pPr marL="203200" indent="-200025" eaLnBrk="1" hangingPunct="1">
              <a:buClr>
                <a:srgbClr val="3891A7"/>
              </a:buClr>
              <a:buSzPct val="80000"/>
              <a:buFont typeface="Wingdings 2" pitchFamily="18" charset="2"/>
              <a:buChar char=""/>
            </a:pPr>
            <a:r>
              <a:rPr lang="en-US" smtClean="0">
                <a:sym typeface="Times New Roman Italic" charset="0"/>
              </a:rPr>
              <a:t>Rowley</a:t>
            </a:r>
            <a:r>
              <a:rPr lang="en-US" smtClean="0"/>
              <a:t> addressed the student</a:t>
            </a:r>
            <a:r>
              <a:rPr lang="ja-JP" altLang="en-US" smtClean="0"/>
              <a:t>’</a:t>
            </a:r>
            <a:r>
              <a:rPr lang="en-US" altLang="ja-JP" smtClean="0"/>
              <a:t>s performance in the general education classroom.</a:t>
            </a:r>
            <a:r>
              <a:rPr lang="en-US" altLang="ja-JP" smtClean="0">
                <a:sym typeface="Times New Roman Italic" charset="0"/>
              </a:rPr>
              <a:t>	</a:t>
            </a:r>
            <a:endParaRPr lang="en-US" altLang="ja-JP" smtClean="0"/>
          </a:p>
          <a:p>
            <a:pPr marL="203200" indent="-200025" eaLnBrk="1" hangingPunct="1">
              <a:buClr>
                <a:srgbClr val="3891A7"/>
              </a:buClr>
              <a:buSzPct val="80000"/>
              <a:buFont typeface="Wingdings 2" pitchFamily="18" charset="2"/>
              <a:buChar char=""/>
            </a:pPr>
            <a:endParaRPr lang="en-US" smtClean="0">
              <a:sym typeface="Times New Roman Italic" charset="0"/>
            </a:endParaRPr>
          </a:p>
          <a:p>
            <a:pPr marL="203200" indent="-200025" eaLnBrk="1" hangingPunct="1">
              <a:buClr>
                <a:srgbClr val="3891A7"/>
              </a:buClr>
              <a:buSzPct val="80000"/>
              <a:buFont typeface="Arial" pitchFamily="34" charset="0"/>
              <a:buNone/>
            </a:pPr>
            <a:r>
              <a:rPr lang="en-US" i="1" smtClean="0">
                <a:sym typeface="Times New Roman Italic" charset="0"/>
              </a:rPr>
              <a:t>Board of Education of the Hendrick Hudson Central School District v. Rowley, </a:t>
            </a:r>
            <a:r>
              <a:rPr lang="en-US" smtClean="0"/>
              <a:t>553 IDELR 656 (U.S. 1982).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427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3251" name="Rectangle 3"/>
          <p:cNvSpPr>
            <a:spLocks noGrp="1" noChangeArrowheads="1"/>
          </p:cNvSpPr>
          <p:nvPr>
            <p:ph type="title"/>
          </p:nvPr>
        </p:nvSpPr>
        <p:spPr>
          <a:xfrm>
            <a:off x="525463" y="214313"/>
            <a:ext cx="7786687" cy="10414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algn="ctr" eaLnBrk="1" hangingPunct="1">
              <a:defRPr/>
            </a:pPr>
            <a:r>
              <a:rPr lang="en-US" sz="3600" smtClean="0">
                <a:sym typeface="Impact" charset="0"/>
              </a:rPr>
              <a:t>Progress vs. Mastery</a:t>
            </a:r>
          </a:p>
        </p:txBody>
      </p:sp>
      <p:sp>
        <p:nvSpPr>
          <p:cNvPr id="53252" name="Rectangle 4"/>
          <p:cNvSpPr>
            <a:spLocks noGrp="1" noChangeArrowheads="1"/>
          </p:cNvSpPr>
          <p:nvPr>
            <p:ph type="body" idx="1"/>
          </p:nvPr>
        </p:nvSpPr>
        <p:spPr>
          <a:xfrm>
            <a:off x="609600" y="1371600"/>
            <a:ext cx="7696200" cy="44196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203200" indent="-200025" eaLnBrk="1" hangingPunct="1">
              <a:lnSpc>
                <a:spcPct val="90000"/>
              </a:lnSpc>
              <a:spcBef>
                <a:spcPct val="0"/>
              </a:spcBef>
              <a:buClr>
                <a:srgbClr val="3891A7"/>
              </a:buClr>
              <a:buSzPct val="80000"/>
              <a:buFont typeface="Wingdings 2" charset="0"/>
              <a:buChar char=""/>
              <a:defRPr/>
            </a:pPr>
            <a:r>
              <a:rPr lang="en-US" dirty="0">
                <a:sym typeface="Times New Roman" charset="0"/>
              </a:rPr>
              <a:t>A student's inability to perform at grade level does not indicate a denial of FAPE when a child makes progress commensurate with her abilities. </a:t>
            </a:r>
          </a:p>
          <a:p>
            <a:pPr marL="230187" lvl="1" indent="0" eaLnBrk="1" hangingPunct="1">
              <a:lnSpc>
                <a:spcPct val="90000"/>
              </a:lnSpc>
              <a:spcBef>
                <a:spcPts val="400"/>
              </a:spcBef>
              <a:buClr>
                <a:srgbClr val="3891A7"/>
              </a:buClr>
              <a:buFont typeface="Arial" charset="0"/>
              <a:buNone/>
              <a:defRPr/>
            </a:pPr>
            <a:r>
              <a:rPr lang="en-US" i="1" dirty="0" err="1">
                <a:sym typeface="Times New Roman Italic" charset="0"/>
              </a:rPr>
              <a:t>Walczak</a:t>
            </a:r>
            <a:r>
              <a:rPr lang="en-US" i="1" dirty="0">
                <a:sym typeface="Times New Roman Italic" charset="0"/>
              </a:rPr>
              <a:t> v. Florida Union Free Sch. Dist., </a:t>
            </a:r>
            <a:r>
              <a:rPr lang="en-US" dirty="0">
                <a:sym typeface="Times New Roman" charset="0"/>
              </a:rPr>
              <a:t>27 IDELR 1135 (2nd Cir. 1998). </a:t>
            </a:r>
          </a:p>
          <a:p>
            <a:pPr marL="203200" indent="-200025" eaLnBrk="1" hangingPunct="1">
              <a:lnSpc>
                <a:spcPct val="90000"/>
              </a:lnSpc>
              <a:buClr>
                <a:srgbClr val="3891A7"/>
              </a:buClr>
              <a:buSzPct val="80000"/>
              <a:buFont typeface="Wingdings 2" charset="0"/>
              <a:buChar char=""/>
              <a:defRPr/>
            </a:pPr>
            <a:r>
              <a:rPr lang="en-US" dirty="0">
                <a:sym typeface="Times New Roman" charset="0"/>
              </a:rPr>
              <a:t>Similarly, a student's failure to meet his IEP goals does not establish a denial of FAPE when the student is making progress toward his goals. </a:t>
            </a:r>
          </a:p>
          <a:p>
            <a:pPr marL="230187" lvl="1" indent="0" eaLnBrk="1" hangingPunct="1">
              <a:lnSpc>
                <a:spcPct val="90000"/>
              </a:lnSpc>
              <a:spcBef>
                <a:spcPts val="400"/>
              </a:spcBef>
              <a:buClr>
                <a:srgbClr val="3891A7"/>
              </a:buClr>
              <a:buFont typeface="Arial" charset="0"/>
              <a:buNone/>
              <a:defRPr/>
            </a:pPr>
            <a:r>
              <a:rPr lang="en-US" i="1" dirty="0" err="1">
                <a:sym typeface="Times New Roman Italic" charset="0"/>
              </a:rPr>
              <a:t>Schroll</a:t>
            </a:r>
            <a:r>
              <a:rPr lang="en-US" i="1" dirty="0">
                <a:sym typeface="Times New Roman Italic" charset="0"/>
              </a:rPr>
              <a:t> v. Board of Educ. Champaign Community Unit Sch. Dist. #4, </a:t>
            </a:r>
            <a:r>
              <a:rPr lang="en-US" dirty="0">
                <a:sym typeface="Times New Roman" charset="0"/>
              </a:rPr>
              <a:t>48 IDELR 155 (C.D. Ill. 2007).</a:t>
            </a:r>
          </a:p>
        </p:txBody>
      </p:sp>
      <p:sp>
        <p:nvSpPr>
          <p:cNvPr id="54277" name="Rectangle 5"/>
          <p:cNvSpPr>
            <a:spLocks/>
          </p:cNvSpPr>
          <p:nvPr/>
        </p:nvSpPr>
        <p:spPr bwMode="auto">
          <a:xfrm>
            <a:off x="4454525" y="6689725"/>
            <a:ext cx="203200" cy="203200"/>
          </a:xfrm>
          <a:prstGeom prst="rect">
            <a:avLst/>
          </a:prstGeom>
          <a:noFill/>
          <a:ln w="12700">
            <a:noFill/>
            <a:miter lim="800000"/>
            <a:headEnd/>
            <a:tailEnd/>
          </a:ln>
        </p:spPr>
        <p:txBody>
          <a:bodyPr wrap="none" lIns="25400" tIns="25400" rIns="25400" bIns="25400" anchor="b">
            <a:spAutoFit/>
          </a:bodyPr>
          <a:lstStyle/>
          <a:p>
            <a:pPr algn="l"/>
            <a:r>
              <a:rPr lang="en-US" sz="1100">
                <a:solidFill>
                  <a:srgbClr val="B3A687"/>
                </a:solidFill>
                <a:latin typeface="Times New Roman" pitchFamily="18" charset="0"/>
                <a:ea typeface="ＭＳ Ｐゴシック" charset="-128"/>
                <a:sym typeface="Times New Roman" pitchFamily="18" charset="0"/>
              </a:rPr>
              <a:t>38</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529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4275" name="Rectangle 3"/>
          <p:cNvSpPr>
            <a:spLocks noGrp="1" noChangeArrowheads="1"/>
          </p:cNvSpPr>
          <p:nvPr>
            <p:ph type="title"/>
          </p:nvPr>
        </p:nvSpPr>
        <p:spPr>
          <a:xfrm>
            <a:off x="525463" y="258763"/>
            <a:ext cx="8081962" cy="1036637"/>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algn="ctr" eaLnBrk="1" hangingPunct="1">
              <a:defRPr/>
            </a:pPr>
            <a:r>
              <a:rPr lang="en-US" sz="3600" dirty="0" smtClean="0">
                <a:sym typeface="Impact" charset="0"/>
              </a:rPr>
              <a:t>If Progress means educational benefit,</a:t>
            </a:r>
          </a:p>
        </p:txBody>
      </p:sp>
      <p:sp>
        <p:nvSpPr>
          <p:cNvPr id="54276" name="Rectangle 4"/>
          <p:cNvSpPr>
            <a:spLocks noGrp="1" noChangeArrowheads="1"/>
          </p:cNvSpPr>
          <p:nvPr>
            <p:ph type="body" idx="1"/>
          </p:nvPr>
        </p:nvSpPr>
        <p:spPr>
          <a:xfrm>
            <a:off x="609600" y="1752600"/>
            <a:ext cx="7924800" cy="45720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3175" indent="0" algn="ctr" eaLnBrk="1" hangingPunct="1">
              <a:spcBef>
                <a:spcPct val="0"/>
              </a:spcBef>
              <a:buClr>
                <a:srgbClr val="3891A7"/>
              </a:buClr>
              <a:buSzPct val="80000"/>
              <a:buFont typeface="Arial" pitchFamily="34" charset="0"/>
              <a:buNone/>
            </a:pPr>
            <a:r>
              <a:rPr lang="en-US" b="1" smtClean="0">
                <a:latin typeface="Impact" pitchFamily="34" charset="0"/>
                <a:sym typeface="Times New Roman Bold" charset="0"/>
              </a:rPr>
              <a:t>What does a lack of progress mean?</a:t>
            </a:r>
          </a:p>
          <a:p>
            <a:pPr marL="3175" indent="0" eaLnBrk="1" hangingPunct="1">
              <a:spcBef>
                <a:spcPct val="0"/>
              </a:spcBef>
              <a:buClr>
                <a:srgbClr val="3891A7"/>
              </a:buClr>
              <a:buSzPct val="80000"/>
              <a:buFont typeface="Arial" pitchFamily="34" charset="0"/>
              <a:buNone/>
            </a:pPr>
            <a:endParaRPr lang="en-US" smtClean="0">
              <a:sym typeface="Times New Roman Bold" charset="0"/>
            </a:endParaRPr>
          </a:p>
          <a:p>
            <a:pPr marL="3175" indent="0" eaLnBrk="1" hangingPunct="1">
              <a:spcBef>
                <a:spcPct val="0"/>
              </a:spcBef>
              <a:buClr>
                <a:srgbClr val="3891A7"/>
              </a:buClr>
              <a:buSzPct val="80000"/>
            </a:pPr>
            <a:r>
              <a:rPr lang="en-US" smtClean="0"/>
              <a:t>If a student fails to make progress within a reasonable period of time, the district must convene an IEP meeting to address the student's lack of progress.  A district's continuation of inadequate services will almost certainly be regarded as a denial of FAPE.</a:t>
            </a:r>
          </a:p>
          <a:p>
            <a:pPr marL="3175" indent="0" eaLnBrk="1" hangingPunct="1">
              <a:spcBef>
                <a:spcPct val="0"/>
              </a:spcBef>
              <a:buClr>
                <a:srgbClr val="3891A7"/>
              </a:buClr>
              <a:buSzPct val="80000"/>
            </a:pPr>
            <a:endParaRPr lang="en-US" smtClean="0">
              <a:sym typeface="Times New Roman Italic" charset="0"/>
            </a:endParaRPr>
          </a:p>
          <a:p>
            <a:pPr marL="3175" indent="0" eaLnBrk="1" hangingPunct="1">
              <a:spcBef>
                <a:spcPct val="0"/>
              </a:spcBef>
              <a:buClr>
                <a:srgbClr val="3891A7"/>
              </a:buClr>
              <a:buSzPct val="80000"/>
              <a:buFont typeface="Arial" pitchFamily="34" charset="0"/>
              <a:buNone/>
            </a:pPr>
            <a:r>
              <a:rPr lang="en-US" sz="2000" i="1" smtClean="0">
                <a:sym typeface="Times New Roman Italic" charset="0"/>
              </a:rPr>
              <a:t>District of Columbia Pub. Schs.</a:t>
            </a:r>
            <a:r>
              <a:rPr lang="en-US" sz="2000" smtClean="0">
                <a:sym typeface="Times New Roman Italic" charset="0"/>
              </a:rPr>
              <a:t>, </a:t>
            </a:r>
            <a:r>
              <a:rPr lang="en-US" sz="2000" smtClean="0"/>
              <a:t>49 IDELR 267 (D.D.C. 2008).</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632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5299" name="Rectangle 3"/>
          <p:cNvSpPr>
            <a:spLocks noGrp="1" noChangeArrowheads="1"/>
          </p:cNvSpPr>
          <p:nvPr>
            <p:ph type="title"/>
          </p:nvPr>
        </p:nvSpPr>
        <p:spPr>
          <a:xfrm>
            <a:off x="838200" y="419100"/>
            <a:ext cx="7429500" cy="9144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defRPr/>
            </a:pPr>
            <a:r>
              <a:rPr lang="en-US" sz="3600" dirty="0" smtClean="0">
                <a:sym typeface="Impact" charset="0"/>
              </a:rPr>
              <a:t>Lack of progress:  procedural steps</a:t>
            </a:r>
          </a:p>
        </p:txBody>
      </p:sp>
      <p:sp>
        <p:nvSpPr>
          <p:cNvPr id="55300" name="Rectangle 4"/>
          <p:cNvSpPr>
            <a:spLocks noGrp="1" noChangeArrowheads="1"/>
          </p:cNvSpPr>
          <p:nvPr>
            <p:ph type="body" idx="1"/>
          </p:nvPr>
        </p:nvSpPr>
        <p:spPr>
          <a:xfrm>
            <a:off x="838200" y="1524000"/>
            <a:ext cx="7467600" cy="43434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marL="457200" indent="-457200" eaLnBrk="1" hangingPunct="1">
              <a:spcBef>
                <a:spcPct val="0"/>
              </a:spcBef>
              <a:buClrTx/>
              <a:buSzPct val="99000"/>
              <a:buFont typeface="+mj-lt"/>
              <a:buAutoNum type="arabicPeriod"/>
              <a:defRPr/>
            </a:pPr>
            <a:r>
              <a:rPr lang="en-US" dirty="0">
                <a:sym typeface="Times New Roman" charset="0"/>
              </a:rPr>
              <a:t>Review the IEP and confirm </a:t>
            </a:r>
            <a:r>
              <a:rPr lang="en-US" dirty="0" smtClean="0">
                <a:sym typeface="Times New Roman" charset="0"/>
              </a:rPr>
              <a:t>implementation.</a:t>
            </a:r>
          </a:p>
          <a:p>
            <a:pPr marL="457200" indent="-457200" eaLnBrk="1" hangingPunct="1">
              <a:spcBef>
                <a:spcPct val="0"/>
              </a:spcBef>
              <a:buClrTx/>
              <a:buSzPct val="99000"/>
              <a:buFont typeface="+mj-lt"/>
              <a:buAutoNum type="arabicPeriod"/>
              <a:defRPr/>
            </a:pPr>
            <a:r>
              <a:rPr lang="en-US" dirty="0" smtClean="0">
                <a:sym typeface="Times New Roman" charset="0"/>
              </a:rPr>
              <a:t>Reconvene </a:t>
            </a:r>
            <a:r>
              <a:rPr lang="en-US" dirty="0">
                <a:sym typeface="Times New Roman" charset="0"/>
              </a:rPr>
              <a:t>the IEP team to review the lack of expected progress, </a:t>
            </a:r>
            <a:endParaRPr lang="en-US" dirty="0" smtClean="0">
              <a:sym typeface="Times New Roman" charset="0"/>
            </a:endParaRPr>
          </a:p>
          <a:p>
            <a:pPr marL="457200" indent="-457200" eaLnBrk="1" hangingPunct="1">
              <a:spcBef>
                <a:spcPct val="0"/>
              </a:spcBef>
              <a:buClrTx/>
              <a:buSzPct val="99000"/>
              <a:buFont typeface="+mj-lt"/>
              <a:buAutoNum type="arabicPeriod"/>
              <a:defRPr/>
            </a:pPr>
            <a:r>
              <a:rPr lang="en-US" dirty="0" smtClean="0">
                <a:sym typeface="Times New Roman" charset="0"/>
              </a:rPr>
              <a:t>Revise </a:t>
            </a:r>
            <a:r>
              <a:rPr lang="en-US" dirty="0">
                <a:sym typeface="Times New Roman" charset="0"/>
              </a:rPr>
              <a:t>the IEP by agreement, if </a:t>
            </a:r>
            <a:r>
              <a:rPr lang="en-US" dirty="0" smtClean="0">
                <a:sym typeface="Times New Roman" charset="0"/>
              </a:rPr>
              <a:t>appropriate.</a:t>
            </a:r>
          </a:p>
          <a:p>
            <a:pPr marL="457200" indent="-457200" eaLnBrk="1" hangingPunct="1">
              <a:spcBef>
                <a:spcPct val="0"/>
              </a:spcBef>
              <a:buClrTx/>
              <a:buSzPct val="99000"/>
              <a:buFont typeface="+mj-lt"/>
              <a:buAutoNum type="arabicPeriod"/>
              <a:defRPr/>
            </a:pPr>
            <a:r>
              <a:rPr lang="en-US" dirty="0" smtClean="0">
                <a:sym typeface="Times New Roman" charset="0"/>
              </a:rPr>
              <a:t>Recalibrate </a:t>
            </a:r>
            <a:r>
              <a:rPr lang="en-US" dirty="0">
                <a:sym typeface="Times New Roman" charset="0"/>
              </a:rPr>
              <a:t>instructional practices to match </a:t>
            </a:r>
            <a:r>
              <a:rPr lang="en-US" dirty="0" smtClean="0">
                <a:sym typeface="Times New Roman" charset="0"/>
              </a:rPr>
              <a:t>changes.</a:t>
            </a:r>
          </a:p>
          <a:p>
            <a:pPr marL="457200" indent="-457200" eaLnBrk="1" hangingPunct="1">
              <a:spcBef>
                <a:spcPct val="0"/>
              </a:spcBef>
              <a:buClrTx/>
              <a:buSzPct val="99000"/>
              <a:buFont typeface="+mj-lt"/>
              <a:buAutoNum type="arabicPeriod"/>
              <a:defRPr/>
            </a:pPr>
            <a:r>
              <a:rPr lang="en-US" dirty="0" smtClean="0">
                <a:sym typeface="Times New Roman" charset="0"/>
              </a:rPr>
              <a:t>Measure </a:t>
            </a:r>
            <a:r>
              <a:rPr lang="en-US" dirty="0">
                <a:sym typeface="Times New Roman" charset="0"/>
              </a:rPr>
              <a:t>Progress.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734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6323" name="Rectangle 3"/>
          <p:cNvSpPr>
            <a:spLocks noGrp="1" noChangeArrowheads="1"/>
          </p:cNvSpPr>
          <p:nvPr>
            <p:ph type="title"/>
          </p:nvPr>
        </p:nvSpPr>
        <p:spPr>
          <a:xfrm>
            <a:off x="801688" y="0"/>
            <a:ext cx="8101012" cy="1677988"/>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defRPr/>
            </a:pPr>
            <a:r>
              <a:rPr lang="en-US" sz="3600" smtClean="0">
                <a:sym typeface="Impact" charset="0"/>
              </a:rPr>
              <a:t>Lack of progress:</a:t>
            </a:r>
            <a:br>
              <a:rPr lang="en-US" sz="3600" smtClean="0">
                <a:sym typeface="Impact" charset="0"/>
              </a:rPr>
            </a:br>
            <a:r>
              <a:rPr lang="en-US" sz="3600" smtClean="0">
                <a:sym typeface="Impact" charset="0"/>
              </a:rPr>
              <a:t>substantive considerations</a:t>
            </a:r>
          </a:p>
        </p:txBody>
      </p:sp>
      <p:sp>
        <p:nvSpPr>
          <p:cNvPr id="56324" name="Rectangle 4"/>
          <p:cNvSpPr>
            <a:spLocks noGrp="1" noChangeArrowheads="1"/>
          </p:cNvSpPr>
          <p:nvPr>
            <p:ph type="body" idx="1"/>
          </p:nvPr>
        </p:nvSpPr>
        <p:spPr>
          <a:xfrm>
            <a:off x="801688" y="1981200"/>
            <a:ext cx="7808912" cy="3927475"/>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spcBef>
                <a:spcPct val="0"/>
              </a:spcBef>
              <a:buSzPct val="155000"/>
              <a:buFont typeface="Arial" charset="0"/>
              <a:buChar char="•"/>
              <a:defRPr/>
            </a:pPr>
            <a:r>
              <a:rPr lang="en-US" dirty="0" smtClean="0">
                <a:sym typeface="Times New Roman" charset="0"/>
              </a:rPr>
              <a:t>Your efforts must be evidence based and well documented!</a:t>
            </a:r>
          </a:p>
          <a:p>
            <a:pPr eaLnBrk="1" hangingPunct="1">
              <a:buSzPct val="155000"/>
              <a:buFont typeface="Arial" charset="0"/>
              <a:buChar char="•"/>
              <a:defRPr/>
            </a:pPr>
            <a:r>
              <a:rPr lang="en-US" dirty="0" smtClean="0">
                <a:sym typeface="Times New Roman" charset="0"/>
              </a:rPr>
              <a:t>Documentation must evidence </a:t>
            </a:r>
            <a:r>
              <a:rPr lang="en-US" dirty="0" smtClean="0">
                <a:latin typeface="Times New Roman Italic" charset="0"/>
                <a:cs typeface="Times New Roman Italic" charset="0"/>
                <a:sym typeface="Times New Roman Italic" charset="0"/>
              </a:rPr>
              <a:t>meaningful educational benefit</a:t>
            </a:r>
            <a:r>
              <a:rPr lang="en-US" dirty="0" smtClean="0">
                <a:sym typeface="Times New Roman" charset="0"/>
              </a:rPr>
              <a:t>, or support the teams effort to implement the 4 </a:t>
            </a:r>
            <a:r>
              <a:rPr lang="en-US" dirty="0" err="1" smtClean="0">
                <a:sym typeface="Times New Roman" charset="0"/>
              </a:rPr>
              <a:t>Rs</a:t>
            </a:r>
            <a:r>
              <a:rPr lang="en-US" dirty="0" smtClean="0">
                <a:sym typeface="Times New Roman" charset="0"/>
              </a:rPr>
              <a:t>:  RECONVENE, REVIEW, RESTRATEGIZE, AND REVISE!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229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2291" name="Rectangle 3"/>
          <p:cNvSpPr>
            <a:spLocks noGrp="1" noChangeArrowheads="1"/>
          </p:cNvSpPr>
          <p:nvPr>
            <p:ph type="title"/>
          </p:nvPr>
        </p:nvSpPr>
        <p:spPr/>
        <p:txBody>
          <a:bodyPr/>
          <a:lstStyle/>
          <a:p>
            <a:pPr eaLnBrk="1" hangingPunct="1">
              <a:defRPr/>
            </a:pPr>
            <a:r>
              <a:rPr lang="en-US" smtClean="0">
                <a:sym typeface="Impact" charset="0"/>
              </a:rPr>
              <a:t>The challenges</a:t>
            </a:r>
          </a:p>
        </p:txBody>
      </p:sp>
      <p:sp>
        <p:nvSpPr>
          <p:cNvPr id="12292"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smtClean="0">
                <a:sym typeface="Times New Roman" charset="0"/>
              </a:rPr>
              <a:t>Another serious challenge will be the lack of one clear answer.  What may be appropriate for one student is inappropriate for another student.  </a:t>
            </a:r>
          </a:p>
          <a:p>
            <a:pPr marL="234950" indent="-234950" eaLnBrk="1" hangingPunct="1">
              <a:buFont typeface="Arial" charset="0"/>
              <a:buChar char="•"/>
              <a:defRPr/>
            </a:pPr>
            <a:r>
              <a:rPr lang="en-US" smtClean="0">
                <a:sym typeface="Times New Roman" charset="0"/>
              </a:rPr>
              <a:t>Examples are wonderful learning tools, but examples are not THE ANSWER.</a:t>
            </a:r>
          </a:p>
          <a:p>
            <a:pPr marL="234950" indent="-234950" eaLnBrk="1" hangingPunct="1">
              <a:buFont typeface="Arial" charset="0"/>
              <a:buChar char="•"/>
              <a:defRPr/>
            </a:pPr>
            <a:r>
              <a:rPr lang="en-US" smtClean="0">
                <a:sym typeface="Times New Roman" charset="0"/>
              </a:rPr>
              <a:t>Teaching others to generalize the concept rather than the answer is a difficult task.</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837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7347" name="Rectangle 3"/>
          <p:cNvSpPr>
            <a:spLocks noGrp="1" noChangeArrowheads="1"/>
          </p:cNvSpPr>
          <p:nvPr>
            <p:ph type="title"/>
          </p:nvPr>
        </p:nvSpPr>
        <p:spPr>
          <a:xfrm>
            <a:off x="828675" y="371475"/>
            <a:ext cx="8107363" cy="11430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defRPr/>
            </a:pPr>
            <a:r>
              <a:rPr lang="en-US" sz="3600" smtClean="0">
                <a:sym typeface="Impact" charset="0"/>
              </a:rPr>
              <a:t>Are good grades enough?</a:t>
            </a:r>
          </a:p>
        </p:txBody>
      </p:sp>
      <p:sp>
        <p:nvSpPr>
          <p:cNvPr id="57348" name="Rectangle 4"/>
          <p:cNvSpPr>
            <a:spLocks noGrp="1" noChangeArrowheads="1"/>
          </p:cNvSpPr>
          <p:nvPr>
            <p:ph type="body" idx="1"/>
          </p:nvPr>
        </p:nvSpPr>
        <p:spPr>
          <a:xfrm>
            <a:off x="685800" y="2133600"/>
            <a:ext cx="7772400" cy="45720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203200" indent="-200025" eaLnBrk="1" hangingPunct="1">
              <a:spcBef>
                <a:spcPct val="0"/>
              </a:spcBef>
              <a:buClr>
                <a:srgbClr val="3891A7"/>
              </a:buClr>
              <a:buSzPct val="80000"/>
              <a:buFont typeface="Wingdings 2" charset="0"/>
              <a:buChar char=""/>
              <a:defRPr/>
            </a:pPr>
            <a:r>
              <a:rPr lang="en-US" dirty="0">
                <a:sym typeface="Times New Roman" charset="0"/>
              </a:rPr>
              <a:t>Achievement of passing grades and advancing from grade to grade in a regular classroom environment is not necessarily an indication that the student is receiving FAPE under the IDEA. </a:t>
            </a:r>
          </a:p>
          <a:p>
            <a:pPr marL="203200" indent="-200025" eaLnBrk="1" hangingPunct="1">
              <a:buClr>
                <a:srgbClr val="3891A7"/>
              </a:buClr>
              <a:buSzPct val="80000"/>
              <a:buFont typeface="Wingdings 2" charset="0"/>
              <a:buChar char=""/>
              <a:defRPr/>
            </a:pPr>
            <a:r>
              <a:rPr lang="en-US" dirty="0">
                <a:sym typeface="Times New Roman" charset="0"/>
              </a:rPr>
              <a:t>An evaluation of the student's circumstances as a whole is still required</a:t>
            </a:r>
            <a:r>
              <a:rPr lang="en-US" dirty="0" smtClean="0">
                <a:sym typeface="Times New Roman" charset="0"/>
              </a:rPr>
              <a:t>.</a:t>
            </a:r>
            <a:endParaRPr lang="en-US" sz="3100" dirty="0" smtClean="0">
              <a:solidFill>
                <a:srgbClr val="42402C"/>
              </a:solidFill>
              <a:sym typeface="Times New Roman" charset="0"/>
            </a:endParaRPr>
          </a:p>
          <a:p>
            <a:pPr marL="3175" indent="0" eaLnBrk="1" hangingPunct="1">
              <a:buClr>
                <a:srgbClr val="3891A7"/>
              </a:buClr>
              <a:buSzPct val="80000"/>
              <a:buFont typeface="Arial" charset="0"/>
              <a:buNone/>
              <a:defRPr/>
            </a:pPr>
            <a:endParaRPr lang="en-US" dirty="0" smtClean="0">
              <a:sym typeface="Times New Roman" charset="0"/>
            </a:endParaRPr>
          </a:p>
          <a:p>
            <a:pPr marL="230187" lvl="1" indent="0" eaLnBrk="1" hangingPunct="1">
              <a:lnSpc>
                <a:spcPct val="90000"/>
              </a:lnSpc>
              <a:spcBef>
                <a:spcPts val="400"/>
              </a:spcBef>
              <a:buClr>
                <a:srgbClr val="3891A7"/>
              </a:buClr>
              <a:buFont typeface="Arial" charset="0"/>
              <a:buNone/>
              <a:defRPr/>
            </a:pPr>
            <a:r>
              <a:rPr lang="en-US" i="1" dirty="0">
                <a:sym typeface="Times New Roman Italic" charset="0"/>
              </a:rPr>
              <a:t>Hall v. Vance County Board of Education, </a:t>
            </a:r>
            <a:r>
              <a:rPr lang="en-US" dirty="0">
                <a:sym typeface="Times New Roman" charset="0"/>
              </a:rPr>
              <a:t>557 IDELR 155 (</a:t>
            </a:r>
            <a:r>
              <a:rPr lang="en-US" dirty="0" smtClean="0">
                <a:sym typeface="Times New Roman" charset="0"/>
              </a:rPr>
              <a:t>4</a:t>
            </a:r>
            <a:r>
              <a:rPr lang="en-US" baseline="30000" dirty="0" smtClean="0">
                <a:sym typeface="Times New Roman" charset="0"/>
              </a:rPr>
              <a:t>th</a:t>
            </a:r>
            <a:r>
              <a:rPr lang="en-US" dirty="0" smtClean="0">
                <a:sym typeface="Times New Roman" charset="0"/>
              </a:rPr>
              <a:t> </a:t>
            </a:r>
            <a:r>
              <a:rPr lang="en-US" dirty="0">
                <a:sym typeface="Times New Roman" charset="0"/>
              </a:rPr>
              <a:t>Cir. 1985).</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5939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8371" name="Rectangle 3"/>
          <p:cNvSpPr>
            <a:spLocks noGrp="1" noChangeArrowheads="1"/>
          </p:cNvSpPr>
          <p:nvPr>
            <p:ph type="title"/>
          </p:nvPr>
        </p:nvSpPr>
        <p:spPr>
          <a:xfrm>
            <a:off x="762000" y="150813"/>
            <a:ext cx="7726363" cy="992187"/>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algn="ctr" eaLnBrk="1" hangingPunct="1">
              <a:defRPr/>
            </a:pPr>
            <a:r>
              <a:rPr lang="en-US" sz="3600" dirty="0" smtClean="0">
                <a:sym typeface="Impact" charset="0"/>
              </a:rPr>
              <a:t>Good grades</a:t>
            </a:r>
          </a:p>
        </p:txBody>
      </p:sp>
      <p:sp>
        <p:nvSpPr>
          <p:cNvPr id="58372" name="Rectangle 4"/>
          <p:cNvSpPr>
            <a:spLocks noGrp="1" noChangeArrowheads="1"/>
          </p:cNvSpPr>
          <p:nvPr>
            <p:ph type="body" idx="1"/>
          </p:nvPr>
        </p:nvSpPr>
        <p:spPr>
          <a:xfrm>
            <a:off x="381000" y="1371600"/>
            <a:ext cx="8382000" cy="44196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203200" indent="-200025" eaLnBrk="1" hangingPunct="1">
              <a:lnSpc>
                <a:spcPct val="80000"/>
              </a:lnSpc>
              <a:spcBef>
                <a:spcPct val="0"/>
              </a:spcBef>
              <a:buClr>
                <a:srgbClr val="3891A7"/>
              </a:buClr>
              <a:buSzPct val="80000"/>
              <a:buFont typeface="Wingdings 2" pitchFamily="18" charset="2"/>
              <a:buChar char=""/>
            </a:pPr>
            <a:r>
              <a:rPr lang="en-US" smtClean="0"/>
              <a:t>When high grades are achieved in classes with only special education students set apart from the regular classes of a public school system, the grades are of less significance than grades obtained in regular classrooms.</a:t>
            </a:r>
            <a:r>
              <a:rPr lang="ja-JP" altLang="en-US" smtClean="0"/>
              <a:t>”</a:t>
            </a:r>
            <a:endParaRPr lang="en-US" altLang="ja-JP" smtClean="0"/>
          </a:p>
          <a:p>
            <a:pPr marL="203200" indent="-200025" eaLnBrk="1" hangingPunct="1">
              <a:lnSpc>
                <a:spcPct val="80000"/>
              </a:lnSpc>
              <a:buClr>
                <a:srgbClr val="3891A7"/>
              </a:buClr>
              <a:buSzPct val="80000"/>
              <a:buFont typeface="Wingdings 2" pitchFamily="18" charset="2"/>
              <a:buChar char=""/>
            </a:pPr>
            <a:r>
              <a:rPr lang="ja-JP" altLang="en-US" smtClean="0"/>
              <a:t>“</a:t>
            </a:r>
            <a:r>
              <a:rPr lang="en-US" altLang="ja-JP" smtClean="0"/>
              <a:t>Overall, we think that it is clear that a court should not place conclusive significance on special education classroom scores, a conclusion that we believe is reinforced by the circumstance that, as here, there may be a disconnect between a school's assessment of a student in a special education setting and his achievements in that setting and the student's achievements in standardized testing.</a:t>
            </a:r>
            <a:r>
              <a:rPr lang="ja-JP" altLang="en-US" smtClean="0"/>
              <a:t>”</a:t>
            </a:r>
            <a:r>
              <a:rPr lang="en-US" altLang="ja-JP" smtClean="0">
                <a:sym typeface="Times New Roman Bold" charset="0"/>
              </a:rPr>
              <a:t> </a:t>
            </a:r>
            <a:endParaRPr lang="en-US" altLang="ja-JP" smtClean="0"/>
          </a:p>
          <a:p>
            <a:pPr marL="203200" indent="-200025" eaLnBrk="1" hangingPunct="1">
              <a:lnSpc>
                <a:spcPct val="80000"/>
              </a:lnSpc>
              <a:buClr>
                <a:srgbClr val="3891A7"/>
              </a:buClr>
              <a:buSzPct val="80000"/>
              <a:buFont typeface="Wingdings 2" pitchFamily="18" charset="2"/>
              <a:buChar char=""/>
            </a:pPr>
            <a:r>
              <a:rPr lang="ja-JP" altLang="en-US" smtClean="0"/>
              <a:t>“</a:t>
            </a:r>
            <a:r>
              <a:rPr lang="en-US" altLang="ja-JP" smtClean="0"/>
              <a:t>When there is such a disconnect we think that there should be an especially close examination of the appropriateness of the student</a:t>
            </a:r>
            <a:r>
              <a:rPr lang="en-US" altLang="en-US" smtClean="0"/>
              <a:t>‘</a:t>
            </a:r>
            <a:r>
              <a:rPr lang="en-US" altLang="ja-JP" smtClean="0"/>
              <a:t>s education.</a:t>
            </a:r>
          </a:p>
          <a:p>
            <a:pPr marL="228600" lvl="1" indent="0" eaLnBrk="1" hangingPunct="1">
              <a:lnSpc>
                <a:spcPct val="90000"/>
              </a:lnSpc>
              <a:spcBef>
                <a:spcPts val="400"/>
              </a:spcBef>
              <a:buClr>
                <a:srgbClr val="3891A7"/>
              </a:buClr>
              <a:buFont typeface="Arial" pitchFamily="34" charset="0"/>
              <a:buNone/>
            </a:pPr>
            <a:r>
              <a:rPr lang="en-US" i="1" smtClean="0">
                <a:sym typeface="Times New Roman Italic" charset="0"/>
              </a:rPr>
              <a:t>D.S. and A.S. v. Bayonne Bd. of Educ., </a:t>
            </a:r>
            <a:r>
              <a:rPr lang="en-US" smtClean="0"/>
              <a:t>54 IDELR 141 (3</a:t>
            </a:r>
            <a:r>
              <a:rPr lang="en-US" baseline="30000" smtClean="0"/>
              <a:t>rd</a:t>
            </a:r>
            <a:r>
              <a:rPr lang="en-US" smtClean="0"/>
              <a:t> Cir. 2010).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041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59395" name="Rectangle 3"/>
          <p:cNvSpPr>
            <a:spLocks noGrp="1" noChangeArrowheads="1"/>
          </p:cNvSpPr>
          <p:nvPr>
            <p:ph type="title"/>
          </p:nvPr>
        </p:nvSpPr>
        <p:spPr>
          <a:xfrm>
            <a:off x="763588" y="0"/>
            <a:ext cx="7493000" cy="9906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algn="ctr" eaLnBrk="1" hangingPunct="1">
              <a:defRPr/>
            </a:pPr>
            <a:r>
              <a:rPr lang="en-US" sz="3600" smtClean="0">
                <a:sym typeface="Impact" charset="0"/>
              </a:rPr>
              <a:t>Failing grades</a:t>
            </a:r>
          </a:p>
        </p:txBody>
      </p:sp>
      <p:sp>
        <p:nvSpPr>
          <p:cNvPr id="59396" name="Rectangle 4"/>
          <p:cNvSpPr>
            <a:spLocks noGrp="1" noChangeArrowheads="1"/>
          </p:cNvSpPr>
          <p:nvPr>
            <p:ph type="body" idx="1"/>
          </p:nvPr>
        </p:nvSpPr>
        <p:spPr>
          <a:xfrm>
            <a:off x="457200" y="1066800"/>
            <a:ext cx="8229600" cy="563880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nchor="t"/>
          <a:lstStyle/>
          <a:p>
            <a:pPr marL="203200" indent="-200025" eaLnBrk="1" hangingPunct="1">
              <a:lnSpc>
                <a:spcPct val="90000"/>
              </a:lnSpc>
              <a:spcBef>
                <a:spcPct val="0"/>
              </a:spcBef>
              <a:buClr>
                <a:srgbClr val="3891A7"/>
              </a:buClr>
              <a:buSzPct val="80000"/>
              <a:buFont typeface="Wingdings 2" pitchFamily="18" charset="2"/>
              <a:buChar char=""/>
            </a:pPr>
            <a:r>
              <a:rPr lang="en-US" smtClean="0"/>
              <a:t>Just as passing grades do not always establish the provision of FAPE, failing grades do not always indicate a denial of FAPE.  The amount of appropriate regular education progress, in terms of passing grades and grade-to-grade advancement, necessarily depends upon the abilities of each individual student with a disability.  </a:t>
            </a:r>
          </a:p>
          <a:p>
            <a:pPr marL="228600" lvl="1" indent="0" eaLnBrk="1" hangingPunct="1">
              <a:lnSpc>
                <a:spcPct val="90000"/>
              </a:lnSpc>
              <a:spcBef>
                <a:spcPts val="400"/>
              </a:spcBef>
              <a:buClr>
                <a:srgbClr val="3891A7"/>
              </a:buClr>
              <a:buFont typeface="Arial" pitchFamily="34" charset="0"/>
              <a:buNone/>
            </a:pPr>
            <a:r>
              <a:rPr lang="en-US" i="1" smtClean="0">
                <a:sym typeface="Times New Roman Italic" charset="0"/>
              </a:rPr>
              <a:t>Carter v. Florence County Sch. Dist. 4, </a:t>
            </a:r>
            <a:r>
              <a:rPr lang="en-US" smtClean="0"/>
              <a:t>18 IDELR 350 (4</a:t>
            </a:r>
            <a:r>
              <a:rPr lang="en-US" baseline="30000" smtClean="0"/>
              <a:t>th</a:t>
            </a:r>
            <a:r>
              <a:rPr lang="en-US" smtClean="0"/>
              <a:t> Cir. 1991), </a:t>
            </a:r>
            <a:r>
              <a:rPr lang="en-US" i="1" smtClean="0">
                <a:sym typeface="Times New Roman Italic" charset="0"/>
              </a:rPr>
              <a:t>aff'd, </a:t>
            </a:r>
            <a:r>
              <a:rPr lang="en-US" smtClean="0"/>
              <a:t>20 IDELR 532 (U.S. 1993). </a:t>
            </a:r>
          </a:p>
          <a:p>
            <a:pPr marL="203200" indent="-200025" eaLnBrk="1" hangingPunct="1">
              <a:lnSpc>
                <a:spcPct val="90000"/>
              </a:lnSpc>
              <a:buClr>
                <a:srgbClr val="3891A7"/>
              </a:buClr>
              <a:buSzPct val="80000"/>
              <a:buFont typeface="Wingdings 2" pitchFamily="18" charset="2"/>
              <a:buChar char=""/>
            </a:pPr>
            <a:r>
              <a:rPr lang="en-US" smtClean="0"/>
              <a:t>Some children, due to the extent of their disabilities, will never be able to perform at grade level and will require several years to achieve what would be to a nondisabled child a year's worth of progress.</a:t>
            </a:r>
          </a:p>
          <a:p>
            <a:pPr marL="228600" lvl="1" indent="0" eaLnBrk="1" hangingPunct="1">
              <a:lnSpc>
                <a:spcPct val="90000"/>
              </a:lnSpc>
              <a:spcBef>
                <a:spcPts val="400"/>
              </a:spcBef>
              <a:buClr>
                <a:srgbClr val="3891A7"/>
              </a:buClr>
              <a:buFont typeface="Verdana" pitchFamily="34" charset="0"/>
              <a:buChar char="◦"/>
            </a:pPr>
            <a:r>
              <a:rPr lang="en-US" i="1" smtClean="0">
                <a:sym typeface="Times New Roman Italic" charset="0"/>
              </a:rPr>
              <a:t>Conklin v. Anne Arundel County Bd. of Educ., </a:t>
            </a:r>
            <a:r>
              <a:rPr lang="en-US" smtClean="0"/>
              <a:t>18 IDELR 197 (4</a:t>
            </a:r>
            <a:r>
              <a:rPr lang="en-US" baseline="30000" smtClean="0"/>
              <a:t>th</a:t>
            </a:r>
            <a:r>
              <a:rPr lang="en-US" smtClean="0"/>
              <a:t> Cir. 1991).</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144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0419" name="Rectangle 3"/>
          <p:cNvSpPr>
            <a:spLocks noGrp="1" noChangeArrowheads="1"/>
          </p:cNvSpPr>
          <p:nvPr>
            <p:ph type="title"/>
          </p:nvPr>
        </p:nvSpPr>
        <p:spPr>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defRPr/>
            </a:pPr>
            <a:r>
              <a:rPr lang="en-US" sz="3600" smtClean="0">
                <a:sym typeface="Impact" charset="0"/>
              </a:rPr>
              <a:t>Remember the 4 Rs</a:t>
            </a:r>
          </a:p>
        </p:txBody>
      </p:sp>
      <p:sp>
        <p:nvSpPr>
          <p:cNvPr id="60420" name="Rectangle 4"/>
          <p:cNvSpPr>
            <a:spLocks noGrp="1" noChangeArrowheads="1"/>
          </p:cNvSpPr>
          <p:nvPr>
            <p:ph type="body" idx="1"/>
          </p:nvPr>
        </p:nvSpPr>
        <p:spPr>
          <a:xfrm>
            <a:off x="442913" y="947738"/>
            <a:ext cx="4133850" cy="4019550"/>
          </a:xfrm>
          <a:extLst>
            <a:ext uri="{91240B29-F687-4f45-9708-019B960494DF}">
              <a14:hiddenLine xmlns="" xmlns:a14="http://schemas.microsoft.com/office/drawing/2010/main" w="9525">
                <a:solidFill>
                  <a:schemeClr val="tx1"/>
                </a:solidFill>
                <a:miter lim="800000"/>
                <a:headEnd/>
                <a:tailEnd/>
              </a14:hiddenLine>
            </a:ext>
          </a:extLst>
        </p:spPr>
        <p:txBody>
          <a:bodyPr lIns="25400" tIns="25400" rIns="25400" bIns="25400"/>
          <a:lstStyle/>
          <a:p>
            <a:pPr eaLnBrk="1" hangingPunct="1">
              <a:spcBef>
                <a:spcPct val="0"/>
              </a:spcBef>
              <a:buSzPct val="155000"/>
              <a:buFont typeface="Arial" charset="0"/>
              <a:buChar char="•"/>
              <a:defRPr/>
            </a:pPr>
            <a:r>
              <a:rPr lang="en-US" sz="3100" dirty="0" smtClean="0">
                <a:solidFill>
                  <a:srgbClr val="42402C"/>
                </a:solidFill>
                <a:sym typeface="Times New Roman" charset="0"/>
              </a:rPr>
              <a:t>RECONVENE, </a:t>
            </a:r>
            <a:endParaRPr lang="en-US" dirty="0" smtClean="0">
              <a:sym typeface="Times New Roman" charset="0"/>
            </a:endParaRPr>
          </a:p>
          <a:p>
            <a:pPr eaLnBrk="1" hangingPunct="1">
              <a:buSzPct val="155000"/>
              <a:buFont typeface="Arial" charset="0"/>
              <a:buChar char="•"/>
              <a:defRPr/>
            </a:pPr>
            <a:r>
              <a:rPr lang="en-US" sz="3100" dirty="0" smtClean="0">
                <a:solidFill>
                  <a:srgbClr val="42402C"/>
                </a:solidFill>
                <a:sym typeface="Times New Roman" charset="0"/>
              </a:rPr>
              <a:t>REVIEW,</a:t>
            </a:r>
          </a:p>
          <a:p>
            <a:pPr eaLnBrk="1" hangingPunct="1">
              <a:buSzPct val="155000"/>
              <a:buFont typeface="Arial" charset="0"/>
              <a:buChar char="•"/>
              <a:defRPr/>
            </a:pPr>
            <a:r>
              <a:rPr lang="en-US" sz="3100" dirty="0" smtClean="0">
                <a:solidFill>
                  <a:srgbClr val="42402C"/>
                </a:solidFill>
                <a:sym typeface="Times New Roman" charset="0"/>
              </a:rPr>
              <a:t>RESTRATEGIZE, AND </a:t>
            </a:r>
            <a:endParaRPr lang="en-US" dirty="0" smtClean="0">
              <a:sym typeface="Times New Roman" charset="0"/>
            </a:endParaRPr>
          </a:p>
          <a:p>
            <a:pPr eaLnBrk="1" hangingPunct="1">
              <a:buSzPct val="155000"/>
              <a:buFont typeface="Arial" charset="0"/>
              <a:buChar char="•"/>
              <a:defRPr/>
            </a:pPr>
            <a:r>
              <a:rPr lang="en-US" sz="3100" dirty="0" smtClean="0">
                <a:solidFill>
                  <a:srgbClr val="42402C"/>
                </a:solidFill>
                <a:sym typeface="Times New Roman" charset="0"/>
              </a:rPr>
              <a:t>REVISE!</a:t>
            </a:r>
          </a:p>
        </p:txBody>
      </p:sp>
      <p:pic>
        <p:nvPicPr>
          <p:cNvPr id="61445" name="Picture 5"/>
          <p:cNvPicPr>
            <a:picLocks noChangeAspect="1" noChangeArrowheads="1"/>
          </p:cNvPicPr>
          <p:nvPr/>
        </p:nvPicPr>
        <p:blipFill>
          <a:blip r:embed="rId2"/>
          <a:srcRect/>
          <a:stretch>
            <a:fillRect/>
          </a:stretch>
        </p:blipFill>
        <p:spPr bwMode="auto">
          <a:xfrm>
            <a:off x="4953000" y="1263650"/>
            <a:ext cx="3702050" cy="370363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246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1443" name="Rectangle 3"/>
          <p:cNvSpPr>
            <a:spLocks noGrp="1" noChangeArrowheads="1"/>
          </p:cNvSpPr>
          <p:nvPr>
            <p:ph type="title"/>
          </p:nvPr>
        </p:nvSpPr>
        <p:spPr/>
        <p:txBody>
          <a:bodyPr/>
          <a:lstStyle/>
          <a:p>
            <a:pPr eaLnBrk="1" hangingPunct="1">
              <a:defRPr/>
            </a:pPr>
            <a:r>
              <a:rPr lang="en-US" smtClean="0">
                <a:sym typeface="Impact" charset="0"/>
              </a:rPr>
              <a:t>Resources</a:t>
            </a:r>
          </a:p>
        </p:txBody>
      </p:sp>
      <p:sp>
        <p:nvSpPr>
          <p:cNvPr id="61444"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u="sng" dirty="0" smtClean="0">
                <a:solidFill>
                  <a:srgbClr val="D26900"/>
                </a:solidFill>
                <a:sym typeface="Times New Roman" charset="0"/>
                <a:hlinkClick r:id="rId2"/>
              </a:rPr>
              <a:t>OSEP Q &amp; A: IEPs</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All About the IEP</a:t>
            </a:r>
            <a:endParaRPr lang="en-US" dirty="0" smtClean="0">
              <a:sym typeface="Times New Roman"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349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2467" name="Rectangle 3"/>
          <p:cNvSpPr>
            <a:spLocks noGrp="1" noChangeArrowheads="1"/>
          </p:cNvSpPr>
          <p:nvPr>
            <p:ph type="title"/>
          </p:nvPr>
        </p:nvSpPr>
        <p:spPr>
          <a:xfrm>
            <a:off x="762000" y="5334000"/>
            <a:ext cx="7543800" cy="1600200"/>
          </a:xfrm>
        </p:spPr>
        <p:txBody>
          <a:bodyPr/>
          <a:lstStyle/>
          <a:p>
            <a:pPr algn="ctr" eaLnBrk="1" hangingPunct="1"/>
            <a:r>
              <a:rPr lang="en-US" sz="4800" smtClean="0"/>
              <a:t>#5 LRE – General </a:t>
            </a:r>
            <a:br>
              <a:rPr lang="en-US" sz="4800" smtClean="0"/>
            </a:br>
            <a:r>
              <a:rPr lang="en-US" sz="4800" smtClean="0"/>
              <a:t>education first!</a:t>
            </a:r>
          </a:p>
        </p:txBody>
      </p:sp>
      <p:sp>
        <p:nvSpPr>
          <p:cNvPr id="62468" name="Rectangle 4"/>
          <p:cNvSpPr>
            <a:spLocks noGrp="1" noChangeArrowheads="1"/>
          </p:cNvSpPr>
          <p:nvPr>
            <p:ph type="body" idx="1"/>
          </p:nvPr>
        </p:nvSpPr>
        <p:spPr>
          <a:xfrm>
            <a:off x="762000" y="685800"/>
            <a:ext cx="7543800" cy="4191000"/>
          </a:xfrm>
        </p:spPr>
        <p:txBody>
          <a:bodyPr/>
          <a:lstStyle/>
          <a:p>
            <a:pPr marL="234950" indent="-234950" eaLnBrk="1" hangingPunct="1">
              <a:lnSpc>
                <a:spcPct val="90000"/>
              </a:lnSpc>
              <a:spcBef>
                <a:spcPct val="0"/>
              </a:spcBef>
            </a:pPr>
            <a:r>
              <a:rPr lang="en-US" smtClean="0"/>
              <a:t>The IDEA presumes that the first placement option considered for each child with a disability is the regular classroom in the school that the child would attend if not disabled, with appropriate supplementary aids and services to facilitate such placement.</a:t>
            </a:r>
          </a:p>
          <a:p>
            <a:pPr marL="234950" indent="-234950" eaLnBrk="1" hangingPunct="1">
              <a:lnSpc>
                <a:spcPct val="90000"/>
              </a:lnSpc>
            </a:pPr>
            <a:r>
              <a:rPr lang="en-US" smtClean="0"/>
              <a:t>Therefore, before a child with a disability can be placed outside of the regular education environment, the full range of supplementary aids and services that could be provided to facilitate the child</a:t>
            </a:r>
            <a:r>
              <a:rPr lang="ja-JP" altLang="en-US" smtClean="0">
                <a:latin typeface="Arial" pitchFamily="34" charset="0"/>
              </a:rPr>
              <a:t>’</a:t>
            </a:r>
            <a:r>
              <a:rPr lang="en-US" altLang="ja-JP" smtClean="0"/>
              <a:t>s placement in the regular classroom setting must be considered.</a:t>
            </a:r>
          </a:p>
          <a:p>
            <a:pPr marL="234950" indent="-234950" eaLnBrk="1" hangingPunct="1">
              <a:lnSpc>
                <a:spcPct val="90000"/>
              </a:lnSpc>
              <a:buFont typeface="Arial" pitchFamily="34" charset="0"/>
              <a:buNone/>
            </a:pPr>
            <a:r>
              <a:rPr lang="en-US" i="1" smtClean="0">
                <a:latin typeface="Times New Roman Italic" charset="0"/>
                <a:sym typeface="Times New Roman Italic" charset="0"/>
              </a:rPr>
              <a:t>71 Federal Register 46588.</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451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3491" name="Rectangle 3"/>
          <p:cNvSpPr>
            <a:spLocks noGrp="1" noChangeArrowheads="1"/>
          </p:cNvSpPr>
          <p:nvPr>
            <p:ph type="title"/>
          </p:nvPr>
        </p:nvSpPr>
        <p:spPr/>
        <p:txBody>
          <a:bodyPr/>
          <a:lstStyle/>
          <a:p>
            <a:pPr algn="ctr" eaLnBrk="1" hangingPunct="1">
              <a:defRPr/>
            </a:pPr>
            <a:r>
              <a:rPr lang="en-US" dirty="0" smtClean="0">
                <a:sym typeface="Impact" charset="0"/>
              </a:rPr>
              <a:t>LRE</a:t>
            </a:r>
          </a:p>
        </p:txBody>
      </p:sp>
      <p:sp>
        <p:nvSpPr>
          <p:cNvPr id="63492" name="Rectangle 4"/>
          <p:cNvSpPr>
            <a:spLocks noGrp="1" noChangeArrowheads="1"/>
          </p:cNvSpPr>
          <p:nvPr>
            <p:ph type="body" idx="1"/>
          </p:nvPr>
        </p:nvSpPr>
        <p:spPr/>
        <p:txBody>
          <a:bodyPr/>
          <a:lstStyle/>
          <a:p>
            <a:pPr marL="234950" indent="-234950" eaLnBrk="1" hangingPunct="1">
              <a:spcBef>
                <a:spcPct val="0"/>
              </a:spcBef>
            </a:pPr>
            <a:r>
              <a:rPr lang="en-US" smtClean="0"/>
              <a:t>Least restrictive environment, or LRE as it is more commonly called, is one of several vital components in the development of a child</a:t>
            </a:r>
            <a:r>
              <a:rPr lang="ja-JP" altLang="en-US" smtClean="0">
                <a:latin typeface="Arial" pitchFamily="34" charset="0"/>
              </a:rPr>
              <a:t>’</a:t>
            </a:r>
            <a:r>
              <a:rPr lang="en-US" altLang="ja-JP" smtClean="0"/>
              <a:t>s IEP and plays a critical role, influencing where a child spends his or her time at school, how services are provided, and the relationships the child develops within the school and community. Indeed, LRE is a foundational element in building an appropriate IEP that can improve outcomes for a child—in school and in life.</a:t>
            </a:r>
          </a:p>
          <a:p>
            <a:pPr marL="234950" indent="-234950" eaLnBrk="1" hangingPunct="1">
              <a:buFont typeface="Arial" pitchFamily="34" charset="0"/>
              <a:buNone/>
            </a:pPr>
            <a:r>
              <a:rPr lang="en-US" i="1" smtClean="0"/>
              <a:t>Co</a:t>
            </a:r>
            <a:r>
              <a:rPr lang="en-US" i="1" smtClean="0">
                <a:latin typeface="Times New Roman Italic" charset="0"/>
                <a:sym typeface="Times New Roman Italic" charset="0"/>
              </a:rPr>
              <a:t>nsidering LRE in Placement Decisions, </a:t>
            </a:r>
            <a:r>
              <a:rPr lang="en-US" i="1" smtClean="0"/>
              <a:t>NICHCY.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553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4515" name="Rectangle 3"/>
          <p:cNvSpPr>
            <a:spLocks noGrp="1" noChangeArrowheads="1"/>
          </p:cNvSpPr>
          <p:nvPr>
            <p:ph type="title"/>
          </p:nvPr>
        </p:nvSpPr>
        <p:spPr>
          <a:xfrm>
            <a:off x="762000" y="5715000"/>
            <a:ext cx="6781800" cy="990600"/>
          </a:xfrm>
        </p:spPr>
        <p:txBody>
          <a:bodyPr>
            <a:normAutofit fontScale="90000"/>
          </a:bodyPr>
          <a:lstStyle/>
          <a:p>
            <a:pPr eaLnBrk="1" hangingPunct="1">
              <a:defRPr/>
            </a:pPr>
            <a:r>
              <a:rPr lang="en-US" sz="3500" dirty="0" smtClean="0">
                <a:sym typeface="Impact" charset="0"/>
              </a:rPr>
              <a:t>B.S. v. Placentia-Yorba Linda Unified Sch. Dist., 51 IDELR 237 (9</a:t>
            </a:r>
            <a:r>
              <a:rPr lang="en-US" sz="3500" baseline="32000" dirty="0" smtClean="0">
                <a:sym typeface="Impact" charset="0"/>
              </a:rPr>
              <a:t>th</a:t>
            </a:r>
            <a:r>
              <a:rPr lang="en-US" sz="3500" dirty="0" smtClean="0">
                <a:sym typeface="Impact" charset="0"/>
              </a:rPr>
              <a:t> Cir. 2009).</a:t>
            </a:r>
          </a:p>
        </p:txBody>
      </p:sp>
      <p:sp>
        <p:nvSpPr>
          <p:cNvPr id="64516" name="Rectangle 4"/>
          <p:cNvSpPr>
            <a:spLocks noGrp="1" noChangeArrowheads="1"/>
          </p:cNvSpPr>
          <p:nvPr>
            <p:ph type="body" idx="1"/>
          </p:nvPr>
        </p:nvSpPr>
        <p:spPr>
          <a:xfrm>
            <a:off x="685800" y="685800"/>
            <a:ext cx="7696200" cy="4495800"/>
          </a:xfrm>
        </p:spPr>
        <p:txBody>
          <a:bodyPr>
            <a:normAutofit/>
          </a:bodyPr>
          <a:lstStyle/>
          <a:p>
            <a:pPr eaLnBrk="1" hangingPunct="1"/>
            <a:r>
              <a:rPr lang="en-US" sz="2200" smtClean="0"/>
              <a:t>Because a student with autism would receive little benefit from a general education language arts class, a district did not err in recommending a special education placement for language arts instruction.  </a:t>
            </a:r>
          </a:p>
          <a:p>
            <a:pPr eaLnBrk="1" hangingPunct="1"/>
            <a:r>
              <a:rPr lang="en-US" sz="2200" smtClean="0"/>
              <a:t>The 9th Circuit affirmed a ruling that the district offered the student FAPE in the LRE. The court acknowledged that the IDEA expresses a strong preference for mainstreaming, but explained that a district's primary duty is to ensure that students with disabilities receive FAPE. </a:t>
            </a:r>
          </a:p>
          <a:p>
            <a:pPr eaLnBrk="1" hangingPunct="1"/>
            <a:r>
              <a:rPr lang="en-US" sz="2200" smtClean="0"/>
              <a:t>"We noted nearly 25 years ago that mainstreaming 'is a policy which must be balanced with the primary objective of providing [students with disabilities] with an appropriate education.'"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656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5539" name="Rectangle 3"/>
          <p:cNvSpPr>
            <a:spLocks noGrp="1" noChangeArrowheads="1"/>
          </p:cNvSpPr>
          <p:nvPr>
            <p:ph type="title"/>
          </p:nvPr>
        </p:nvSpPr>
        <p:spPr>
          <a:xfrm>
            <a:off x="762000" y="5410200"/>
            <a:ext cx="7620000" cy="838200"/>
          </a:xfrm>
        </p:spPr>
        <p:txBody>
          <a:bodyPr>
            <a:normAutofit/>
          </a:bodyPr>
          <a:lstStyle/>
          <a:p>
            <a:pPr eaLnBrk="1" hangingPunct="1">
              <a:defRPr/>
            </a:pPr>
            <a:r>
              <a:rPr lang="en-US" sz="3600" dirty="0" smtClean="0">
                <a:sym typeface="Impact" charset="0"/>
              </a:rPr>
              <a:t>Letter to Trigg, 50 IDELR 48 (OSEP 2007).</a:t>
            </a:r>
          </a:p>
        </p:txBody>
      </p:sp>
      <p:sp>
        <p:nvSpPr>
          <p:cNvPr id="65540" name="Rectangle 4"/>
          <p:cNvSpPr>
            <a:spLocks noGrp="1" noChangeArrowheads="1"/>
          </p:cNvSpPr>
          <p:nvPr>
            <p:ph type="body" idx="1"/>
          </p:nvPr>
        </p:nvSpPr>
        <p:spPr/>
        <p:txBody>
          <a:bodyPr/>
          <a:lstStyle/>
          <a:p>
            <a:pPr eaLnBrk="1" hangingPunct="1"/>
            <a:r>
              <a:rPr lang="en-US" smtClean="0"/>
              <a:t>The overriding rule is that placement decisions must be determined on an individual, case-by-case basis, depending on the child</a:t>
            </a:r>
            <a:r>
              <a:rPr lang="ja-JP" altLang="en-US" smtClean="0">
                <a:latin typeface="Arial" pitchFamily="34" charset="0"/>
              </a:rPr>
              <a:t>’</a:t>
            </a:r>
            <a:r>
              <a:rPr lang="en-US" altLang="ja-JP" smtClean="0"/>
              <a:t>s unique needs and circumstances, and based on the child</a:t>
            </a:r>
            <a:r>
              <a:rPr lang="ja-JP" altLang="en-US" smtClean="0">
                <a:latin typeface="Arial" pitchFamily="34" charset="0"/>
              </a:rPr>
              <a:t>’</a:t>
            </a:r>
            <a:r>
              <a:rPr lang="en-US" altLang="ja-JP" smtClean="0"/>
              <a:t>s IEP.</a:t>
            </a:r>
          </a:p>
          <a:p>
            <a:pPr eaLnBrk="1" hangingPunct="1"/>
            <a:r>
              <a:rPr lang="en-US" smtClean="0"/>
              <a:t>In all cases, however, placement decisions must not be based on factors such as category of disability, severity of disability, availability of special education and related services, configuration of the service delivery system, availability of space, or administrative convenience.</a:t>
            </a:r>
          </a:p>
          <a:p>
            <a:pPr eaLnBrk="1" hangingPunct="1"/>
            <a:r>
              <a:rPr lang="en-US" smtClean="0"/>
              <a:t>Quick Link:  </a:t>
            </a:r>
            <a:r>
              <a:rPr lang="en-US" u="sng" smtClean="0">
                <a:solidFill>
                  <a:srgbClr val="FE7038"/>
                </a:solidFill>
                <a:hlinkClick r:id="rId2"/>
              </a:rPr>
              <a:t>Letter to Trigg</a:t>
            </a:r>
            <a:endParaRPr lang="en-US" u="sng" smtClean="0">
              <a:solidFill>
                <a:srgbClr val="FE7038"/>
              </a:solidFill>
            </a:endParaRPr>
          </a:p>
        </p:txBody>
      </p:sp>
      <p:sp>
        <p:nvSpPr>
          <p:cNvPr id="66565" name="TextBox 5"/>
          <p:cNvSpPr txBox="1">
            <a:spLocks noChangeArrowheads="1"/>
          </p:cNvSpPr>
          <p:nvPr/>
        </p:nvSpPr>
        <p:spPr bwMode="auto">
          <a:xfrm>
            <a:off x="4953000" y="4495800"/>
            <a:ext cx="3581400" cy="708025"/>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Letter to Trigg.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758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6563" name="Rectangle 3"/>
          <p:cNvSpPr>
            <a:spLocks noGrp="1" noChangeArrowheads="1"/>
          </p:cNvSpPr>
          <p:nvPr>
            <p:ph type="title"/>
          </p:nvPr>
        </p:nvSpPr>
        <p:spPr>
          <a:xfrm>
            <a:off x="762000" y="5105400"/>
            <a:ext cx="6781800" cy="1600200"/>
          </a:xfrm>
        </p:spPr>
        <p:txBody>
          <a:bodyPr/>
          <a:lstStyle/>
          <a:p>
            <a:pPr eaLnBrk="1" hangingPunct="1">
              <a:defRPr/>
            </a:pPr>
            <a:r>
              <a:rPr lang="en-US" sz="3200" dirty="0" smtClean="0">
                <a:sym typeface="Impact" charset="0"/>
              </a:rPr>
              <a:t>A.G. V. </a:t>
            </a:r>
            <a:r>
              <a:rPr lang="en-US" sz="3200" dirty="0" err="1" smtClean="0">
                <a:sym typeface="Impact" charset="0"/>
              </a:rPr>
              <a:t>Wissahickon</a:t>
            </a:r>
            <a:r>
              <a:rPr lang="en-US" sz="3200" dirty="0" smtClean="0">
                <a:sym typeface="Impact" charset="0"/>
              </a:rPr>
              <a:t> Sch. Dist., 54 IDELR 113 (3</a:t>
            </a:r>
            <a:r>
              <a:rPr lang="en-US" sz="3200" baseline="32000" dirty="0" smtClean="0">
                <a:sym typeface="Impact" charset="0"/>
              </a:rPr>
              <a:t>rd</a:t>
            </a:r>
            <a:r>
              <a:rPr lang="en-US" sz="3200" dirty="0" smtClean="0">
                <a:sym typeface="Impact" charset="0"/>
              </a:rPr>
              <a:t> Cir. 2010).</a:t>
            </a:r>
          </a:p>
        </p:txBody>
      </p:sp>
      <p:sp>
        <p:nvSpPr>
          <p:cNvPr id="66564" name="Rectangle 4"/>
          <p:cNvSpPr>
            <a:spLocks noGrp="1" noChangeArrowheads="1"/>
          </p:cNvSpPr>
          <p:nvPr>
            <p:ph type="body" idx="1"/>
          </p:nvPr>
        </p:nvSpPr>
        <p:spPr>
          <a:xfrm>
            <a:off x="533400" y="381000"/>
            <a:ext cx="8305800" cy="4800600"/>
          </a:xfrm>
        </p:spPr>
        <p:txBody>
          <a:bodyPr>
            <a:normAutofit/>
          </a:bodyPr>
          <a:lstStyle/>
          <a:p>
            <a:pPr eaLnBrk="1" hangingPunct="1"/>
            <a:r>
              <a:rPr lang="en-US" sz="2000" smtClean="0"/>
              <a:t>A district complied with the LRE mandate when it placed a student with mental retardation in only one academic class with regular education peers, the 3rd Circuit Court held. </a:t>
            </a:r>
          </a:p>
          <a:p>
            <a:pPr eaLnBrk="1" hangingPunct="1"/>
            <a:r>
              <a:rPr lang="en-US" sz="2000" smtClean="0"/>
              <a:t>Although her mother wanted the teenager to spend the entire school day with nondisabled peers, such a placement was inappropriate given the student's cognitive deficits and disruptive behavior. </a:t>
            </a:r>
          </a:p>
          <a:p>
            <a:pPr eaLnBrk="1" hangingPunct="1"/>
            <a:r>
              <a:rPr lang="en-US" sz="2000" smtClean="0"/>
              <a:t>The district initially placed the student, a nonverbal 18-year-old, in a life skills class with mainstreaming for assemblies, lunch, homeroom, gym, and recess. The parent alleged the district violated the LRE mandate.  </a:t>
            </a:r>
          </a:p>
          <a:p>
            <a:pPr eaLnBrk="1" hangingPunct="1"/>
            <a:r>
              <a:rPr lang="en-US" sz="2000" smtClean="0"/>
              <a:t>The IDEA requires districts to educate children with disabilities with nondisabled peers to the "maximum extent appropriate." 34 CFR 300.114(b). In this case, the student could not be satisfactorily educated full-time in a regular class, even with accommodations, the 3</a:t>
            </a:r>
            <a:r>
              <a:rPr lang="en-US" sz="2000" baseline="30000" smtClean="0"/>
              <a:t>rd</a:t>
            </a:r>
            <a:r>
              <a:rPr lang="en-US" sz="2000" smtClean="0"/>
              <a:t> Circuit reasoned.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331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3315" name="Rectangle 3"/>
          <p:cNvSpPr>
            <a:spLocks noGrp="1" noChangeArrowheads="1"/>
          </p:cNvSpPr>
          <p:nvPr>
            <p:ph type="title"/>
          </p:nvPr>
        </p:nvSpPr>
        <p:spPr/>
        <p:txBody>
          <a:bodyPr/>
          <a:lstStyle/>
          <a:p>
            <a:pPr eaLnBrk="1" hangingPunct="1">
              <a:defRPr/>
            </a:pPr>
            <a:r>
              <a:rPr lang="en-US" smtClean="0">
                <a:sym typeface="Impact" charset="0"/>
              </a:rPr>
              <a:t>The authority</a:t>
            </a:r>
          </a:p>
        </p:txBody>
      </p:sp>
      <p:sp>
        <p:nvSpPr>
          <p:cNvPr id="13316" name="Rectangle 4"/>
          <p:cNvSpPr>
            <a:spLocks noGrp="1" noChangeArrowheads="1"/>
          </p:cNvSpPr>
          <p:nvPr>
            <p:ph type="body" idx="1"/>
          </p:nvPr>
        </p:nvSpPr>
        <p:spPr/>
        <p:txBody>
          <a:bodyPr/>
          <a:lstStyle/>
          <a:p>
            <a:pPr eaLnBrk="1" hangingPunct="1">
              <a:buFont typeface="Arial" charset="0"/>
              <a:buChar char="•"/>
              <a:defRPr/>
            </a:pPr>
            <a:r>
              <a:rPr lang="en-US" smtClean="0">
                <a:sym typeface="Times New Roman" charset="0"/>
              </a:rPr>
              <a:t>Knowing how to understand the sources of authority can be very helpful to refining our knowledge of the law and compliance with it.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861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7587" name="Rectangle 3"/>
          <p:cNvSpPr>
            <a:spLocks noGrp="1" noChangeArrowheads="1"/>
          </p:cNvSpPr>
          <p:nvPr>
            <p:ph type="title"/>
          </p:nvPr>
        </p:nvSpPr>
        <p:spPr/>
        <p:txBody>
          <a:bodyPr/>
          <a:lstStyle/>
          <a:p>
            <a:pPr algn="ctr" eaLnBrk="1" hangingPunct="1">
              <a:defRPr/>
            </a:pPr>
            <a:r>
              <a:rPr lang="en-US" dirty="0" smtClean="0">
                <a:sym typeface="Impact" charset="0"/>
              </a:rPr>
              <a:t>LRE</a:t>
            </a:r>
          </a:p>
        </p:txBody>
      </p:sp>
      <p:sp>
        <p:nvSpPr>
          <p:cNvPr id="67588" name="Rectangle 4"/>
          <p:cNvSpPr>
            <a:spLocks noGrp="1" noChangeArrowheads="1"/>
          </p:cNvSpPr>
          <p:nvPr>
            <p:ph type="body" idx="1"/>
          </p:nvPr>
        </p:nvSpPr>
        <p:spPr/>
        <p:txBody>
          <a:bodyPr/>
          <a:lstStyle/>
          <a:p>
            <a:pPr marL="234950" indent="-234950" eaLnBrk="1" hangingPunct="1">
              <a:spcBef>
                <a:spcPct val="0"/>
              </a:spcBef>
            </a:pPr>
            <a:r>
              <a:rPr lang="en-US" smtClean="0"/>
              <a:t>"While including students in the regular classroom as much as is practicable is undoubtedly a central goal of the IDEA, schools must attempt to achieve that goal in light of the equally important objective of providing an education appropriately tailored to each student's particular needs.</a:t>
            </a:r>
            <a:r>
              <a:rPr lang="ja-JP" altLang="en-US" smtClean="0">
                <a:latin typeface="Arial" pitchFamily="34" charset="0"/>
              </a:rPr>
              <a:t>”</a:t>
            </a:r>
            <a:r>
              <a:rPr lang="en-US" altLang="ja-JP" smtClean="0"/>
              <a:t> </a:t>
            </a:r>
            <a:r>
              <a:rPr lang="en-US" altLang="ja-JP" i="1" smtClean="0">
                <a:latin typeface="Times New Roman Italic" charset="0"/>
                <a:sym typeface="Times New Roman Italic" charset="0"/>
              </a:rPr>
              <a:t>P. v. Newington Bd. of Educ.</a:t>
            </a:r>
            <a:r>
              <a:rPr lang="en-US" altLang="ja-JP" i="1" smtClean="0"/>
              <a:t>, </a:t>
            </a:r>
            <a:r>
              <a:rPr lang="en-US" altLang="ja-JP" smtClean="0"/>
              <a:t>51 IDELR 2 (2</a:t>
            </a:r>
            <a:r>
              <a:rPr lang="en-US" altLang="ja-JP" baseline="30000" smtClean="0"/>
              <a:t>nd</a:t>
            </a:r>
            <a:r>
              <a:rPr lang="en-US" altLang="ja-JP" smtClean="0"/>
              <a:t> Cir. 2008).</a:t>
            </a:r>
            <a:endParaRPr lang="en-US"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6963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8611" name="Rectangle 3"/>
          <p:cNvSpPr>
            <a:spLocks noGrp="1" noChangeArrowheads="1"/>
          </p:cNvSpPr>
          <p:nvPr>
            <p:ph type="title"/>
          </p:nvPr>
        </p:nvSpPr>
        <p:spPr>
          <a:xfrm>
            <a:off x="762000" y="533400"/>
            <a:ext cx="7200900" cy="914400"/>
          </a:xfrm>
        </p:spPr>
        <p:txBody>
          <a:bodyPr/>
          <a:lstStyle/>
          <a:p>
            <a:pPr eaLnBrk="1" hangingPunct="1">
              <a:defRPr/>
            </a:pPr>
            <a:r>
              <a:rPr lang="en-US" sz="3600" dirty="0" smtClean="0">
                <a:sym typeface="Impact" charset="0"/>
              </a:rPr>
              <a:t>When is LRE considered?</a:t>
            </a:r>
          </a:p>
        </p:txBody>
      </p:sp>
      <p:sp>
        <p:nvSpPr>
          <p:cNvPr id="68612" name="Rectangle 4"/>
          <p:cNvSpPr>
            <a:spLocks noGrp="1" noChangeArrowheads="1"/>
          </p:cNvSpPr>
          <p:nvPr>
            <p:ph type="body" idx="1"/>
          </p:nvPr>
        </p:nvSpPr>
        <p:spPr>
          <a:xfrm>
            <a:off x="762000" y="1447800"/>
            <a:ext cx="7543800" cy="4254500"/>
          </a:xfrm>
        </p:spPr>
        <p:txBody>
          <a:bodyPr/>
          <a:lstStyle/>
          <a:p>
            <a:pPr eaLnBrk="1" hangingPunct="1">
              <a:spcBef>
                <a:spcPct val="0"/>
              </a:spcBef>
            </a:pPr>
            <a:r>
              <a:rPr lang="en-US" sz="2200" smtClean="0">
                <a:solidFill>
                  <a:schemeClr val="tx1"/>
                </a:solidFill>
              </a:rPr>
              <a:t>Once the IEP team has decided </a:t>
            </a:r>
            <a:r>
              <a:rPr lang="en-US" sz="2200" smtClean="0">
                <a:solidFill>
                  <a:schemeClr val="tx1"/>
                </a:solidFill>
                <a:latin typeface="Times New Roman Bold Italic" charset="0"/>
                <a:sym typeface="Times New Roman Bold Italic" charset="0"/>
              </a:rPr>
              <a:t>what</a:t>
            </a:r>
            <a:r>
              <a:rPr lang="en-US" sz="2200" smtClean="0">
                <a:solidFill>
                  <a:schemeClr val="tx1"/>
                </a:solidFill>
              </a:rPr>
              <a:t> services a child needs, a decision must be made about </a:t>
            </a:r>
            <a:r>
              <a:rPr lang="en-US" sz="2200" smtClean="0">
                <a:solidFill>
                  <a:schemeClr val="tx1"/>
                </a:solidFill>
                <a:latin typeface="Times New Roman Bold Italic" charset="0"/>
                <a:sym typeface="Times New Roman Bold Italic" charset="0"/>
              </a:rPr>
              <a:t>where</a:t>
            </a:r>
            <a:r>
              <a:rPr lang="en-US" sz="2200" smtClean="0">
                <a:solidFill>
                  <a:schemeClr val="tx1"/>
                </a:solidFill>
              </a:rPr>
              <a:t> services will be provided. Where the child</a:t>
            </a:r>
            <a:r>
              <a:rPr lang="ja-JP" altLang="en-US" sz="2200" smtClean="0">
                <a:solidFill>
                  <a:schemeClr val="tx1"/>
                </a:solidFill>
                <a:latin typeface="Arial" pitchFamily="34" charset="0"/>
              </a:rPr>
              <a:t>’</a:t>
            </a:r>
            <a:r>
              <a:rPr lang="en-US" altLang="ja-JP" sz="2200" smtClean="0">
                <a:solidFill>
                  <a:schemeClr val="tx1"/>
                </a:solidFill>
              </a:rPr>
              <a:t>s IEP is carried out is called </a:t>
            </a:r>
            <a:r>
              <a:rPr lang="en-US" altLang="ja-JP" sz="2200" smtClean="0">
                <a:solidFill>
                  <a:schemeClr val="tx1"/>
                </a:solidFill>
                <a:latin typeface="Times New Roman Bold Italic" charset="0"/>
                <a:sym typeface="Times New Roman Bold Italic" charset="0"/>
              </a:rPr>
              <a:t>placement</a:t>
            </a:r>
            <a:r>
              <a:rPr lang="en-US" altLang="ja-JP" sz="2200" smtClean="0">
                <a:solidFill>
                  <a:schemeClr val="tx1"/>
                </a:solidFill>
              </a:rPr>
              <a:t>.</a:t>
            </a:r>
          </a:p>
          <a:p>
            <a:pPr eaLnBrk="1" hangingPunct="1">
              <a:spcBef>
                <a:spcPts val="563"/>
              </a:spcBef>
            </a:pPr>
            <a:r>
              <a:rPr lang="en-US" sz="2200" smtClean="0">
                <a:solidFill>
                  <a:schemeClr val="tx1"/>
                </a:solidFill>
              </a:rPr>
              <a:t>Parents have the right to be part of the group that decides the child</a:t>
            </a:r>
            <a:r>
              <a:rPr lang="ja-JP" altLang="en-US" sz="2200" smtClean="0">
                <a:solidFill>
                  <a:schemeClr val="tx1"/>
                </a:solidFill>
                <a:latin typeface="Arial" pitchFamily="34" charset="0"/>
              </a:rPr>
              <a:t>’</a:t>
            </a:r>
            <a:r>
              <a:rPr lang="en-US" altLang="ja-JP" sz="2200" smtClean="0">
                <a:solidFill>
                  <a:schemeClr val="tx1"/>
                </a:solidFill>
              </a:rPr>
              <a:t>s placement.</a:t>
            </a:r>
          </a:p>
          <a:p>
            <a:pPr eaLnBrk="1" hangingPunct="1">
              <a:spcBef>
                <a:spcPts val="563"/>
              </a:spcBef>
            </a:pPr>
            <a:r>
              <a:rPr lang="en-US" sz="2200" smtClean="0"/>
              <a:t>In deciding the child</a:t>
            </a:r>
            <a:r>
              <a:rPr lang="ja-JP" altLang="en-US" sz="2200" smtClean="0">
                <a:latin typeface="Arial" pitchFamily="34" charset="0"/>
              </a:rPr>
              <a:t>’</a:t>
            </a:r>
            <a:r>
              <a:rPr lang="en-US" altLang="ja-JP" sz="2200" smtClean="0"/>
              <a:t>s placement, the group must make sure that the child has the maximum opportunity appropriate to learn with children who do not have disabilities—in academic, nonacademic, and extracurricular activities. This part of IDEA is called </a:t>
            </a:r>
            <a:r>
              <a:rPr lang="en-US" altLang="ja-JP" sz="2200" smtClean="0">
                <a:latin typeface="Times New Roman Bold Italic" charset="0"/>
                <a:sym typeface="Times New Roman Bold Italic" charset="0"/>
              </a:rPr>
              <a:t>Least Restrictive Environment</a:t>
            </a:r>
            <a:r>
              <a:rPr lang="en-US" altLang="ja-JP" sz="2200" smtClean="0"/>
              <a:t> or LRE.  </a:t>
            </a:r>
          </a:p>
          <a:p>
            <a:pPr eaLnBrk="1" hangingPunct="1">
              <a:spcBef>
                <a:spcPts val="563"/>
              </a:spcBef>
              <a:buFont typeface="Arial" pitchFamily="34" charset="0"/>
              <a:buNone/>
            </a:pPr>
            <a:r>
              <a:rPr lang="en-US" sz="2200" i="1" smtClean="0"/>
              <a:t>NICHCY 2010.</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065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69635" name="Rectangle 3"/>
          <p:cNvSpPr>
            <a:spLocks noGrp="1" noChangeArrowheads="1"/>
          </p:cNvSpPr>
          <p:nvPr>
            <p:ph type="title"/>
          </p:nvPr>
        </p:nvSpPr>
        <p:spPr/>
        <p:txBody>
          <a:bodyPr/>
          <a:lstStyle/>
          <a:p>
            <a:pPr eaLnBrk="1" hangingPunct="1">
              <a:defRPr/>
            </a:pPr>
            <a:r>
              <a:rPr lang="en-US" smtClean="0">
                <a:sym typeface="Impact" charset="0"/>
              </a:rPr>
              <a:t>Resources</a:t>
            </a:r>
          </a:p>
        </p:txBody>
      </p:sp>
      <p:sp>
        <p:nvSpPr>
          <p:cNvPr id="69636" name="Rectangle 4"/>
          <p:cNvSpPr>
            <a:spLocks noGrp="1" noChangeArrowheads="1"/>
          </p:cNvSpPr>
          <p:nvPr>
            <p:ph type="body" idx="1"/>
          </p:nvPr>
        </p:nvSpPr>
        <p:spPr/>
        <p:txBody>
          <a:bodyPr/>
          <a:lstStyle/>
          <a:p>
            <a:pPr eaLnBrk="1" hangingPunct="1">
              <a:spcBef>
                <a:spcPct val="0"/>
              </a:spcBef>
              <a:buFont typeface="Arial" charset="0"/>
              <a:buChar char="•"/>
              <a:defRPr/>
            </a:pPr>
            <a:r>
              <a:rPr lang="en-US" dirty="0" smtClean="0">
                <a:sym typeface="Times New Roman" charset="0"/>
                <a:hlinkClick r:id="rId2"/>
              </a:rPr>
              <a:t>Considering LRE in Placement Decisions</a:t>
            </a:r>
            <a:endParaRPr lang="en-US" dirty="0" smtClean="0">
              <a:sym typeface="Times New Roman" charset="0"/>
            </a:endParaRPr>
          </a:p>
          <a:p>
            <a:pPr eaLnBrk="1" hangingPunct="1">
              <a:spcBef>
                <a:spcPct val="0"/>
              </a:spcBef>
              <a:buFont typeface="Arial" charset="0"/>
              <a:buChar char="•"/>
              <a:defRPr/>
            </a:pPr>
            <a:r>
              <a:rPr lang="en-US" dirty="0" smtClean="0">
                <a:sym typeface="Times New Roman" charset="0"/>
                <a:hlinkClick r:id="rId3"/>
              </a:rPr>
              <a:t>WDE Reference Guide:  LRE</a:t>
            </a:r>
            <a:endParaRPr lang="en-US" dirty="0" smtClean="0">
              <a:sym typeface="Times New Roman" charset="0"/>
              <a:hlinkClick r:id="rId2"/>
            </a:endParaRPr>
          </a:p>
        </p:txBody>
      </p:sp>
      <p:sp>
        <p:nvSpPr>
          <p:cNvPr id="70661" name="TextBox 5"/>
          <p:cNvSpPr txBox="1">
            <a:spLocks noChangeArrowheads="1"/>
          </p:cNvSpPr>
          <p:nvPr/>
        </p:nvSpPr>
        <p:spPr bwMode="auto">
          <a:xfrm>
            <a:off x="4648200" y="3505200"/>
            <a:ext cx="3429000" cy="1016000"/>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WDE Reference Guide:  LRE.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168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0659" name="Rectangle 3"/>
          <p:cNvSpPr>
            <a:spLocks noGrp="1" noChangeArrowheads="1"/>
          </p:cNvSpPr>
          <p:nvPr>
            <p:ph type="title"/>
          </p:nvPr>
        </p:nvSpPr>
        <p:spPr/>
        <p:txBody>
          <a:bodyPr/>
          <a:lstStyle/>
          <a:p>
            <a:pPr algn="ctr" eaLnBrk="1" hangingPunct="1">
              <a:defRPr/>
            </a:pPr>
            <a:r>
              <a:rPr lang="en-US" smtClean="0">
                <a:sym typeface="Impact" charset="0"/>
              </a:rPr>
              <a:t>#6 FAPE and ESY</a:t>
            </a:r>
          </a:p>
        </p:txBody>
      </p:sp>
      <p:sp>
        <p:nvSpPr>
          <p:cNvPr id="70660"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endParaRPr lang="en-US" smtClean="0">
              <a:sym typeface="Times New Roman" charset="0"/>
            </a:endParaRPr>
          </a:p>
        </p:txBody>
      </p:sp>
      <p:pic>
        <p:nvPicPr>
          <p:cNvPr id="71685" name="Picture 5"/>
          <p:cNvPicPr>
            <a:picLocks noChangeAspect="1" noChangeArrowheads="1"/>
          </p:cNvPicPr>
          <p:nvPr/>
        </p:nvPicPr>
        <p:blipFill>
          <a:blip r:embed="rId2"/>
          <a:srcRect t="9753" b="9753"/>
          <a:stretch>
            <a:fillRect/>
          </a:stretch>
        </p:blipFill>
        <p:spPr bwMode="auto">
          <a:xfrm>
            <a:off x="739775" y="685800"/>
            <a:ext cx="7543800" cy="38862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270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1683" name="Rectangle 3"/>
          <p:cNvSpPr>
            <a:spLocks noGrp="1" noChangeArrowheads="1"/>
          </p:cNvSpPr>
          <p:nvPr>
            <p:ph type="title"/>
          </p:nvPr>
        </p:nvSpPr>
        <p:spPr/>
        <p:txBody>
          <a:bodyPr/>
          <a:lstStyle/>
          <a:p>
            <a:pPr eaLnBrk="1" hangingPunct="1">
              <a:defRPr/>
            </a:pPr>
            <a:r>
              <a:rPr lang="en-US" dirty="0" smtClean="0">
                <a:sym typeface="Impact" charset="0"/>
              </a:rPr>
              <a:t>FAPE and ESY</a:t>
            </a:r>
          </a:p>
        </p:txBody>
      </p:sp>
      <p:sp>
        <p:nvSpPr>
          <p:cNvPr id="71684"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dirty="0" smtClean="0">
                <a:sym typeface="Times New Roman" charset="0"/>
              </a:rPr>
              <a:t>"Multifactor" approach. </a:t>
            </a:r>
          </a:p>
          <a:p>
            <a:pPr marL="234950" indent="-234950" eaLnBrk="1" hangingPunct="1">
              <a:buFont typeface="Arial" charset="0"/>
              <a:buChar char="•"/>
              <a:defRPr/>
            </a:pPr>
            <a:r>
              <a:rPr lang="en-US" dirty="0" smtClean="0">
                <a:sym typeface="Times New Roman" charset="0"/>
              </a:rPr>
              <a:t>Eligibility for ESY programming, however, should not be based solely upon regression-recoupment analysis. In </a:t>
            </a:r>
            <a:r>
              <a:rPr lang="en-US" i="1" dirty="0" smtClean="0">
                <a:latin typeface="Times New Roman Italic" charset="0"/>
                <a:cs typeface="Times New Roman Italic" charset="0"/>
                <a:sym typeface="Times New Roman Italic" charset="0"/>
              </a:rPr>
              <a:t>Johnson v. Independent Sch. Dist. No. 4 of Bixby</a:t>
            </a:r>
            <a:r>
              <a:rPr lang="en-US" dirty="0" smtClean="0">
                <a:latin typeface="Times New Roman Italic" charset="0"/>
                <a:cs typeface="Times New Roman Italic" charset="0"/>
                <a:sym typeface="Times New Roman Italic" charset="0"/>
              </a:rPr>
              <a:t>, </a:t>
            </a:r>
            <a:r>
              <a:rPr lang="en-US" dirty="0" smtClean="0">
                <a:sym typeface="Times New Roman" charset="0"/>
              </a:rPr>
              <a:t>17 IDELR 170 (10</a:t>
            </a:r>
            <a:r>
              <a:rPr lang="en-US" baseline="30000" dirty="0" smtClean="0">
                <a:sym typeface="Times New Roman" charset="0"/>
              </a:rPr>
              <a:t>th</a:t>
            </a:r>
            <a:r>
              <a:rPr lang="en-US" dirty="0" smtClean="0">
                <a:sym typeface="Times New Roman" charset="0"/>
              </a:rPr>
              <a:t> Cir. 1990), the court identified the following factors that may need to be considered in this analysis: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373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2707" name="Rectangle 3"/>
          <p:cNvSpPr>
            <a:spLocks noGrp="1" noChangeArrowheads="1"/>
          </p:cNvSpPr>
          <p:nvPr>
            <p:ph type="title"/>
          </p:nvPr>
        </p:nvSpPr>
        <p:spPr>
          <a:xfrm>
            <a:off x="762000" y="5257800"/>
            <a:ext cx="7696200" cy="1600200"/>
          </a:xfrm>
        </p:spPr>
        <p:txBody>
          <a:bodyPr/>
          <a:lstStyle/>
          <a:p>
            <a:pPr eaLnBrk="1" hangingPunct="1">
              <a:defRPr/>
            </a:pPr>
            <a:r>
              <a:rPr lang="en-US" sz="3600" dirty="0" smtClean="0">
                <a:sym typeface="Impact" charset="0"/>
              </a:rPr>
              <a:t>FAPE and ESY:  The 10</a:t>
            </a:r>
            <a:r>
              <a:rPr lang="en-US" sz="3600" baseline="30000" dirty="0" smtClean="0">
                <a:sym typeface="Impact" charset="0"/>
              </a:rPr>
              <a:t>th</a:t>
            </a:r>
            <a:r>
              <a:rPr lang="en-US" sz="3600" dirty="0" smtClean="0">
                <a:sym typeface="Impact" charset="0"/>
              </a:rPr>
              <a:t> Circuit Factors</a:t>
            </a:r>
          </a:p>
        </p:txBody>
      </p:sp>
      <p:sp>
        <p:nvSpPr>
          <p:cNvPr id="72708" name="Rectangle 4"/>
          <p:cNvSpPr>
            <a:spLocks noGrp="1" noChangeArrowheads="1"/>
          </p:cNvSpPr>
          <p:nvPr>
            <p:ph type="body" idx="1"/>
          </p:nvPr>
        </p:nvSpPr>
        <p:spPr>
          <a:xfrm>
            <a:off x="762000" y="539750"/>
            <a:ext cx="7543800" cy="5327650"/>
          </a:xfrm>
        </p:spPr>
        <p:txBody>
          <a:bodyPr/>
          <a:lstStyle/>
          <a:p>
            <a:pPr marL="234950" indent="-234950" eaLnBrk="1" hangingPunct="1">
              <a:lnSpc>
                <a:spcPct val="90000"/>
              </a:lnSpc>
              <a:spcBef>
                <a:spcPct val="0"/>
              </a:spcBef>
              <a:buFont typeface="Arial" charset="0"/>
              <a:buChar char="•"/>
              <a:defRPr/>
            </a:pPr>
            <a:r>
              <a:rPr lang="en-US" dirty="0" smtClean="0">
                <a:sym typeface="Times New Roman" charset="0"/>
              </a:rPr>
              <a:t>Degree of regression suffered in the past.</a:t>
            </a:r>
          </a:p>
          <a:p>
            <a:pPr marL="234950" indent="-234950" eaLnBrk="1" hangingPunct="1">
              <a:lnSpc>
                <a:spcPct val="90000"/>
              </a:lnSpc>
              <a:buFont typeface="Arial" charset="0"/>
              <a:buChar char="•"/>
              <a:defRPr/>
            </a:pPr>
            <a:r>
              <a:rPr lang="en-US" dirty="0" smtClean="0">
                <a:sym typeface="Times New Roman" charset="0"/>
              </a:rPr>
              <a:t>Exact time of past regression.</a:t>
            </a:r>
          </a:p>
          <a:p>
            <a:pPr marL="234950" indent="-234950" eaLnBrk="1" hangingPunct="1">
              <a:lnSpc>
                <a:spcPct val="90000"/>
              </a:lnSpc>
              <a:buFont typeface="Arial" charset="0"/>
              <a:buChar char="•"/>
              <a:defRPr/>
            </a:pPr>
            <a:r>
              <a:rPr lang="en-US" dirty="0" smtClean="0">
                <a:sym typeface="Times New Roman" charset="0"/>
              </a:rPr>
              <a:t>Ability of parents to provide educational structure at home.</a:t>
            </a:r>
          </a:p>
          <a:p>
            <a:pPr marL="234950" indent="-234950" eaLnBrk="1" hangingPunct="1">
              <a:lnSpc>
                <a:spcPct val="90000"/>
              </a:lnSpc>
              <a:buFont typeface="Arial" charset="0"/>
              <a:buChar char="•"/>
              <a:defRPr/>
            </a:pPr>
            <a:r>
              <a:rPr lang="en-US" dirty="0" smtClean="0">
                <a:sym typeface="Times New Roman" charset="0"/>
              </a:rPr>
              <a:t>Child's rate of progress.</a:t>
            </a:r>
          </a:p>
          <a:p>
            <a:pPr marL="234950" indent="-234950" eaLnBrk="1" hangingPunct="1">
              <a:lnSpc>
                <a:spcPct val="90000"/>
              </a:lnSpc>
              <a:buFont typeface="Arial" charset="0"/>
              <a:buChar char="•"/>
              <a:defRPr/>
            </a:pPr>
            <a:r>
              <a:rPr lang="en-US" dirty="0" smtClean="0">
                <a:sym typeface="Times New Roman" charset="0"/>
              </a:rPr>
              <a:t>Child's behavioral and physical problems.</a:t>
            </a:r>
          </a:p>
          <a:p>
            <a:pPr marL="234950" indent="-234950" eaLnBrk="1" hangingPunct="1">
              <a:lnSpc>
                <a:spcPct val="90000"/>
              </a:lnSpc>
              <a:buFont typeface="Arial" charset="0"/>
              <a:buChar char="•"/>
              <a:defRPr/>
            </a:pPr>
            <a:r>
              <a:rPr lang="en-US" dirty="0" smtClean="0">
                <a:sym typeface="Times New Roman" charset="0"/>
              </a:rPr>
              <a:t>Availability of alternative resources.</a:t>
            </a:r>
          </a:p>
          <a:p>
            <a:pPr marL="234950" indent="-234950" eaLnBrk="1" hangingPunct="1">
              <a:lnSpc>
                <a:spcPct val="90000"/>
              </a:lnSpc>
              <a:buFont typeface="Arial" charset="0"/>
              <a:buChar char="•"/>
              <a:defRPr/>
            </a:pPr>
            <a:r>
              <a:rPr lang="en-US" dirty="0" smtClean="0">
                <a:sym typeface="Times New Roman" charset="0"/>
              </a:rPr>
              <a:t>Ability of child to interact with nondisabled children.</a:t>
            </a:r>
          </a:p>
          <a:p>
            <a:pPr marL="234950" indent="-234950" eaLnBrk="1" hangingPunct="1">
              <a:lnSpc>
                <a:spcPct val="90000"/>
              </a:lnSpc>
              <a:buFont typeface="Arial" charset="0"/>
              <a:buChar char="•"/>
              <a:defRPr/>
            </a:pPr>
            <a:r>
              <a:rPr lang="en-US" dirty="0" smtClean="0">
                <a:sym typeface="Times New Roman" charset="0"/>
              </a:rPr>
              <a:t>Areas of child's curriculum that need continuous attention.</a:t>
            </a:r>
          </a:p>
          <a:p>
            <a:pPr marL="234950" indent="-234950" eaLnBrk="1" hangingPunct="1">
              <a:lnSpc>
                <a:spcPct val="90000"/>
              </a:lnSpc>
              <a:buFont typeface="Arial" charset="0"/>
              <a:buChar char="•"/>
              <a:defRPr/>
            </a:pPr>
            <a:r>
              <a:rPr lang="en-US" dirty="0" smtClean="0">
                <a:sym typeface="Times New Roman" charset="0"/>
              </a:rPr>
              <a:t>Child's vocational needs.</a:t>
            </a:r>
          </a:p>
          <a:p>
            <a:pPr marL="234950" indent="-234950" eaLnBrk="1" hangingPunct="1">
              <a:lnSpc>
                <a:spcPct val="90000"/>
              </a:lnSpc>
              <a:buFont typeface="Arial" charset="0"/>
              <a:buChar char="•"/>
              <a:defRPr/>
            </a:pPr>
            <a:r>
              <a:rPr lang="en-US" dirty="0" smtClean="0">
                <a:sym typeface="Times New Roman" charset="0"/>
              </a:rPr>
              <a:t>Whether requested services are extraordinary for the child's condition, as opposed to an integral part of a program for populations of students with the same disabling condition.</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475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3731" name="Rectangle 3"/>
          <p:cNvSpPr>
            <a:spLocks noGrp="1" noChangeArrowheads="1"/>
          </p:cNvSpPr>
          <p:nvPr>
            <p:ph type="title"/>
          </p:nvPr>
        </p:nvSpPr>
        <p:spPr/>
        <p:txBody>
          <a:bodyPr/>
          <a:lstStyle/>
          <a:p>
            <a:pPr eaLnBrk="1" hangingPunct="1">
              <a:defRPr/>
            </a:pPr>
            <a:r>
              <a:rPr lang="en-US" smtClean="0">
                <a:sym typeface="Impact" charset="0"/>
              </a:rPr>
              <a:t>FAPE and ESY</a:t>
            </a:r>
          </a:p>
        </p:txBody>
      </p:sp>
      <p:sp>
        <p:nvSpPr>
          <p:cNvPr id="73732" name="Rectangle 4"/>
          <p:cNvSpPr>
            <a:spLocks noGrp="1" noChangeArrowheads="1"/>
          </p:cNvSpPr>
          <p:nvPr>
            <p:ph type="body" idx="1"/>
          </p:nvPr>
        </p:nvSpPr>
        <p:spPr>
          <a:xfrm>
            <a:off x="762000" y="685800"/>
            <a:ext cx="7543800" cy="4310063"/>
          </a:xfrm>
        </p:spPr>
        <p:txBody>
          <a:bodyPr/>
          <a:lstStyle/>
          <a:p>
            <a:pPr marL="234950" indent="-234950" eaLnBrk="1" hangingPunct="1">
              <a:spcBef>
                <a:spcPct val="0"/>
              </a:spcBef>
            </a:pPr>
            <a:r>
              <a:rPr lang="en-US" smtClean="0"/>
              <a:t>Significantly, the ED recognizes that a student's ESY placement may differ from his regular school year placement. Because the purpose of ESY services is typically to prevent regression and recoupment problems, a student's placement for ESY services may differ from his placement during the school year. </a:t>
            </a:r>
          </a:p>
          <a:p>
            <a:pPr marL="234950" indent="-234950" eaLnBrk="1" hangingPunct="1"/>
            <a:r>
              <a:rPr lang="en-US" smtClean="0"/>
              <a:t>A full continuum of services is not required for ESY. </a:t>
            </a:r>
            <a:r>
              <a:rPr lang="en-US" i="1" smtClean="0">
                <a:latin typeface="Times New Roman Italic" charset="0"/>
                <a:sym typeface="Times New Roman Italic" charset="0"/>
              </a:rPr>
              <a:t>Letter to Myers,</a:t>
            </a:r>
            <a:r>
              <a:rPr lang="en-US" i="1" smtClean="0"/>
              <a:t> </a:t>
            </a:r>
            <a:r>
              <a:rPr lang="en-US" smtClean="0"/>
              <a:t>16 IDELR 290 (OSEP 1989).</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577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4755" name="Rectangle 3"/>
          <p:cNvSpPr>
            <a:spLocks noGrp="1" noChangeArrowheads="1"/>
          </p:cNvSpPr>
          <p:nvPr>
            <p:ph type="title"/>
          </p:nvPr>
        </p:nvSpPr>
        <p:spPr/>
        <p:txBody>
          <a:bodyPr/>
          <a:lstStyle/>
          <a:p>
            <a:pPr eaLnBrk="1" hangingPunct="1">
              <a:defRPr/>
            </a:pPr>
            <a:r>
              <a:rPr lang="en-US" smtClean="0">
                <a:sym typeface="Impact" charset="0"/>
              </a:rPr>
              <a:t>FAPE and ESY</a:t>
            </a:r>
          </a:p>
        </p:txBody>
      </p:sp>
      <p:sp>
        <p:nvSpPr>
          <p:cNvPr id="74756" name="Rectangle 4"/>
          <p:cNvSpPr>
            <a:spLocks noGrp="1" noChangeArrowheads="1"/>
          </p:cNvSpPr>
          <p:nvPr>
            <p:ph type="body" idx="1"/>
          </p:nvPr>
        </p:nvSpPr>
        <p:spPr/>
        <p:txBody>
          <a:bodyPr/>
          <a:lstStyle/>
          <a:p>
            <a:pPr marL="234950" indent="-234950" eaLnBrk="1" hangingPunct="1">
              <a:spcBef>
                <a:spcPct val="0"/>
              </a:spcBef>
            </a:pPr>
            <a:r>
              <a:rPr lang="en-US" smtClean="0"/>
              <a:t>Districts must maintain placement options for ESY services that are necessary to implement the student's IEP and to meet the requirements of LRE. Thus, even though Part B of the IDEA does not address the district's obligation to provide a full range of alternative placements, the district must meet the LRE requirement by alternative means, such as private placements, if it is decided that disabled children must have interaction with nondisabled children. </a:t>
            </a:r>
            <a:r>
              <a:rPr lang="en-US" i="1" smtClean="0">
                <a:latin typeface="Times New Roman Italic" charset="0"/>
                <a:sym typeface="Times New Roman Italic" charset="0"/>
              </a:rPr>
              <a:t>Letter to Myers</a:t>
            </a:r>
            <a:r>
              <a:rPr lang="en-US" i="1" smtClean="0"/>
              <a:t>, </a:t>
            </a:r>
            <a:r>
              <a:rPr lang="en-US" smtClean="0"/>
              <a:t>213 IDELR 255 (OSEP 1989).</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680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5779" name="Rectangle 3"/>
          <p:cNvSpPr>
            <a:spLocks noGrp="1" noChangeArrowheads="1"/>
          </p:cNvSpPr>
          <p:nvPr>
            <p:ph type="title"/>
          </p:nvPr>
        </p:nvSpPr>
        <p:spPr>
          <a:xfrm>
            <a:off x="762000" y="5486400"/>
            <a:ext cx="7620000" cy="1143000"/>
          </a:xfrm>
        </p:spPr>
        <p:txBody>
          <a:bodyPr/>
          <a:lstStyle/>
          <a:p>
            <a:pPr algn="ctr" eaLnBrk="1" hangingPunct="1">
              <a:defRPr/>
            </a:pPr>
            <a:r>
              <a:rPr lang="en-US" sz="3600" dirty="0" smtClean="0">
                <a:sym typeface="Impact" charset="0"/>
              </a:rPr>
              <a:t>Good questions </a:t>
            </a:r>
            <a:br>
              <a:rPr lang="en-US" sz="3600" dirty="0" smtClean="0">
                <a:sym typeface="Impact" charset="0"/>
              </a:rPr>
            </a:br>
            <a:r>
              <a:rPr lang="en-US" sz="2400" dirty="0" smtClean="0">
                <a:sym typeface="Impact" charset="0"/>
              </a:rPr>
              <a:t>(adapted from the Michigan Department of Education)</a:t>
            </a:r>
          </a:p>
        </p:txBody>
      </p:sp>
      <p:sp>
        <p:nvSpPr>
          <p:cNvPr id="75780" name="Rectangle 4"/>
          <p:cNvSpPr>
            <a:spLocks noGrp="1" noChangeArrowheads="1"/>
          </p:cNvSpPr>
          <p:nvPr>
            <p:ph type="body" idx="1"/>
          </p:nvPr>
        </p:nvSpPr>
        <p:spPr>
          <a:xfrm>
            <a:off x="762000" y="685800"/>
            <a:ext cx="7543800" cy="4953000"/>
          </a:xfrm>
        </p:spPr>
        <p:txBody>
          <a:bodyPr/>
          <a:lstStyle/>
          <a:p>
            <a:pPr eaLnBrk="1" hangingPunct="1">
              <a:spcBef>
                <a:spcPct val="0"/>
              </a:spcBef>
              <a:buFont typeface="Arial" charset="0"/>
              <a:buChar char="•"/>
              <a:defRPr/>
            </a:pPr>
            <a:r>
              <a:rPr lang="en-US" dirty="0">
                <a:sym typeface="Times New Roman Bold" charset="0"/>
              </a:rPr>
              <a:t>Is there one or more current annual goal(s) that address skills which need to be maintained without interruption for the student to benefit meaningfully from a FAPE?</a:t>
            </a:r>
          </a:p>
          <a:p>
            <a:pPr lvl="1" eaLnBrk="1" hangingPunct="1">
              <a:spcBef>
                <a:spcPts val="550"/>
              </a:spcBef>
              <a:buFont typeface="Arial" charset="0"/>
              <a:buChar char="•"/>
              <a:defRPr/>
            </a:pPr>
            <a:r>
              <a:rPr lang="en-US" dirty="0">
                <a:sym typeface="Times New Roman" charset="0"/>
              </a:rPr>
              <a:t>There must be at least one current IEP goal where significant concerns exist regarding skill maintenance during a break in services. Goal areas of concern should represent skills essential to the progress of the student.</a:t>
            </a:r>
          </a:p>
          <a:p>
            <a:pPr lvl="1" eaLnBrk="1" hangingPunct="1">
              <a:spcBef>
                <a:spcPts val="550"/>
              </a:spcBef>
              <a:buFont typeface="Arial" charset="0"/>
              <a:buChar char="•"/>
              <a:defRPr/>
            </a:pPr>
            <a:r>
              <a:rPr lang="en-US" dirty="0">
                <a:sym typeface="Times New Roman" charset="0"/>
              </a:rPr>
              <a:t>The determination of the need for ESY services must be based on data. The IEP team needs to evaluate the data to determine which, if any, goals represent areas of concern that may present significant difficulties in maintaining skills during breaks</a:t>
            </a:r>
            <a:r>
              <a:rPr lang="en-US" dirty="0" smtClean="0">
                <a:sym typeface="Times New Roman" charset="0"/>
              </a:rPr>
              <a:t>.</a:t>
            </a:r>
          </a:p>
          <a:p>
            <a:pPr eaLnBrk="1" hangingPunct="1">
              <a:spcBef>
                <a:spcPts val="550"/>
              </a:spcBef>
              <a:buFont typeface="Arial" charset="0"/>
              <a:buChar char="•"/>
              <a:defRPr/>
            </a:pPr>
            <a:r>
              <a:rPr lang="en-US" b="1" dirty="0">
                <a:sym typeface="Times New Roman Bold" charset="0"/>
              </a:rPr>
              <a:t>If no, ESY is not needed for a FAPE.</a:t>
            </a:r>
            <a:endParaRPr lang="en-US" b="1" dirty="0">
              <a:sym typeface="Times New Roman" charset="0"/>
            </a:endParaRPr>
          </a:p>
          <a:p>
            <a:pPr marL="0" indent="0" eaLnBrk="1" hangingPunct="1">
              <a:spcBef>
                <a:spcPts val="550"/>
              </a:spcBef>
              <a:buFont typeface="Arial" charset="0"/>
              <a:buNone/>
              <a:defRPr/>
            </a:pPr>
            <a:endParaRPr lang="en-US" dirty="0">
              <a:sym typeface="Times New Roman"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782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6803" name="Rectangle 3"/>
          <p:cNvSpPr>
            <a:spLocks noGrp="1" noChangeArrowheads="1"/>
          </p:cNvSpPr>
          <p:nvPr>
            <p:ph type="title"/>
          </p:nvPr>
        </p:nvSpPr>
        <p:spPr>
          <a:xfrm>
            <a:off x="762000" y="5257800"/>
            <a:ext cx="7543800" cy="914400"/>
          </a:xfrm>
        </p:spPr>
        <p:txBody>
          <a:bodyPr/>
          <a:lstStyle/>
          <a:p>
            <a:pPr algn="ctr" eaLnBrk="1" hangingPunct="1">
              <a:defRPr/>
            </a:pPr>
            <a:r>
              <a:rPr lang="en-US" sz="3600" dirty="0" smtClean="0">
                <a:sym typeface="Impact" charset="0"/>
              </a:rPr>
              <a:t>Good questions</a:t>
            </a:r>
          </a:p>
        </p:txBody>
      </p:sp>
      <p:sp>
        <p:nvSpPr>
          <p:cNvPr id="76804" name="Rectangle 4"/>
          <p:cNvSpPr>
            <a:spLocks noGrp="1" noChangeArrowheads="1"/>
          </p:cNvSpPr>
          <p:nvPr>
            <p:ph type="body" idx="1"/>
          </p:nvPr>
        </p:nvSpPr>
        <p:spPr>
          <a:xfrm>
            <a:off x="762000" y="685800"/>
            <a:ext cx="7543800" cy="4419600"/>
          </a:xfrm>
        </p:spPr>
        <p:txBody>
          <a:bodyPr/>
          <a:lstStyle/>
          <a:p>
            <a:pPr eaLnBrk="1" hangingPunct="1">
              <a:spcBef>
                <a:spcPts val="538"/>
              </a:spcBef>
              <a:buFont typeface="Arial" charset="0"/>
              <a:buChar char="•"/>
              <a:defRPr/>
            </a:pPr>
            <a:r>
              <a:rPr lang="en-US" dirty="0" smtClean="0">
                <a:sym typeface="Times New Roman Bold" charset="0"/>
              </a:rPr>
              <a:t>If </a:t>
            </a:r>
            <a:r>
              <a:rPr lang="en-US" dirty="0">
                <a:sym typeface="Times New Roman Bold" charset="0"/>
              </a:rPr>
              <a:t>yes, for each goal area of concern, answer the following questions: </a:t>
            </a:r>
            <a:endParaRPr lang="en-US" dirty="0">
              <a:sym typeface="Times New Roman" charset="0"/>
            </a:endParaRPr>
          </a:p>
          <a:p>
            <a:pPr lvl="1" eaLnBrk="1" hangingPunct="1">
              <a:spcBef>
                <a:spcPts val="538"/>
              </a:spcBef>
              <a:buFont typeface="Arial" charset="0"/>
              <a:buChar char="•"/>
              <a:defRPr/>
            </a:pPr>
            <a:r>
              <a:rPr lang="en-US" dirty="0">
                <a:sym typeface="Times New Roman" charset="0"/>
              </a:rPr>
              <a:t>Is there information that indicates to the IEP team that in this goal area there is a serious potential for regression of skills beyond a reasonable period of recoupment? What data support this? </a:t>
            </a:r>
          </a:p>
          <a:p>
            <a:pPr lvl="1" eaLnBrk="1" hangingPunct="1">
              <a:spcBef>
                <a:spcPts val="538"/>
              </a:spcBef>
              <a:buFont typeface="Arial" charset="0"/>
              <a:buChar char="•"/>
              <a:defRPr/>
            </a:pPr>
            <a:r>
              <a:rPr lang="en-US" dirty="0">
                <a:sym typeface="Times New Roman" charset="0"/>
              </a:rPr>
              <a:t>Is there information regarding the nature or severity of disability of the student that indicates to the IEP team that there is a need to provide services in the identified goal area of concern during breaks in the school year? What data support this?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838200" y="609600"/>
            <a:ext cx="7239000" cy="5429250"/>
          </a:xfrm>
          <a:prstGeom prst="rect">
            <a:avLst/>
          </a:prstGeom>
          <a:noFill/>
          <a:ln w="12700">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885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7827" name="Rectangle 3"/>
          <p:cNvSpPr>
            <a:spLocks noGrp="1" noChangeArrowheads="1"/>
          </p:cNvSpPr>
          <p:nvPr>
            <p:ph type="title"/>
          </p:nvPr>
        </p:nvSpPr>
        <p:spPr>
          <a:xfrm>
            <a:off x="762000" y="5842000"/>
            <a:ext cx="7620000" cy="1016000"/>
          </a:xfrm>
        </p:spPr>
        <p:txBody>
          <a:bodyPr/>
          <a:lstStyle/>
          <a:p>
            <a:pPr algn="ctr" eaLnBrk="1" hangingPunct="1">
              <a:defRPr/>
            </a:pPr>
            <a:r>
              <a:rPr lang="en-US" sz="3600" dirty="0" smtClean="0">
                <a:sym typeface="Impact" charset="0"/>
              </a:rPr>
              <a:t>Good questions</a:t>
            </a:r>
          </a:p>
        </p:txBody>
      </p:sp>
      <p:sp>
        <p:nvSpPr>
          <p:cNvPr id="77828" name="Rectangle 4"/>
          <p:cNvSpPr>
            <a:spLocks noGrp="1" noChangeArrowheads="1"/>
          </p:cNvSpPr>
          <p:nvPr>
            <p:ph type="body" idx="1"/>
          </p:nvPr>
        </p:nvSpPr>
        <p:spPr>
          <a:xfrm>
            <a:off x="406400" y="685800"/>
            <a:ext cx="8305800" cy="5334000"/>
          </a:xfrm>
        </p:spPr>
        <p:txBody>
          <a:bodyPr>
            <a:normAutofit/>
          </a:bodyPr>
          <a:lstStyle/>
          <a:p>
            <a:pPr eaLnBrk="1" hangingPunct="1">
              <a:lnSpc>
                <a:spcPct val="80000"/>
              </a:lnSpc>
              <a:spcBef>
                <a:spcPct val="0"/>
              </a:spcBef>
            </a:pPr>
            <a:r>
              <a:rPr lang="en-US" sz="2200" smtClean="0"/>
              <a:t>Is there information that indicates to the IEP team that in the identified goal area of concern the student is at a critical stage of learning or in a critical area of learning where failure to provide a service beyond the normal school year or school day will severely limit the student</a:t>
            </a:r>
            <a:r>
              <a:rPr lang="ja-JP" altLang="en-US" sz="2200" smtClean="0"/>
              <a:t>’</a:t>
            </a:r>
            <a:r>
              <a:rPr lang="en-US" altLang="ja-JP" sz="2200" smtClean="0"/>
              <a:t>s capacity to maintain essential skills?</a:t>
            </a:r>
          </a:p>
          <a:p>
            <a:pPr eaLnBrk="1" hangingPunct="1">
              <a:lnSpc>
                <a:spcPct val="80000"/>
              </a:lnSpc>
              <a:spcBef>
                <a:spcPts val="475"/>
              </a:spcBef>
            </a:pPr>
            <a:r>
              <a:rPr lang="en-US" sz="2200" smtClean="0"/>
              <a:t>Is there a skill that needs to be mastered immediately? If the student does not master the skill immediately, is the degree of mastery likely to be permanently reduced? What data support this? </a:t>
            </a:r>
          </a:p>
          <a:p>
            <a:pPr eaLnBrk="1" hangingPunct="1">
              <a:lnSpc>
                <a:spcPct val="80000"/>
              </a:lnSpc>
              <a:spcBef>
                <a:spcPts val="475"/>
              </a:spcBef>
            </a:pPr>
            <a:r>
              <a:rPr lang="en-US" sz="2200" smtClean="0"/>
              <a:t>Is the student at a critical stage of development where there is a window of opportunity that will be lost if services are not provided? What data support this? </a:t>
            </a:r>
          </a:p>
          <a:p>
            <a:pPr eaLnBrk="1" hangingPunct="1">
              <a:lnSpc>
                <a:spcPct val="80000"/>
              </a:lnSpc>
              <a:spcBef>
                <a:spcPts val="475"/>
              </a:spcBef>
            </a:pPr>
            <a:r>
              <a:rPr lang="en-US" sz="2200" smtClean="0"/>
              <a:t>Are there changes in the student</a:t>
            </a:r>
            <a:r>
              <a:rPr lang="ja-JP" altLang="en-US" sz="2200" smtClean="0"/>
              <a:t>’</a:t>
            </a:r>
            <a:r>
              <a:rPr lang="en-US" altLang="ja-JP" sz="2200" smtClean="0"/>
              <a:t>s medical, physical, or sensory status that makes it possible to predict an accelerated rate of learning during the ESY period (critical stage)? What data support this? </a:t>
            </a:r>
          </a:p>
          <a:p>
            <a:pPr eaLnBrk="1" hangingPunct="1">
              <a:lnSpc>
                <a:spcPct val="80000"/>
              </a:lnSpc>
              <a:spcBef>
                <a:spcPts val="475"/>
              </a:spcBef>
            </a:pPr>
            <a:r>
              <a:rPr lang="en-US" sz="2200" smtClean="0"/>
              <a:t>Is the skill in a critical area of learning and will a break in services result in the loss of a window of opportunity for mastering the skill? What data support this?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7987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8851" name="Rectangle 3"/>
          <p:cNvSpPr>
            <a:spLocks noGrp="1" noChangeArrowheads="1"/>
          </p:cNvSpPr>
          <p:nvPr>
            <p:ph type="title"/>
          </p:nvPr>
        </p:nvSpPr>
        <p:spPr/>
        <p:txBody>
          <a:bodyPr/>
          <a:lstStyle/>
          <a:p>
            <a:pPr eaLnBrk="1" hangingPunct="1">
              <a:defRPr/>
            </a:pPr>
            <a:r>
              <a:rPr lang="en-US" smtClean="0">
                <a:sym typeface="Impact" charset="0"/>
              </a:rPr>
              <a:t>Resources</a:t>
            </a:r>
          </a:p>
        </p:txBody>
      </p:sp>
      <p:sp>
        <p:nvSpPr>
          <p:cNvPr id="78852"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u="sng" dirty="0" smtClean="0">
                <a:solidFill>
                  <a:srgbClr val="D26900"/>
                </a:solidFill>
                <a:sym typeface="Times New Roman" charset="0"/>
                <a:hlinkClick r:id="rId2"/>
              </a:rPr>
              <a:t>WDE Webcast: ESY and AT</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Johnson v. Bixby</a:t>
            </a:r>
            <a:endParaRPr lang="en-US" u="sng" dirty="0" smtClean="0">
              <a:solidFill>
                <a:srgbClr val="D26900"/>
              </a:solidFill>
              <a:sym typeface="Times New Roman" charset="0"/>
            </a:endParaRPr>
          </a:p>
        </p:txBody>
      </p:sp>
      <p:sp>
        <p:nvSpPr>
          <p:cNvPr id="79877" name="TextBox 5"/>
          <p:cNvSpPr txBox="1">
            <a:spLocks noChangeArrowheads="1"/>
          </p:cNvSpPr>
          <p:nvPr/>
        </p:nvSpPr>
        <p:spPr bwMode="auto">
          <a:xfrm>
            <a:off x="4419600" y="3276600"/>
            <a:ext cx="3429000" cy="1016000"/>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the Johnson v. Bixby 10</a:t>
            </a:r>
            <a:r>
              <a:rPr lang="en-US" sz="2000" i="1" baseline="30000">
                <a:latin typeface="Times New Roman" pitchFamily="18" charset="0"/>
                <a:cs typeface="Times New Roman" pitchFamily="18" charset="0"/>
              </a:rPr>
              <a:t>th</a:t>
            </a:r>
            <a:r>
              <a:rPr lang="en-US" sz="2000" i="1">
                <a:latin typeface="Times New Roman" pitchFamily="18" charset="0"/>
                <a:cs typeface="Times New Roman" pitchFamily="18" charset="0"/>
              </a:rPr>
              <a:t> Circuit Case.</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089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79875" name="Rectangle 3"/>
          <p:cNvSpPr>
            <a:spLocks noGrp="1" noChangeArrowheads="1"/>
          </p:cNvSpPr>
          <p:nvPr>
            <p:ph type="title"/>
          </p:nvPr>
        </p:nvSpPr>
        <p:spPr>
          <a:xfrm>
            <a:off x="762000" y="4572000"/>
            <a:ext cx="7543800" cy="1600200"/>
          </a:xfrm>
        </p:spPr>
        <p:txBody>
          <a:bodyPr/>
          <a:lstStyle/>
          <a:p>
            <a:pPr algn="ctr" eaLnBrk="1" hangingPunct="1"/>
            <a:r>
              <a:rPr lang="en-US" sz="4800" smtClean="0"/>
              <a:t>#7 Don</a:t>
            </a:r>
            <a:r>
              <a:rPr lang="ja-JP" altLang="en-US" sz="4800" smtClean="0">
                <a:latin typeface="Arial" pitchFamily="34" charset="0"/>
              </a:rPr>
              <a:t>’</a:t>
            </a:r>
            <a:r>
              <a:rPr lang="en-US" altLang="ja-JP" sz="4800" smtClean="0"/>
              <a:t>t underestimate transition</a:t>
            </a:r>
            <a:r>
              <a:rPr lang="ja-JP" altLang="en-US" sz="4800" smtClean="0">
                <a:latin typeface="Arial" pitchFamily="34" charset="0"/>
              </a:rPr>
              <a:t>’</a:t>
            </a:r>
            <a:r>
              <a:rPr lang="en-US" altLang="ja-JP" sz="4800" smtClean="0"/>
              <a:t>s role</a:t>
            </a:r>
            <a:endParaRPr lang="en-US" sz="4800" smtClean="0"/>
          </a:p>
        </p:txBody>
      </p:sp>
      <p:sp>
        <p:nvSpPr>
          <p:cNvPr id="79876"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smtClean="0">
                <a:sym typeface="Times New Roman" charset="0"/>
              </a:rPr>
              <a:t>The IEP must provide special education students with a customized roadmap, i.e. a transition plan, for meeting their postsecondary goals.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192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0899" name="Rectangle 3"/>
          <p:cNvSpPr>
            <a:spLocks noGrp="1" noChangeArrowheads="1"/>
          </p:cNvSpPr>
          <p:nvPr>
            <p:ph type="title"/>
          </p:nvPr>
        </p:nvSpPr>
        <p:spPr>
          <a:xfrm>
            <a:off x="762000" y="5867400"/>
            <a:ext cx="7610475" cy="990600"/>
          </a:xfrm>
        </p:spPr>
        <p:txBody>
          <a:bodyPr/>
          <a:lstStyle/>
          <a:p>
            <a:pPr algn="ctr" eaLnBrk="1" hangingPunct="1">
              <a:defRPr/>
            </a:pPr>
            <a:r>
              <a:rPr lang="en-US" sz="3600" dirty="0" smtClean="0">
                <a:sym typeface="Impact" charset="0"/>
              </a:rPr>
              <a:t>Measurable Post Secondary Goals</a:t>
            </a:r>
          </a:p>
        </p:txBody>
      </p:sp>
      <p:sp>
        <p:nvSpPr>
          <p:cNvPr id="80900" name="Rectangle 4"/>
          <p:cNvSpPr>
            <a:spLocks noGrp="1" noChangeArrowheads="1"/>
          </p:cNvSpPr>
          <p:nvPr>
            <p:ph type="body" idx="1"/>
          </p:nvPr>
        </p:nvSpPr>
        <p:spPr>
          <a:xfrm>
            <a:off x="760413" y="450850"/>
            <a:ext cx="7610475" cy="5111750"/>
          </a:xfrm>
        </p:spPr>
        <p:txBody>
          <a:bodyPr/>
          <a:lstStyle/>
          <a:p>
            <a:pPr marL="234950" indent="-234950" eaLnBrk="1" hangingPunct="1">
              <a:spcBef>
                <a:spcPct val="0"/>
              </a:spcBef>
            </a:pPr>
            <a:r>
              <a:rPr lang="en-US" smtClean="0"/>
              <a:t>Measurable postsecondary goals are specific to the areas of training/education, employment and independent living, and where appropriate, may be written into a single </a:t>
            </a:r>
            <a:r>
              <a:rPr lang="ja-JP" altLang="en-US" smtClean="0">
                <a:latin typeface="Arial" pitchFamily="34" charset="0"/>
              </a:rPr>
              <a:t>“</a:t>
            </a:r>
            <a:r>
              <a:rPr lang="en-US" altLang="ja-JP" smtClean="0"/>
              <a:t>combo</a:t>
            </a:r>
            <a:r>
              <a:rPr lang="ja-JP" altLang="en-US" smtClean="0">
                <a:latin typeface="Arial" pitchFamily="34" charset="0"/>
              </a:rPr>
              <a:t>”</a:t>
            </a:r>
            <a:r>
              <a:rPr lang="en-US" altLang="ja-JP" smtClean="0"/>
              <a:t> goal that addresses training/education and, where appropriate, independent living in a single goal or as separate goals.</a:t>
            </a:r>
          </a:p>
          <a:p>
            <a:pPr marL="234950" indent="-234950" eaLnBrk="1" hangingPunct="1">
              <a:spcBef>
                <a:spcPct val="0"/>
              </a:spcBef>
            </a:pPr>
            <a:r>
              <a:rPr lang="en-US" smtClean="0">
                <a:solidFill>
                  <a:srgbClr val="AD0101"/>
                </a:solidFill>
              </a:rPr>
              <a:t>UPDATE:  OSEP has recently released guidance on transition.  According to OSEP, training and education goals SHOULD NOT be combined with employment goals.  </a:t>
            </a:r>
            <a:r>
              <a:rPr lang="en-US" smtClean="0"/>
              <a:t>Quick Link:  </a:t>
            </a:r>
            <a:r>
              <a:rPr lang="en-US" sz="2000" smtClean="0">
                <a:hlinkClick r:id="rId2"/>
              </a:rPr>
              <a:t>OSEP Q &amp; A on Secondary Transition</a:t>
            </a:r>
            <a:endParaRPr lang="en-US" sz="2000" smtClean="0"/>
          </a:p>
          <a:p>
            <a:pPr marL="234950" indent="-234950" eaLnBrk="1" hangingPunct="1">
              <a:spcBef>
                <a:spcPct val="0"/>
              </a:spcBef>
            </a:pPr>
            <a:r>
              <a:rPr lang="en-US" smtClean="0"/>
              <a:t>Quick Link:</a:t>
            </a:r>
            <a:r>
              <a:rPr lang="en-US" sz="2000" u="sng" smtClean="0">
                <a:solidFill>
                  <a:srgbClr val="D26900"/>
                </a:solidFill>
                <a:hlinkClick r:id="rId3"/>
              </a:rPr>
              <a:t>Kansas Department of Education Transition Resources</a:t>
            </a:r>
            <a:endParaRPr lang="en-US" sz="2000" u="sng" smtClean="0">
              <a:solidFill>
                <a:srgbClr val="D26900"/>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294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1923" name="Rectangle 3"/>
          <p:cNvSpPr>
            <a:spLocks noGrp="1" noChangeArrowheads="1"/>
          </p:cNvSpPr>
          <p:nvPr>
            <p:ph type="title"/>
          </p:nvPr>
        </p:nvSpPr>
        <p:spPr>
          <a:xfrm>
            <a:off x="762000" y="5410200"/>
            <a:ext cx="7610475" cy="1219200"/>
          </a:xfrm>
        </p:spPr>
        <p:txBody>
          <a:bodyPr/>
          <a:lstStyle/>
          <a:p>
            <a:pPr algn="ctr" eaLnBrk="1" hangingPunct="1"/>
            <a:r>
              <a:rPr lang="en-US" sz="3600" smtClean="0"/>
              <a:t>Measurable Post Secondary Goals </a:t>
            </a:r>
            <a:r>
              <a:rPr lang="en-US" sz="2800" smtClean="0"/>
              <a:t>(adapted from the Kansas Dep</a:t>
            </a:r>
            <a:r>
              <a:rPr lang="en-US" altLang="en-US" sz="2800" smtClean="0"/>
              <a:t>’</a:t>
            </a:r>
            <a:r>
              <a:rPr lang="en-US" sz="2800" smtClean="0"/>
              <a:t>t of Ed. website)</a:t>
            </a:r>
            <a:endParaRPr lang="en-US" sz="3600" smtClean="0"/>
          </a:p>
        </p:txBody>
      </p:sp>
      <p:sp>
        <p:nvSpPr>
          <p:cNvPr id="81924" name="Rectangle 4"/>
          <p:cNvSpPr>
            <a:spLocks noGrp="1" noChangeArrowheads="1"/>
          </p:cNvSpPr>
          <p:nvPr>
            <p:ph type="body" idx="1"/>
          </p:nvPr>
        </p:nvSpPr>
        <p:spPr>
          <a:xfrm>
            <a:off x="762000" y="838200"/>
            <a:ext cx="7620000" cy="4495800"/>
          </a:xfrm>
        </p:spPr>
        <p:txBody>
          <a:bodyPr/>
          <a:lstStyle/>
          <a:p>
            <a:pPr marL="234950" indent="-234950" eaLnBrk="1" hangingPunct="1">
              <a:spcBef>
                <a:spcPct val="0"/>
              </a:spcBef>
            </a:pPr>
            <a:r>
              <a:rPr lang="en-US" smtClean="0"/>
              <a:t>Employment: </a:t>
            </a:r>
          </a:p>
          <a:p>
            <a:pPr marL="517525" lvl="1" indent="-234950" eaLnBrk="1" hangingPunct="1">
              <a:spcBef>
                <a:spcPct val="0"/>
              </a:spcBef>
            </a:pPr>
            <a:r>
              <a:rPr lang="en-US" smtClean="0"/>
              <a:t>After graduation, James will be employed as a Diesel Mechanic.</a:t>
            </a:r>
          </a:p>
          <a:p>
            <a:pPr marL="234950" indent="-234950" eaLnBrk="1" hangingPunct="1"/>
            <a:r>
              <a:rPr lang="en-US" smtClean="0"/>
              <a:t>Education/Training: </a:t>
            </a:r>
          </a:p>
          <a:p>
            <a:pPr marL="517525" lvl="1" indent="-234950" eaLnBrk="1" hangingPunct="1"/>
            <a:r>
              <a:rPr lang="en-US" smtClean="0"/>
              <a:t>After graduation, James will attend Kaw Valley</a:t>
            </a:r>
            <a:r>
              <a:rPr lang="ja-JP" altLang="en-US" smtClean="0">
                <a:latin typeface="Arial" pitchFamily="34" charset="0"/>
              </a:rPr>
              <a:t>’</a:t>
            </a:r>
            <a:r>
              <a:rPr lang="en-US" altLang="ja-JP" smtClean="0"/>
              <a:t>s Technical Institute</a:t>
            </a:r>
            <a:r>
              <a:rPr lang="ja-JP" altLang="en-US" smtClean="0">
                <a:latin typeface="Arial" pitchFamily="34" charset="0"/>
              </a:rPr>
              <a:t>’</a:t>
            </a:r>
            <a:r>
              <a:rPr lang="en-US" altLang="ja-JP" smtClean="0"/>
              <a:t>s 2 Year Diesel course.</a:t>
            </a:r>
            <a:endParaRPr lang="en-US"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397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2948" name="Rectangle 4"/>
          <p:cNvSpPr>
            <a:spLocks noGrp="1" noChangeArrowheads="1"/>
          </p:cNvSpPr>
          <p:nvPr>
            <p:ph type="body" idx="1"/>
          </p:nvPr>
        </p:nvSpPr>
        <p:spPr>
          <a:xfrm>
            <a:off x="762000" y="685800"/>
            <a:ext cx="7696200" cy="4627563"/>
          </a:xfrm>
        </p:spPr>
        <p:txBody>
          <a:bodyPr/>
          <a:lstStyle/>
          <a:p>
            <a:pPr marL="234950" indent="-234950" eaLnBrk="1" hangingPunct="1">
              <a:spcBef>
                <a:spcPct val="0"/>
              </a:spcBef>
              <a:buFont typeface="Arial" charset="0"/>
              <a:buChar char="•"/>
              <a:defRPr/>
            </a:pPr>
            <a:r>
              <a:rPr lang="en-US" dirty="0" smtClean="0">
                <a:sym typeface="Times New Roman" charset="0"/>
              </a:rPr>
              <a:t>Training/Education: </a:t>
            </a:r>
          </a:p>
          <a:p>
            <a:pPr marL="517525" lvl="1" indent="-234950" eaLnBrk="1" hangingPunct="1">
              <a:spcBef>
                <a:spcPct val="0"/>
              </a:spcBef>
              <a:buFont typeface="Arial" charset="0"/>
              <a:buChar char="•"/>
              <a:defRPr/>
            </a:pPr>
            <a:r>
              <a:rPr lang="en-US" dirty="0" smtClean="0">
                <a:sym typeface="Times New Roman" charset="0"/>
              </a:rPr>
              <a:t>After high school, I/David will get on the job training to become a farmer.</a:t>
            </a:r>
          </a:p>
          <a:p>
            <a:pPr marL="234950" indent="-234950" eaLnBrk="1" hangingPunct="1">
              <a:buFont typeface="Arial" charset="0"/>
              <a:buChar char="•"/>
              <a:defRPr/>
            </a:pPr>
            <a:r>
              <a:rPr lang="en-US" dirty="0" smtClean="0">
                <a:sym typeface="Times New Roman" charset="0"/>
              </a:rPr>
              <a:t>Employment: </a:t>
            </a:r>
          </a:p>
          <a:p>
            <a:pPr marL="517525" lvl="1" indent="-234950" eaLnBrk="1" hangingPunct="1">
              <a:buFont typeface="Arial" charset="0"/>
              <a:buChar char="•"/>
              <a:defRPr/>
            </a:pPr>
            <a:r>
              <a:rPr lang="en-US" dirty="0" smtClean="0">
                <a:sym typeface="Times New Roman" charset="0"/>
              </a:rPr>
              <a:t>After high school, I/David will work full time as a farmer.</a:t>
            </a:r>
          </a:p>
        </p:txBody>
      </p:sp>
      <p:sp>
        <p:nvSpPr>
          <p:cNvPr id="7" name="Rectangle 3"/>
          <p:cNvSpPr>
            <a:spLocks noGrp="1" noChangeArrowheads="1"/>
          </p:cNvSpPr>
          <p:nvPr>
            <p:ph type="title"/>
          </p:nvPr>
        </p:nvSpPr>
        <p:spPr>
          <a:xfrm>
            <a:off x="762000" y="5410200"/>
            <a:ext cx="7610475" cy="1219200"/>
          </a:xfrm>
        </p:spPr>
        <p:txBody>
          <a:bodyPr/>
          <a:lstStyle/>
          <a:p>
            <a:pPr algn="ctr" eaLnBrk="1" hangingPunct="1"/>
            <a:r>
              <a:rPr lang="en-US" sz="3600" smtClean="0"/>
              <a:t>Measurable Post Secondary Goals </a:t>
            </a:r>
            <a:r>
              <a:rPr lang="en-US" sz="2800" smtClean="0"/>
              <a:t>(adapted from the Kansas Dep</a:t>
            </a:r>
            <a:r>
              <a:rPr lang="en-US" altLang="en-US" sz="2800" smtClean="0"/>
              <a:t>’</a:t>
            </a:r>
            <a:r>
              <a:rPr lang="en-US" sz="2800" smtClean="0"/>
              <a:t>t of Ed. website)</a:t>
            </a:r>
            <a:endParaRPr lang="en-US" sz="360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499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3972" name="Rectangle 4"/>
          <p:cNvSpPr>
            <a:spLocks noGrp="1" noChangeArrowheads="1"/>
          </p:cNvSpPr>
          <p:nvPr>
            <p:ph type="body" idx="1"/>
          </p:nvPr>
        </p:nvSpPr>
        <p:spPr>
          <a:xfrm>
            <a:off x="762000" y="685800"/>
            <a:ext cx="7620000" cy="4627563"/>
          </a:xfrm>
        </p:spPr>
        <p:txBody>
          <a:bodyPr/>
          <a:lstStyle/>
          <a:p>
            <a:pPr marL="234950" indent="-234950" eaLnBrk="1" hangingPunct="1">
              <a:lnSpc>
                <a:spcPct val="90000"/>
              </a:lnSpc>
              <a:spcBef>
                <a:spcPct val="0"/>
              </a:spcBef>
              <a:buFont typeface="Arial" charset="0"/>
              <a:buChar char="•"/>
              <a:defRPr/>
            </a:pPr>
            <a:r>
              <a:rPr lang="en-US" sz="2200" dirty="0" smtClean="0">
                <a:sym typeface="Times New Roman" charset="0"/>
              </a:rPr>
              <a:t>Training/Education: </a:t>
            </a:r>
          </a:p>
          <a:p>
            <a:pPr marL="517525" lvl="1" indent="-234950" eaLnBrk="1" hangingPunct="1">
              <a:lnSpc>
                <a:spcPct val="90000"/>
              </a:lnSpc>
              <a:spcBef>
                <a:spcPct val="0"/>
              </a:spcBef>
              <a:buFont typeface="Arial" charset="0"/>
              <a:buChar char="•"/>
              <a:defRPr/>
            </a:pPr>
            <a:r>
              <a:rPr lang="en-US" sz="2000" dirty="0" smtClean="0">
                <a:sym typeface="Times New Roman" charset="0"/>
              </a:rPr>
              <a:t>After high school, Eric will get on the job training in an area related to dirt bike racing.</a:t>
            </a:r>
          </a:p>
          <a:p>
            <a:pPr marL="234950" indent="-234950" eaLnBrk="1" hangingPunct="1">
              <a:lnSpc>
                <a:spcPct val="90000"/>
              </a:lnSpc>
              <a:buFont typeface="Arial" charset="0"/>
              <a:buChar char="•"/>
              <a:defRPr/>
            </a:pPr>
            <a:r>
              <a:rPr lang="en-US" sz="2200" dirty="0" smtClean="0">
                <a:sym typeface="Times New Roman" charset="0"/>
              </a:rPr>
              <a:t>Employment: </a:t>
            </a:r>
          </a:p>
          <a:p>
            <a:pPr marL="517525" lvl="1" indent="-234950" eaLnBrk="1" hangingPunct="1">
              <a:lnSpc>
                <a:spcPct val="90000"/>
              </a:lnSpc>
              <a:buFont typeface="Arial" charset="0"/>
              <a:buChar char="•"/>
              <a:defRPr/>
            </a:pPr>
            <a:r>
              <a:rPr lang="en-US" sz="2000" dirty="0" smtClean="0">
                <a:sym typeface="Times New Roman" charset="0"/>
              </a:rPr>
              <a:t>After high school, Eric will work full time with dirt bikes.</a:t>
            </a:r>
            <a:br>
              <a:rPr lang="en-US" sz="2000" dirty="0" smtClean="0">
                <a:sym typeface="Times New Roman" charset="0"/>
              </a:rPr>
            </a:br>
            <a:r>
              <a:rPr lang="en-US" sz="2000" dirty="0" smtClean="0">
                <a:sym typeface="Times New Roman" charset="0"/>
              </a:rPr>
              <a:t>Independent Living: After high school, Eric will live in an apartment with friends.</a:t>
            </a:r>
          </a:p>
        </p:txBody>
      </p:sp>
      <p:sp>
        <p:nvSpPr>
          <p:cNvPr id="7" name="Rectangle 3"/>
          <p:cNvSpPr>
            <a:spLocks noGrp="1" noChangeArrowheads="1"/>
          </p:cNvSpPr>
          <p:nvPr>
            <p:ph type="title"/>
          </p:nvPr>
        </p:nvSpPr>
        <p:spPr>
          <a:xfrm>
            <a:off x="762000" y="5410200"/>
            <a:ext cx="7610475" cy="1219200"/>
          </a:xfrm>
        </p:spPr>
        <p:txBody>
          <a:bodyPr/>
          <a:lstStyle/>
          <a:p>
            <a:pPr algn="ctr" eaLnBrk="1" hangingPunct="1"/>
            <a:r>
              <a:rPr lang="en-US" sz="3600" smtClean="0"/>
              <a:t>Measurable Post Secondary Goals </a:t>
            </a:r>
            <a:r>
              <a:rPr lang="en-US" sz="2800" smtClean="0"/>
              <a:t>(adapted from the Kansas Dep</a:t>
            </a:r>
            <a:r>
              <a:rPr lang="en-US" altLang="en-US" sz="2800" smtClean="0"/>
              <a:t>’</a:t>
            </a:r>
            <a:r>
              <a:rPr lang="en-US" sz="2800" smtClean="0"/>
              <a:t>t of Ed. website)</a:t>
            </a:r>
            <a:endParaRPr lang="en-US" sz="360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601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4996" name="Rectangle 4"/>
          <p:cNvSpPr>
            <a:spLocks noGrp="1" noChangeArrowheads="1"/>
          </p:cNvSpPr>
          <p:nvPr>
            <p:ph type="body" idx="1"/>
          </p:nvPr>
        </p:nvSpPr>
        <p:spPr>
          <a:xfrm>
            <a:off x="762000" y="533400"/>
            <a:ext cx="7620000" cy="4495800"/>
          </a:xfrm>
        </p:spPr>
        <p:txBody>
          <a:bodyPr/>
          <a:lstStyle/>
          <a:p>
            <a:pPr marL="234950" indent="-234950" eaLnBrk="1" hangingPunct="1">
              <a:lnSpc>
                <a:spcPct val="90000"/>
              </a:lnSpc>
              <a:spcBef>
                <a:spcPct val="0"/>
              </a:spcBef>
              <a:buFont typeface="Arial" charset="0"/>
              <a:buChar char="•"/>
              <a:defRPr/>
            </a:pPr>
            <a:r>
              <a:rPr lang="en-US" sz="2200" dirty="0" smtClean="0">
                <a:sym typeface="Times New Roman" charset="0"/>
              </a:rPr>
              <a:t>Training/Education: </a:t>
            </a:r>
          </a:p>
          <a:p>
            <a:pPr marL="517525" lvl="1" indent="-234950" eaLnBrk="1" hangingPunct="1">
              <a:lnSpc>
                <a:spcPct val="90000"/>
              </a:lnSpc>
              <a:spcBef>
                <a:spcPct val="0"/>
              </a:spcBef>
              <a:buFont typeface="Arial" charset="0"/>
              <a:buChar char="•"/>
              <a:defRPr/>
            </a:pPr>
            <a:r>
              <a:rPr lang="en-US" sz="2000" dirty="0" smtClean="0">
                <a:sym typeface="Times New Roman" charset="0"/>
              </a:rPr>
              <a:t>After high school, Sheila will enroll full time at KU in the nursing program.</a:t>
            </a:r>
          </a:p>
          <a:p>
            <a:pPr marL="234950" indent="-234950" eaLnBrk="1" hangingPunct="1">
              <a:lnSpc>
                <a:spcPct val="90000"/>
              </a:lnSpc>
              <a:buFont typeface="Arial" charset="0"/>
              <a:buChar char="•"/>
              <a:defRPr/>
            </a:pPr>
            <a:r>
              <a:rPr lang="en-US" sz="2200" dirty="0" smtClean="0">
                <a:sym typeface="Times New Roman" charset="0"/>
              </a:rPr>
              <a:t>Employment: </a:t>
            </a:r>
          </a:p>
          <a:p>
            <a:pPr marL="517525" lvl="1" indent="-234950" eaLnBrk="1" hangingPunct="1">
              <a:lnSpc>
                <a:spcPct val="90000"/>
              </a:lnSpc>
              <a:buFont typeface="Arial" charset="0"/>
              <a:buChar char="•"/>
              <a:defRPr/>
            </a:pPr>
            <a:r>
              <a:rPr lang="en-US" sz="2000" dirty="0" smtClean="0">
                <a:sym typeface="Times New Roman" charset="0"/>
              </a:rPr>
              <a:t>After high school, Sheila will work full time as a nurse.</a:t>
            </a:r>
          </a:p>
        </p:txBody>
      </p:sp>
      <p:sp>
        <p:nvSpPr>
          <p:cNvPr id="7" name="Rectangle 3"/>
          <p:cNvSpPr>
            <a:spLocks noGrp="1" noChangeArrowheads="1"/>
          </p:cNvSpPr>
          <p:nvPr>
            <p:ph type="title"/>
          </p:nvPr>
        </p:nvSpPr>
        <p:spPr>
          <a:xfrm>
            <a:off x="762000" y="5410200"/>
            <a:ext cx="7610475" cy="1219200"/>
          </a:xfrm>
        </p:spPr>
        <p:txBody>
          <a:bodyPr/>
          <a:lstStyle/>
          <a:p>
            <a:pPr algn="ctr" eaLnBrk="1" hangingPunct="1"/>
            <a:r>
              <a:rPr lang="en-US" sz="3600" smtClean="0"/>
              <a:t>Measurable Post Secondary Goals </a:t>
            </a:r>
            <a:r>
              <a:rPr lang="en-US" sz="2800" smtClean="0"/>
              <a:t>(adapted from the Kansas Dep</a:t>
            </a:r>
            <a:r>
              <a:rPr lang="en-US" altLang="en-US" sz="2800" smtClean="0"/>
              <a:t>’</a:t>
            </a:r>
            <a:r>
              <a:rPr lang="en-US" sz="2800" smtClean="0"/>
              <a:t>t of Ed. website)</a:t>
            </a:r>
            <a:endParaRPr lang="en-US" sz="3600"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704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6020" name="Rectangle 4"/>
          <p:cNvSpPr>
            <a:spLocks noGrp="1" noChangeArrowheads="1"/>
          </p:cNvSpPr>
          <p:nvPr>
            <p:ph type="body" idx="1"/>
          </p:nvPr>
        </p:nvSpPr>
        <p:spPr>
          <a:xfrm>
            <a:off x="762000" y="609600"/>
            <a:ext cx="7620000" cy="4887913"/>
          </a:xfrm>
        </p:spPr>
        <p:txBody>
          <a:bodyPr/>
          <a:lstStyle/>
          <a:p>
            <a:pPr marL="234950" indent="-234950" eaLnBrk="1" hangingPunct="1">
              <a:lnSpc>
                <a:spcPct val="90000"/>
              </a:lnSpc>
              <a:spcBef>
                <a:spcPct val="0"/>
              </a:spcBef>
              <a:buFont typeface="Arial" charset="0"/>
              <a:buChar char="•"/>
              <a:defRPr/>
            </a:pPr>
            <a:r>
              <a:rPr lang="en-US" dirty="0" smtClean="0">
                <a:sym typeface="Times New Roman" charset="0"/>
              </a:rPr>
              <a:t>Training/Education: </a:t>
            </a:r>
          </a:p>
          <a:p>
            <a:pPr marL="517525" lvl="1" indent="-234950" eaLnBrk="1" hangingPunct="1">
              <a:lnSpc>
                <a:spcPct val="90000"/>
              </a:lnSpc>
              <a:spcBef>
                <a:spcPct val="0"/>
              </a:spcBef>
              <a:buFont typeface="Arial" charset="0"/>
              <a:buChar char="•"/>
              <a:defRPr/>
            </a:pPr>
            <a:r>
              <a:rPr lang="en-US" dirty="0" smtClean="0">
                <a:sym typeface="Times New Roman" charset="0"/>
              </a:rPr>
              <a:t>After completion of school, I /Lance will attend the XYZ Center and receive training on work behaviors and skills.</a:t>
            </a:r>
          </a:p>
          <a:p>
            <a:pPr marL="234950" indent="-234950" eaLnBrk="1" hangingPunct="1">
              <a:lnSpc>
                <a:spcPct val="90000"/>
              </a:lnSpc>
              <a:buFont typeface="Arial" charset="0"/>
              <a:buChar char="•"/>
              <a:defRPr/>
            </a:pPr>
            <a:r>
              <a:rPr lang="en-US" dirty="0" smtClean="0">
                <a:sym typeface="Times New Roman" charset="0"/>
              </a:rPr>
              <a:t>Employment: </a:t>
            </a:r>
          </a:p>
          <a:p>
            <a:pPr marL="517525" lvl="1" indent="-234950" eaLnBrk="1" hangingPunct="1">
              <a:lnSpc>
                <a:spcPct val="90000"/>
              </a:lnSpc>
              <a:buFont typeface="Arial" charset="0"/>
              <a:buChar char="•"/>
              <a:defRPr/>
            </a:pPr>
            <a:r>
              <a:rPr lang="en-US" dirty="0" smtClean="0">
                <a:sym typeface="Times New Roman" charset="0"/>
              </a:rPr>
              <a:t>After completion of school, I/ Lance will be employed in a sheltered environment at the XYZ Center.</a:t>
            </a:r>
          </a:p>
          <a:p>
            <a:pPr marL="234950" indent="-234950" eaLnBrk="1" hangingPunct="1">
              <a:lnSpc>
                <a:spcPct val="90000"/>
              </a:lnSpc>
              <a:buFont typeface="Arial" charset="0"/>
              <a:buChar char="•"/>
              <a:defRPr/>
            </a:pPr>
            <a:r>
              <a:rPr lang="en-US" dirty="0" smtClean="0">
                <a:sym typeface="Times New Roman" charset="0"/>
              </a:rPr>
              <a:t>Independent Living: </a:t>
            </a:r>
          </a:p>
          <a:p>
            <a:pPr marL="517525" lvl="1" indent="-234950" eaLnBrk="1" hangingPunct="1">
              <a:lnSpc>
                <a:spcPct val="90000"/>
              </a:lnSpc>
              <a:buFont typeface="Arial" charset="0"/>
              <a:buChar char="•"/>
              <a:defRPr/>
            </a:pPr>
            <a:r>
              <a:rPr lang="en-US" dirty="0" smtClean="0">
                <a:sym typeface="Times New Roman" charset="0"/>
              </a:rPr>
              <a:t>After completion of school, I/ Lance will live with my mother and continue to take part in community activities like bowling, going to church and visiting friends and family.</a:t>
            </a:r>
          </a:p>
        </p:txBody>
      </p:sp>
      <p:sp>
        <p:nvSpPr>
          <p:cNvPr id="7" name="Rectangle 3"/>
          <p:cNvSpPr>
            <a:spLocks noGrp="1" noChangeArrowheads="1"/>
          </p:cNvSpPr>
          <p:nvPr>
            <p:ph type="title"/>
          </p:nvPr>
        </p:nvSpPr>
        <p:spPr>
          <a:xfrm>
            <a:off x="762000" y="5410200"/>
            <a:ext cx="7610475" cy="1219200"/>
          </a:xfrm>
        </p:spPr>
        <p:txBody>
          <a:bodyPr/>
          <a:lstStyle/>
          <a:p>
            <a:pPr algn="ctr" eaLnBrk="1" hangingPunct="1"/>
            <a:r>
              <a:rPr lang="en-US" sz="3600" smtClean="0"/>
              <a:t>Measurable Post Secondary Goals </a:t>
            </a:r>
            <a:r>
              <a:rPr lang="en-US" sz="2800" smtClean="0"/>
              <a:t>(adapted from the Kansas Dep</a:t>
            </a:r>
            <a:r>
              <a:rPr lang="en-US" altLang="en-US" sz="2800" smtClean="0"/>
              <a:t>’</a:t>
            </a:r>
            <a:r>
              <a:rPr lang="en-US" sz="2800" smtClean="0"/>
              <a:t>t of Ed. website)</a:t>
            </a:r>
            <a:endParaRPr lang="en-US" sz="3600" smtClean="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806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7043" name="Rectangle 3"/>
          <p:cNvSpPr>
            <a:spLocks noGrp="1" noChangeArrowheads="1"/>
          </p:cNvSpPr>
          <p:nvPr>
            <p:ph type="title"/>
          </p:nvPr>
        </p:nvSpPr>
        <p:spPr>
          <a:xfrm>
            <a:off x="762000" y="4572000"/>
            <a:ext cx="7416800" cy="1600200"/>
          </a:xfrm>
        </p:spPr>
        <p:txBody>
          <a:bodyPr/>
          <a:lstStyle/>
          <a:p>
            <a:pPr eaLnBrk="1" hangingPunct="1">
              <a:defRPr/>
            </a:pPr>
            <a:r>
              <a:rPr lang="en-US" smtClean="0">
                <a:sym typeface="Impact" charset="0"/>
              </a:rPr>
              <a:t>Summary of Performance</a:t>
            </a:r>
          </a:p>
        </p:txBody>
      </p:sp>
      <p:sp>
        <p:nvSpPr>
          <p:cNvPr id="87044" name="Rectangle 4"/>
          <p:cNvSpPr>
            <a:spLocks noGrp="1" noChangeArrowheads="1"/>
          </p:cNvSpPr>
          <p:nvPr>
            <p:ph type="body" idx="1"/>
          </p:nvPr>
        </p:nvSpPr>
        <p:spPr/>
        <p:txBody>
          <a:bodyPr/>
          <a:lstStyle/>
          <a:p>
            <a:pPr eaLnBrk="1" hangingPunct="1">
              <a:buFont typeface="Arial" charset="0"/>
              <a:buChar char="•"/>
              <a:defRPr/>
            </a:pPr>
            <a:r>
              <a:rPr lang="en-US" dirty="0" smtClean="0">
                <a:sym typeface="Times New Roman" charset="0"/>
              </a:rPr>
              <a:t>The connection between transition IEPs and the end of the story is made with the Summary of Performance. </a:t>
            </a:r>
          </a:p>
          <a:p>
            <a:pPr eaLnBrk="1" hangingPunct="1">
              <a:buFont typeface="Arial" charset="0"/>
              <a:buChar char="•"/>
              <a:defRPr/>
            </a:pPr>
            <a:r>
              <a:rPr lang="en-US" dirty="0" smtClean="0">
                <a:sym typeface="Times New Roman" charset="0"/>
              </a:rPr>
              <a:t>It is the last opportunity to provide a transitioning student with recommendations to take with them.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609600" y="609600"/>
            <a:ext cx="7950200" cy="5964238"/>
          </a:xfrm>
          <a:prstGeom prst="rect">
            <a:avLst/>
          </a:prstGeom>
          <a:noFill/>
          <a:ln w="12700">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8909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8067" name="Rectangle 3"/>
          <p:cNvSpPr>
            <a:spLocks noGrp="1" noChangeArrowheads="1"/>
          </p:cNvSpPr>
          <p:nvPr>
            <p:ph type="title"/>
          </p:nvPr>
        </p:nvSpPr>
        <p:spPr>
          <a:xfrm>
            <a:off x="762000" y="5013325"/>
            <a:ext cx="7543800" cy="1157288"/>
          </a:xfrm>
        </p:spPr>
        <p:txBody>
          <a:bodyPr/>
          <a:lstStyle/>
          <a:p>
            <a:pPr eaLnBrk="1" hangingPunct="1">
              <a:defRPr/>
            </a:pPr>
            <a:r>
              <a:rPr lang="en-US" smtClean="0">
                <a:sym typeface="Impact" charset="0"/>
              </a:rPr>
              <a:t>Summary of Performance</a:t>
            </a:r>
          </a:p>
        </p:txBody>
      </p:sp>
      <p:sp>
        <p:nvSpPr>
          <p:cNvPr id="88068" name="Rectangle 4"/>
          <p:cNvSpPr>
            <a:spLocks noGrp="1" noChangeArrowheads="1"/>
          </p:cNvSpPr>
          <p:nvPr>
            <p:ph type="body" idx="1"/>
          </p:nvPr>
        </p:nvSpPr>
        <p:spPr>
          <a:xfrm>
            <a:off x="762000" y="684213"/>
            <a:ext cx="7543800" cy="4495800"/>
          </a:xfrm>
        </p:spPr>
        <p:txBody>
          <a:bodyPr/>
          <a:lstStyle/>
          <a:p>
            <a:pPr marL="234950" indent="-234950" eaLnBrk="1" hangingPunct="1">
              <a:spcBef>
                <a:spcPct val="0"/>
              </a:spcBef>
            </a:pPr>
            <a:r>
              <a:rPr lang="en-US" smtClean="0"/>
              <a:t>IDEA 2004 added a new requirement for students with disabilities called the Summary of Performance (SOP). A summary of the student</a:t>
            </a:r>
            <a:r>
              <a:rPr lang="ja-JP" altLang="en-US" smtClean="0">
                <a:latin typeface="Arial" pitchFamily="34" charset="0"/>
              </a:rPr>
              <a:t>’</a:t>
            </a:r>
            <a:r>
              <a:rPr lang="en-US" altLang="ja-JP" smtClean="0"/>
              <a:t>s academic achievement and functional performance including recommendations on how to assist the child in meeting their postsecondary goals must be given to a student whose eligibility under special education terminates due to graduation with a regular diploma, or due to exceeding the age of eligibility. A SOP is not required for students exiting special education services by completion of goals, dropping out (not graduating or aging out) or is identified only as Gifted.</a:t>
            </a:r>
            <a:endParaRPr lang="en-US"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011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89091" name="Rectangle 3"/>
          <p:cNvSpPr>
            <a:spLocks noGrp="1" noChangeArrowheads="1"/>
          </p:cNvSpPr>
          <p:nvPr>
            <p:ph type="title"/>
          </p:nvPr>
        </p:nvSpPr>
        <p:spPr>
          <a:xfrm>
            <a:off x="762000" y="4979988"/>
            <a:ext cx="7543800" cy="1192212"/>
          </a:xfrm>
        </p:spPr>
        <p:txBody>
          <a:bodyPr/>
          <a:lstStyle/>
          <a:p>
            <a:pPr eaLnBrk="1" hangingPunct="1">
              <a:defRPr/>
            </a:pPr>
            <a:r>
              <a:rPr lang="en-US" smtClean="0">
                <a:sym typeface="Impact" charset="0"/>
              </a:rPr>
              <a:t>Summary of Performance</a:t>
            </a:r>
          </a:p>
        </p:txBody>
      </p:sp>
      <p:sp>
        <p:nvSpPr>
          <p:cNvPr id="89092" name="Rectangle 4"/>
          <p:cNvSpPr>
            <a:spLocks noGrp="1" noChangeArrowheads="1"/>
          </p:cNvSpPr>
          <p:nvPr>
            <p:ph type="body" idx="1"/>
          </p:nvPr>
        </p:nvSpPr>
        <p:spPr>
          <a:xfrm>
            <a:off x="762000" y="684213"/>
            <a:ext cx="7543800" cy="4495800"/>
          </a:xfrm>
        </p:spPr>
        <p:txBody>
          <a:bodyPr/>
          <a:lstStyle/>
          <a:p>
            <a:pPr marL="234950" indent="-234950" eaLnBrk="1" hangingPunct="1">
              <a:spcBef>
                <a:spcPct val="0"/>
              </a:spcBef>
            </a:pPr>
            <a:r>
              <a:rPr lang="en-US" smtClean="0"/>
              <a:t>The purpose of the Summary of Performance is to transfer critical information that leads to the student</a:t>
            </a:r>
            <a:r>
              <a:rPr lang="ja-JP" altLang="en-US" smtClean="0">
                <a:latin typeface="Arial" pitchFamily="34" charset="0"/>
              </a:rPr>
              <a:t>’</a:t>
            </a:r>
            <a:r>
              <a:rPr lang="en-US" altLang="ja-JP" smtClean="0"/>
              <a:t>s successful participation in postsecondary settings. The SOP must be completed during the final year of the student</a:t>
            </a:r>
            <a:r>
              <a:rPr lang="ja-JP" altLang="en-US" smtClean="0">
                <a:latin typeface="Arial" pitchFamily="34" charset="0"/>
              </a:rPr>
              <a:t>’</a:t>
            </a:r>
            <a:r>
              <a:rPr lang="en-US" altLang="ja-JP" smtClean="0"/>
              <a:t>s high school education, though time of completion may vary with student</a:t>
            </a:r>
            <a:r>
              <a:rPr lang="ja-JP" altLang="en-US" smtClean="0">
                <a:latin typeface="Arial" pitchFamily="34" charset="0"/>
              </a:rPr>
              <a:t>’</a:t>
            </a:r>
            <a:r>
              <a:rPr lang="en-US" altLang="ja-JP" smtClean="0"/>
              <a:t>s desired postsecondary goals. The development of the SOP may be started at any time, however, it is recommended to begin development of the SOP during the freshman year.</a:t>
            </a:r>
            <a:endParaRPr lang="en-US"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113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0115" name="Rectangle 3"/>
          <p:cNvSpPr>
            <a:spLocks noGrp="1" noChangeArrowheads="1"/>
          </p:cNvSpPr>
          <p:nvPr>
            <p:ph type="title"/>
          </p:nvPr>
        </p:nvSpPr>
        <p:spPr>
          <a:xfrm>
            <a:off x="685800" y="5257800"/>
            <a:ext cx="6781800" cy="1600200"/>
          </a:xfrm>
        </p:spPr>
        <p:txBody>
          <a:bodyPr/>
          <a:lstStyle/>
          <a:p>
            <a:pPr eaLnBrk="1" hangingPunct="1">
              <a:defRPr/>
            </a:pPr>
            <a:r>
              <a:rPr lang="en-US" sz="4400" dirty="0" smtClean="0">
                <a:sym typeface="Impact" charset="0"/>
              </a:rPr>
              <a:t>OSEP Guidance</a:t>
            </a:r>
          </a:p>
        </p:txBody>
      </p:sp>
      <p:sp>
        <p:nvSpPr>
          <p:cNvPr id="90116" name="Rectangle 4"/>
          <p:cNvSpPr>
            <a:spLocks noGrp="1" noChangeArrowheads="1"/>
          </p:cNvSpPr>
          <p:nvPr>
            <p:ph type="body" idx="1"/>
          </p:nvPr>
        </p:nvSpPr>
        <p:spPr>
          <a:xfrm>
            <a:off x="433388" y="317500"/>
            <a:ext cx="7872412" cy="5397500"/>
          </a:xfrm>
        </p:spPr>
        <p:txBody>
          <a:bodyPr/>
          <a:lstStyle/>
          <a:p>
            <a:pPr marL="234950" indent="-234950" eaLnBrk="1" hangingPunct="1">
              <a:lnSpc>
                <a:spcPct val="80000"/>
              </a:lnSpc>
              <a:spcBef>
                <a:spcPct val="0"/>
              </a:spcBef>
            </a:pPr>
            <a:r>
              <a:rPr lang="en-US" sz="2200" smtClean="0">
                <a:latin typeface="Times New Roman Bold" charset="0"/>
                <a:sym typeface="Times New Roman Bold" charset="0"/>
              </a:rPr>
              <a:t>Question:</a:t>
            </a:r>
            <a:r>
              <a:rPr lang="en-US" sz="2200" smtClean="0"/>
              <a:t>      Does a general educational development credential (GED) or alternate diploma trigger the creation of an SOP?</a:t>
            </a:r>
            <a:br>
              <a:rPr lang="en-US" sz="2200" smtClean="0"/>
            </a:br>
            <a:r>
              <a:rPr lang="en-US" sz="2200" smtClean="0"/>
              <a:t/>
            </a:r>
            <a:br>
              <a:rPr lang="en-US" sz="2200" smtClean="0"/>
            </a:br>
            <a:r>
              <a:rPr lang="en-US" sz="2200" smtClean="0">
                <a:latin typeface="Times New Roman Bold" charset="0"/>
                <a:sym typeface="Times New Roman Bold" charset="0"/>
              </a:rPr>
              <a:t>Answer: </a:t>
            </a:r>
            <a:r>
              <a:rPr lang="en-US" sz="2200" smtClean="0"/>
              <a:t>     No.  A public agency, pursuant to 34 CFR §300.305(e)(3), must provide a child whose eligibility for services under Part B of the IDEA terminates due to graduation from secondary school with a regular diploma, or due to exceeding the age of eligibility for a free appropriate public education (FAPE) under State law, with a summary of the child's academic achievement and functional performance.  This Part B requirement does not apply to the group of children who leave secondary school with a GED credential or alternate diploma and whose eligibility for services under Part B has not terminated.  See 34 C.F.R. §300.102(a)(3)(iv), which clarifies that a regular high school diploma does not include alternate degrees, such as a GED credential. </a:t>
            </a:r>
          </a:p>
          <a:p>
            <a:pPr marL="234950" indent="-234950" eaLnBrk="1" hangingPunct="1">
              <a:lnSpc>
                <a:spcPct val="80000"/>
              </a:lnSpc>
              <a:spcBef>
                <a:spcPct val="0"/>
              </a:spcBef>
            </a:pPr>
            <a:endParaRPr lang="en-US" sz="2200" smtClean="0"/>
          </a:p>
          <a:p>
            <a:pPr marL="234950" indent="-234950" eaLnBrk="1" hangingPunct="1">
              <a:lnSpc>
                <a:spcPct val="80000"/>
              </a:lnSpc>
              <a:spcBef>
                <a:spcPct val="0"/>
              </a:spcBef>
            </a:pPr>
            <a:r>
              <a:rPr lang="en-US" sz="2200" smtClean="0"/>
              <a:t>Quick Link:  </a:t>
            </a:r>
            <a:r>
              <a:rPr lang="en-US" sz="2200" u="sng" smtClean="0">
                <a:solidFill>
                  <a:srgbClr val="D26900"/>
                </a:solidFill>
                <a:hlinkClick r:id="rId2"/>
              </a:rPr>
              <a:t>OSEP Q &amp; A on Secondary Transition</a:t>
            </a:r>
            <a:endParaRPr lang="en-US" sz="2200" u="sng" smtClean="0">
              <a:solidFill>
                <a:srgbClr val="D26900"/>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216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1139" name="Rectangle 3"/>
          <p:cNvSpPr>
            <a:spLocks noGrp="1" noChangeArrowheads="1"/>
          </p:cNvSpPr>
          <p:nvPr>
            <p:ph type="title"/>
          </p:nvPr>
        </p:nvSpPr>
        <p:spPr>
          <a:xfrm>
            <a:off x="457200" y="685800"/>
            <a:ext cx="8215313" cy="1371600"/>
          </a:xfrm>
        </p:spPr>
        <p:txBody>
          <a:bodyPr/>
          <a:lstStyle/>
          <a:p>
            <a:pPr algn="ctr" eaLnBrk="1" hangingPunct="1"/>
            <a:r>
              <a:rPr lang="en-US" sz="3600" smtClean="0"/>
              <a:t/>
            </a:r>
            <a:br>
              <a:rPr lang="en-US" sz="3600" smtClean="0"/>
            </a:br>
            <a:r>
              <a:rPr lang="en-US" sz="3600" smtClean="0"/>
              <a:t> Summary of Performance (SOP) </a:t>
            </a:r>
            <a:br>
              <a:rPr lang="en-US" sz="3600" smtClean="0"/>
            </a:br>
            <a:r>
              <a:rPr lang="en-US" sz="3600" smtClean="0"/>
              <a:t>Frequently Asked Questions                     </a:t>
            </a:r>
            <a:r>
              <a:rPr lang="en-US" sz="2800" smtClean="0"/>
              <a:t>(adapted from the Connecticut Dep</a:t>
            </a:r>
            <a:r>
              <a:rPr lang="en-US" altLang="en-US" sz="2800" smtClean="0"/>
              <a:t>’</a:t>
            </a:r>
            <a:r>
              <a:rPr lang="en-US" sz="2800" smtClean="0"/>
              <a:t>t. of Ed.</a:t>
            </a:r>
            <a:r>
              <a:rPr lang="en-US" sz="3600" smtClean="0"/>
              <a:t> </a:t>
            </a:r>
          </a:p>
        </p:txBody>
      </p:sp>
      <p:sp>
        <p:nvSpPr>
          <p:cNvPr id="91140" name="Rectangle 4"/>
          <p:cNvSpPr>
            <a:spLocks noGrp="1" noChangeArrowheads="1"/>
          </p:cNvSpPr>
          <p:nvPr>
            <p:ph type="body" idx="1"/>
          </p:nvPr>
        </p:nvSpPr>
        <p:spPr>
          <a:xfrm>
            <a:off x="457200" y="1752600"/>
            <a:ext cx="8215313" cy="4546600"/>
          </a:xfrm>
        </p:spPr>
        <p:txBody>
          <a:bodyPr/>
          <a:lstStyle/>
          <a:p>
            <a:pPr marL="234950" indent="-234950" eaLnBrk="1" hangingPunct="1">
              <a:lnSpc>
                <a:spcPct val="80000"/>
              </a:lnSpc>
              <a:spcBef>
                <a:spcPct val="0"/>
              </a:spcBef>
            </a:pPr>
            <a:r>
              <a:rPr lang="en-US" sz="2200" smtClean="0"/>
              <a:t>1. Should the student receive a copy of the Summary of Performance (SOP)? </a:t>
            </a:r>
          </a:p>
          <a:p>
            <a:pPr marL="517525" lvl="1" indent="-234950" eaLnBrk="1" hangingPunct="1">
              <a:lnSpc>
                <a:spcPct val="80000"/>
              </a:lnSpc>
            </a:pPr>
            <a:r>
              <a:rPr lang="en-US" sz="2000" smtClean="0"/>
              <a:t>Yes. According to 34 CFR §300.305(e)(3) – </a:t>
            </a:r>
            <a:r>
              <a:rPr lang="ja-JP" altLang="en-US" sz="2000" smtClean="0">
                <a:latin typeface="Arial" pitchFamily="34" charset="0"/>
              </a:rPr>
              <a:t>“</a:t>
            </a:r>
            <a:r>
              <a:rPr lang="en-US" altLang="ja-JP" sz="2000" smtClean="0"/>
              <a:t> . . . the public agency must provide the child with a summary of the child</a:t>
            </a:r>
            <a:r>
              <a:rPr lang="ja-JP" altLang="en-US" sz="2000" smtClean="0">
                <a:latin typeface="Arial" pitchFamily="34" charset="0"/>
              </a:rPr>
              <a:t>’</a:t>
            </a:r>
            <a:r>
              <a:rPr lang="en-US" altLang="ja-JP" sz="2000" smtClean="0"/>
              <a:t>s academic achievement and functional performance, which shall include recommendations on how to assist the child in meeting the child</a:t>
            </a:r>
            <a:r>
              <a:rPr lang="ja-JP" altLang="en-US" sz="2000" smtClean="0">
                <a:latin typeface="Arial" pitchFamily="34" charset="0"/>
              </a:rPr>
              <a:t>’</a:t>
            </a:r>
            <a:r>
              <a:rPr lang="en-US" altLang="ja-JP" sz="2000" smtClean="0"/>
              <a:t>s postsecondary goals.</a:t>
            </a:r>
            <a:r>
              <a:rPr lang="ja-JP" altLang="en-US" sz="2000" smtClean="0">
                <a:latin typeface="Arial" pitchFamily="34" charset="0"/>
              </a:rPr>
              <a:t>”</a:t>
            </a:r>
            <a:r>
              <a:rPr lang="en-US" altLang="ja-JP" sz="2000" smtClean="0"/>
              <a:t> </a:t>
            </a:r>
          </a:p>
          <a:p>
            <a:pPr marL="234950" indent="-234950" eaLnBrk="1" hangingPunct="1">
              <a:lnSpc>
                <a:spcPct val="80000"/>
              </a:lnSpc>
            </a:pPr>
            <a:r>
              <a:rPr lang="en-US" sz="2200" smtClean="0"/>
              <a:t>2. Should the parent of a student who is 18 years or older receive a copy of the SOP? </a:t>
            </a:r>
          </a:p>
          <a:p>
            <a:pPr marL="517525" lvl="1" indent="-234950" eaLnBrk="1" hangingPunct="1">
              <a:lnSpc>
                <a:spcPct val="80000"/>
              </a:lnSpc>
            </a:pPr>
            <a:r>
              <a:rPr lang="en-US" sz="2000" smtClean="0"/>
              <a:t>The parent of a student who is 18 years or older should receive a copy of the SOP only if the student has provided written permission for the parents to get a copy of IEP/PPT records. Specify SOP on the release form since it is not a formal part of the IEP. Best practice would suggest that it would be helpful for most students if the parent(s) also received a copy of the SOP.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318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2163" name="Rectangle 3"/>
          <p:cNvSpPr>
            <a:spLocks noGrp="1" noChangeArrowheads="1"/>
          </p:cNvSpPr>
          <p:nvPr>
            <p:ph type="title"/>
          </p:nvPr>
        </p:nvSpPr>
        <p:spPr>
          <a:xfrm>
            <a:off x="457200" y="152400"/>
            <a:ext cx="8121650" cy="914400"/>
          </a:xfrm>
        </p:spPr>
        <p:txBody>
          <a:bodyPr/>
          <a:lstStyle/>
          <a:p>
            <a:pPr algn="ctr" eaLnBrk="1" hangingPunct="1">
              <a:defRPr/>
            </a:pPr>
            <a:r>
              <a:rPr lang="en-US" sz="3600" dirty="0" smtClean="0">
                <a:sym typeface="Impact" charset="0"/>
              </a:rPr>
              <a:t>SOP</a:t>
            </a:r>
            <a:r>
              <a:rPr lang="en-US" sz="3600" dirty="0">
                <a:sym typeface="Impact" charset="0"/>
              </a:rPr>
              <a:t> </a:t>
            </a:r>
            <a:r>
              <a:rPr lang="en-US" sz="3600" dirty="0" smtClean="0">
                <a:sym typeface="Impact" charset="0"/>
              </a:rPr>
              <a:t>Frequently Asked Questions </a:t>
            </a:r>
          </a:p>
        </p:txBody>
      </p:sp>
      <p:sp>
        <p:nvSpPr>
          <p:cNvPr id="92164" name="Rectangle 4"/>
          <p:cNvSpPr>
            <a:spLocks noGrp="1" noChangeArrowheads="1"/>
          </p:cNvSpPr>
          <p:nvPr>
            <p:ph type="body" idx="1"/>
          </p:nvPr>
        </p:nvSpPr>
        <p:spPr>
          <a:xfrm>
            <a:off x="304800" y="990600"/>
            <a:ext cx="8296275" cy="5491163"/>
          </a:xfrm>
        </p:spPr>
        <p:txBody>
          <a:bodyPr/>
          <a:lstStyle/>
          <a:p>
            <a:pPr marL="234950" indent="-234950" eaLnBrk="1" hangingPunct="1">
              <a:spcBef>
                <a:spcPct val="0"/>
              </a:spcBef>
            </a:pPr>
            <a:r>
              <a:rPr lang="en-US" sz="2200" smtClean="0"/>
              <a:t>3. If the student is at a level of functioning at which he/she would not readily understand the SOP, could it be given to the parent(s)? </a:t>
            </a:r>
          </a:p>
          <a:p>
            <a:pPr marL="517525" lvl="1" indent="-234950" eaLnBrk="1" hangingPunct="1">
              <a:spcBef>
                <a:spcPct val="0"/>
              </a:spcBef>
            </a:pPr>
            <a:r>
              <a:rPr lang="en-US" sz="2000" smtClean="0"/>
              <a:t>Yes. Although IDEA does not require that a copy of the SOP be given to the parent(s), best practice would indicate that the parent(s) should also receive a copy in addition to the student or instead of the student if he/she would not be able to understand it. However, if the student has reached the age of majority under State law (i.e., 18), he/she would have to give written consent if the parents were not the individual(s) appointed to represent the educational interests of the child. </a:t>
            </a:r>
          </a:p>
          <a:p>
            <a:pPr marL="234950" indent="-234950" eaLnBrk="1" hangingPunct="1"/>
            <a:r>
              <a:rPr lang="en-US" sz="2200" smtClean="0"/>
              <a:t>4. Should the SOP be reviewed (face-to-face) with the student/parent? </a:t>
            </a:r>
          </a:p>
          <a:p>
            <a:pPr marL="517525" lvl="1" indent="-234950" eaLnBrk="1" hangingPunct="1"/>
            <a:r>
              <a:rPr lang="en-US" sz="2000" smtClean="0"/>
              <a:t>Best practice indicates that to the extent possible, the SOP should be reviewed with the student (and parents when appropriate) in a face-to-face informal meeting or conversation. A formal PPT meeting does not need to be initiated to review the SOP.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421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3187" name="Rectangle 3"/>
          <p:cNvSpPr>
            <a:spLocks noGrp="1" noChangeArrowheads="1"/>
          </p:cNvSpPr>
          <p:nvPr>
            <p:ph type="title"/>
          </p:nvPr>
        </p:nvSpPr>
        <p:spPr>
          <a:xfrm>
            <a:off x="457200" y="5486400"/>
            <a:ext cx="8121650" cy="1247775"/>
          </a:xfrm>
        </p:spPr>
        <p:txBody>
          <a:bodyPr/>
          <a:lstStyle/>
          <a:p>
            <a:pPr algn="ctr" eaLnBrk="1" hangingPunct="1">
              <a:defRPr/>
            </a:pPr>
            <a:r>
              <a:rPr lang="en-US" sz="3600" dirty="0" smtClean="0">
                <a:sym typeface="Impact" charset="0"/>
              </a:rPr>
              <a:t>SOP</a:t>
            </a:r>
            <a:br>
              <a:rPr lang="en-US" sz="3600" dirty="0" smtClean="0">
                <a:sym typeface="Impact" charset="0"/>
              </a:rPr>
            </a:br>
            <a:r>
              <a:rPr lang="en-US" sz="3600" dirty="0" smtClean="0">
                <a:sym typeface="Impact" charset="0"/>
              </a:rPr>
              <a:t>Frequently Asked Questions </a:t>
            </a:r>
          </a:p>
        </p:txBody>
      </p:sp>
      <p:sp>
        <p:nvSpPr>
          <p:cNvPr id="93188" name="Rectangle 4"/>
          <p:cNvSpPr>
            <a:spLocks noGrp="1" noChangeArrowheads="1"/>
          </p:cNvSpPr>
          <p:nvPr>
            <p:ph type="body" idx="1"/>
          </p:nvPr>
        </p:nvSpPr>
        <p:spPr>
          <a:xfrm>
            <a:off x="285750" y="152400"/>
            <a:ext cx="8534400" cy="5715000"/>
          </a:xfrm>
        </p:spPr>
        <p:txBody>
          <a:bodyPr/>
          <a:lstStyle/>
          <a:p>
            <a:pPr marL="234950" indent="-234950" eaLnBrk="1" hangingPunct="1">
              <a:lnSpc>
                <a:spcPct val="90000"/>
              </a:lnSpc>
              <a:spcBef>
                <a:spcPct val="0"/>
              </a:spcBef>
            </a:pPr>
            <a:r>
              <a:rPr lang="en-US" smtClean="0"/>
              <a:t>5. If the student is not available to meet to receive the SOP, can it be mailed to him/her? (e.g., home bound student, student who was expelled but completed graduation requirements at home with a tutor). </a:t>
            </a:r>
          </a:p>
          <a:p>
            <a:pPr marL="517525" lvl="1" indent="-234950" eaLnBrk="1" hangingPunct="1">
              <a:lnSpc>
                <a:spcPct val="90000"/>
              </a:lnSpc>
              <a:spcBef>
                <a:spcPct val="0"/>
              </a:spcBef>
            </a:pPr>
            <a:r>
              <a:rPr lang="en-US" smtClean="0"/>
              <a:t>Although mailing the SOP to a student meets the requirements of IDEA, it would be preferable that district personnel make every effort to discuss it with a student - preferably in person (in school or home) or at the very least, over the phone with the student looking at a copy. </a:t>
            </a:r>
          </a:p>
          <a:p>
            <a:pPr marL="234950" indent="-234950" eaLnBrk="1" hangingPunct="1">
              <a:lnSpc>
                <a:spcPct val="90000"/>
              </a:lnSpc>
            </a:pPr>
            <a:r>
              <a:rPr lang="en-US" smtClean="0"/>
              <a:t>6. It is understood that "exiters" consists of graduates and students aging out. What about students who drop out, or who are old enough to "sign themselves out" and transfer directly to finish at Adult Education? Does an SOP need to be completed for these students?  </a:t>
            </a:r>
          </a:p>
          <a:p>
            <a:pPr marL="517525" lvl="1" indent="-234950" eaLnBrk="1" hangingPunct="1">
              <a:lnSpc>
                <a:spcPct val="90000"/>
              </a:lnSpc>
            </a:pPr>
            <a:r>
              <a:rPr lang="en-US" smtClean="0"/>
              <a:t>A student who drops out or signs out before graduation or turning 22 (with or without warning) would not need to have an SOP.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523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4211" name="Rectangle 3"/>
          <p:cNvSpPr>
            <a:spLocks noGrp="1" noChangeArrowheads="1"/>
          </p:cNvSpPr>
          <p:nvPr>
            <p:ph type="title"/>
          </p:nvPr>
        </p:nvSpPr>
        <p:spPr>
          <a:xfrm>
            <a:off x="457200" y="228600"/>
            <a:ext cx="7989888" cy="1860550"/>
          </a:xfrm>
        </p:spPr>
        <p:txBody>
          <a:bodyPr/>
          <a:lstStyle/>
          <a:p>
            <a:pPr algn="ctr" eaLnBrk="1" hangingPunct="1">
              <a:defRPr/>
            </a:pPr>
            <a:r>
              <a:rPr lang="en-US" sz="3600" dirty="0" smtClean="0">
                <a:sym typeface="Impact" charset="0"/>
              </a:rPr>
              <a:t>GUIDING PRINCIPLES FOR TRANSITION PLAN DEVELOPMENT</a:t>
            </a:r>
            <a:r>
              <a:rPr lang="en-US" sz="4500" dirty="0" smtClean="0">
                <a:sym typeface="Impact" charset="0"/>
              </a:rPr>
              <a:t/>
            </a:r>
            <a:br>
              <a:rPr lang="en-US" sz="4500" dirty="0" smtClean="0">
                <a:sym typeface="Impact" charset="0"/>
              </a:rPr>
            </a:br>
            <a:r>
              <a:rPr lang="en-US" sz="2200" dirty="0" smtClean="0">
                <a:sym typeface="Impact" charset="0"/>
              </a:rPr>
              <a:t>By T.E. Smith, B.C.; </a:t>
            </a:r>
            <a:r>
              <a:rPr lang="en-US" sz="2200" dirty="0" err="1" smtClean="0">
                <a:sym typeface="Impact" charset="0"/>
              </a:rPr>
              <a:t>Gartin</a:t>
            </a:r>
            <a:r>
              <a:rPr lang="en-US" sz="2200" dirty="0" smtClean="0">
                <a:sym typeface="Impact" charset="0"/>
              </a:rPr>
              <a:t>, N.L.; and </a:t>
            </a:r>
            <a:r>
              <a:rPr lang="en-US" sz="2200" dirty="0" err="1" smtClean="0">
                <a:sym typeface="Impact" charset="0"/>
              </a:rPr>
              <a:t>Murdick</a:t>
            </a:r>
            <a:r>
              <a:rPr lang="en-US" sz="2200" dirty="0" smtClean="0">
                <a:sym typeface="Impact" charset="0"/>
              </a:rPr>
              <a:t>, A. Hilton</a:t>
            </a:r>
          </a:p>
        </p:txBody>
      </p:sp>
      <p:sp>
        <p:nvSpPr>
          <p:cNvPr id="94212" name="Rectangle 4"/>
          <p:cNvSpPr>
            <a:spLocks noGrp="1" noChangeArrowheads="1"/>
          </p:cNvSpPr>
          <p:nvPr>
            <p:ph type="body" idx="1"/>
          </p:nvPr>
        </p:nvSpPr>
        <p:spPr>
          <a:xfrm>
            <a:off x="457200" y="2209800"/>
            <a:ext cx="7989888" cy="3989388"/>
          </a:xfrm>
        </p:spPr>
        <p:txBody>
          <a:bodyPr/>
          <a:lstStyle/>
          <a:p>
            <a:pPr marL="234950" indent="-234950" eaLnBrk="1" hangingPunct="1">
              <a:spcBef>
                <a:spcPct val="0"/>
              </a:spcBef>
            </a:pPr>
            <a:r>
              <a:rPr lang="en-US" smtClean="0"/>
              <a:t>1. Transition efforts should start early and continue until transition occurs. Schools should take a proactive approach to transition. Transition efforts should begin at age 14* and not wait until a student is nearing the end of public school.</a:t>
            </a:r>
          </a:p>
          <a:p>
            <a:pPr marL="234950" indent="-234950" eaLnBrk="1" hangingPunct="1"/>
            <a:r>
              <a:rPr lang="en-US" smtClean="0"/>
              <a:t>2. Planning must be comprehensive. A district must focus on more than just school to post-school environments and services and develop a plan that encompasses transition needs from first grade through high school and provides supports for all students with special needs.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625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5235" name="Rectangle 3"/>
          <p:cNvSpPr>
            <a:spLocks noGrp="1" noChangeArrowheads="1"/>
          </p:cNvSpPr>
          <p:nvPr>
            <p:ph type="title"/>
          </p:nvPr>
        </p:nvSpPr>
        <p:spPr>
          <a:xfrm>
            <a:off x="457200" y="419100"/>
            <a:ext cx="7989888" cy="1638300"/>
          </a:xfrm>
        </p:spPr>
        <p:txBody>
          <a:bodyPr/>
          <a:lstStyle/>
          <a:p>
            <a:pPr algn="ctr" eaLnBrk="1" hangingPunct="1">
              <a:defRPr/>
            </a:pPr>
            <a:r>
              <a:rPr lang="en-US" sz="3600" dirty="0" smtClean="0">
                <a:sym typeface="Impact" charset="0"/>
              </a:rPr>
              <a:t>GUIDING PRINCIPLES FOR TRANSITION PLAN DEVELOPMENT</a:t>
            </a:r>
            <a:r>
              <a:rPr lang="en-US" sz="4500" dirty="0" smtClean="0">
                <a:sym typeface="Impact" charset="0"/>
              </a:rPr>
              <a:t/>
            </a:r>
            <a:br>
              <a:rPr lang="en-US" sz="4500" dirty="0" smtClean="0">
                <a:sym typeface="Impact" charset="0"/>
              </a:rPr>
            </a:br>
            <a:r>
              <a:rPr lang="en-US" sz="2200" dirty="0" smtClean="0">
                <a:sym typeface="Impact" charset="0"/>
              </a:rPr>
              <a:t>By T.E. Smith, B.C.; </a:t>
            </a:r>
            <a:r>
              <a:rPr lang="en-US" sz="2200" dirty="0" err="1" smtClean="0">
                <a:sym typeface="Impact" charset="0"/>
              </a:rPr>
              <a:t>Gartin</a:t>
            </a:r>
            <a:r>
              <a:rPr lang="en-US" sz="2200" dirty="0" smtClean="0">
                <a:sym typeface="Impact" charset="0"/>
              </a:rPr>
              <a:t>, N.L.; and </a:t>
            </a:r>
            <a:r>
              <a:rPr lang="en-US" sz="2200" dirty="0" err="1" smtClean="0">
                <a:sym typeface="Impact" charset="0"/>
              </a:rPr>
              <a:t>Murdick</a:t>
            </a:r>
            <a:r>
              <a:rPr lang="en-US" sz="2200" dirty="0" smtClean="0">
                <a:sym typeface="Impact" charset="0"/>
              </a:rPr>
              <a:t>, A. Hilton</a:t>
            </a:r>
          </a:p>
        </p:txBody>
      </p:sp>
      <p:sp>
        <p:nvSpPr>
          <p:cNvPr id="95236" name="Rectangle 4"/>
          <p:cNvSpPr>
            <a:spLocks noGrp="1" noChangeArrowheads="1"/>
          </p:cNvSpPr>
          <p:nvPr>
            <p:ph type="body" idx="1"/>
          </p:nvPr>
        </p:nvSpPr>
        <p:spPr>
          <a:xfrm>
            <a:off x="457200" y="2293938"/>
            <a:ext cx="7989888" cy="3905250"/>
          </a:xfrm>
        </p:spPr>
        <p:txBody>
          <a:bodyPr/>
          <a:lstStyle/>
          <a:p>
            <a:pPr marL="234950" indent="-234950" eaLnBrk="1" hangingPunct="1">
              <a:spcBef>
                <a:spcPct val="0"/>
              </a:spcBef>
            </a:pPr>
            <a:r>
              <a:rPr lang="en-US" smtClean="0"/>
              <a:t>3. The planning process must balance what is ideal with what is possible. Even though it is important for students with special needs, their family members, and school staff to dream about adult opportunities, reality must be a factor in developing and implementing transition plans.</a:t>
            </a:r>
          </a:p>
          <a:p>
            <a:pPr marL="234950" indent="-234950" eaLnBrk="1" hangingPunct="1"/>
            <a:r>
              <a:rPr lang="en-US" smtClean="0"/>
              <a:t>4. Student participation is essential. The one person most affected by transitions is the student with special needs so students and their family members must be involved in the entire process in order to incorporate their dreams, wishes, and ideas.</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728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6259" name="Rectangle 3"/>
          <p:cNvSpPr>
            <a:spLocks noGrp="1" noChangeArrowheads="1"/>
          </p:cNvSpPr>
          <p:nvPr>
            <p:ph type="title"/>
          </p:nvPr>
        </p:nvSpPr>
        <p:spPr>
          <a:xfrm>
            <a:off x="457200" y="433388"/>
            <a:ext cx="7989888" cy="1624012"/>
          </a:xfrm>
        </p:spPr>
        <p:txBody>
          <a:bodyPr/>
          <a:lstStyle/>
          <a:p>
            <a:pPr algn="ctr" eaLnBrk="1" hangingPunct="1">
              <a:defRPr/>
            </a:pPr>
            <a:r>
              <a:rPr lang="en-US" sz="3600" dirty="0" smtClean="0">
                <a:sym typeface="Impact" charset="0"/>
              </a:rPr>
              <a:t>GUIDING PRINCIPLES FOR TRANSITION PLAN DEVELOPMENT</a:t>
            </a:r>
            <a:r>
              <a:rPr lang="en-US" sz="4500" dirty="0" smtClean="0">
                <a:sym typeface="Impact" charset="0"/>
              </a:rPr>
              <a:t/>
            </a:r>
            <a:br>
              <a:rPr lang="en-US" sz="4500" dirty="0" smtClean="0">
                <a:sym typeface="Impact" charset="0"/>
              </a:rPr>
            </a:br>
            <a:r>
              <a:rPr lang="en-US" sz="2200" dirty="0" smtClean="0">
                <a:sym typeface="Impact" charset="0"/>
              </a:rPr>
              <a:t>By T.E. Smith, B.C.; </a:t>
            </a:r>
            <a:r>
              <a:rPr lang="en-US" sz="2200" dirty="0" err="1" smtClean="0">
                <a:sym typeface="Impact" charset="0"/>
              </a:rPr>
              <a:t>Gartin</a:t>
            </a:r>
            <a:r>
              <a:rPr lang="en-US" sz="2200" dirty="0" smtClean="0">
                <a:sym typeface="Impact" charset="0"/>
              </a:rPr>
              <a:t>, N.L.; and </a:t>
            </a:r>
            <a:r>
              <a:rPr lang="en-US" sz="2200" dirty="0" err="1" smtClean="0">
                <a:sym typeface="Impact" charset="0"/>
              </a:rPr>
              <a:t>Murdick</a:t>
            </a:r>
            <a:r>
              <a:rPr lang="en-US" sz="2200" dirty="0" smtClean="0">
                <a:sym typeface="Impact" charset="0"/>
              </a:rPr>
              <a:t>, A. Hilton</a:t>
            </a:r>
          </a:p>
        </p:txBody>
      </p:sp>
      <p:sp>
        <p:nvSpPr>
          <p:cNvPr id="96260" name="Rectangle 4"/>
          <p:cNvSpPr>
            <a:spLocks noGrp="1" noChangeArrowheads="1"/>
          </p:cNvSpPr>
          <p:nvPr>
            <p:ph type="body" idx="1"/>
          </p:nvPr>
        </p:nvSpPr>
        <p:spPr>
          <a:xfrm>
            <a:off x="457200" y="2293938"/>
            <a:ext cx="7989888" cy="3905250"/>
          </a:xfrm>
        </p:spPr>
        <p:txBody>
          <a:bodyPr/>
          <a:lstStyle/>
          <a:p>
            <a:pPr marL="234950" indent="-234950" eaLnBrk="1" hangingPunct="1">
              <a:spcBef>
                <a:spcPct val="0"/>
              </a:spcBef>
              <a:buFont typeface="Arial" charset="0"/>
              <a:buChar char="•"/>
              <a:defRPr/>
            </a:pPr>
            <a:r>
              <a:rPr lang="en-US" smtClean="0">
                <a:sym typeface="Times New Roman" charset="0"/>
              </a:rPr>
              <a:t>5. Family involvement is crucial. Family involvement in the transition planning and implementation process is vitally important because family members have information to contribute related to the future of their child.</a:t>
            </a:r>
          </a:p>
          <a:p>
            <a:pPr marL="234950" indent="-234950" eaLnBrk="1" hangingPunct="1">
              <a:buFont typeface="Arial" charset="0"/>
              <a:buChar char="•"/>
              <a:defRPr/>
            </a:pPr>
            <a:r>
              <a:rPr lang="en-US" smtClean="0">
                <a:sym typeface="Times New Roman" charset="0"/>
              </a:rPr>
              <a:t>6. The transition planning process must be sensitive to diversity. Diversity among students and their families must be taken into consideration when developing a transition plan because different cultures expect and desire different outcomes from school.</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830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7283" name="Rectangle 3"/>
          <p:cNvSpPr>
            <a:spLocks noGrp="1" noChangeArrowheads="1"/>
          </p:cNvSpPr>
          <p:nvPr>
            <p:ph type="title"/>
          </p:nvPr>
        </p:nvSpPr>
        <p:spPr>
          <a:xfrm>
            <a:off x="457200" y="433388"/>
            <a:ext cx="7989888" cy="1624012"/>
          </a:xfrm>
        </p:spPr>
        <p:txBody>
          <a:bodyPr/>
          <a:lstStyle/>
          <a:p>
            <a:pPr algn="ctr" eaLnBrk="1" hangingPunct="1">
              <a:defRPr/>
            </a:pPr>
            <a:r>
              <a:rPr lang="en-US" sz="3600" dirty="0" smtClean="0">
                <a:sym typeface="Impact" charset="0"/>
              </a:rPr>
              <a:t>GUIDING PRINCIPLES FOR TRANSITION PLAN DEVELOPMENT</a:t>
            </a:r>
            <a:r>
              <a:rPr lang="en-US" sz="4500" dirty="0" smtClean="0">
                <a:sym typeface="Impact" charset="0"/>
              </a:rPr>
              <a:t/>
            </a:r>
            <a:br>
              <a:rPr lang="en-US" sz="4500" dirty="0" smtClean="0">
                <a:sym typeface="Impact" charset="0"/>
              </a:rPr>
            </a:br>
            <a:r>
              <a:rPr lang="en-US" sz="2200" dirty="0" smtClean="0">
                <a:sym typeface="Impact" charset="0"/>
              </a:rPr>
              <a:t>By T.E. Smith, B.C.; </a:t>
            </a:r>
            <a:r>
              <a:rPr lang="en-US" sz="2200" dirty="0" err="1" smtClean="0">
                <a:sym typeface="Impact" charset="0"/>
              </a:rPr>
              <a:t>Gartin</a:t>
            </a:r>
            <a:r>
              <a:rPr lang="en-US" sz="2200" dirty="0" smtClean="0">
                <a:sym typeface="Impact" charset="0"/>
              </a:rPr>
              <a:t>, N.L.; and </a:t>
            </a:r>
            <a:r>
              <a:rPr lang="en-US" sz="2200" dirty="0" err="1" smtClean="0">
                <a:sym typeface="Impact" charset="0"/>
              </a:rPr>
              <a:t>Murdick</a:t>
            </a:r>
            <a:r>
              <a:rPr lang="en-US" sz="2200" dirty="0" smtClean="0">
                <a:sym typeface="Impact" charset="0"/>
              </a:rPr>
              <a:t>, A. Hilton</a:t>
            </a:r>
          </a:p>
        </p:txBody>
      </p:sp>
      <p:sp>
        <p:nvSpPr>
          <p:cNvPr id="97284" name="Rectangle 4"/>
          <p:cNvSpPr>
            <a:spLocks noGrp="1" noChangeArrowheads="1"/>
          </p:cNvSpPr>
          <p:nvPr>
            <p:ph type="body" idx="1"/>
          </p:nvPr>
        </p:nvSpPr>
        <p:spPr>
          <a:xfrm>
            <a:off x="457200" y="2293938"/>
            <a:ext cx="7989888" cy="3905250"/>
          </a:xfrm>
        </p:spPr>
        <p:txBody>
          <a:bodyPr/>
          <a:lstStyle/>
          <a:p>
            <a:pPr marL="234950" indent="-234950" eaLnBrk="1" hangingPunct="1">
              <a:spcBef>
                <a:spcPct val="0"/>
              </a:spcBef>
              <a:buFont typeface="Arial" charset="0"/>
              <a:buChar char="•"/>
              <a:defRPr/>
            </a:pPr>
            <a:r>
              <a:rPr lang="en-US" smtClean="0">
                <a:sym typeface="Times New Roman" charset="0"/>
              </a:rPr>
              <a:t>7. Everyone uses supports and services. All individuals who make changes need supports during transitions but students with special needs may need more extensive supports.</a:t>
            </a:r>
          </a:p>
          <a:p>
            <a:pPr marL="234950" indent="-234950" eaLnBrk="1" hangingPunct="1">
              <a:buFont typeface="Arial" charset="0"/>
              <a:buChar char="•"/>
              <a:defRPr/>
            </a:pPr>
            <a:r>
              <a:rPr lang="en-US" smtClean="0">
                <a:sym typeface="Times New Roman" charset="0"/>
              </a:rPr>
              <a:t>8. Community-based activities are important. Including community-based teaching and training opportunities is an excellent means of easing transition difficulties.</a:t>
            </a:r>
          </a:p>
          <a:p>
            <a:pPr marL="234950" indent="-234950" eaLnBrk="1" hangingPunct="1">
              <a:buFont typeface="Arial" charset="0"/>
              <a:buChar char="•"/>
              <a:defRPr/>
            </a:pPr>
            <a:r>
              <a:rPr lang="en-US" smtClean="0">
                <a:sym typeface="Times New Roman" charset="0"/>
              </a:rPr>
              <a:t>9. Interagency commitment, cooperation, and coordination must be improved. Without the active involvement of all agencies involved in providing services to children and their families, important transition efforts may be overlooked.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609600" y="762000"/>
            <a:ext cx="7772400" cy="5829300"/>
          </a:xfrm>
          <a:prstGeom prst="rect">
            <a:avLst/>
          </a:prstGeom>
          <a:noFill/>
          <a:ln w="12700">
            <a:noFill/>
            <a:miter lim="800000"/>
            <a:headEnd/>
            <a:tailEnd/>
          </a:ln>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99330"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8307" name="Rectangle 3"/>
          <p:cNvSpPr>
            <a:spLocks noGrp="1" noChangeArrowheads="1"/>
          </p:cNvSpPr>
          <p:nvPr>
            <p:ph type="title"/>
          </p:nvPr>
        </p:nvSpPr>
        <p:spPr>
          <a:xfrm>
            <a:off x="457200" y="419100"/>
            <a:ext cx="7989888" cy="1562100"/>
          </a:xfrm>
        </p:spPr>
        <p:txBody>
          <a:bodyPr/>
          <a:lstStyle/>
          <a:p>
            <a:pPr algn="ctr" eaLnBrk="1" hangingPunct="1">
              <a:defRPr/>
            </a:pPr>
            <a:r>
              <a:rPr lang="en-US" sz="3600" dirty="0" smtClean="0">
                <a:sym typeface="Impact" charset="0"/>
              </a:rPr>
              <a:t>GUIDING PRINCIPLES FOR TRANSITION PLAN DEVELOPMENT</a:t>
            </a:r>
            <a:r>
              <a:rPr lang="en-US" sz="4500" dirty="0" smtClean="0">
                <a:sym typeface="Impact" charset="0"/>
              </a:rPr>
              <a:t/>
            </a:r>
            <a:br>
              <a:rPr lang="en-US" sz="4500" dirty="0" smtClean="0">
                <a:sym typeface="Impact" charset="0"/>
              </a:rPr>
            </a:br>
            <a:r>
              <a:rPr lang="en-US" sz="2200" dirty="0" smtClean="0">
                <a:sym typeface="Impact" charset="0"/>
              </a:rPr>
              <a:t>By T.E. Smith, B.C.; </a:t>
            </a:r>
            <a:r>
              <a:rPr lang="en-US" sz="2200" dirty="0" err="1" smtClean="0">
                <a:sym typeface="Impact" charset="0"/>
              </a:rPr>
              <a:t>Gartin</a:t>
            </a:r>
            <a:r>
              <a:rPr lang="en-US" sz="2200" dirty="0" smtClean="0">
                <a:sym typeface="Impact" charset="0"/>
              </a:rPr>
              <a:t>, N.L.; and </a:t>
            </a:r>
            <a:r>
              <a:rPr lang="en-US" sz="2200" dirty="0" err="1" smtClean="0">
                <a:sym typeface="Impact" charset="0"/>
              </a:rPr>
              <a:t>Murdick</a:t>
            </a:r>
            <a:r>
              <a:rPr lang="en-US" sz="2200" dirty="0" smtClean="0">
                <a:sym typeface="Impact" charset="0"/>
              </a:rPr>
              <a:t>, A. Hilton</a:t>
            </a:r>
          </a:p>
        </p:txBody>
      </p:sp>
      <p:sp>
        <p:nvSpPr>
          <p:cNvPr id="98308" name="Rectangle 4"/>
          <p:cNvSpPr>
            <a:spLocks noGrp="1" noChangeArrowheads="1"/>
          </p:cNvSpPr>
          <p:nvPr>
            <p:ph type="body" idx="1"/>
          </p:nvPr>
        </p:nvSpPr>
        <p:spPr>
          <a:xfrm>
            <a:off x="457200" y="2293938"/>
            <a:ext cx="7989888" cy="3905250"/>
          </a:xfrm>
        </p:spPr>
        <p:txBody>
          <a:bodyPr/>
          <a:lstStyle/>
          <a:p>
            <a:pPr marL="234950" indent="-234950" eaLnBrk="1" hangingPunct="1">
              <a:lnSpc>
                <a:spcPct val="80000"/>
              </a:lnSpc>
              <a:spcBef>
                <a:spcPct val="0"/>
              </a:spcBef>
              <a:buFont typeface="Arial" charset="0"/>
              <a:buChar char="•"/>
              <a:defRPr/>
            </a:pPr>
            <a:r>
              <a:rPr lang="en-US" sz="2200" smtClean="0">
                <a:sym typeface="Times New Roman" charset="0"/>
              </a:rPr>
              <a:t>10. Timing is crucial if linkages are to be made and a seamless transition to life after high school is to be achieved. Waiting until students have difficulties is too late to provide appropriate support services.</a:t>
            </a:r>
          </a:p>
          <a:p>
            <a:pPr marL="234950" indent="-234950" eaLnBrk="1" hangingPunct="1">
              <a:lnSpc>
                <a:spcPct val="80000"/>
              </a:lnSpc>
              <a:buFont typeface="Arial" charset="0"/>
              <a:buChar char="•"/>
              <a:defRPr/>
            </a:pPr>
            <a:r>
              <a:rPr lang="en-US" sz="2200" smtClean="0">
                <a:sym typeface="Times New Roman" charset="0"/>
              </a:rPr>
              <a:t>11. The transition planning process should be considered a capacity-building activity.</a:t>
            </a:r>
          </a:p>
          <a:p>
            <a:pPr marL="234950" indent="-234950" eaLnBrk="1" hangingPunct="1">
              <a:lnSpc>
                <a:spcPct val="80000"/>
              </a:lnSpc>
              <a:buFont typeface="Arial" charset="0"/>
              <a:buChar char="•"/>
              <a:defRPr/>
            </a:pPr>
            <a:r>
              <a:rPr lang="en-US" sz="2200" smtClean="0">
                <a:sym typeface="Times New Roman" charset="0"/>
              </a:rPr>
              <a:t>12. Ranking of transition needs must occur. Part of the transition planning process should be to rank order the transition needs of students.</a:t>
            </a:r>
          </a:p>
          <a:p>
            <a:pPr marL="234950" indent="-234950" eaLnBrk="1" hangingPunct="1">
              <a:lnSpc>
                <a:spcPct val="80000"/>
              </a:lnSpc>
              <a:buFont typeface="Arial" charset="0"/>
              <a:buChar char="•"/>
              <a:defRPr/>
            </a:pPr>
            <a:r>
              <a:rPr lang="en-US" sz="2200" smtClean="0">
                <a:sym typeface="Times New Roman" charset="0"/>
              </a:rPr>
              <a:t>13. Transition planning is beneficial to all students. Preparing for change is a good way of avoiding pitfalls that often occur when there are changes.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00354"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99331" name="Rectangle 3"/>
          <p:cNvSpPr>
            <a:spLocks noGrp="1" noChangeArrowheads="1"/>
          </p:cNvSpPr>
          <p:nvPr>
            <p:ph type="title"/>
          </p:nvPr>
        </p:nvSpPr>
        <p:spPr>
          <a:xfrm>
            <a:off x="685800" y="452438"/>
            <a:ext cx="7620000" cy="1371600"/>
          </a:xfrm>
        </p:spPr>
        <p:txBody>
          <a:bodyPr/>
          <a:lstStyle/>
          <a:p>
            <a:pPr algn="ctr" eaLnBrk="1" hangingPunct="1">
              <a:defRPr/>
            </a:pPr>
            <a:r>
              <a:rPr lang="en-US" sz="4100" smtClean="0">
                <a:sym typeface="Impact" charset="0"/>
              </a:rPr>
              <a:t>What if transition services are deficient?</a:t>
            </a:r>
          </a:p>
        </p:txBody>
      </p:sp>
      <p:sp>
        <p:nvSpPr>
          <p:cNvPr id="99332" name="Rectangle 4"/>
          <p:cNvSpPr>
            <a:spLocks noGrp="1" noChangeArrowheads="1"/>
          </p:cNvSpPr>
          <p:nvPr>
            <p:ph type="body" idx="1"/>
          </p:nvPr>
        </p:nvSpPr>
        <p:spPr>
          <a:xfrm>
            <a:off x="685800" y="1824038"/>
            <a:ext cx="7620000" cy="4233862"/>
          </a:xfrm>
        </p:spPr>
        <p:txBody>
          <a:bodyPr/>
          <a:lstStyle/>
          <a:p>
            <a:pPr marL="304800" indent="-304800" eaLnBrk="1" hangingPunct="1">
              <a:lnSpc>
                <a:spcPct val="80000"/>
              </a:lnSpc>
              <a:spcBef>
                <a:spcPct val="0"/>
              </a:spcBef>
            </a:pPr>
            <a:r>
              <a:rPr lang="en-US" sz="2200" smtClean="0"/>
              <a:t>If a student has not received adequate transition services prior to graduation, case law clearly supports the view that the district would be vulnerable to a compensatory education award for the student, or even rescission of the diploma.</a:t>
            </a:r>
            <a:r>
              <a:rPr lang="en-US" sz="2200" smtClean="0">
                <a:latin typeface="Times New Roman Italic" charset="0"/>
                <a:sym typeface="Times New Roman Italic" charset="0"/>
              </a:rPr>
              <a:t>  </a:t>
            </a:r>
            <a:r>
              <a:rPr lang="en-US" sz="2200" i="1" smtClean="0">
                <a:latin typeface="Times New Roman Italic" charset="0"/>
                <a:sym typeface="Times New Roman Italic" charset="0"/>
              </a:rPr>
              <a:t>See Lessard v. Wilton-Lyndeborough Cooperative School District,</a:t>
            </a:r>
            <a:r>
              <a:rPr lang="en-US" sz="2200" i="1" smtClean="0"/>
              <a:t> </a:t>
            </a:r>
            <a:r>
              <a:rPr lang="en-US" sz="2200" smtClean="0"/>
              <a:t>49 IDELR 180 (1</a:t>
            </a:r>
            <a:r>
              <a:rPr lang="en-US" sz="2200" baseline="30000" smtClean="0"/>
              <a:t>st</a:t>
            </a:r>
            <a:r>
              <a:rPr lang="en-US" sz="2200" smtClean="0"/>
              <a:t> Cir. 2008) </a:t>
            </a:r>
            <a:r>
              <a:rPr lang="en-US" sz="2200" smtClean="0">
                <a:latin typeface="Times New Roman Italic" charset="0"/>
                <a:sym typeface="Times New Roman Italic" charset="0"/>
              </a:rPr>
              <a:t>and </a:t>
            </a:r>
            <a:r>
              <a:rPr lang="en-US" sz="2200" i="1" smtClean="0">
                <a:latin typeface="Times New Roman Italic" charset="0"/>
                <a:sym typeface="Times New Roman Italic" charset="0"/>
              </a:rPr>
              <a:t>East Hartford Board of Education, </a:t>
            </a:r>
            <a:r>
              <a:rPr lang="en-US" sz="2200" smtClean="0"/>
              <a:t>50 IDELR 240 (SEA Conn. 2008). The burden is on an individual parent to challenge a student</a:t>
            </a:r>
            <a:r>
              <a:rPr lang="ja-JP" altLang="en-US" sz="2200" smtClean="0">
                <a:latin typeface="Arial" pitchFamily="34" charset="0"/>
              </a:rPr>
              <a:t>’</a:t>
            </a:r>
            <a:r>
              <a:rPr lang="en-US" altLang="ja-JP" sz="2200" smtClean="0"/>
              <a:t>s graduation or denial of FAPE in individual cases. </a:t>
            </a:r>
          </a:p>
          <a:p>
            <a:pPr marL="304800" indent="-304800" eaLnBrk="1" hangingPunct="1">
              <a:lnSpc>
                <a:spcPct val="80000"/>
              </a:lnSpc>
            </a:pPr>
            <a:r>
              <a:rPr lang="en-US" sz="2200" smtClean="0"/>
              <a:t>If a student has not received adequate transition services prior to graduation, but receives a regular diploma, the appropriate remedy would likely be compensatory education. </a:t>
            </a:r>
            <a:r>
              <a:rPr lang="en-US" sz="2200" i="1" smtClean="0"/>
              <a:t> </a:t>
            </a:r>
            <a:r>
              <a:rPr lang="en-US" sz="2200" i="1" smtClean="0">
                <a:latin typeface="Times New Roman Italic" charset="0"/>
                <a:sym typeface="Times New Roman Italic" charset="0"/>
              </a:rPr>
              <a:t>See Dracut Sch. Committee v. Bureau of Sp. Ed. Appeals, </a:t>
            </a:r>
            <a:r>
              <a:rPr lang="en-US" sz="2200" smtClean="0"/>
              <a:t>55 IDELR 66 (D. Mass. 2010).</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01378"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00355" name="Rectangle 3"/>
          <p:cNvSpPr>
            <a:spLocks noGrp="1" noChangeArrowheads="1"/>
          </p:cNvSpPr>
          <p:nvPr>
            <p:ph type="title"/>
          </p:nvPr>
        </p:nvSpPr>
        <p:spPr/>
        <p:txBody>
          <a:bodyPr/>
          <a:lstStyle/>
          <a:p>
            <a:pPr eaLnBrk="1" hangingPunct="1">
              <a:defRPr/>
            </a:pPr>
            <a:r>
              <a:rPr lang="en-US" dirty="0" smtClean="0">
                <a:sym typeface="Impact" charset="0"/>
              </a:rPr>
              <a:t>Resources</a:t>
            </a:r>
          </a:p>
        </p:txBody>
      </p:sp>
      <p:sp>
        <p:nvSpPr>
          <p:cNvPr id="100356" name="Rectangle 4"/>
          <p:cNvSpPr>
            <a:spLocks noGrp="1" noChangeArrowheads="1"/>
          </p:cNvSpPr>
          <p:nvPr>
            <p:ph type="body" idx="1"/>
          </p:nvPr>
        </p:nvSpPr>
        <p:spPr/>
        <p:txBody>
          <a:bodyPr/>
          <a:lstStyle/>
          <a:p>
            <a:pPr marL="234950" indent="-234950" eaLnBrk="1" hangingPunct="1">
              <a:spcBef>
                <a:spcPct val="0"/>
              </a:spcBef>
              <a:buFont typeface="Arial" charset="0"/>
              <a:buChar char="•"/>
              <a:defRPr/>
            </a:pPr>
            <a:r>
              <a:rPr lang="en-US" u="sng" dirty="0" smtClean="0">
                <a:solidFill>
                  <a:srgbClr val="D26900"/>
                </a:solidFill>
                <a:sym typeface="Times New Roman" charset="0"/>
                <a:hlinkClick r:id="rId2"/>
              </a:rPr>
              <a:t>National Secondary Transition Technical Assistance Center</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3"/>
              </a:rPr>
              <a:t>Learning Disabilities Association Model Summary of Performance Form</a:t>
            </a:r>
            <a:endParaRPr lang="en-US" dirty="0" smtClean="0">
              <a:sym typeface="Times New Roman" charset="0"/>
            </a:endParaRPr>
          </a:p>
          <a:p>
            <a:pPr marL="234950" indent="-234950" eaLnBrk="1" hangingPunct="1">
              <a:buFont typeface="Arial" charset="0"/>
              <a:buChar char="•"/>
              <a:defRPr/>
            </a:pPr>
            <a:r>
              <a:rPr lang="en-US" u="sng" dirty="0" smtClean="0">
                <a:solidFill>
                  <a:srgbClr val="D26900"/>
                </a:solidFill>
                <a:sym typeface="Times New Roman" charset="0"/>
                <a:hlinkClick r:id="rId4"/>
              </a:rPr>
              <a:t>Guiding Principles for Transition Plan Development</a:t>
            </a:r>
            <a:endParaRPr lang="en-US" u="sng" dirty="0" smtClean="0">
              <a:solidFill>
                <a:srgbClr val="D26900"/>
              </a:solidFill>
              <a:sym typeface="Times New Roman" charset="0"/>
            </a:endParaRPr>
          </a:p>
          <a:p>
            <a:pPr marL="234950" indent="-234950" eaLnBrk="1" hangingPunct="1">
              <a:buFont typeface="Arial" charset="0"/>
              <a:buChar char="•"/>
              <a:defRPr/>
            </a:pPr>
            <a:r>
              <a:rPr lang="en-US" dirty="0" smtClean="0">
                <a:sym typeface="Times New Roman" charset="0"/>
                <a:hlinkClick r:id="rId5"/>
              </a:rPr>
              <a:t>Utah Transtion Action Guide</a:t>
            </a:r>
            <a:endParaRPr lang="en-US" dirty="0" smtClean="0">
              <a:sym typeface="Times New Roman" charset="0"/>
            </a:endParaRPr>
          </a:p>
          <a:p>
            <a:pPr marL="234950" indent="-234950" eaLnBrk="1" hangingPunct="1">
              <a:buFont typeface="Arial" charset="0"/>
              <a:buChar char="•"/>
              <a:defRPr/>
            </a:pPr>
            <a:r>
              <a:rPr lang="en-US" u="sng" dirty="0" smtClean="0">
                <a:solidFill>
                  <a:srgbClr val="FF5308"/>
                </a:solidFill>
                <a:sym typeface="Times New Roman" charset="0"/>
                <a:hlinkClick r:id="rId6"/>
              </a:rPr>
              <a:t>Transition coalition</a:t>
            </a:r>
            <a:endParaRPr lang="en-US" u="sng" dirty="0" smtClean="0">
              <a:solidFill>
                <a:srgbClr val="FF5308"/>
              </a:solidFill>
              <a:sym typeface="Times New Roman" charset="0"/>
            </a:endParaRPr>
          </a:p>
          <a:p>
            <a:pPr marL="234950" indent="-234950" eaLnBrk="1" hangingPunct="1">
              <a:buFont typeface="Arial" charset="0"/>
              <a:buChar char="•"/>
              <a:defRPr/>
            </a:pPr>
            <a:r>
              <a:rPr lang="en-US" u="sng" dirty="0" smtClean="0">
                <a:solidFill>
                  <a:srgbClr val="FF5308"/>
                </a:solidFill>
                <a:sym typeface="Times New Roman" charset="0"/>
                <a:hlinkClick r:id="rId7"/>
              </a:rPr>
              <a:t>Summary of Performance FAQ</a:t>
            </a:r>
            <a:endParaRPr lang="en-US" u="sng" dirty="0" smtClean="0">
              <a:solidFill>
                <a:srgbClr val="FF5308"/>
              </a:solidFill>
              <a:sym typeface="Times New Roman" charset="0"/>
            </a:endParaRPr>
          </a:p>
        </p:txBody>
      </p:sp>
      <p:sp>
        <p:nvSpPr>
          <p:cNvPr id="101381" name="TextBox 5"/>
          <p:cNvSpPr txBox="1">
            <a:spLocks noChangeArrowheads="1"/>
          </p:cNvSpPr>
          <p:nvPr/>
        </p:nvSpPr>
        <p:spPr bwMode="auto">
          <a:xfrm>
            <a:off x="5257800" y="3733800"/>
            <a:ext cx="3124200" cy="1323975"/>
          </a:xfrm>
          <a:prstGeom prst="rect">
            <a:avLst/>
          </a:prstGeom>
          <a:noFill/>
          <a:ln w="19050">
            <a:solidFill>
              <a:schemeClr val="accent1"/>
            </a:solidFill>
            <a:miter lim="800000"/>
            <a:headEnd/>
            <a:tailEnd/>
          </a:ln>
        </p:spPr>
        <p:txBody>
          <a:bodyPr>
            <a:spAutoFit/>
          </a:bodyPr>
          <a:lstStyle/>
          <a:p>
            <a:r>
              <a:rPr lang="en-US" sz="2000" i="1">
                <a:latin typeface="Times New Roman" pitchFamily="18" charset="0"/>
                <a:cs typeface="Times New Roman" pitchFamily="18" charset="0"/>
              </a:rPr>
              <a:t>See the Attachments folder for a  copy of Utah</a:t>
            </a:r>
            <a:r>
              <a:rPr lang="en-US" altLang="en-US" sz="2000" i="1">
                <a:latin typeface="Times New Roman" pitchFamily="18" charset="0"/>
                <a:cs typeface="Times New Roman" pitchFamily="18" charset="0"/>
              </a:rPr>
              <a:t>’</a:t>
            </a:r>
            <a:r>
              <a:rPr lang="en-US" sz="2000" i="1">
                <a:latin typeface="Times New Roman" pitchFamily="18" charset="0"/>
                <a:cs typeface="Times New Roman" pitchFamily="18" charset="0"/>
              </a:rPr>
              <a:t>s Transition Action Guide and the SOP FAQ.</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02402"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01379" name="Rectangle 3"/>
          <p:cNvSpPr>
            <a:spLocks noGrp="1" noChangeArrowheads="1"/>
          </p:cNvSpPr>
          <p:nvPr>
            <p:ph type="title"/>
          </p:nvPr>
        </p:nvSpPr>
        <p:spPr/>
        <p:txBody>
          <a:bodyPr/>
          <a:lstStyle/>
          <a:p>
            <a:pPr eaLnBrk="1" hangingPunct="1">
              <a:defRPr/>
            </a:pPr>
            <a:r>
              <a:rPr lang="en-US" smtClean="0">
                <a:sym typeface="Impact" charset="0"/>
              </a:rPr>
              <a:t>Remember. . .</a:t>
            </a:r>
          </a:p>
        </p:txBody>
      </p:sp>
      <p:sp>
        <p:nvSpPr>
          <p:cNvPr id="101380" name="Rectangle 4"/>
          <p:cNvSpPr>
            <a:spLocks noGrp="1" noChangeArrowheads="1"/>
          </p:cNvSpPr>
          <p:nvPr>
            <p:ph type="body" idx="1"/>
          </p:nvPr>
        </p:nvSpPr>
        <p:spPr/>
        <p:txBody>
          <a:bodyPr/>
          <a:lstStyle/>
          <a:p>
            <a:pPr eaLnBrk="1" hangingPunct="1"/>
            <a:r>
              <a:rPr lang="en-US" smtClean="0"/>
              <a:t>Remember, the 7 steps to galvanize your IEP have been identified to help districts achieve procedural and substantive compliance, but most importantly, improve outcomes for students with disabilities.</a:t>
            </a:r>
          </a:p>
          <a:p>
            <a:pPr eaLnBrk="1" hangingPunct="1"/>
            <a:r>
              <a:rPr lang="en-US" smtClean="0"/>
              <a:t>The resources listed at the end of each section are </a:t>
            </a:r>
            <a:r>
              <a:rPr lang="ja-JP" altLang="en-US" smtClean="0">
                <a:latin typeface="Arial" pitchFamily="34" charset="0"/>
              </a:rPr>
              <a:t>“</a:t>
            </a:r>
            <a:r>
              <a:rPr lang="en-US" altLang="ja-JP" smtClean="0"/>
              <a:t>hot</a:t>
            </a:r>
            <a:r>
              <a:rPr lang="ja-JP" altLang="en-US" smtClean="0">
                <a:latin typeface="Arial" pitchFamily="34" charset="0"/>
              </a:rPr>
              <a:t>”</a:t>
            </a:r>
            <a:r>
              <a:rPr lang="en-US" altLang="ja-JP" smtClean="0"/>
              <a:t> links to other helpful tools.</a:t>
            </a:r>
          </a:p>
          <a:p>
            <a:pPr eaLnBrk="1" hangingPunct="1"/>
            <a:r>
              <a:rPr lang="en-US" smtClean="0"/>
              <a:t>In combination, these resources are intended to help districts build internal capacity to maintain compliance and improve outcomes for students.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p:cNvSpPr>
          <p:nvPr/>
        </p:nvSpPr>
        <p:spPr bwMode="auto">
          <a:xfrm>
            <a:off x="776288" y="0"/>
            <a:ext cx="7556500" cy="381000"/>
          </a:xfrm>
          <a:prstGeom prst="rect">
            <a:avLst/>
          </a:prstGeom>
          <a:solidFill>
            <a:schemeClr val="accent1"/>
          </a:solidFill>
          <a:ln w="22225">
            <a:noFill/>
            <a:round/>
            <a:headEnd/>
            <a:tailEnd/>
          </a:ln>
        </p:spPr>
        <p:txBody>
          <a:bodyPr lIns="0" tIns="0" rIns="0" bIns="0"/>
          <a:lstStyle/>
          <a:p>
            <a:endParaRPr lang="en-US"/>
          </a:p>
        </p:txBody>
      </p:sp>
      <p:sp>
        <p:nvSpPr>
          <p:cNvPr id="103426" name="Rectangle 2"/>
          <p:cNvSpPr>
            <a:spLocks/>
          </p:cNvSpPr>
          <p:nvPr/>
        </p:nvSpPr>
        <p:spPr bwMode="auto">
          <a:xfrm>
            <a:off x="776288" y="6172200"/>
            <a:ext cx="7556500" cy="26988"/>
          </a:xfrm>
          <a:prstGeom prst="rect">
            <a:avLst/>
          </a:prstGeom>
          <a:solidFill>
            <a:schemeClr val="accent1"/>
          </a:solidFill>
          <a:ln w="22225">
            <a:noFill/>
            <a:round/>
            <a:headEnd/>
            <a:tailEnd/>
          </a:ln>
        </p:spPr>
        <p:txBody>
          <a:bodyPr lIns="0" tIns="0" rIns="0" bIns="0"/>
          <a:lstStyle/>
          <a:p>
            <a:endParaRPr lang="en-US"/>
          </a:p>
        </p:txBody>
      </p:sp>
      <p:sp>
        <p:nvSpPr>
          <p:cNvPr id="102403" name="Rectangle 3"/>
          <p:cNvSpPr>
            <a:spLocks noGrp="1" noChangeArrowheads="1"/>
          </p:cNvSpPr>
          <p:nvPr>
            <p:ph type="title"/>
          </p:nvPr>
        </p:nvSpPr>
        <p:spPr>
          <a:xfrm>
            <a:off x="762000" y="4572000"/>
            <a:ext cx="7543800" cy="1600200"/>
          </a:xfrm>
        </p:spPr>
        <p:txBody>
          <a:bodyPr/>
          <a:lstStyle/>
          <a:p>
            <a:pPr algn="ctr" eaLnBrk="1" hangingPunct="1">
              <a:defRPr/>
            </a:pPr>
            <a:r>
              <a:rPr lang="en-US" dirty="0" smtClean="0">
                <a:sym typeface="Impact" charset="0"/>
              </a:rPr>
              <a:t>Thank you!</a:t>
            </a:r>
          </a:p>
        </p:txBody>
      </p:sp>
      <p:pic>
        <p:nvPicPr>
          <p:cNvPr id="103428" name="Picture 4"/>
          <p:cNvPicPr>
            <a:picLocks noChangeAspect="1"/>
          </p:cNvPicPr>
          <p:nvPr/>
        </p:nvPicPr>
        <p:blipFill>
          <a:blip r:embed="rId3"/>
          <a:srcRect/>
          <a:stretch>
            <a:fillRect/>
          </a:stretch>
        </p:blipFill>
        <p:spPr bwMode="auto">
          <a:xfrm>
            <a:off x="762000" y="609600"/>
            <a:ext cx="75565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AD0101"/>
      </a:accent1>
      <a:accent2>
        <a:srgbClr val="333399"/>
      </a:accent2>
      <a:accent3>
        <a:srgbClr val="FFFFFF"/>
      </a:accent3>
      <a:accent4>
        <a:srgbClr val="000000"/>
      </a:accent4>
      <a:accent5>
        <a:srgbClr val="D3AAAA"/>
      </a:accent5>
      <a:accent6>
        <a:srgbClr val="2D2D8A"/>
      </a:accent6>
      <a:hlink>
        <a:srgbClr val="009999"/>
      </a:hlink>
      <a:folHlink>
        <a:srgbClr val="99CC00"/>
      </a:folHlink>
    </a:clrScheme>
    <a:fontScheme name="Default - Title Slide">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Section Header">
  <a:themeElements>
    <a:clrScheme name="">
      <a:dk1>
        <a:srgbClr val="000000"/>
      </a:dk1>
      <a:lt1>
        <a:srgbClr val="FFFFFF"/>
      </a:lt1>
      <a:dk2>
        <a:srgbClr val="000000"/>
      </a:dk2>
      <a:lt2>
        <a:srgbClr val="808080"/>
      </a:lt2>
      <a:accent1>
        <a:srgbClr val="AD0101"/>
      </a:accent1>
      <a:accent2>
        <a:srgbClr val="333399"/>
      </a:accent2>
      <a:accent3>
        <a:srgbClr val="FFFFFF"/>
      </a:accent3>
      <a:accent4>
        <a:srgbClr val="000000"/>
      </a:accent4>
      <a:accent5>
        <a:srgbClr val="D3AAAA"/>
      </a:accent5>
      <a:accent6>
        <a:srgbClr val="2D2D8A"/>
      </a:accent6>
      <a:hlink>
        <a:srgbClr val="009999"/>
      </a:hlink>
      <a:folHlink>
        <a:srgbClr val="99CC00"/>
      </a:folHlink>
    </a:clrScheme>
    <a:fontScheme name="Default - Section Header">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AD0101"/>
      </a:accent1>
      <a:accent2>
        <a:srgbClr val="333399"/>
      </a:accent2>
      <a:accent3>
        <a:srgbClr val="FFFFFF"/>
      </a:accent3>
      <a:accent4>
        <a:srgbClr val="000000"/>
      </a:accent4>
      <a:accent5>
        <a:srgbClr val="D3AAAA"/>
      </a:accent5>
      <a:accent6>
        <a:srgbClr val="2D2D8A"/>
      </a:accent6>
      <a:hlink>
        <a:srgbClr val="009999"/>
      </a:hlink>
      <a:folHlink>
        <a:srgbClr val="99CC00"/>
      </a:folHlink>
    </a:clrScheme>
    <a:fontScheme name="Default - Title and Content">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Blank - No Graphics">
  <a:themeElements>
    <a:clrScheme name="Default - Blank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 No Graphics">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Picture with Caption">
  <a:themeElements>
    <a:clrScheme name="">
      <a:dk1>
        <a:srgbClr val="000000"/>
      </a:dk1>
      <a:lt1>
        <a:srgbClr val="FFFFFF"/>
      </a:lt1>
      <a:dk2>
        <a:srgbClr val="000000"/>
      </a:dk2>
      <a:lt2>
        <a:srgbClr val="808080"/>
      </a:lt2>
      <a:accent1>
        <a:srgbClr val="AD0101"/>
      </a:accent1>
      <a:accent2>
        <a:srgbClr val="333399"/>
      </a:accent2>
      <a:accent3>
        <a:srgbClr val="FFFFFF"/>
      </a:accent3>
      <a:accent4>
        <a:srgbClr val="000000"/>
      </a:accent4>
      <a:accent5>
        <a:srgbClr val="D3AAAA"/>
      </a:accent5>
      <a:accent6>
        <a:srgbClr val="2D2D8A"/>
      </a:accent6>
      <a:hlink>
        <a:srgbClr val="009999"/>
      </a:hlink>
      <a:folHlink>
        <a:srgbClr val="99CC00"/>
      </a:folHlink>
    </a:clrScheme>
    <a:fontScheme name="Default - Picture with Caption">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and Content - No Graphics">
  <a:themeElements>
    <a:clrScheme name="Default - Title and Content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 No Graphics">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Title Slide - No Graphics">
  <a:themeElements>
    <a:clrScheme name="Default - Title Slid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 No Graphics">
      <a:majorFont>
        <a:latin typeface="Impact"/>
        <a:ea typeface="ヒラギノ角ゴ ProN W6"/>
        <a:cs typeface="ヒラギノ角ゴ ProN W6"/>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TotalTime>
  <Pages>0</Pages>
  <Words>6678</Words>
  <Characters>0</Characters>
  <Application>Microsoft Office PowerPoint</Application>
  <PresentationFormat>On-screen Show (4:3)</PresentationFormat>
  <Lines>0</Lines>
  <Paragraphs>386</Paragraphs>
  <Slides>94</Slides>
  <Notes>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94</vt:i4>
      </vt:variant>
    </vt:vector>
  </HeadingPairs>
  <TitlesOfParts>
    <vt:vector size="102" baseType="lpstr">
      <vt:lpstr>Default - Title Slide</vt:lpstr>
      <vt:lpstr>Default - Section Header</vt:lpstr>
      <vt:lpstr>Default - Title and Content</vt:lpstr>
      <vt:lpstr>Default - Blank - No Graphics</vt:lpstr>
      <vt:lpstr>Default - Picture with Caption</vt:lpstr>
      <vt:lpstr>Default - Title and Content - No Graphics</vt:lpstr>
      <vt:lpstr>Default - Title Slide - No Graphics</vt:lpstr>
      <vt:lpstr>Chart</vt:lpstr>
      <vt:lpstr>Training the Trainers</vt:lpstr>
      <vt:lpstr>From Good to Great</vt:lpstr>
      <vt:lpstr>Capacity building</vt:lpstr>
      <vt:lpstr>The challenges</vt:lpstr>
      <vt:lpstr>The challenges</vt:lpstr>
      <vt:lpstr>The authority</vt:lpstr>
      <vt:lpstr>Slide 7</vt:lpstr>
      <vt:lpstr>Slide 8</vt:lpstr>
      <vt:lpstr>Slide 9</vt:lpstr>
      <vt:lpstr> 7 topics to galvanize the IEP  to improve outcomes</vt:lpstr>
      <vt:lpstr>#1  When RTI becomes special education</vt:lpstr>
      <vt:lpstr>When RTI becomes  special education</vt:lpstr>
      <vt:lpstr>OSEP guidance</vt:lpstr>
      <vt:lpstr>OSEP guidance</vt:lpstr>
      <vt:lpstr>WDE Guidance</vt:lpstr>
      <vt:lpstr>Jackson v. Northwest Local Sch. Dist., 55 IDELR 71 (S.D. Ohio 2010).</vt:lpstr>
      <vt:lpstr>A.P. v. Woodstock Bd. of Ed., 50 IDELR 275 (D. Conn. 2008).</vt:lpstr>
      <vt:lpstr>El Paso Indep. Sch. Dist. v. Richard R., 50 IDELR 256 (W.D. Tex. 2008) vacated in part and affirmed in part, 53 IDELR 275 (5th Cir. 2008).</vt:lpstr>
      <vt:lpstr>Other resources</vt:lpstr>
      <vt:lpstr>#2 A Comprehensive  evaluation – What does  this child need?</vt:lpstr>
      <vt:lpstr>Comprehensive  evaluation </vt:lpstr>
      <vt:lpstr>Comprehensive evaluation</vt:lpstr>
      <vt:lpstr>Evaluation Models</vt:lpstr>
      <vt:lpstr>Slide 24</vt:lpstr>
      <vt:lpstr>Slide 25</vt:lpstr>
      <vt:lpstr>Slide 26</vt:lpstr>
      <vt:lpstr>Resources</vt:lpstr>
      <vt:lpstr>#3 PLAAFP must connect evals, needs, goals, and services</vt:lpstr>
      <vt:lpstr>The PLAAFP connection </vt:lpstr>
      <vt:lpstr>The PLAAFP Connection</vt:lpstr>
      <vt:lpstr>The PLAAFP Connection</vt:lpstr>
      <vt:lpstr>The PLAAFP connection</vt:lpstr>
      <vt:lpstr>Model PLAAFP</vt:lpstr>
      <vt:lpstr>Slide 34</vt:lpstr>
      <vt:lpstr>Slide 35</vt:lpstr>
      <vt:lpstr>Slide 36</vt:lpstr>
      <vt:lpstr>Slide 37</vt:lpstr>
      <vt:lpstr>Resources</vt:lpstr>
      <vt:lpstr>#4 Goals must be measurable, i.e. quantifiable</vt:lpstr>
      <vt:lpstr>Measurable goals</vt:lpstr>
      <vt:lpstr>Measurable goals</vt:lpstr>
      <vt:lpstr>THE STRANGER TEST </vt:lpstr>
      <vt:lpstr>Measurable goals</vt:lpstr>
      <vt:lpstr>FAPE PIE</vt:lpstr>
      <vt:lpstr>The Rowley Standard</vt:lpstr>
      <vt:lpstr>Progress vs. Mastery</vt:lpstr>
      <vt:lpstr>If Progress means educational benefit,</vt:lpstr>
      <vt:lpstr>Lack of progress:  procedural steps</vt:lpstr>
      <vt:lpstr>Lack of progress: substantive considerations</vt:lpstr>
      <vt:lpstr>Are good grades enough?</vt:lpstr>
      <vt:lpstr>Good grades</vt:lpstr>
      <vt:lpstr>Failing grades</vt:lpstr>
      <vt:lpstr>Remember the 4 Rs</vt:lpstr>
      <vt:lpstr>Resources</vt:lpstr>
      <vt:lpstr>#5 LRE – General  education first!</vt:lpstr>
      <vt:lpstr>LRE</vt:lpstr>
      <vt:lpstr>B.S. v. Placentia-Yorba Linda Unified Sch. Dist., 51 IDELR 237 (9th Cir. 2009).</vt:lpstr>
      <vt:lpstr>Letter to Trigg, 50 IDELR 48 (OSEP 2007).</vt:lpstr>
      <vt:lpstr>A.G. V. Wissahickon Sch. Dist., 54 IDELR 113 (3rd Cir. 2010).</vt:lpstr>
      <vt:lpstr>LRE</vt:lpstr>
      <vt:lpstr>When is LRE considered?</vt:lpstr>
      <vt:lpstr>Resources</vt:lpstr>
      <vt:lpstr>#6 FAPE and ESY</vt:lpstr>
      <vt:lpstr>FAPE and ESY</vt:lpstr>
      <vt:lpstr>FAPE and ESY:  The 10th Circuit Factors</vt:lpstr>
      <vt:lpstr>FAPE and ESY</vt:lpstr>
      <vt:lpstr>FAPE and ESY</vt:lpstr>
      <vt:lpstr>Good questions  (adapted from the Michigan Department of Education)</vt:lpstr>
      <vt:lpstr>Good questions</vt:lpstr>
      <vt:lpstr>Good questions</vt:lpstr>
      <vt:lpstr>Resources</vt:lpstr>
      <vt:lpstr>#7 Don’t underestimate transition’s role</vt:lpstr>
      <vt:lpstr>Measurable Post Secondary Goals</vt:lpstr>
      <vt:lpstr>Measurable Post Secondary Goals (adapted from the Kansas Dep’t of Ed. website)</vt:lpstr>
      <vt:lpstr>Measurable Post Secondary Goals (adapted from the Kansas Dep’t of Ed. website)</vt:lpstr>
      <vt:lpstr>Measurable Post Secondary Goals (adapted from the Kansas Dep’t of Ed. website)</vt:lpstr>
      <vt:lpstr>Measurable Post Secondary Goals (adapted from the Kansas Dep’t of Ed. website)</vt:lpstr>
      <vt:lpstr>Measurable Post Secondary Goals (adapted from the Kansas Dep’t of Ed. website)</vt:lpstr>
      <vt:lpstr>Summary of Performance</vt:lpstr>
      <vt:lpstr>Summary of Performance</vt:lpstr>
      <vt:lpstr>Summary of Performance</vt:lpstr>
      <vt:lpstr>OSEP Guidance</vt:lpstr>
      <vt:lpstr>  Summary of Performance (SOP)  Frequently Asked Questions                     (adapted from the Connecticut Dep’t. of Ed. </vt:lpstr>
      <vt:lpstr>SOP Frequently Asked Questions </vt:lpstr>
      <vt:lpstr>SOP Frequently Asked Questions </vt:lpstr>
      <vt:lpstr>GUIDING PRINCIPLES FOR TRANSITION PLAN DEVELOPMENT By T.E. Smith, B.C.; Gartin, N.L.; and Murdick, A. Hilton</vt:lpstr>
      <vt:lpstr>GUIDING PRINCIPLES FOR TRANSITION PLAN DEVELOPMENT By T.E. Smith, B.C.; Gartin, N.L.; and Murdick, A. Hilton</vt:lpstr>
      <vt:lpstr>GUIDING PRINCIPLES FOR TRANSITION PLAN DEVELOPMENT By T.E. Smith, B.C.; Gartin, N.L.; and Murdick, A. Hilton</vt:lpstr>
      <vt:lpstr>GUIDING PRINCIPLES FOR TRANSITION PLAN DEVELOPMENT By T.E. Smith, B.C.; Gartin, N.L.; and Murdick, A. Hilton</vt:lpstr>
      <vt:lpstr>GUIDING PRINCIPLES FOR TRANSITION PLAN DEVELOPMENT By T.E. Smith, B.C.; Gartin, N.L.; and Murdick, A. Hilton</vt:lpstr>
      <vt:lpstr>What if transition services are deficient?</vt:lpstr>
      <vt:lpstr>Resources</vt:lpstr>
      <vt:lpstr>Remember. .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the trainers</dc:title>
  <dc:subject/>
  <dc:creator>Lenore Knudtson</dc:creator>
  <cp:keywords/>
  <dc:description/>
  <cp:lastModifiedBy>Ann McNees</cp:lastModifiedBy>
  <cp:revision>26</cp:revision>
  <dcterms:modified xsi:type="dcterms:W3CDTF">2012-01-05T15:39:59Z</dcterms:modified>
</cp:coreProperties>
</file>