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0"/>
  </p:notesMasterIdLst>
  <p:handoutMasterIdLst>
    <p:handoutMasterId r:id="rId11"/>
  </p:handoutMasterIdLst>
  <p:sldIdLst>
    <p:sldId id="266" r:id="rId2"/>
    <p:sldId id="263" r:id="rId3"/>
    <p:sldId id="265" r:id="rId4"/>
    <p:sldId id="261" r:id="rId5"/>
    <p:sldId id="267" r:id="rId6"/>
    <p:sldId id="268" r:id="rId7"/>
    <p:sldId id="269" r:id="rId8"/>
    <p:sldId id="262" r:id="rId9"/>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660"/>
  </p:normalViewPr>
  <p:slideViewPr>
    <p:cSldViewPr>
      <p:cViewPr varScale="1">
        <p:scale>
          <a:sx n="71" d="100"/>
          <a:sy n="71" d="100"/>
        </p:scale>
        <p:origin x="-47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8/22/2013</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8/22/2013</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13" name="Rectangle 12"/>
          <p:cNvSpPr>
            <a:spLocks noGrp="1"/>
          </p:cNvSpPr>
          <p:nvPr>
            <p:ph type="sldNum" sz="quarter" idx="13"/>
          </p:nvPr>
        </p:nvSpPr>
        <p:spPr/>
        <p:txBody>
          <a:bodyPr/>
          <a:lstStyle>
            <a:extLst/>
          </a:lstStyle>
          <a:p>
            <a:fld id="{8A4431D5-1B33-458B-8AFD-CECCB0FA18CB}" type="slidenum">
              <a:rPr lang="en-US" smtClean="0">
                <a:solidFill>
                  <a:schemeClr val="bg1"/>
                </a:solidFill>
              </a:rPr>
              <a:pPr/>
              <a:t>‹#›</a:t>
            </a:fld>
            <a:endParaRPr lang="en-US"/>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smtClean="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7" name="Rectangle 6"/>
          <p:cNvSpPr>
            <a:spLocks noGrp="1"/>
          </p:cNvSpPr>
          <p:nvPr>
            <p:ph type="sldNum" sz="quarter" idx="16"/>
          </p:nvPr>
        </p:nvSpPr>
        <p:spPr/>
        <p:txBody>
          <a:bodyPr/>
          <a:lstStyle>
            <a:extLst/>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17"/>
          </p:nvPr>
        </p:nvSpPr>
        <p:spPr/>
        <p:txBody>
          <a:bodyPr/>
          <a:lstStyle>
            <a:extLst/>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7" name="Rectangle 6"/>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smtClean="0"/>
              <a:t>Click to add caption</a:t>
            </a:r>
            <a:endParaRPr lang="en-US" dirty="0"/>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11" name="Rectangle 10"/>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11" name="Rectangle 10"/>
          <p:cNvSpPr>
            <a:spLocks noGrp="1"/>
          </p:cNvSpPr>
          <p:nvPr>
            <p:ph type="sldNum" sz="quarter" idx="26"/>
          </p:nvPr>
        </p:nvSpPr>
        <p:spPr/>
        <p:txBody>
          <a:bodyPr/>
          <a:lstStyle>
            <a:extLst/>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27"/>
          </p:nvPr>
        </p:nvSpPr>
        <p:spPr/>
        <p:txBody>
          <a:bodyPr/>
          <a:lstStyle>
            <a:extLst/>
          </a:lstStyle>
          <a:p>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smtClean="0"/>
              <a:t>Click to add caption</a:t>
            </a:r>
            <a:endParaRPr lang="en-US" dirty="0"/>
          </a:p>
        </p:txBody>
      </p:sp>
      <p:sp>
        <p:nvSpPr>
          <p:cNvPr id="7" name="Rectangle 6"/>
          <p:cNvSpPr>
            <a:spLocks noGrp="1"/>
          </p:cNvSpPr>
          <p:nvPr>
            <p:ph type="dt" sz="half" idx="33"/>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8" name="Rectangle 7"/>
          <p:cNvSpPr>
            <a:spLocks noGrp="1"/>
          </p:cNvSpPr>
          <p:nvPr>
            <p:ph type="sldNum" sz="quarter" idx="34"/>
          </p:nvPr>
        </p:nvSpPr>
        <p:spPr/>
        <p:txBody>
          <a:bodyPr/>
          <a:lstStyle>
            <a:extLst/>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35"/>
          </p:nvPr>
        </p:nvSpPr>
        <p:spPr/>
        <p:txBody>
          <a:bodyPr/>
          <a:lstStyle>
            <a:extLst/>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7" name="Rectangle 6"/>
          <p:cNvSpPr>
            <a:spLocks noGrp="1"/>
          </p:cNvSpPr>
          <p:nvPr>
            <p:ph type="sldNum" sz="quarter" idx="25"/>
          </p:nvPr>
        </p:nvSpPr>
        <p:spPr/>
        <p:txBody>
          <a:bodyPr/>
          <a:lstStyle>
            <a:extLst/>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26"/>
          </p:nvPr>
        </p:nvSpPr>
        <p:spPr/>
        <p:txBody>
          <a:bodyPr/>
          <a:lstStyle>
            <a:extLst/>
          </a:lstStyle>
          <a:p>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8" name="Rectangle 7"/>
          <p:cNvSpPr>
            <a:spLocks noGrp="1"/>
          </p:cNvSpPr>
          <p:nvPr>
            <p:ph type="sldNum" sz="quarter" idx="30"/>
          </p:nvPr>
        </p:nvSpPr>
        <p:spPr/>
        <p:txBody>
          <a:bodyPr/>
          <a:lstStyle>
            <a:extLst/>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31"/>
          </p:nvPr>
        </p:nvSpPr>
        <p:spPr/>
        <p:txBody>
          <a:bodyPr/>
          <a:lstStyle>
            <a:extLst/>
          </a:lstStyle>
          <a:p>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10" name="Rectangle 9"/>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a:p>
        </p:txBody>
      </p:sp>
      <p:sp>
        <p:nvSpPr>
          <p:cNvPr id="11" name="Rectangle 10"/>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9" name="Rectangle 8"/>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a:p>
        </p:txBody>
      </p:sp>
      <p:sp>
        <p:nvSpPr>
          <p:cNvPr id="10" name="Rectangle 9"/>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10" name="Rectangle 9"/>
          <p:cNvSpPr>
            <a:spLocks noGrp="1"/>
          </p:cNvSpPr>
          <p:nvPr>
            <p:ph type="dt" sz="half" idx="17"/>
          </p:nvPr>
        </p:nvSpPr>
        <p:spPr/>
        <p:txBody>
          <a:bodyPr/>
          <a:lstStyle>
            <a:extLst/>
          </a:lstStyle>
          <a:p>
            <a:pPr algn="r"/>
            <a:fld id="{9668B50E-0B48-4566-8609-C51CF752A7DF}" type="datetimeFigureOut">
              <a:rPr lang="en-US" smtClean="0">
                <a:solidFill>
                  <a:schemeClr val="bg1"/>
                </a:solidFill>
              </a:rPr>
              <a:pPr algn="r"/>
              <a:t>8/22/2013</a:t>
            </a:fld>
            <a:endParaRPr lang="en-US" dirty="0"/>
          </a:p>
        </p:txBody>
      </p:sp>
      <p:sp>
        <p:nvSpPr>
          <p:cNvPr id="11" name="Rectangle 10"/>
          <p:cNvSpPr>
            <a:spLocks noGrp="1"/>
          </p:cNvSpPr>
          <p:nvPr>
            <p:ph type="sldNum" sz="quarter" idx="18"/>
          </p:nvPr>
        </p:nvSpPr>
        <p:spPr/>
        <p:txBody>
          <a:bodyPr/>
          <a:lstStyle>
            <a:extLst/>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32"/>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9" name="Rectangle 8"/>
          <p:cNvSpPr>
            <a:spLocks noGrp="1"/>
          </p:cNvSpPr>
          <p:nvPr>
            <p:ph type="sldNum" sz="quarter" idx="33"/>
          </p:nvPr>
        </p:nvSpPr>
        <p:spPr/>
        <p:txBody>
          <a:bodyPr/>
          <a:lstStyle>
            <a:extLst/>
          </a:lstStyle>
          <a:p>
            <a:fld id="{8A4431D5-1B33-458B-8AFD-CECCB0FA18CB}" type="slidenum">
              <a:rPr lang="en-US" smtClean="0">
                <a:solidFill>
                  <a:srgbClr val="FFFFFF"/>
                </a:solidFill>
              </a:rPr>
              <a:pPr/>
              <a:t>‹#›</a:t>
            </a:fld>
            <a:endParaRPr lang="en-US"/>
          </a:p>
        </p:txBody>
      </p:sp>
      <p:sp>
        <p:nvSpPr>
          <p:cNvPr id="10" name="Rectangle 9"/>
          <p:cNvSpPr>
            <a:spLocks noGrp="1"/>
          </p:cNvSpPr>
          <p:nvPr>
            <p:ph type="ftr" sz="quarter" idx="34"/>
          </p:nvPr>
        </p:nvSpPr>
        <p:spPr/>
        <p:txBody>
          <a:bodyPr/>
          <a:lstStyle>
            <a:extLst/>
          </a:lstStyle>
          <a:p>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9668B50E-0B48-4566-8609-C51CF752A7DF}" type="datetimeFigureOut">
              <a:rPr lang="en-US" smtClean="0"/>
              <a:pPr/>
              <a:t>8/22/2013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A4431D5-1B33-458B-8AFD-CECCB0FA18C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lang="en-US" smtClean="0"/>
              <a:pPr/>
              <a:t>8/22/2013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A4431D5-1B33-458B-8AFD-CECCB0FA18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lang="en-US" i="0" dirty="0" smtClean="0"/>
              <a:t>Click icon to add full page picture</a:t>
            </a:r>
            <a:endParaRPr lang="en-US" i="0" baseline="0" dirty="0" smtClean="0"/>
          </a:p>
        </p:txBody>
      </p:sp>
      <p:sp>
        <p:nvSpPr>
          <p:cNvPr id="6" name="Rectangle 5"/>
          <p:cNvSpPr>
            <a:spLocks noGrp="1"/>
          </p:cNvSpPr>
          <p:nvPr>
            <p:ph type="dt" sz="half" idx="11"/>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7" name="Rectangle 6"/>
          <p:cNvSpPr>
            <a:spLocks noGrp="1"/>
          </p:cNvSpPr>
          <p:nvPr>
            <p:ph type="sldNum" sz="quarter" idx="12"/>
          </p:nvPr>
        </p:nvSpPr>
        <p:spPr/>
        <p:txBody>
          <a:bodyPr/>
          <a:lstStyle>
            <a:extLst/>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13"/>
          </p:nvPr>
        </p:nvSpPr>
        <p:spPr/>
        <p:txBody>
          <a:bodyPr/>
          <a:lstStyle>
            <a:extLst/>
          </a:lstStyle>
          <a:p>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smtClean="0"/>
              <a:t>Click to add subtitle</a:t>
            </a:r>
            <a:endParaRPr lang="en-US" dirty="0"/>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smtClean="0"/>
              <a:t>Click to add section title</a:t>
            </a:r>
            <a:endParaRPr lang="en-US" dirty="0"/>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20" name="Rectangle 19"/>
          <p:cNvSpPr>
            <a:spLocks noGrp="1"/>
          </p:cNvSpPr>
          <p:nvPr>
            <p:ph type="sldNum" sz="quarter" idx="21"/>
          </p:nvPr>
        </p:nvSpPr>
        <p:spPr/>
        <p:txBody>
          <a:bodyPr/>
          <a:lstStyle>
            <a:extLst/>
          </a:lstStyle>
          <a:p>
            <a:fld id="{8A4431D5-1B33-458B-8AFD-CECCB0FA18CB}" type="slidenum">
              <a:rPr lang="en-US" smtClean="0">
                <a:solidFill>
                  <a:srgbClr val="FFFFFF"/>
                </a:solidFill>
              </a:rPr>
              <a:pPr/>
              <a:t>‹#›</a:t>
            </a:fld>
            <a:endParaRPr lang="en-US"/>
          </a:p>
        </p:txBody>
      </p:sp>
      <p:sp>
        <p:nvSpPr>
          <p:cNvPr id="21" name="Rectangle 20"/>
          <p:cNvSpPr>
            <a:spLocks noGrp="1"/>
          </p:cNvSpPr>
          <p:nvPr>
            <p:ph type="ftr" sz="quarter" idx="22"/>
          </p:nvPr>
        </p:nvSpPr>
        <p:spPr/>
        <p:txBody>
          <a:bodyPr/>
          <a:lstStyle>
            <a:extLst/>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7" name="Rectangle 6"/>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7" name="Rectangle 6"/>
          <p:cNvSpPr>
            <a:spLocks noGrp="1"/>
          </p:cNvSpPr>
          <p:nvPr>
            <p:ph type="sldNum" sz="quarter" idx="19"/>
          </p:nvPr>
        </p:nvSpPr>
        <p:spPr/>
        <p:txBody>
          <a:bodyPr/>
          <a:lstStyle>
            <a:extLst/>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20"/>
          </p:nvPr>
        </p:nvSpPr>
        <p:spPr/>
        <p:txBody>
          <a:bodyPr/>
          <a:lstStyle>
            <a:extLst/>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6" name="Rectangle 5"/>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a:p>
        </p:txBody>
      </p:sp>
      <p:sp>
        <p:nvSpPr>
          <p:cNvPr id="7" name="Rectangle 6"/>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8/22/2013</a:t>
            </a:fld>
            <a:endParaRPr lang="en-US"/>
          </a:p>
        </p:txBody>
      </p:sp>
      <p:sp>
        <p:nvSpPr>
          <p:cNvPr id="11" name="Rectangle 10"/>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8/22/2013</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body" sz="quarter" idx="10"/>
          </p:nvPr>
        </p:nvSpPr>
        <p:spPr/>
        <p:txBody>
          <a:bodyPr/>
          <a:lstStyle>
            <a:extLst/>
          </a:lstStyle>
          <a:p>
            <a:r>
              <a:rPr dirty="0" smtClean="0"/>
              <a:t>Program Assessment-Formative and Summative</a:t>
            </a:r>
            <a:endParaRPr lang="en-US" dirty="0"/>
          </a:p>
        </p:txBody>
      </p:sp>
      <p:pic>
        <p:nvPicPr>
          <p:cNvPr id="4" name="j0178459.jpg"/>
          <p:cNvPicPr>
            <a:picLocks noGrp="1" noChangeAspect="1"/>
          </p:cNvPicPr>
          <p:nvPr>
            <p:ph type="pic" sz="quarter" idx="11"/>
          </p:nvPr>
        </p:nvPicPr>
        <p:blipFill>
          <a:blip r:embed="rId3" cstate="print"/>
          <a:srcRect l="6255" r="6255"/>
          <a:stretch>
            <a:fillRect/>
          </a:stretch>
        </p:blipFill>
        <p:spPr/>
      </p:pic>
      <p:sp>
        <p:nvSpPr>
          <p:cNvPr id="7" name="Rectangle 6"/>
          <p:cNvSpPr>
            <a:spLocks noGrp="1"/>
          </p:cNvSpPr>
          <p:nvPr>
            <p:ph type="body" sz="quarter" idx="15"/>
          </p:nvPr>
        </p:nvSpPr>
        <p:spPr/>
        <p:txBody>
          <a:bodyPr>
            <a:normAutofit lnSpcReduction="10000"/>
          </a:bodyPr>
          <a:lstStyle/>
          <a:p>
            <a:r>
              <a:rPr lang="en-US" dirty="0" smtClean="0"/>
              <a:t>"Seek the wisdom of the ages, but look at the world through the eyes of a child."</a:t>
            </a:r>
          </a:p>
          <a:p>
            <a:r>
              <a:rPr lang="en-US" dirty="0" smtClean="0"/>
              <a:t>Ron Wild</a:t>
            </a:r>
          </a:p>
          <a:p>
            <a:endParaRPr 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p:cNvSpPr>
          <p:nvPr>
            <p:ph type="body" sz="quarter" idx="11"/>
          </p:nvPr>
        </p:nvSpPr>
        <p:spPr>
          <a:xfrm>
            <a:off x="4648200" y="228600"/>
            <a:ext cx="3657600" cy="6400800"/>
          </a:xfrm>
        </p:spPr>
        <p:txBody>
          <a:bodyPr>
            <a:normAutofit fontScale="62500" lnSpcReduction="20000"/>
          </a:bodyPr>
          <a:lstStyle>
            <a:extLst/>
          </a:lstStyle>
          <a:p>
            <a:pPr algn="ctr"/>
            <a:r>
              <a:rPr lang="en-US" sz="4000" dirty="0" smtClean="0"/>
              <a:t>Purposes of Program Assessment </a:t>
            </a:r>
            <a:endParaRPr lang="en-US" sz="4000" dirty="0"/>
          </a:p>
          <a:p>
            <a:endParaRPr lang="en-US" dirty="0" smtClean="0"/>
          </a:p>
          <a:p>
            <a:r>
              <a:rPr lang="en-US" sz="3900" dirty="0" smtClean="0"/>
              <a:t>Measure overall progress toward goals and objectives.</a:t>
            </a:r>
          </a:p>
          <a:p>
            <a:endParaRPr lang="en-US" sz="3900" dirty="0" smtClean="0"/>
          </a:p>
          <a:p>
            <a:r>
              <a:rPr lang="en-US" sz="3900" dirty="0" smtClean="0"/>
              <a:t>Measure effectiveness of activities or programs for particular groups of students/youth</a:t>
            </a:r>
          </a:p>
          <a:p>
            <a:endParaRPr lang="en-US" sz="3900" dirty="0" smtClean="0"/>
          </a:p>
          <a:p>
            <a:r>
              <a:rPr lang="en-US" sz="3900" dirty="0" smtClean="0"/>
              <a:t>Measure incremental progress toward particular objectives.</a:t>
            </a:r>
          </a:p>
          <a:p>
            <a:endParaRPr lang="en-US" sz="3900" dirty="0" smtClean="0"/>
          </a:p>
          <a:p>
            <a:r>
              <a:rPr lang="en-US" sz="3900" dirty="0" smtClean="0"/>
              <a:t>Measure changes in the program over time.</a:t>
            </a:r>
            <a:endParaRPr lang="en-US" dirty="0" smtClean="0"/>
          </a:p>
          <a:p>
            <a:r>
              <a:rPr lang="en-US" dirty="0" smtClean="0"/>
              <a:t> </a:t>
            </a:r>
          </a:p>
          <a:p>
            <a:endParaRPr lang="en-US" dirty="0" smtClean="0"/>
          </a:p>
          <a:p>
            <a:endParaRPr lang="en-US" dirty="0" smtClean="0"/>
          </a:p>
          <a:p>
            <a:endParaRPr lang="en-US" dirty="0"/>
          </a:p>
        </p:txBody>
      </p:sp>
      <p:pic>
        <p:nvPicPr>
          <p:cNvPr id="1026" name="Picture 2" descr="C:\Users\kbierh\AppData\Local\Microsoft\Windows\Temporary Internet Files\Content.IE5\X23N8XWE\MP900439327[1].jpg"/>
          <p:cNvPicPr>
            <a:picLocks noChangeAspect="1" noChangeArrowheads="1"/>
          </p:cNvPicPr>
          <p:nvPr/>
        </p:nvPicPr>
        <p:blipFill>
          <a:blip r:embed="rId3" cstate="print"/>
          <a:srcRect/>
          <a:stretch>
            <a:fillRect/>
          </a:stretch>
        </p:blipFill>
        <p:spPr bwMode="auto">
          <a:xfrm>
            <a:off x="152400" y="914400"/>
            <a:ext cx="4267200" cy="39624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6"/>
          </p:nvPr>
        </p:nvSpPr>
        <p:spPr/>
        <p:txBody>
          <a:bodyPr/>
          <a:lstStyle>
            <a:extLst/>
          </a:lstStyle>
          <a:p>
            <a:endParaRPr lang="en-US" dirty="0"/>
          </a:p>
        </p:txBody>
      </p:sp>
      <p:sp>
        <p:nvSpPr>
          <p:cNvPr id="4" name="Rectangle 3"/>
          <p:cNvSpPr>
            <a:spLocks noGrp="1"/>
          </p:cNvSpPr>
          <p:nvPr>
            <p:ph type="body" sz="quarter" idx="17"/>
          </p:nvPr>
        </p:nvSpPr>
        <p:spPr/>
        <p:txBody>
          <a:bodyPr/>
          <a:lstStyle>
            <a:extLst/>
          </a:lstStyle>
          <a:p>
            <a:r>
              <a:rPr lang="en-US" dirty="0" smtClean="0"/>
              <a:t>21stCCLC Framework</a:t>
            </a:r>
            <a:endParaRPr lang="en-US" dirty="0"/>
          </a:p>
        </p:txBody>
      </p:sp>
      <p:pic>
        <p:nvPicPr>
          <p:cNvPr id="2050" name="Picture 2" descr="C:\Users\kbierh\AppData\Local\Microsoft\Windows\Temporary Internet Files\Content.IE5\EKW7LFYG\MP900446565[1].jpg"/>
          <p:cNvPicPr>
            <a:picLocks noChangeAspect="1" noChangeArrowheads="1"/>
          </p:cNvPicPr>
          <p:nvPr/>
        </p:nvPicPr>
        <p:blipFill>
          <a:blip r:embed="rId3" cstate="print"/>
          <a:srcRect/>
          <a:stretch>
            <a:fillRect/>
          </a:stretch>
        </p:blipFill>
        <p:spPr bwMode="auto">
          <a:xfrm>
            <a:off x="457200" y="2133600"/>
            <a:ext cx="2343150" cy="2286000"/>
          </a:xfrm>
          <a:prstGeom prst="rect">
            <a:avLst/>
          </a:prstGeom>
          <a:noFill/>
        </p:spPr>
      </p:pic>
      <p:pic>
        <p:nvPicPr>
          <p:cNvPr id="2051" name="Picture 3" descr="C:\Users\kbierh\AppData\Local\Microsoft\Windows\Temporary Internet Files\Content.IE5\5UVGZTDC\MP900446561[1].jpg"/>
          <p:cNvPicPr>
            <a:picLocks noChangeAspect="1" noChangeArrowheads="1"/>
          </p:cNvPicPr>
          <p:nvPr/>
        </p:nvPicPr>
        <p:blipFill>
          <a:blip r:embed="rId4" cstate="print"/>
          <a:srcRect/>
          <a:stretch>
            <a:fillRect/>
          </a:stretch>
        </p:blipFill>
        <p:spPr bwMode="auto">
          <a:xfrm>
            <a:off x="2819400" y="2133600"/>
            <a:ext cx="2346960" cy="2286000"/>
          </a:xfrm>
          <a:prstGeom prst="rect">
            <a:avLst/>
          </a:prstGeom>
          <a:noFill/>
        </p:spPr>
      </p:pic>
      <p:pic>
        <p:nvPicPr>
          <p:cNvPr id="2053" name="Picture 5" descr="C:\Users\kbierh\AppData\Local\Microsoft\Windows\Temporary Internet Files\Content.IE5\DQ2BMYGG\MP900446602[1].jpg"/>
          <p:cNvPicPr>
            <a:picLocks noChangeAspect="1" noChangeArrowheads="1"/>
          </p:cNvPicPr>
          <p:nvPr/>
        </p:nvPicPr>
        <p:blipFill>
          <a:blip r:embed="rId5" cstate="print"/>
          <a:srcRect/>
          <a:stretch>
            <a:fillRect/>
          </a:stretch>
        </p:blipFill>
        <p:spPr bwMode="auto">
          <a:xfrm>
            <a:off x="5181600" y="2133600"/>
            <a:ext cx="2362200" cy="2286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Grp="1"/>
          </p:cNvSpPr>
          <p:nvPr>
            <p:ph type="body" sz="quarter" idx="13"/>
          </p:nvPr>
        </p:nvSpPr>
        <p:spPr>
          <a:xfrm>
            <a:off x="381000" y="3581400"/>
            <a:ext cx="8001000" cy="3048000"/>
          </a:xfrm>
        </p:spPr>
        <p:txBody>
          <a:bodyPr/>
          <a:lstStyle>
            <a:extLst/>
          </a:lstStyle>
          <a:p>
            <a:endParaRPr lang="en-US" dirty="0"/>
          </a:p>
        </p:txBody>
      </p:sp>
      <p:sp>
        <p:nvSpPr>
          <p:cNvPr id="8" name="TextBox 7"/>
          <p:cNvSpPr txBox="1"/>
          <p:nvPr/>
        </p:nvSpPr>
        <p:spPr>
          <a:xfrm>
            <a:off x="2971800" y="152400"/>
            <a:ext cx="5486400" cy="6494085"/>
          </a:xfrm>
          <a:prstGeom prst="rect">
            <a:avLst/>
          </a:prstGeom>
          <a:noFill/>
        </p:spPr>
        <p:txBody>
          <a:bodyPr wrap="square" rtlCol="0">
            <a:spAutoFit/>
          </a:bodyPr>
          <a:lstStyle/>
          <a:p>
            <a:r>
              <a:rPr lang="en-US" sz="3200" dirty="0" smtClean="0"/>
              <a:t>Federal Reporting</a:t>
            </a:r>
          </a:p>
          <a:p>
            <a:r>
              <a:rPr lang="en-US" sz="2400" i="1" dirty="0" smtClean="0"/>
              <a:t>Profile and Performance Information Collection System (PPICS)</a:t>
            </a:r>
          </a:p>
          <a:p>
            <a:r>
              <a:rPr lang="en-US" sz="2400" i="1" u="sng" dirty="0" smtClean="0"/>
              <a:t>Input: </a:t>
            </a:r>
            <a:r>
              <a:rPr lang="en-US" sz="2400" dirty="0" smtClean="0"/>
              <a:t>Student attendance, demographics,  center staffing, cumulative teacher survey data, cumulative assessment data, individual activity information all reported by center for each cohort</a:t>
            </a:r>
          </a:p>
          <a:p>
            <a:r>
              <a:rPr lang="en-US" sz="2400" i="1" u="sng" dirty="0" smtClean="0"/>
              <a:t>Output:  </a:t>
            </a:r>
            <a:r>
              <a:rPr lang="en-US" sz="2400" dirty="0" smtClean="0"/>
              <a:t>Full APR report by Cohort, 6 other reports comparing </a:t>
            </a:r>
            <a:r>
              <a:rPr lang="en-US" sz="2400" dirty="0" err="1" smtClean="0"/>
              <a:t>subgrantee</a:t>
            </a:r>
            <a:r>
              <a:rPr lang="en-US" sz="2400" dirty="0" smtClean="0"/>
              <a:t> data, and over 30 detail reports available at the center level</a:t>
            </a:r>
          </a:p>
          <a:p>
            <a:r>
              <a:rPr lang="en-US" sz="2400" i="1" u="sng" dirty="0" smtClean="0"/>
              <a:t>Who Uses the Data Reports: </a:t>
            </a:r>
            <a:r>
              <a:rPr lang="en-US" sz="2400" dirty="0" smtClean="0"/>
              <a:t>US Dept of Education, Wyoming Department of Education, local programs, general public (public reports at </a:t>
            </a:r>
            <a:r>
              <a:rPr lang="en-US" sz="2400" dirty="0" err="1" smtClean="0"/>
              <a:t>subgrantee</a:t>
            </a:r>
            <a:r>
              <a:rPr lang="en-US" sz="2400" dirty="0" smtClean="0"/>
              <a:t> and state level only)</a:t>
            </a:r>
            <a:endParaRPr lang="en-US" sz="2400" dirty="0"/>
          </a:p>
        </p:txBody>
      </p:sp>
      <p:pic>
        <p:nvPicPr>
          <p:cNvPr id="3074" name="Picture 2" descr="C:\Users\kbierh\AppData\Local\Microsoft\Windows\Temporary Internet Files\Content.IE5\MDC4TQMU\MP900387938[1].jpg"/>
          <p:cNvPicPr>
            <a:picLocks noChangeAspect="1" noChangeArrowheads="1"/>
          </p:cNvPicPr>
          <p:nvPr/>
        </p:nvPicPr>
        <p:blipFill>
          <a:blip r:embed="rId3" cstate="print"/>
          <a:srcRect/>
          <a:stretch>
            <a:fillRect/>
          </a:stretch>
        </p:blipFill>
        <p:spPr bwMode="auto">
          <a:xfrm>
            <a:off x="304800" y="228599"/>
            <a:ext cx="2514600" cy="3352801"/>
          </a:xfrm>
          <a:prstGeom prst="rect">
            <a:avLst/>
          </a:prstGeom>
          <a:noFill/>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28600" y="381000"/>
            <a:ext cx="5638800" cy="5638800"/>
          </a:xfrm>
        </p:spPr>
        <p:txBody>
          <a:bodyPr/>
          <a:lstStyle/>
          <a:p>
            <a:r>
              <a:rPr lang="en-US" sz="3200" dirty="0" smtClean="0"/>
              <a:t>Fusion Data System</a:t>
            </a:r>
          </a:p>
          <a:p>
            <a:r>
              <a:rPr lang="en-US" sz="2400" i="1" u="sng" dirty="0" smtClean="0"/>
              <a:t>Input:</a:t>
            </a:r>
            <a:r>
              <a:rPr lang="en-US" sz="2400" dirty="0" smtClean="0"/>
              <a:t> </a:t>
            </a:r>
            <a:r>
              <a:rPr lang="en-US" sz="2400" dirty="0" err="1" smtClean="0"/>
              <a:t>WISERids</a:t>
            </a:r>
            <a:r>
              <a:rPr lang="en-US" sz="2400" dirty="0" smtClean="0"/>
              <a:t>, attendance and teacher survey data</a:t>
            </a:r>
          </a:p>
          <a:p>
            <a:r>
              <a:rPr lang="en-US" sz="2400" i="1" u="sng" dirty="0" smtClean="0"/>
              <a:t>Output:</a:t>
            </a:r>
            <a:r>
              <a:rPr lang="en-US" sz="2400" dirty="0" smtClean="0"/>
              <a:t> Annual Report for each Cohort with population served demographic information, disaggregated academic achievement information for MAP and PAWS (also .DIBELS, if entered into Fusion), and growth data from the previous year, summary of teacher survey, and data “highlights”</a:t>
            </a:r>
          </a:p>
          <a:p>
            <a:r>
              <a:rPr lang="en-US" sz="2400" i="1" u="sng" dirty="0" smtClean="0"/>
              <a:t>Who Uses the Data Reports?</a:t>
            </a:r>
            <a:r>
              <a:rPr lang="en-US" sz="2400" dirty="0" smtClean="0"/>
              <a:t>- Wyoming Department of Education, local programs</a:t>
            </a:r>
            <a:endParaRPr lang="en-US" sz="2400" i="1" u="sng" dirty="0" smtClean="0"/>
          </a:p>
          <a:p>
            <a:endParaRPr lang="en-US" dirty="0"/>
          </a:p>
        </p:txBody>
      </p:sp>
      <p:pic>
        <p:nvPicPr>
          <p:cNvPr id="4099" name="Picture 3"/>
          <p:cNvPicPr>
            <a:picLocks noGrp="1" noChangeAspect="1" noChangeArrowheads="1"/>
          </p:cNvPicPr>
          <p:nvPr>
            <p:ph type="pic" sz="quarter" idx="12"/>
          </p:nvPr>
        </p:nvPicPr>
        <p:blipFill>
          <a:blip r:embed="rId2" cstate="print"/>
          <a:srcRect l="28906" r="28906"/>
          <a:stretch>
            <a:fillRect/>
          </a:stretch>
        </p:blipFill>
        <p:spPr bwMode="auto">
          <a:prstGeom prst="rect">
            <a:avLst/>
          </a:prstGeom>
          <a:noFill/>
          <a:ln w="9525">
            <a:noFill/>
            <a:miter lim="800000"/>
            <a:headEnd/>
            <a:tailEnd/>
          </a:ln>
        </p:spPr>
      </p:pic>
      <p:sp>
        <p:nvSpPr>
          <p:cNvPr id="13" name="Text Placeholder 12"/>
          <p:cNvSpPr>
            <a:spLocks noGrp="1"/>
          </p:cNvSpPr>
          <p:nvPr>
            <p:ph type="body" sz="quarter" idx="15"/>
          </p:nvPr>
        </p:nvSpPr>
        <p:spPr/>
        <p:txBody>
          <a:bodyPr/>
          <a:lstStyle/>
          <a:p>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p:cNvSpPr>
          <p:nvPr>
            <p:ph type="body" sz="quarter" idx="11"/>
          </p:nvPr>
        </p:nvSpPr>
        <p:spPr>
          <a:xfrm>
            <a:off x="4191000" y="0"/>
            <a:ext cx="4114800" cy="3733800"/>
          </a:xfrm>
        </p:spPr>
        <p:txBody>
          <a:bodyPr>
            <a:normAutofit fontScale="32500" lnSpcReduction="20000"/>
          </a:bodyPr>
          <a:lstStyle>
            <a:extLst/>
          </a:lstStyle>
          <a:p>
            <a:pPr algn="ctr"/>
            <a:r>
              <a:rPr lang="en-US" sz="10000" dirty="0" smtClean="0"/>
              <a:t>Required Local Evaluation</a:t>
            </a:r>
          </a:p>
          <a:p>
            <a:pPr algn="ctr"/>
            <a:endParaRPr lang="en-US" sz="10000" dirty="0" smtClean="0"/>
          </a:p>
          <a:p>
            <a:pPr>
              <a:buFont typeface="Wingdings" pitchFamily="2" charset="2"/>
              <a:buChar char="Ø"/>
            </a:pPr>
            <a:r>
              <a:rPr lang="en-US" sz="8400" dirty="0" smtClean="0"/>
              <a:t>Information provided to WDE yearly in renewal applications or closeout reports.</a:t>
            </a:r>
          </a:p>
          <a:p>
            <a:pPr>
              <a:buFont typeface="Wingdings" pitchFamily="2" charset="2"/>
              <a:buChar char="Ø"/>
            </a:pPr>
            <a:endParaRPr lang="en-US" sz="5800" dirty="0" smtClean="0"/>
          </a:p>
          <a:p>
            <a:pPr>
              <a:buFont typeface="Wingdings" pitchFamily="2" charset="2"/>
              <a:buChar char="Ø"/>
            </a:pPr>
            <a:endParaRPr lang="en-US" sz="3900" dirty="0" smtClean="0"/>
          </a:p>
          <a:p>
            <a:endParaRPr lang="en-US" sz="3900" dirty="0" smtClean="0"/>
          </a:p>
          <a:p>
            <a:r>
              <a:rPr lang="en-US" dirty="0" smtClean="0"/>
              <a:t> </a:t>
            </a:r>
          </a:p>
          <a:p>
            <a:endParaRPr lang="en-US" dirty="0" smtClean="0"/>
          </a:p>
          <a:p>
            <a:endParaRPr lang="en-US" dirty="0" smtClean="0"/>
          </a:p>
          <a:p>
            <a:endParaRPr lang="en-US" dirty="0"/>
          </a:p>
        </p:txBody>
      </p:sp>
      <p:pic>
        <p:nvPicPr>
          <p:cNvPr id="5122" name="Picture 2" descr="C:\Users\kbierh\AppData\Local\Microsoft\Windows\Temporary Internet Files\Content.IE5\EKW7LFYG\MP900427825[1].jpg"/>
          <p:cNvPicPr>
            <a:picLocks noChangeAspect="1" noChangeArrowheads="1"/>
          </p:cNvPicPr>
          <p:nvPr/>
        </p:nvPicPr>
        <p:blipFill>
          <a:blip r:embed="rId3" cstate="print"/>
          <a:srcRect/>
          <a:stretch>
            <a:fillRect/>
          </a:stretch>
        </p:blipFill>
        <p:spPr bwMode="auto">
          <a:xfrm>
            <a:off x="0" y="0"/>
            <a:ext cx="4114800" cy="3886200"/>
          </a:xfrm>
          <a:prstGeom prst="rect">
            <a:avLst/>
          </a:prstGeom>
          <a:noFill/>
        </p:spPr>
      </p:pic>
      <p:sp>
        <p:nvSpPr>
          <p:cNvPr id="5" name="TextBox 4"/>
          <p:cNvSpPr txBox="1"/>
          <p:nvPr/>
        </p:nvSpPr>
        <p:spPr>
          <a:xfrm>
            <a:off x="609600" y="4038600"/>
            <a:ext cx="7772400" cy="2246769"/>
          </a:xfrm>
          <a:prstGeom prst="rect">
            <a:avLst/>
          </a:prstGeom>
          <a:noFill/>
        </p:spPr>
        <p:txBody>
          <a:bodyPr wrap="square" rtlCol="0">
            <a:spAutoFit/>
          </a:bodyPr>
          <a:lstStyle/>
          <a:p>
            <a:r>
              <a:rPr lang="en-US" sz="2800" dirty="0" smtClean="0"/>
              <a:t>Positives-Allows individualized approach to evaluation</a:t>
            </a:r>
          </a:p>
          <a:p>
            <a:r>
              <a:rPr lang="en-US" sz="2800" dirty="0" smtClean="0"/>
              <a:t>Challenges- paper-based so difficult to aggregate data, no standard for quality, no evidence required that data was used for improvement</a:t>
            </a:r>
            <a:endParaRPr lang="en-US" sz="280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28600" y="381000"/>
            <a:ext cx="8153400" cy="3276600"/>
          </a:xfrm>
        </p:spPr>
        <p:txBody>
          <a:bodyPr/>
          <a:lstStyle/>
          <a:p>
            <a:r>
              <a:rPr lang="en-US" sz="3200" dirty="0" smtClean="0"/>
              <a:t>Moving Forward With Local Evaluation</a:t>
            </a:r>
          </a:p>
          <a:p>
            <a:r>
              <a:rPr lang="en-US" u="sng" dirty="0" smtClean="0"/>
              <a:t>Potential Strategies</a:t>
            </a:r>
          </a:p>
          <a:p>
            <a:r>
              <a:rPr lang="en-US" dirty="0" smtClean="0"/>
              <a:t>Require all </a:t>
            </a:r>
            <a:r>
              <a:rPr lang="en-US" dirty="0" err="1" smtClean="0"/>
              <a:t>subgrantees</a:t>
            </a:r>
            <a:r>
              <a:rPr lang="en-US" dirty="0" smtClean="0"/>
              <a:t> to use the same tools for summative evaluation but not for formative evaluation processes.</a:t>
            </a:r>
          </a:p>
          <a:p>
            <a:r>
              <a:rPr lang="en-US" dirty="0" smtClean="0"/>
              <a:t>Require all </a:t>
            </a:r>
            <a:r>
              <a:rPr lang="en-US" dirty="0" err="1" smtClean="0"/>
              <a:t>subgrantees</a:t>
            </a:r>
            <a:r>
              <a:rPr lang="en-US" dirty="0" smtClean="0"/>
              <a:t> to use the same tools for formative processes and summative evaluation.</a:t>
            </a:r>
          </a:p>
          <a:p>
            <a:r>
              <a:rPr lang="en-US" dirty="0" smtClean="0"/>
              <a:t>Contract with a provider to design and carry out a local evaluation process to be used for all </a:t>
            </a:r>
            <a:r>
              <a:rPr lang="en-US" dirty="0" err="1" smtClean="0"/>
              <a:t>subgrantees</a:t>
            </a:r>
            <a:r>
              <a:rPr lang="en-US" dirty="0" smtClean="0"/>
              <a:t> using currently collected data and additional local quality data.</a:t>
            </a:r>
          </a:p>
          <a:p>
            <a:r>
              <a:rPr lang="en-US" dirty="0" smtClean="0"/>
              <a:t>Other ideas…..</a:t>
            </a:r>
          </a:p>
          <a:p>
            <a:endParaRPr lang="en-US" dirty="0" smtClean="0"/>
          </a:p>
        </p:txBody>
      </p:sp>
      <p:pic>
        <p:nvPicPr>
          <p:cNvPr id="6146" name="Picture 2" descr="C:\Users\kbierh\AppData\Local\Microsoft\Windows\Temporary Internet Files\Content.IE5\DQ2BMYGG\MP900442524[1].jpg"/>
          <p:cNvPicPr>
            <a:picLocks noChangeAspect="1" noChangeArrowheads="1"/>
          </p:cNvPicPr>
          <p:nvPr/>
        </p:nvPicPr>
        <p:blipFill>
          <a:blip r:embed="rId2" cstate="print"/>
          <a:srcRect/>
          <a:stretch>
            <a:fillRect/>
          </a:stretch>
        </p:blipFill>
        <p:spPr bwMode="auto">
          <a:xfrm>
            <a:off x="4038600" y="3657600"/>
            <a:ext cx="3810000" cy="3048000"/>
          </a:xfrm>
          <a:prstGeom prst="rect">
            <a:avLst/>
          </a:prstGeom>
          <a:noFill/>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143000" y="228600"/>
            <a:ext cx="6538136"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54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Brainstorming Session</a:t>
            </a:r>
            <a:endParaRPr lang="en-US"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22" name="TextBox 21"/>
          <p:cNvSpPr txBox="1"/>
          <p:nvPr/>
        </p:nvSpPr>
        <p:spPr>
          <a:xfrm>
            <a:off x="609600" y="1295400"/>
            <a:ext cx="7467600" cy="1754326"/>
          </a:xfrm>
          <a:prstGeom prst="rect">
            <a:avLst/>
          </a:prstGeom>
          <a:noFill/>
        </p:spPr>
        <p:txBody>
          <a:bodyPr wrap="square" rtlCol="0">
            <a:spAutoFit/>
          </a:bodyPr>
          <a:lstStyle/>
          <a:p>
            <a:r>
              <a:rPr lang="en-US" dirty="0" smtClean="0"/>
              <a:t>Using the Program Evaluation Summary as a starting point, please discuss in your group what an ideal local evaluation would look like. Describe what you need to communicate with staff to reach goals (measured throughout the year) and what you need to communicate with boards, community groups and future funders.  Please include specifics about format of the data, analysis information, etc.</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ntemporaryPh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430</Words>
  <Application>Microsoft Office PowerPoint</Application>
  <PresentationFormat>On-screen Show (4:3)</PresentationFormat>
  <Paragraphs>48</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ContemporaryPhotoAlbum</vt:lpstr>
      <vt:lpstr>Slide 1</vt:lpstr>
      <vt:lpstr>Slide 2</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2013-07-27T18:10:50Z</dcterms:created>
  <dcterms:modified xsi:type="dcterms:W3CDTF">2013-08-22T17:31:55Z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