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66"/>
    <a:srgbClr val="FFCC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8" autoAdjust="0"/>
  </p:normalViewPr>
  <p:slideViewPr>
    <p:cSldViewPr>
      <p:cViewPr varScale="1">
        <p:scale>
          <a:sx n="67" d="100"/>
          <a:sy n="67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29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957" y="0"/>
            <a:ext cx="3041968" cy="46529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629"/>
            <a:ext cx="3041968" cy="46529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957" y="8840629"/>
            <a:ext cx="3041968" cy="46529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D873C395-9701-4D63-8033-0EC8063BFFA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29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957" y="0"/>
            <a:ext cx="3041968" cy="46529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990" y="4420315"/>
            <a:ext cx="5147945" cy="418766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629"/>
            <a:ext cx="3041968" cy="46529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957" y="8840629"/>
            <a:ext cx="3041968" cy="46529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FC695288-D23A-42E4-BC58-5A90A7C427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97F27FAF-E35D-4101-8853-211DA936A2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B5BA2-AA67-4EFB-9D44-5F92AF8D01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6AB5F-8E34-484E-80E1-959CF72DDE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07E6D-1F1E-4B5A-8730-D08AC4BC53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AF8A6-0146-4582-8DE4-CA65ADD88F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41B45-6228-43AC-ADB4-069732F2EB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950A2-7746-48F4-ADAF-2564C51F42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D5D21-F305-4605-BED7-67D8E891A4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5F4C9-FDEC-4C64-B17B-9B6B701C70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AFC48-96A1-4031-A58D-1A30BDB2C8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B2488-525F-43F0-940B-D006302DB0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 bullet text</a:t>
            </a:r>
          </a:p>
          <a:p>
            <a:pPr lvl="2"/>
            <a:r>
              <a:rPr lang="en-US" smtClean="0"/>
              <a:t>Third level bullet text</a:t>
            </a:r>
          </a:p>
          <a:p>
            <a:pPr lvl="3"/>
            <a:r>
              <a:rPr lang="en-US" smtClean="0"/>
              <a:t> Fourth level bullet text</a:t>
            </a:r>
          </a:p>
          <a:p>
            <a:pPr lvl="4"/>
            <a:r>
              <a:rPr lang="en-US" smtClean="0"/>
              <a:t>Fifth level bullet text</a:t>
            </a:r>
          </a:p>
          <a:p>
            <a:pPr lvl="1"/>
            <a:endParaRPr lang="en-US" smtClean="0"/>
          </a:p>
          <a:p>
            <a:pPr lvl="2"/>
            <a:endParaRPr lang="en-US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endParaRPr lang="en-US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7C576B24-0677-46E1-8D06-D1BB9F7BF40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CLCC News and FAQs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 31, 2013</a:t>
            </a:r>
          </a:p>
          <a:p>
            <a:r>
              <a:rPr lang="en-US" dirty="0" smtClean="0"/>
              <a:t>Summer Seminar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77200" cy="1295400"/>
          </a:xfrm>
        </p:spPr>
        <p:txBody>
          <a:bodyPr/>
          <a:lstStyle/>
          <a:p>
            <a:r>
              <a:rPr lang="en-US" sz="3900" dirty="0" smtClean="0"/>
              <a:t>Formal Partnerships, MOUs, and Contractors</a:t>
            </a:r>
            <a:endParaRPr lang="en-US" sz="3900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077200" cy="4876800"/>
          </a:xfrm>
        </p:spPr>
        <p:txBody>
          <a:bodyPr/>
          <a:lstStyle/>
          <a:p>
            <a:r>
              <a:rPr lang="en-US" dirty="0" smtClean="0"/>
              <a:t>Partnership=Equal Responsibility</a:t>
            </a:r>
          </a:p>
          <a:p>
            <a:r>
              <a:rPr lang="en-US" dirty="0" smtClean="0"/>
              <a:t>Contractor=Only responsible for what is in the signed contract (hired professional service)</a:t>
            </a:r>
          </a:p>
          <a:p>
            <a:r>
              <a:rPr lang="en-US" dirty="0" smtClean="0"/>
              <a:t>MOU-Memorandum of Understanding</a:t>
            </a:r>
          </a:p>
          <a:p>
            <a:pPr lvl="1"/>
            <a:r>
              <a:rPr lang="en-US" dirty="0" smtClean="0"/>
              <a:t>Lists each organizations responsibilities  (who does what and how)</a:t>
            </a:r>
          </a:p>
          <a:p>
            <a:pPr lvl="1"/>
            <a:r>
              <a:rPr lang="en-US" dirty="0" smtClean="0"/>
              <a:t>Specific timelines for deliverables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topic:</a:t>
            </a:r>
          </a:p>
          <a:p>
            <a:pPr>
              <a:buNone/>
            </a:pPr>
            <a:r>
              <a:rPr lang="en-US" dirty="0" smtClean="0"/>
              <a:t>Systems</a:t>
            </a:r>
          </a:p>
          <a:p>
            <a:pPr>
              <a:buNone/>
            </a:pPr>
            <a:r>
              <a:rPr lang="en-US" dirty="0" smtClean="0"/>
              <a:t>Reporting</a:t>
            </a:r>
          </a:p>
          <a:p>
            <a:pPr>
              <a:buNone/>
            </a:pPr>
            <a:r>
              <a:rPr lang="en-US" dirty="0" smtClean="0"/>
              <a:t>Fiscal Management</a:t>
            </a:r>
          </a:p>
          <a:p>
            <a:pPr>
              <a:buNone/>
            </a:pPr>
            <a:r>
              <a:rPr lang="en-US" dirty="0" smtClean="0"/>
              <a:t>Allowability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800" dirty="0" smtClean="0"/>
              <a:t>Thank you for your kind attention!</a:t>
            </a:r>
            <a:endParaRPr lang="en-US" sz="4800" dirty="0"/>
          </a:p>
        </p:txBody>
      </p:sp>
      <p:pic>
        <p:nvPicPr>
          <p:cNvPr id="270340" name="Picture 4" descr="C:\Users\kbierh\AppData\Local\Microsoft\Windows\Temporary Internet Files\Content.IE5\VF42TFS6\MP90044222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962400"/>
            <a:ext cx="3581400" cy="23876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 31, 2013</a:t>
            </a:r>
          </a:p>
          <a:p>
            <a:r>
              <a:rPr lang="en-US" dirty="0" smtClean="0"/>
              <a:t>Summer Seminar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531813" y="857250"/>
            <a:ext cx="8002587" cy="571500"/>
          </a:xfrm>
        </p:spPr>
        <p:txBody>
          <a:bodyPr/>
          <a:lstStyle/>
          <a:p>
            <a:r>
              <a:rPr lang="en-US"/>
              <a:t>Introduction 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1"/>
            <a:ext cx="7243763" cy="4630738"/>
          </a:xfrm>
        </p:spPr>
        <p:txBody>
          <a:bodyPr/>
          <a:lstStyle/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Century Community Learning Centers is part of the Elementary and Secondary Education Act as amended by No Child Left Behind</a:t>
            </a:r>
            <a:endParaRPr lang="en-US" dirty="0"/>
          </a:p>
          <a:p>
            <a:r>
              <a:rPr lang="en-US" dirty="0" smtClean="0"/>
              <a:t>Funded yearly</a:t>
            </a:r>
            <a:endParaRPr lang="en-US" dirty="0"/>
          </a:p>
          <a:p>
            <a:r>
              <a:rPr lang="en-US" dirty="0" smtClean="0"/>
              <a:t>In WY, </a:t>
            </a:r>
            <a:r>
              <a:rPr lang="en-US" dirty="0" err="1" smtClean="0"/>
              <a:t>subgrants</a:t>
            </a:r>
            <a:r>
              <a:rPr lang="en-US" dirty="0" smtClean="0"/>
              <a:t> are made 11 months after the allocation.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CCLC in the News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List the times allotted for each topic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077200" cy="685800"/>
          </a:xfrm>
        </p:spPr>
        <p:txBody>
          <a:bodyPr/>
          <a:lstStyle/>
          <a:p>
            <a:r>
              <a:rPr lang="en-US" dirty="0" smtClean="0"/>
              <a:t>On the Ground </a:t>
            </a:r>
            <a:endParaRPr lang="en-US" dirty="0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382000" cy="5943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Very little attention has been paid to 21stCCLC statute and implementation over the years.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Federal Budget-scrutiny and expectations</a:t>
            </a:r>
            <a:endParaRPr lang="en-US" dirty="0"/>
          </a:p>
          <a:p>
            <a:r>
              <a:rPr lang="en-US" dirty="0" smtClean="0"/>
              <a:t>Out-of-school time is</a:t>
            </a:r>
          </a:p>
          <a:p>
            <a:pPr>
              <a:buNone/>
            </a:pPr>
            <a:r>
              <a:rPr lang="en-US" dirty="0" smtClean="0"/>
              <a:t>complex.</a:t>
            </a:r>
          </a:p>
          <a:p>
            <a:endParaRPr lang="en-US" dirty="0"/>
          </a:p>
        </p:txBody>
      </p:sp>
      <p:grpSp>
        <p:nvGrpSpPr>
          <p:cNvPr id="7183" name="Group 15" descr="Puzzle Piece"/>
          <p:cNvGrpSpPr>
            <a:grpSpLocks/>
          </p:cNvGrpSpPr>
          <p:nvPr/>
        </p:nvGrpSpPr>
        <p:grpSpPr bwMode="auto">
          <a:xfrm>
            <a:off x="4511675" y="3311525"/>
            <a:ext cx="1119188" cy="1520825"/>
            <a:chOff x="2954" y="1560"/>
            <a:chExt cx="705" cy="958"/>
          </a:xfrm>
        </p:grpSpPr>
        <p:sp>
          <p:nvSpPr>
            <p:cNvPr id="7184" name="Puzzle3"/>
            <p:cNvSpPr>
              <a:spLocks noEditPoints="1" noChangeArrowheads="1"/>
            </p:cNvSpPr>
            <p:nvPr/>
          </p:nvSpPr>
          <p:spPr bwMode="auto">
            <a:xfrm>
              <a:off x="2954" y="1560"/>
              <a:ext cx="705" cy="958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CC99">
                <a:alpha val="75000"/>
              </a:srgbClr>
            </a:solidFill>
            <a:ln w="1587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600" b="1">
                <a:solidFill>
                  <a:srgbClr val="284C6A"/>
                </a:solidFill>
                <a:latin typeface="Verdana" pitchFamily="34" charset="0"/>
              </a:endParaRPr>
            </a:p>
          </p:txBody>
        </p:sp>
        <p:sp>
          <p:nvSpPr>
            <p:cNvPr id="7185" name="Text Box 17"/>
            <p:cNvSpPr txBox="1">
              <a:spLocks noChangeArrowheads="1"/>
            </p:cNvSpPr>
            <p:nvPr/>
          </p:nvSpPr>
          <p:spPr bwMode="blackWhite">
            <a:xfrm>
              <a:off x="2992" y="1874"/>
              <a:ext cx="620" cy="1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284C6A"/>
                  </a:solidFill>
                  <a:latin typeface="Verdana" pitchFamily="34" charset="0"/>
                </a:rPr>
                <a:t>Reading</a:t>
              </a:r>
              <a:endParaRPr lang="en-US" sz="1200" b="1" dirty="0">
                <a:solidFill>
                  <a:srgbClr val="284C6A"/>
                </a:solidFill>
                <a:latin typeface="Verdana" pitchFamily="34" charset="0"/>
              </a:endParaRPr>
            </a:p>
          </p:txBody>
        </p:sp>
      </p:grpSp>
      <p:grpSp>
        <p:nvGrpSpPr>
          <p:cNvPr id="7186" name="Group 18" descr="Puzzle Piece"/>
          <p:cNvGrpSpPr>
            <a:grpSpLocks/>
          </p:cNvGrpSpPr>
          <p:nvPr/>
        </p:nvGrpSpPr>
        <p:grpSpPr bwMode="auto">
          <a:xfrm>
            <a:off x="4184650" y="4419600"/>
            <a:ext cx="1787525" cy="1384300"/>
            <a:chOff x="2748" y="2258"/>
            <a:chExt cx="1126" cy="872"/>
          </a:xfrm>
        </p:grpSpPr>
        <p:sp>
          <p:nvSpPr>
            <p:cNvPr id="7187" name="Puzzle2"/>
            <p:cNvSpPr>
              <a:spLocks noEditPoints="1" noChangeArrowheads="1"/>
            </p:cNvSpPr>
            <p:nvPr/>
          </p:nvSpPr>
          <p:spPr bwMode="auto">
            <a:xfrm>
              <a:off x="2748" y="2258"/>
              <a:ext cx="1126" cy="872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A6D1D0"/>
            </a:solidFill>
            <a:ln w="1587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Text Box 20"/>
            <p:cNvSpPr txBox="1">
              <a:spLocks noChangeArrowheads="1"/>
            </p:cNvSpPr>
            <p:nvPr/>
          </p:nvSpPr>
          <p:spPr bwMode="blackWhite">
            <a:xfrm>
              <a:off x="2992" y="2526"/>
              <a:ext cx="620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 smtClean="0">
                  <a:solidFill>
                    <a:srgbClr val="284C6A"/>
                  </a:solidFill>
                  <a:latin typeface="Verdana" pitchFamily="34" charset="0"/>
                </a:rPr>
                <a:t>Sport</a:t>
              </a:r>
              <a:endParaRPr lang="en-US" sz="1600" b="1" dirty="0">
                <a:solidFill>
                  <a:srgbClr val="284C6A"/>
                </a:solidFill>
                <a:latin typeface="Verdana" pitchFamily="34" charset="0"/>
              </a:endParaRPr>
            </a:p>
          </p:txBody>
        </p:sp>
      </p:grpSp>
      <p:grpSp>
        <p:nvGrpSpPr>
          <p:cNvPr id="7189" name="Group 21" descr="Puzzle Piece"/>
          <p:cNvGrpSpPr>
            <a:grpSpLocks/>
          </p:cNvGrpSpPr>
          <p:nvPr/>
        </p:nvGrpSpPr>
        <p:grpSpPr bwMode="auto">
          <a:xfrm>
            <a:off x="5175250" y="3771900"/>
            <a:ext cx="1808163" cy="1054100"/>
            <a:chOff x="3372" y="1850"/>
            <a:chExt cx="1139" cy="664"/>
          </a:xfrm>
        </p:grpSpPr>
        <p:sp>
          <p:nvSpPr>
            <p:cNvPr id="7190" name="Puzzle1"/>
            <p:cNvSpPr>
              <a:spLocks noEditPoints="1" noChangeArrowheads="1"/>
            </p:cNvSpPr>
            <p:nvPr/>
          </p:nvSpPr>
          <p:spPr bwMode="auto">
            <a:xfrm>
              <a:off x="3372" y="1850"/>
              <a:ext cx="1139" cy="664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E1E4D1"/>
            </a:solidFill>
            <a:ln w="15875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b="1">
                  <a:solidFill>
                    <a:srgbClr val="284C6A"/>
                  </a:solidFill>
                  <a:latin typeface="Verdana" pitchFamily="34" charset="0"/>
                </a:rPr>
                <a:t> </a:t>
              </a:r>
            </a:p>
          </p:txBody>
        </p:sp>
        <p:sp>
          <p:nvSpPr>
            <p:cNvPr id="7191" name="Text Box 23"/>
            <p:cNvSpPr txBox="1">
              <a:spLocks noChangeArrowheads="1"/>
            </p:cNvSpPr>
            <p:nvPr/>
          </p:nvSpPr>
          <p:spPr bwMode="blackWhite">
            <a:xfrm>
              <a:off x="3744" y="2066"/>
              <a:ext cx="528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 smtClean="0">
                  <a:solidFill>
                    <a:srgbClr val="284C6A"/>
                  </a:solidFill>
                  <a:latin typeface="Verdana" pitchFamily="34" charset="0"/>
                </a:rPr>
                <a:t>Math</a:t>
              </a:r>
              <a:endParaRPr lang="en-US" sz="1600" b="1" dirty="0">
                <a:solidFill>
                  <a:srgbClr val="284C6A"/>
                </a:solidFill>
                <a:latin typeface="Verdana" pitchFamily="34" charset="0"/>
              </a:endParaRPr>
            </a:p>
          </p:txBody>
        </p:sp>
      </p:grpSp>
      <p:grpSp>
        <p:nvGrpSpPr>
          <p:cNvPr id="7192" name="Group 24" descr="Puzzle Piece"/>
          <p:cNvGrpSpPr>
            <a:grpSpLocks/>
          </p:cNvGrpSpPr>
          <p:nvPr/>
        </p:nvGrpSpPr>
        <p:grpSpPr bwMode="auto">
          <a:xfrm>
            <a:off x="5556250" y="4402138"/>
            <a:ext cx="1077913" cy="1770062"/>
            <a:chOff x="3612" y="2247"/>
            <a:chExt cx="679" cy="1115"/>
          </a:xfrm>
        </p:grpSpPr>
        <p:sp>
          <p:nvSpPr>
            <p:cNvPr id="7193" name="Puzzle4"/>
            <p:cNvSpPr>
              <a:spLocks noEditPoints="1" noChangeArrowheads="1"/>
            </p:cNvSpPr>
            <p:nvPr/>
          </p:nvSpPr>
          <p:spPr bwMode="auto">
            <a:xfrm>
              <a:off x="3612" y="2247"/>
              <a:ext cx="679" cy="1115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7FA9C3">
                <a:alpha val="57001"/>
              </a:srgbClr>
            </a:solidFill>
            <a:ln w="1587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Text Box 26"/>
            <p:cNvSpPr txBox="1">
              <a:spLocks noChangeArrowheads="1"/>
            </p:cNvSpPr>
            <p:nvPr/>
          </p:nvSpPr>
          <p:spPr bwMode="blackWhite">
            <a:xfrm>
              <a:off x="3744" y="2526"/>
              <a:ext cx="528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 smtClean="0">
                  <a:solidFill>
                    <a:srgbClr val="284C6A"/>
                  </a:solidFill>
                  <a:latin typeface="Verdana" pitchFamily="34" charset="0"/>
                </a:rPr>
                <a:t>Music</a:t>
              </a:r>
              <a:endParaRPr lang="en-US" sz="1600" b="1" dirty="0">
                <a:solidFill>
                  <a:srgbClr val="284C6A"/>
                </a:solidFill>
                <a:latin typeface="Verdana" pitchFamily="34" charset="0"/>
              </a:endParaRPr>
            </a:p>
          </p:txBody>
        </p:sp>
      </p:grpSp>
      <p:grpSp>
        <p:nvGrpSpPr>
          <p:cNvPr id="7195" name="Group 27" descr="Puzzle Piece"/>
          <p:cNvGrpSpPr>
            <a:grpSpLocks/>
          </p:cNvGrpSpPr>
          <p:nvPr/>
        </p:nvGrpSpPr>
        <p:grpSpPr bwMode="auto">
          <a:xfrm>
            <a:off x="6569078" y="3311525"/>
            <a:ext cx="1127126" cy="1520825"/>
            <a:chOff x="4250" y="1560"/>
            <a:chExt cx="710" cy="958"/>
          </a:xfrm>
        </p:grpSpPr>
        <p:sp>
          <p:nvSpPr>
            <p:cNvPr id="7196" name="Puzzle3"/>
            <p:cNvSpPr>
              <a:spLocks noEditPoints="1" noChangeArrowheads="1"/>
            </p:cNvSpPr>
            <p:nvPr/>
          </p:nvSpPr>
          <p:spPr bwMode="auto">
            <a:xfrm>
              <a:off x="4250" y="1560"/>
              <a:ext cx="705" cy="958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A6D1D0"/>
            </a:solidFill>
            <a:ln w="1587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600" b="1">
                <a:solidFill>
                  <a:srgbClr val="284C6A"/>
                </a:solidFill>
                <a:latin typeface="Verdana" pitchFamily="34" charset="0"/>
              </a:endParaRPr>
            </a:p>
          </p:txBody>
        </p:sp>
        <p:sp>
          <p:nvSpPr>
            <p:cNvPr id="7197" name="Text Box 29"/>
            <p:cNvSpPr txBox="1">
              <a:spLocks noChangeArrowheads="1"/>
            </p:cNvSpPr>
            <p:nvPr/>
          </p:nvSpPr>
          <p:spPr bwMode="blackWhite">
            <a:xfrm>
              <a:off x="4288" y="1874"/>
              <a:ext cx="672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 smtClean="0">
                  <a:solidFill>
                    <a:srgbClr val="284C6A"/>
                  </a:solidFill>
                  <a:latin typeface="Verdana" pitchFamily="34" charset="0"/>
                </a:rPr>
                <a:t>Service</a:t>
              </a:r>
              <a:endParaRPr lang="en-US" sz="1600" b="1" dirty="0">
                <a:solidFill>
                  <a:srgbClr val="284C6A"/>
                </a:solidFill>
                <a:latin typeface="Verdana" pitchFamily="34" charset="0"/>
              </a:endParaRPr>
            </a:p>
          </p:txBody>
        </p:sp>
      </p:grpSp>
      <p:grpSp>
        <p:nvGrpSpPr>
          <p:cNvPr id="7198" name="Group 30" descr="Puzzle Piece"/>
          <p:cNvGrpSpPr>
            <a:grpSpLocks/>
          </p:cNvGrpSpPr>
          <p:nvPr/>
        </p:nvGrpSpPr>
        <p:grpSpPr bwMode="auto">
          <a:xfrm>
            <a:off x="6242050" y="4419600"/>
            <a:ext cx="1787525" cy="1384300"/>
            <a:chOff x="4044" y="2258"/>
            <a:chExt cx="1126" cy="872"/>
          </a:xfrm>
        </p:grpSpPr>
        <p:sp>
          <p:nvSpPr>
            <p:cNvPr id="7199" name="Puzzle2"/>
            <p:cNvSpPr>
              <a:spLocks noEditPoints="1" noChangeArrowheads="1"/>
            </p:cNvSpPr>
            <p:nvPr/>
          </p:nvSpPr>
          <p:spPr bwMode="auto">
            <a:xfrm>
              <a:off x="4044" y="2258"/>
              <a:ext cx="1126" cy="872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CC99">
                <a:alpha val="75000"/>
              </a:srgbClr>
            </a:solidFill>
            <a:ln w="1587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Text Box 32"/>
            <p:cNvSpPr txBox="1">
              <a:spLocks noChangeArrowheads="1"/>
            </p:cNvSpPr>
            <p:nvPr/>
          </p:nvSpPr>
          <p:spPr bwMode="blackWhite">
            <a:xfrm>
              <a:off x="4380" y="2526"/>
              <a:ext cx="528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 smtClean="0">
                  <a:solidFill>
                    <a:srgbClr val="284C6A"/>
                  </a:solidFill>
                  <a:latin typeface="Verdana" pitchFamily="34" charset="0"/>
                </a:rPr>
                <a:t>Art</a:t>
              </a:r>
              <a:endParaRPr lang="en-US" sz="1600" b="1" dirty="0">
                <a:solidFill>
                  <a:srgbClr val="284C6A"/>
                </a:solidFill>
                <a:latin typeface="Verdana" pitchFamily="34" charset="0"/>
              </a:endParaRPr>
            </a:p>
          </p:txBody>
        </p:sp>
      </p:grpSp>
      <p:grpSp>
        <p:nvGrpSpPr>
          <p:cNvPr id="7201" name="Group 33" descr="Puzzle Piece"/>
          <p:cNvGrpSpPr>
            <a:grpSpLocks/>
          </p:cNvGrpSpPr>
          <p:nvPr/>
        </p:nvGrpSpPr>
        <p:grpSpPr bwMode="auto">
          <a:xfrm>
            <a:off x="3124200" y="3771900"/>
            <a:ext cx="1808163" cy="1054100"/>
            <a:chOff x="2080" y="1850"/>
            <a:chExt cx="1139" cy="664"/>
          </a:xfrm>
        </p:grpSpPr>
        <p:sp>
          <p:nvSpPr>
            <p:cNvPr id="7202" name="Puzzle1"/>
            <p:cNvSpPr>
              <a:spLocks noEditPoints="1" noChangeArrowheads="1"/>
            </p:cNvSpPr>
            <p:nvPr/>
          </p:nvSpPr>
          <p:spPr bwMode="auto">
            <a:xfrm>
              <a:off x="2080" y="1850"/>
              <a:ext cx="1139" cy="664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7FA9C3">
                <a:alpha val="57001"/>
              </a:srgbClr>
            </a:solidFill>
            <a:ln w="15875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b="1">
                  <a:solidFill>
                    <a:srgbClr val="284C6A"/>
                  </a:solidFill>
                  <a:latin typeface="Verdana" pitchFamily="34" charset="0"/>
                </a:rPr>
                <a:t> </a:t>
              </a:r>
            </a:p>
          </p:txBody>
        </p:sp>
        <p:sp>
          <p:nvSpPr>
            <p:cNvPr id="7203" name="Text Box 35"/>
            <p:cNvSpPr txBox="1">
              <a:spLocks noChangeArrowheads="1"/>
            </p:cNvSpPr>
            <p:nvPr/>
          </p:nvSpPr>
          <p:spPr bwMode="blackWhite">
            <a:xfrm>
              <a:off x="2430" y="2066"/>
              <a:ext cx="52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 smtClean="0">
                  <a:solidFill>
                    <a:srgbClr val="284C6A"/>
                  </a:solidFill>
                  <a:latin typeface="Verdana" pitchFamily="34" charset="0"/>
                </a:rPr>
                <a:t>Tech</a:t>
              </a:r>
              <a:endParaRPr lang="en-US" sz="1600" b="1" dirty="0">
                <a:solidFill>
                  <a:srgbClr val="284C6A"/>
                </a:solidFill>
                <a:latin typeface="Verdana" pitchFamily="34" charset="0"/>
              </a:endParaRPr>
            </a:p>
          </p:txBody>
        </p:sp>
      </p:grpSp>
      <p:grpSp>
        <p:nvGrpSpPr>
          <p:cNvPr id="7204" name="Group 36" descr="Puzzle Piece"/>
          <p:cNvGrpSpPr>
            <a:grpSpLocks/>
          </p:cNvGrpSpPr>
          <p:nvPr/>
        </p:nvGrpSpPr>
        <p:grpSpPr bwMode="auto">
          <a:xfrm>
            <a:off x="3494088" y="4402138"/>
            <a:ext cx="1077912" cy="1770062"/>
            <a:chOff x="2313" y="2247"/>
            <a:chExt cx="679" cy="1115"/>
          </a:xfrm>
        </p:grpSpPr>
        <p:sp>
          <p:nvSpPr>
            <p:cNvPr id="7205" name="Puzzle4"/>
            <p:cNvSpPr>
              <a:spLocks noEditPoints="1" noChangeArrowheads="1"/>
            </p:cNvSpPr>
            <p:nvPr/>
          </p:nvSpPr>
          <p:spPr bwMode="auto">
            <a:xfrm>
              <a:off x="2313" y="2247"/>
              <a:ext cx="679" cy="1115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E1E4D1"/>
            </a:solidFill>
            <a:ln w="1587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Text Box 38"/>
            <p:cNvSpPr txBox="1">
              <a:spLocks noChangeArrowheads="1"/>
            </p:cNvSpPr>
            <p:nvPr/>
          </p:nvSpPr>
          <p:spPr bwMode="blackWhite">
            <a:xfrm>
              <a:off x="2320" y="2526"/>
              <a:ext cx="672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 smtClean="0">
                  <a:solidFill>
                    <a:srgbClr val="284C6A"/>
                  </a:solidFill>
                  <a:latin typeface="Verdana" pitchFamily="34" charset="0"/>
                </a:rPr>
                <a:t>Science</a:t>
              </a:r>
              <a:endParaRPr lang="en-US" sz="1600" b="1" dirty="0">
                <a:solidFill>
                  <a:srgbClr val="284C6A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Expect</a:t>
            </a: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Process for FY14 budget</a:t>
            </a:r>
            <a:endParaRPr lang="en-US" dirty="0"/>
          </a:p>
          <a:p>
            <a:r>
              <a:rPr lang="en-US" dirty="0" smtClean="0"/>
              <a:t>Few surprises at present</a:t>
            </a:r>
          </a:p>
          <a:p>
            <a:r>
              <a:rPr lang="en-US" dirty="0" smtClean="0"/>
              <a:t>Committees- esp. Appropriations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1371600"/>
          </a:xfrm>
        </p:spPr>
        <p:txBody>
          <a:bodyPr/>
          <a:lstStyle/>
          <a:p>
            <a:r>
              <a:rPr lang="en-US" dirty="0" smtClean="0"/>
              <a:t>Hot Topic-What You Can and Can’t Do with Federal Funds</a:t>
            </a: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Lobbying is forbidden.</a:t>
            </a:r>
            <a:endParaRPr lang="en-US" dirty="0"/>
          </a:p>
          <a:p>
            <a:r>
              <a:rPr lang="en-US" dirty="0" smtClean="0"/>
              <a:t>Using grant funds to influence people regarding legislation or government action of any kind.</a:t>
            </a:r>
            <a:endParaRPr lang="en-US" dirty="0"/>
          </a:p>
          <a:p>
            <a:r>
              <a:rPr lang="en-US" dirty="0" smtClean="0"/>
              <a:t>Question or scenarios?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Serving Preschool</a:t>
            </a:r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the guidance and new ELO FAQs</a:t>
            </a:r>
            <a:endParaRPr lang="en-US" dirty="0"/>
          </a:p>
          <a:p>
            <a:r>
              <a:rPr lang="en-US" dirty="0" smtClean="0"/>
              <a:t>Who you can serve</a:t>
            </a:r>
            <a:endParaRPr lang="en-US" dirty="0"/>
          </a:p>
          <a:p>
            <a:r>
              <a:rPr lang="en-US" dirty="0" smtClean="0"/>
              <a:t>Collaborations and Partnerships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77200" cy="1295400"/>
          </a:xfrm>
        </p:spPr>
        <p:txBody>
          <a:bodyPr/>
          <a:lstStyle/>
          <a:p>
            <a:r>
              <a:rPr lang="en-US" dirty="0" smtClean="0"/>
              <a:t>21stCCLC As a Program Not Funding</a:t>
            </a:r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Problems occur when partnership conversations are around “You pay for this, and I’ll pay for that”. </a:t>
            </a:r>
            <a:endParaRPr lang="en-US" dirty="0"/>
          </a:p>
          <a:p>
            <a:r>
              <a:rPr lang="en-US" dirty="0" smtClean="0"/>
              <a:t>Each cohort stands alone, even if it is an expansion</a:t>
            </a:r>
            <a:endParaRPr lang="en-US" dirty="0"/>
          </a:p>
          <a:p>
            <a:r>
              <a:rPr lang="en-US" dirty="0"/>
              <a:t>8</a:t>
            </a:r>
            <a:r>
              <a:rPr lang="en-US" dirty="0" smtClean="0"/>
              <a:t>0% of reporting difficulties arise due to multiple cohorts with no separation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 seminar presentation">
  <a:themeElements>
    <a:clrScheme name="Cloud skipper desig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oud skipper design templat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ud skipper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 skipper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seminar presentation</Template>
  <TotalTime>1001</TotalTime>
  <Words>276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Training seminar presentation</vt:lpstr>
      <vt:lpstr>21st CLCC News and FAQs</vt:lpstr>
      <vt:lpstr>Today’s Agenda</vt:lpstr>
      <vt:lpstr>Introduction </vt:lpstr>
      <vt:lpstr>21st CCLC in the News</vt:lpstr>
      <vt:lpstr>On the Ground </vt:lpstr>
      <vt:lpstr>What to Expect</vt:lpstr>
      <vt:lpstr>Hot Topic-What You Can and Can’t Do with Federal Funds</vt:lpstr>
      <vt:lpstr>Serving Preschool</vt:lpstr>
      <vt:lpstr>21stCCLC As a Program Not Funding</vt:lpstr>
      <vt:lpstr>Formal Partnerships, MOUs, and Contractors</vt:lpstr>
      <vt:lpstr>Q &amp; A</vt:lpstr>
      <vt:lpstr>Slide 12</vt:lpstr>
    </vt:vector>
  </TitlesOfParts>
  <Company>Department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Presentation</dc:title>
  <dc:creator>Karen Bierhaus</dc:creator>
  <cp:lastModifiedBy>Karen Bierhaus</cp:lastModifiedBy>
  <cp:revision>16</cp:revision>
  <cp:lastPrinted>1601-01-01T00:00:00Z</cp:lastPrinted>
  <dcterms:created xsi:type="dcterms:W3CDTF">2013-07-28T00:09:51Z</dcterms:created>
  <dcterms:modified xsi:type="dcterms:W3CDTF">2013-08-22T17:32:58Z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TC062561681033</vt:lpwstr>
  </property>
</Properties>
</file>