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0" r:id="rId4"/>
  </p:sldMasterIdLst>
  <p:notesMasterIdLst>
    <p:notesMasterId r:id="rId30"/>
  </p:notesMasterIdLst>
  <p:handoutMasterIdLst>
    <p:handoutMasterId r:id="rId31"/>
  </p:handoutMasterIdLst>
  <p:sldIdLst>
    <p:sldId id="357" r:id="rId5"/>
    <p:sldId id="316" r:id="rId6"/>
    <p:sldId id="349" r:id="rId7"/>
    <p:sldId id="350" r:id="rId8"/>
    <p:sldId id="351" r:id="rId9"/>
    <p:sldId id="352" r:id="rId10"/>
    <p:sldId id="353" r:id="rId11"/>
    <p:sldId id="309" r:id="rId12"/>
    <p:sldId id="354" r:id="rId13"/>
    <p:sldId id="329" r:id="rId14"/>
    <p:sldId id="276" r:id="rId15"/>
    <p:sldId id="359" r:id="rId16"/>
    <p:sldId id="318" r:id="rId17"/>
    <p:sldId id="360" r:id="rId18"/>
    <p:sldId id="311" r:id="rId19"/>
    <p:sldId id="337" r:id="rId20"/>
    <p:sldId id="361" r:id="rId21"/>
    <p:sldId id="362" r:id="rId22"/>
    <p:sldId id="331" r:id="rId23"/>
    <p:sldId id="339" r:id="rId24"/>
    <p:sldId id="340" r:id="rId25"/>
    <p:sldId id="342" r:id="rId26"/>
    <p:sldId id="344" r:id="rId27"/>
    <p:sldId id="334" r:id="rId28"/>
    <p:sldId id="258"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FF99"/>
    <a:srgbClr val="B50B91"/>
    <a:srgbClr val="FE6926"/>
    <a:srgbClr val="008000"/>
    <a:srgbClr val="EDA337"/>
    <a:srgbClr val="FFCC00"/>
    <a:srgbClr val="33CC33"/>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77469" autoAdjust="0"/>
  </p:normalViewPr>
  <p:slideViewPr>
    <p:cSldViewPr>
      <p:cViewPr>
        <p:scale>
          <a:sx n="100" d="100"/>
          <a:sy n="100" d="100"/>
        </p:scale>
        <p:origin x="-9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5" d="100"/>
          <a:sy n="85" d="100"/>
        </p:scale>
        <p:origin x="-3828" y="-47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atin typeface="Arial" charset="0"/>
                <a:cs typeface="+mn-cs"/>
              </a:defRPr>
            </a:lvl1pPr>
          </a:lstStyle>
          <a:p>
            <a:pPr>
              <a:defRPr/>
            </a:pPr>
            <a:fld id="{12B2D7C2-31A6-4E3A-8E7A-5C0047F18069}" type="datetimeFigureOut">
              <a:rPr lang="en-US"/>
              <a:pPr>
                <a:defRPr/>
              </a:pPr>
              <a:t>4/2/2013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55CB7470-F658-41B0-BA99-E9A31E50FF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CE1ED06D-839A-4CF1-A356-5FDA3F4B932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r>
              <a:rPr lang="en-US" smtClean="0"/>
              <a:t>Welcome to today’s presentation on Breakfast. We are excited to share with you lots of information on the USDA’ s implementation of Breakfast today- some of it will be a review, while other slides will share some brand-new clarifications and information for you all. </a:t>
            </a:r>
          </a:p>
          <a:p>
            <a:endParaRPr lang="en-US" smtClean="0"/>
          </a:p>
        </p:txBody>
      </p:sp>
      <p:sp>
        <p:nvSpPr>
          <p:cNvPr id="4" name="Slide Number Placeholder 3"/>
          <p:cNvSpPr>
            <a:spLocks noGrp="1"/>
          </p:cNvSpPr>
          <p:nvPr>
            <p:ph type="sldNum" sz="quarter" idx="5"/>
          </p:nvPr>
        </p:nvSpPr>
        <p:spPr/>
        <p:txBody>
          <a:bodyPr/>
          <a:lstStyle/>
          <a:p>
            <a:pPr>
              <a:defRPr/>
            </a:pPr>
            <a:fld id="{D030A4FB-72B7-4184-A290-E1C3DF341AF6}"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181100" y="533400"/>
            <a:ext cx="4648200" cy="3486150"/>
          </a:xfrm>
          <a:ln/>
        </p:spPr>
      </p:sp>
      <p:sp>
        <p:nvSpPr>
          <p:cNvPr id="49155" name="Notes Placeholder 2"/>
          <p:cNvSpPr>
            <a:spLocks noGrp="1"/>
          </p:cNvSpPr>
          <p:nvPr>
            <p:ph type="body" idx="1"/>
          </p:nvPr>
        </p:nvSpPr>
        <p:spPr>
          <a:xfrm>
            <a:off x="228600" y="4267200"/>
            <a:ext cx="6629400" cy="4879975"/>
          </a:xfrm>
          <a:noFill/>
        </p:spPr>
        <p:txBody>
          <a:bodyPr/>
          <a:lstStyle/>
          <a:p>
            <a:r>
              <a:rPr lang="en-US" sz="1400" smtClean="0"/>
              <a:t>In July 2012, USDA issued a memo that has changed the way fruit smoothies in the school meals programs are credited. Previously, smoothies were only creditable toward the fruit component. Beginning this school year, however, smoothies prepared in-house may now provide credit toward both the fruit and milk components. </a:t>
            </a:r>
          </a:p>
          <a:p>
            <a:endParaRPr lang="en-US" sz="1400" smtClean="0"/>
          </a:p>
          <a:p>
            <a:r>
              <a:rPr lang="en-US" sz="1400" smtClean="0"/>
              <a:t>These smoothies may be prepared on the serving line or back of the house, but should indicate the ingredients/components they contain to aid in educating children on what is contained in their smoothies. </a:t>
            </a:r>
          </a:p>
          <a:p>
            <a:endParaRPr lang="en-US" sz="1400" smtClean="0"/>
          </a:p>
          <a:p>
            <a:r>
              <a:rPr lang="en-US" sz="1400" smtClean="0"/>
              <a:t>Commercially prepared smoothies will continue to credit toward the fruit component only.</a:t>
            </a:r>
          </a:p>
          <a:p>
            <a:endParaRPr lang="en-US" sz="1400" smtClean="0"/>
          </a:p>
          <a:p>
            <a:r>
              <a:rPr lang="en-US" sz="1400" smtClean="0"/>
              <a:t>All meal components must be offered on the line in the required minimum amounts, and schools must still offer additional fluid milk options in order to meet the milk variety requirement of the meal pattern.  Additionally, alternate fruit offerings are encouraged.</a:t>
            </a:r>
          </a:p>
          <a:p>
            <a:endParaRPr lang="en-US" sz="1400" smtClean="0"/>
          </a:p>
          <a:p>
            <a:r>
              <a:rPr lang="en-US" sz="1400" smtClean="0"/>
              <a:t>Please refer to FNS memo SP 36-2012, released on July 11</a:t>
            </a:r>
            <a:r>
              <a:rPr lang="en-US" sz="1400" baseline="30000" smtClean="0"/>
              <a:t>th</a:t>
            </a:r>
            <a:endParaRPr lang="en-US" sz="1400" smtClean="0"/>
          </a:p>
        </p:txBody>
      </p:sp>
      <p:sp>
        <p:nvSpPr>
          <p:cNvPr id="4" name="Slide Number Placeholder 3"/>
          <p:cNvSpPr>
            <a:spLocks noGrp="1"/>
          </p:cNvSpPr>
          <p:nvPr>
            <p:ph type="sldNum" sz="quarter" idx="5"/>
          </p:nvPr>
        </p:nvSpPr>
        <p:spPr/>
        <p:txBody>
          <a:bodyPr/>
          <a:lstStyle/>
          <a:p>
            <a:pPr>
              <a:defRPr/>
            </a:pPr>
            <a:fld id="{2D4F225F-C54E-4AC9-87B9-7A92D92BA03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xfrm>
            <a:off x="381000" y="4343400"/>
            <a:ext cx="6080125" cy="4183063"/>
          </a:xfrm>
          <a:noFill/>
        </p:spPr>
        <p:txBody>
          <a:bodyPr/>
          <a:lstStyle/>
          <a:p>
            <a:r>
              <a:rPr lang="en-US" smtClean="0"/>
              <a:t>Now that we have spent a good deal of time on the fruits component, lets move into grains.</a:t>
            </a:r>
          </a:p>
          <a:p>
            <a:endParaRPr lang="en-US" smtClean="0"/>
          </a:p>
          <a:p>
            <a:r>
              <a:rPr lang="en-US" smtClean="0"/>
              <a:t>Let’s discuss the flexibility for the weekly limit on grains in more detail. FNS memo SP 26-2013 extended the flexibility into SY 13/14, and covers both lunch and breakfast.</a:t>
            </a:r>
          </a:p>
          <a:p>
            <a:endParaRPr lang="en-US" smtClean="0"/>
          </a:p>
          <a:p>
            <a:r>
              <a:rPr lang="en-US" smtClean="0"/>
              <a:t>Using the additional flexibility on the weekly ranges, SFAs are working toward compliance with the new meal pattern, including calories, while continuing to maintain student acceptability. This flexibility allows more time for the development and identification of products that fit with the new meal pattern, while giving SFAs the ability to offer different menu options, and helping students adjust to menu changes. </a:t>
            </a:r>
          </a:p>
          <a:p>
            <a:endParaRPr lang="en-US" smtClean="0"/>
          </a:p>
          <a:p>
            <a:r>
              <a:rPr lang="en-US" smtClean="0"/>
              <a:t>USDA is currently considering options for addressing this flexibility beyond SY 13/14. </a:t>
            </a:r>
          </a:p>
          <a:p>
            <a:endParaRPr lang="en-US" smtClean="0"/>
          </a:p>
        </p:txBody>
      </p:sp>
      <p:sp>
        <p:nvSpPr>
          <p:cNvPr id="4" name="Slide Number Placeholder 3"/>
          <p:cNvSpPr>
            <a:spLocks noGrp="1"/>
          </p:cNvSpPr>
          <p:nvPr>
            <p:ph type="sldNum" sz="quarter" idx="5"/>
          </p:nvPr>
        </p:nvSpPr>
        <p:spPr/>
        <p:txBody>
          <a:bodyPr/>
          <a:lstStyle/>
          <a:p>
            <a:pPr>
              <a:defRPr/>
            </a:pPr>
            <a:fld id="{5BE6942D-4C05-4A39-8966-B2820FCE7EAE}"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r>
              <a:rPr lang="en-US" smtClean="0"/>
              <a:t>The temporary suspension of the weekly maximums for grains at breakfast in SY 13/14 does not apply to the daily and weekly minimum for this component.</a:t>
            </a:r>
          </a:p>
          <a:p>
            <a:endParaRPr lang="en-US" smtClean="0"/>
          </a:p>
          <a:p>
            <a:r>
              <a:rPr lang="en-US" smtClean="0"/>
              <a:t>In addition, the weekly calorie ranges for breakfast are in effect beginning SY 2013-14.  For this reason, SFA menu planners are encouraged to consider the weekly maximums for grains as a goal that can assist in offering balanced meals that meet the calorie, sodium, and saturated fat requirements.</a:t>
            </a:r>
          </a:p>
          <a:p>
            <a:endParaRPr lang="en-US" smtClean="0"/>
          </a:p>
        </p:txBody>
      </p:sp>
      <p:sp>
        <p:nvSpPr>
          <p:cNvPr id="76804" name="Slide Number Placeholder 3"/>
          <p:cNvSpPr>
            <a:spLocks noGrp="1"/>
          </p:cNvSpPr>
          <p:nvPr>
            <p:ph type="sldNum" sz="quarter" idx="5"/>
          </p:nvPr>
        </p:nvSpPr>
        <p:spPr/>
        <p:txBody>
          <a:bodyPr/>
          <a:lstStyle/>
          <a:p>
            <a:pPr>
              <a:defRPr/>
            </a:pPr>
            <a:fld id="{4E0D269A-EF9C-4951-9A92-CC6491F81B70}" type="slidenum">
              <a:rPr lang="en-US" smtClean="0"/>
              <a:pPr>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xfrm>
            <a:off x="381000" y="4656138"/>
            <a:ext cx="6080125" cy="4183062"/>
          </a:xfrm>
          <a:noFill/>
        </p:spPr>
        <p:txBody>
          <a:bodyPr/>
          <a:lstStyle/>
          <a:p>
            <a:r>
              <a:rPr lang="en-US" smtClean="0"/>
              <a:t>As a reminder, there are no changes in effect this year for breakfast. Next year, SY 13-14, only half of the grains offered must be whole grain-rich. Beginning SY 14-15, all grains offered must be WGR.</a:t>
            </a:r>
          </a:p>
          <a:p>
            <a:endParaRPr lang="en-US" smtClean="0"/>
          </a:p>
          <a:p>
            <a:r>
              <a:rPr lang="en-US" smtClean="0"/>
              <a:t>However, whole grain rich food items continue to increase in commercial availability. Additionally, USDA Foods may WGR products including WGR flour, oats, pancakes, tortillas, and rice. Therefore, maximizing a school’s USDA food entitlement is one way to add WGR products to their menus.</a:t>
            </a:r>
          </a:p>
          <a:p>
            <a:endParaRPr lang="en-US" smtClean="0"/>
          </a:p>
          <a:p>
            <a:r>
              <a:rPr lang="en-US" smtClean="0"/>
              <a:t>USDA has also received questions about specific products, such as grits. Schools can continue to offer traditional grits next year, as long as other grains offered are whole grain-rich. Beginning in SY 2014-15, schools can offer whole grain-rich grits , which are currently commercially available and likely to become more widely utilized as usage of whole grain-rich products continues to increase.</a:t>
            </a:r>
          </a:p>
        </p:txBody>
      </p:sp>
      <p:sp>
        <p:nvSpPr>
          <p:cNvPr id="4" name="Slide Number Placeholder 3"/>
          <p:cNvSpPr>
            <a:spLocks noGrp="1"/>
          </p:cNvSpPr>
          <p:nvPr>
            <p:ph type="sldNum" sz="quarter" idx="5"/>
          </p:nvPr>
        </p:nvSpPr>
        <p:spPr/>
        <p:txBody>
          <a:bodyPr/>
          <a:lstStyle/>
          <a:p>
            <a:pPr>
              <a:defRPr/>
            </a:pPr>
            <a:fld id="{00E91780-258A-4ACA-AE94-7A4A12E24593}"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r>
              <a:rPr lang="en-US" smtClean="0"/>
              <a:t>Also, there is not a grain-based dessert limit in breakfast as there is in lunch. Much is dependent on how the product is used in the meal and how children consume the product. However, certain types of grain items have been designated as desserts for lunch only (cannot be used in breakfast) in the updated grains memo, SP 30-2012, released in April. They are designated by the superscript “3” and include items such as brownies and cookies</a:t>
            </a:r>
          </a:p>
          <a:p>
            <a:endParaRPr lang="en-US" smtClean="0"/>
          </a:p>
        </p:txBody>
      </p:sp>
      <p:sp>
        <p:nvSpPr>
          <p:cNvPr id="75780" name="Slide Number Placeholder 3"/>
          <p:cNvSpPr>
            <a:spLocks noGrp="1"/>
          </p:cNvSpPr>
          <p:nvPr>
            <p:ph type="sldNum" sz="quarter" idx="5"/>
          </p:nvPr>
        </p:nvSpPr>
        <p:spPr/>
        <p:txBody>
          <a:bodyPr/>
          <a:lstStyle/>
          <a:p>
            <a:pPr>
              <a:defRPr/>
            </a:pPr>
            <a:fld id="{69E0B52E-69C5-40E7-B553-88CE7A1BD380}" type="slidenum">
              <a:rPr lang="en-US" smtClean="0"/>
              <a:pPr>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xfrm>
            <a:off x="381000" y="4656138"/>
            <a:ext cx="6080125" cy="4183062"/>
          </a:xfrm>
          <a:noFill/>
        </p:spPr>
        <p:txBody>
          <a:bodyPr/>
          <a:lstStyle/>
          <a:p>
            <a:r>
              <a:rPr lang="en-US" sz="1400" smtClean="0"/>
              <a:t>USDA has also been asked how to know if a ready to eat breakfast cereal has been fortified, as is required in the SBP. This answer is in USDA’s Q&amp;A document (SP-10), but basically we encourage menu planners to check the product ingredient statement for something similar to the following: </a:t>
            </a:r>
          </a:p>
          <a:p>
            <a:pPr lvl="1"/>
            <a:endParaRPr lang="en-US" sz="1400" smtClean="0"/>
          </a:p>
          <a:p>
            <a:r>
              <a:rPr lang="en-US" sz="1400" smtClean="0"/>
              <a:t>Ingredients: Wheat bran, sugar, psyllium seed husk, and then…</a:t>
            </a:r>
          </a:p>
          <a:p>
            <a:endParaRPr lang="en-US" sz="1400" smtClean="0"/>
          </a:p>
          <a:p>
            <a:r>
              <a:rPr lang="en-US" sz="1400" smtClean="0"/>
              <a:t>Vitamins and Minerals: Vitamin C (sodium ascorbate, ascorbic acid), niacinamide, vitamin</a:t>
            </a:r>
          </a:p>
          <a:p>
            <a:r>
              <a:rPr lang="en-US" sz="1400" smtClean="0"/>
              <a:t>B6 (pyridoxine hydrochloride)…etc.</a:t>
            </a:r>
          </a:p>
          <a:p>
            <a:endParaRPr lang="en-US" sz="1400" smtClean="0"/>
          </a:p>
          <a:p>
            <a:r>
              <a:rPr lang="en-US" sz="1400" smtClean="0"/>
              <a:t>USDA has a QA on this in SP 10 that gives a more detailed overview of this issue</a:t>
            </a:r>
          </a:p>
        </p:txBody>
      </p:sp>
      <p:sp>
        <p:nvSpPr>
          <p:cNvPr id="4" name="Slide Number Placeholder 3"/>
          <p:cNvSpPr>
            <a:spLocks noGrp="1"/>
          </p:cNvSpPr>
          <p:nvPr>
            <p:ph type="sldNum" sz="quarter" idx="5"/>
          </p:nvPr>
        </p:nvSpPr>
        <p:spPr/>
        <p:txBody>
          <a:bodyPr/>
          <a:lstStyle/>
          <a:p>
            <a:pPr>
              <a:defRPr/>
            </a:pPr>
            <a:fld id="{53D73A81-4CD5-4302-987B-1E945DE01BD7}"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xfrm>
            <a:off x="152400" y="4656138"/>
            <a:ext cx="6705600" cy="4183062"/>
          </a:xfrm>
          <a:noFill/>
        </p:spPr>
        <p:txBody>
          <a:bodyPr/>
          <a:lstStyle/>
          <a:p>
            <a:pPr marL="0" lvl="1"/>
            <a:r>
              <a:rPr lang="en-US" sz="1400" smtClean="0"/>
              <a:t>Meats/meat alternates contain many important nutrients, especially protein, which is important for children as their begin the school day. We removed the requirement for a daily m/ma in the final rule in respond to numerous concerns from school food operators about the increased cost of doing so.</a:t>
            </a:r>
          </a:p>
          <a:p>
            <a:pPr marL="0" lvl="1"/>
            <a:endParaRPr lang="en-US" sz="1400" smtClean="0"/>
          </a:p>
          <a:p>
            <a:pPr marL="0" lvl="1"/>
            <a:r>
              <a:rPr lang="en-US" sz="1400" smtClean="0"/>
              <a:t>Therefore, we have some additional clarifications on offering meats/meat alternates. Menu planners have discretion to offer meat/meat alternates either in place of grains (and credit toward the grains component) or as extras, and choose to not credit them toward the grains component. They would be extras, offered outside of the reimbursable meal. </a:t>
            </a:r>
          </a:p>
          <a:p>
            <a:endParaRPr lang="en-US" sz="1400" smtClean="0"/>
          </a:p>
        </p:txBody>
      </p:sp>
      <p:sp>
        <p:nvSpPr>
          <p:cNvPr id="4" name="Slide Number Placeholder 3"/>
          <p:cNvSpPr>
            <a:spLocks noGrp="1"/>
          </p:cNvSpPr>
          <p:nvPr>
            <p:ph type="sldNum" sz="quarter" idx="5"/>
          </p:nvPr>
        </p:nvSpPr>
        <p:spPr/>
        <p:txBody>
          <a:bodyPr/>
          <a:lstStyle/>
          <a:p>
            <a:pPr>
              <a:defRPr/>
            </a:pPr>
            <a:fld id="{0A022511-0765-41E6-AD9A-FF9CF6460AF3}"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r>
              <a:rPr lang="en-US" smtClean="0"/>
              <a:t>In the first option, schools have flexibility to offer a meat/meat alternate in place of grains, provided they also offer 1 ounce equivalent of grains daily.  This is intended to safeguard planning flexibility while promoting the consumption of whole grain-rich foods consistent with the recommendations of the Dietary Guidelines for Americans.</a:t>
            </a:r>
          </a:p>
          <a:p>
            <a:endParaRPr lang="en-US" smtClean="0"/>
          </a:p>
          <a:p>
            <a:r>
              <a:rPr lang="en-US" smtClean="0"/>
              <a:t>When the meat/meat alternate is offered in place of grains as part of the reimbursable meal, the menu planner counts it toward BOTH the weekly grains requirement AND the dietary specifications AND as an “item” under OVS.</a:t>
            </a:r>
          </a:p>
          <a:p>
            <a:endParaRPr lang="en-US" smtClean="0"/>
          </a:p>
        </p:txBody>
      </p:sp>
      <p:sp>
        <p:nvSpPr>
          <p:cNvPr id="4" name="Slide Number Placeholder 3"/>
          <p:cNvSpPr>
            <a:spLocks noGrp="1"/>
          </p:cNvSpPr>
          <p:nvPr>
            <p:ph type="sldNum" sz="quarter" idx="5"/>
          </p:nvPr>
        </p:nvSpPr>
        <p:spPr/>
        <p:txBody>
          <a:bodyPr/>
          <a:lstStyle/>
          <a:p>
            <a:pPr>
              <a:defRPr/>
            </a:pPr>
            <a:fld id="{79302C1E-09F4-441A-960D-9BBDF2BFC0B4}"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pPr marL="0" lvl="1"/>
            <a:r>
              <a:rPr lang="en-US" sz="1400" smtClean="0"/>
              <a:t>In the second option, menu planners have discretion to offer meat/meat alternates as extras, and choose to not credit them toward the grains component. They would be extras, offered outside of the reimbursable meal. </a:t>
            </a:r>
          </a:p>
          <a:p>
            <a:pPr marL="0" lvl="1"/>
            <a:endParaRPr lang="en-US" sz="1400" smtClean="0"/>
          </a:p>
          <a:p>
            <a:pPr marL="0" lvl="1"/>
            <a:r>
              <a:rPr lang="en-US" sz="1400" smtClean="0"/>
              <a:t>Also, since m/ma is not a required component, there is no weekly maximum.</a:t>
            </a:r>
          </a:p>
          <a:p>
            <a:endParaRPr lang="en-US" sz="1400" smtClean="0"/>
          </a:p>
          <a:p>
            <a:r>
              <a:rPr lang="en-US" sz="1400" smtClean="0"/>
              <a:t>However, schools must continue to serve at least the minimum daily grain as part of the meal. Regardless of the decision of whether or not to substitute a meat/meat alternate for grains, all “extra” food offered would count toward the dietary specifications (calories, sodium, saturated fat, and trans fat).</a:t>
            </a:r>
          </a:p>
          <a:p>
            <a:r>
              <a:rPr lang="en-US" sz="1400" smtClean="0"/>
              <a:t>This is intended to give menu planners additional flexibility in building a menu that meets all the new meal requirements.</a:t>
            </a:r>
          </a:p>
          <a:p>
            <a:endParaRPr lang="en-US" smtClean="0"/>
          </a:p>
        </p:txBody>
      </p:sp>
      <p:sp>
        <p:nvSpPr>
          <p:cNvPr id="4" name="Slide Number Placeholder 3"/>
          <p:cNvSpPr>
            <a:spLocks noGrp="1"/>
          </p:cNvSpPr>
          <p:nvPr>
            <p:ph type="sldNum" sz="quarter" idx="5"/>
          </p:nvPr>
        </p:nvSpPr>
        <p:spPr/>
        <p:txBody>
          <a:bodyPr/>
          <a:lstStyle/>
          <a:p>
            <a:pPr>
              <a:defRPr/>
            </a:pPr>
            <a:fld id="{F4F1DC1E-DECD-4B3A-9183-0A0ACB44B5B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xfrm>
            <a:off x="152400" y="4416425"/>
            <a:ext cx="6629400" cy="4651375"/>
          </a:xfrm>
          <a:noFill/>
        </p:spPr>
        <p:txBody>
          <a:bodyPr/>
          <a:lstStyle/>
          <a:p>
            <a:r>
              <a:rPr lang="en-US" sz="1400" smtClean="0"/>
              <a:t>Now lets talk a bit about the distinction between components and items. Breakfast is unique from lunch in regards to OVS, because under OVS in lunch, students must select 3 of 5 components. Those 3 components might be any number of food items. So it is important to keep this in mind: OVS works differently in breakfast.</a:t>
            </a:r>
          </a:p>
          <a:p>
            <a:endParaRPr lang="en-US" sz="1400" smtClean="0"/>
          </a:p>
          <a:p>
            <a:r>
              <a:rPr lang="en-US" sz="1400" smtClean="0"/>
              <a:t>First, operators must always offer all three components in at least the minimum required amounts. For OVS, schools must offer at least four food items at breakfast, from among three components</a:t>
            </a:r>
          </a:p>
          <a:p>
            <a:endParaRPr lang="en-US" sz="1400" smtClean="0"/>
          </a:p>
          <a:p>
            <a:r>
              <a:rPr lang="en-US" sz="1400" smtClean="0"/>
              <a:t>To facilitate understanding for both the POS cashier and students selecting a reimbursable meal, a food item is offered in the daily required minimum amount of each food component that a child can take. This translates to 1 cup of milk, 1 oz eq of grains and at least ½ cup of fruit (or vegetable)</a:t>
            </a:r>
          </a:p>
          <a:p>
            <a:endParaRPr lang="en-US" sz="1400" smtClean="0"/>
          </a:p>
          <a:p>
            <a:r>
              <a:rPr lang="en-US" sz="1400" smtClean="0"/>
              <a:t>As noted before, there is no change to the fruit/vegetable component in SY 2013-14, and there is no requirement that the child selects fruit until SY 2014-15. Therefore, breakfast and lunch are DIFFERENT for OVS in SY 2013-14.</a:t>
            </a:r>
          </a:p>
        </p:txBody>
      </p:sp>
      <p:sp>
        <p:nvSpPr>
          <p:cNvPr id="4" name="Slide Number Placeholder 3"/>
          <p:cNvSpPr>
            <a:spLocks noGrp="1"/>
          </p:cNvSpPr>
          <p:nvPr>
            <p:ph type="sldNum" sz="quarter" idx="5"/>
          </p:nvPr>
        </p:nvSpPr>
        <p:spPr/>
        <p:txBody>
          <a:bodyPr/>
          <a:lstStyle/>
          <a:p>
            <a:pPr>
              <a:defRPr/>
            </a:pPr>
            <a:fld id="{EF688968-AC77-4F73-A384-1C2ECD11DEF3}"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81100" y="152400"/>
            <a:ext cx="4648200" cy="3486150"/>
          </a:xfrm>
          <a:ln/>
        </p:spPr>
      </p:sp>
      <p:sp>
        <p:nvSpPr>
          <p:cNvPr id="40963" name="Notes Placeholder 2"/>
          <p:cNvSpPr>
            <a:spLocks noGrp="1"/>
          </p:cNvSpPr>
          <p:nvPr>
            <p:ph type="body" idx="1"/>
          </p:nvPr>
        </p:nvSpPr>
        <p:spPr>
          <a:xfrm>
            <a:off x="152400" y="3810000"/>
            <a:ext cx="6705600" cy="5257800"/>
          </a:xfrm>
          <a:noFill/>
        </p:spPr>
        <p:txBody>
          <a:bodyPr/>
          <a:lstStyle/>
          <a:p>
            <a:r>
              <a:rPr lang="en-US" sz="1400" smtClean="0"/>
              <a:t>As you know, the changes to the National School Breakfast Program are phased in beginning July 1, 2013.  Today, we will begin with a brief review of the USDA’s implementation timeline as changes to breakfast are phased in. We will also review in more depth the new USDA meal pattern for breakfast, touching on specific information related to each component. </a:t>
            </a:r>
          </a:p>
          <a:p>
            <a:endParaRPr lang="en-US" sz="1400" smtClean="0"/>
          </a:p>
          <a:p>
            <a:r>
              <a:rPr lang="en-US" sz="1400" smtClean="0"/>
              <a:t>Next, we will move into USDA’s OVS policy and how it is slightly different operationally from lunch, due to the consideration of items on a tray versus components. We will also discuss some specific issues brought to the USDA’s attention, such as pre-packed meals and breakfast in the classroom. </a:t>
            </a:r>
          </a:p>
          <a:p>
            <a:endParaRPr lang="en-US" sz="1400" smtClean="0"/>
          </a:p>
          <a:p>
            <a:r>
              <a:rPr lang="en-US" sz="1400" smtClean="0"/>
              <a:t>Finally,  we will review some of the national technical assistance resources available. At that point, we will open the floor for questions. We especially look forward to hearing from schools have adopted aspects of the meal pattern for breakfast early, and the successes and challenges they have experienced thus far.</a:t>
            </a:r>
          </a:p>
        </p:txBody>
      </p:sp>
      <p:sp>
        <p:nvSpPr>
          <p:cNvPr id="4" name="Slide Number Placeholder 3"/>
          <p:cNvSpPr>
            <a:spLocks noGrp="1"/>
          </p:cNvSpPr>
          <p:nvPr>
            <p:ph type="sldNum" sz="quarter" idx="5"/>
          </p:nvPr>
        </p:nvSpPr>
        <p:spPr/>
        <p:txBody>
          <a:bodyPr/>
          <a:lstStyle/>
          <a:p>
            <a:pPr>
              <a:defRPr/>
            </a:pPr>
            <a:fld id="{A1B7DCBD-36C8-4188-BFFE-C50EA48CA5F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181100" y="228600"/>
            <a:ext cx="4648200" cy="3486150"/>
          </a:xfrm>
          <a:ln/>
        </p:spPr>
      </p:sp>
      <p:sp>
        <p:nvSpPr>
          <p:cNvPr id="59395" name="Notes Placeholder 2"/>
          <p:cNvSpPr>
            <a:spLocks noGrp="1"/>
          </p:cNvSpPr>
          <p:nvPr>
            <p:ph type="body" idx="1"/>
          </p:nvPr>
        </p:nvSpPr>
        <p:spPr>
          <a:xfrm>
            <a:off x="228600" y="3886200"/>
            <a:ext cx="6553200" cy="5257800"/>
          </a:xfrm>
          <a:noFill/>
        </p:spPr>
        <p:txBody>
          <a:bodyPr/>
          <a:lstStyle/>
          <a:p>
            <a:r>
              <a:rPr lang="en-US" sz="1300" smtClean="0"/>
              <a:t>Let’s talk about the grains component under OVS. First, a large grain (such as, say, a 2 oz muffin) counts as more than one item for purposes of OVS in breakfast. In this specific example, the 2 oz muffin counts as two food items.</a:t>
            </a:r>
          </a:p>
          <a:p>
            <a:r>
              <a:rPr lang="en-US" sz="1300" smtClean="0"/>
              <a:t> </a:t>
            </a:r>
          </a:p>
          <a:p>
            <a:r>
              <a:rPr lang="en-US" sz="1300" smtClean="0"/>
              <a:t>This is unchanged from previous OVS practices. 1 oz eq of grain is the minimum required amount a child can take daily, for all age/grade groups. So if 2 oz is offered, the menu planner counts this as 2 items.</a:t>
            </a:r>
          </a:p>
          <a:p>
            <a:endParaRPr lang="en-US" sz="1300" smtClean="0"/>
          </a:p>
          <a:p>
            <a:r>
              <a:rPr lang="en-US" sz="1300" smtClean="0"/>
              <a:t>This means that if a 2 oz eq grain is offered, only 2 other food items must also be offered to have OVS (to make the total of 4 food items needed for OVS). However, operators must also keep in mind that because the 2oz food counts as 2 items, it cannot be declined. For OVS at breakfast, students may only decline one item.</a:t>
            </a:r>
          </a:p>
          <a:p>
            <a:endParaRPr lang="en-US" sz="1300" smtClean="0"/>
          </a:p>
          <a:p>
            <a:r>
              <a:rPr lang="en-US" sz="1300" smtClean="0"/>
              <a:t>Let’s look at some examples. First, a school may offer a 2 oz eq muffin, 1/2 cup apples, and milk, and have OVS. Students can decline one item, so the muffin can’t be declined. Therefore, in this example, either the apples or the milk could be declined. This does not provide many options for the student, but then again this is a very limited menu.</a:t>
            </a:r>
          </a:p>
          <a:p>
            <a:endParaRPr lang="en-US" sz="1300" smtClean="0"/>
          </a:p>
          <a:p>
            <a:r>
              <a:rPr lang="en-US" sz="1300" smtClean="0"/>
              <a:t>Here is another example with a 2 oz grain. Let’s say the school offers the 2 oz muffin, ½ cup apples, ½ cup juice, and the milk. In this scenario, the student again can decline 1 item. The child must take the muffin, therefore the student can decline the milk OR the apples OR the juice.</a:t>
            </a:r>
          </a:p>
        </p:txBody>
      </p:sp>
      <p:sp>
        <p:nvSpPr>
          <p:cNvPr id="4" name="Slide Number Placeholder 3"/>
          <p:cNvSpPr>
            <a:spLocks noGrp="1"/>
          </p:cNvSpPr>
          <p:nvPr>
            <p:ph type="sldNum" sz="quarter" idx="5"/>
          </p:nvPr>
        </p:nvSpPr>
        <p:spPr/>
        <p:txBody>
          <a:bodyPr/>
          <a:lstStyle/>
          <a:p>
            <a:pPr>
              <a:defRPr/>
            </a:pPr>
            <a:fld id="{A9DF44F0-4A52-490F-9CC4-E49FDEBA35FE}"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181100" y="228600"/>
            <a:ext cx="4648200" cy="3486150"/>
          </a:xfrm>
          <a:ln/>
        </p:spPr>
      </p:sp>
      <p:sp>
        <p:nvSpPr>
          <p:cNvPr id="60419" name="Notes Placeholder 2"/>
          <p:cNvSpPr>
            <a:spLocks noGrp="1"/>
          </p:cNvSpPr>
          <p:nvPr>
            <p:ph type="body" idx="1"/>
          </p:nvPr>
        </p:nvSpPr>
        <p:spPr>
          <a:xfrm>
            <a:off x="228600" y="3886200"/>
            <a:ext cx="6553200" cy="5410200"/>
          </a:xfrm>
          <a:noFill/>
        </p:spPr>
        <p:txBody>
          <a:bodyPr/>
          <a:lstStyle/>
          <a:p>
            <a:r>
              <a:rPr lang="en-US" sz="1400" smtClean="0"/>
              <a:t>The second part of OVS as it relates to grains has to do with grain-meat/meat alternate combination items</a:t>
            </a:r>
          </a:p>
          <a:p>
            <a:endParaRPr lang="en-US" sz="1400" smtClean="0"/>
          </a:p>
          <a:p>
            <a:r>
              <a:rPr lang="en-US" sz="1400" smtClean="0"/>
              <a:t>Menu planners have a couple of options related to how to count a meat/meat alternate-grains combination.   One option is  to count the  combination as two items for purposes of OVS.    </a:t>
            </a:r>
          </a:p>
          <a:p>
            <a:endParaRPr lang="en-US" sz="1400" smtClean="0"/>
          </a:p>
          <a:p>
            <a:r>
              <a:rPr lang="en-US" sz="1400" smtClean="0"/>
              <a:t>For example, a menu planner may choose to credit the egg (meat/meat alternate) toward the grains component and count an egg sandwich as two grain items (a total of 2 oz eq of grains).  This is just like the prior slide, when we talked about the 2 oz eq muffin counting as 2 items. The menu planner must also always offer the full required amount of fruits and milk. Again in this case, the student may not decline the combination sandwich under OVS as it would exceed the maximum number of items that may be declined.  </a:t>
            </a:r>
          </a:p>
          <a:p>
            <a:endParaRPr lang="en-US" sz="1400" smtClean="0"/>
          </a:p>
          <a:p>
            <a:r>
              <a:rPr lang="en-US" sz="1400" smtClean="0"/>
              <a:t>The other option for the menu planner is to not count the meat/meat alternate toward the grains component. In this scenario, the combination sandwich counts as only one item. This is because only that 1 oz of grain is creditable toward the meal. and   In this case then, three additional items must be offered to have OVS, and the student may decline the combination sandwich. Remember that this is because items served as extras DO NOT COUNT for purposes of OVS.</a:t>
            </a:r>
          </a:p>
        </p:txBody>
      </p:sp>
      <p:sp>
        <p:nvSpPr>
          <p:cNvPr id="4" name="Slide Number Placeholder 3"/>
          <p:cNvSpPr>
            <a:spLocks noGrp="1"/>
          </p:cNvSpPr>
          <p:nvPr>
            <p:ph type="sldNum" sz="quarter" idx="5"/>
          </p:nvPr>
        </p:nvSpPr>
        <p:spPr/>
        <p:txBody>
          <a:bodyPr/>
          <a:lstStyle/>
          <a:p>
            <a:pPr>
              <a:defRPr/>
            </a:pPr>
            <a:fld id="{6B2B71F7-2E3F-4102-8831-9C1BF5ABA228}"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81100" y="228600"/>
            <a:ext cx="4648200" cy="3486150"/>
          </a:xfrm>
          <a:ln/>
        </p:spPr>
      </p:sp>
      <p:sp>
        <p:nvSpPr>
          <p:cNvPr id="61443" name="Notes Placeholder 2"/>
          <p:cNvSpPr>
            <a:spLocks noGrp="1"/>
          </p:cNvSpPr>
          <p:nvPr>
            <p:ph type="body" idx="1"/>
          </p:nvPr>
        </p:nvSpPr>
        <p:spPr>
          <a:xfrm>
            <a:off x="228600" y="3886200"/>
            <a:ext cx="6553200" cy="4800600"/>
          </a:xfrm>
          <a:noFill/>
        </p:spPr>
        <p:txBody>
          <a:bodyPr/>
          <a:lstStyle/>
          <a:p>
            <a:r>
              <a:rPr lang="en-US" sz="1400" smtClean="0"/>
              <a:t>The last slide on OVS for the grains component addresses the question about doubling up on the same grain item. </a:t>
            </a:r>
          </a:p>
          <a:p>
            <a:endParaRPr lang="en-US" sz="1400" smtClean="0"/>
          </a:p>
          <a:p>
            <a:r>
              <a:rPr lang="en-US" sz="1400" smtClean="0"/>
              <a:t>If the grains component is offered in two, 1 oz eq servings (e.g. cereal and toast), there would be two grains items.</a:t>
            </a:r>
          </a:p>
          <a:p>
            <a:endParaRPr lang="en-US" sz="1400" smtClean="0"/>
          </a:p>
          <a:p>
            <a:r>
              <a:rPr lang="en-US" sz="1400" smtClean="0"/>
              <a:t>When a menu planner offers two different 1 oz eq grain items at breakfast, a student may be allowed to take two of the same grain item and count this as two grain items for purposes of OVS.</a:t>
            </a:r>
          </a:p>
          <a:p>
            <a:r>
              <a:rPr lang="en-US" sz="1400" smtClean="0"/>
              <a:t> </a:t>
            </a:r>
          </a:p>
          <a:p>
            <a:r>
              <a:rPr lang="en-US" sz="1400" smtClean="0"/>
              <a:t>This is acceptable if the menu planner chooses to do so. The menu planner has discretion whether or not to allow students to select duplicate grain items.</a:t>
            </a:r>
          </a:p>
          <a:p>
            <a:endParaRPr lang="en-US" sz="1400" smtClean="0"/>
          </a:p>
          <a:p>
            <a:r>
              <a:rPr lang="en-US" sz="1400" smtClean="0"/>
              <a:t>For example, a menu may offer milk and fruit, in addition to two grains: cereal (1 oz eq) and toast (1 oz eq). The student could select the fruit and two pieces of toast. The 2</a:t>
            </a:r>
            <a:r>
              <a:rPr lang="en-US" sz="1400" baseline="30000" smtClean="0"/>
              <a:t>nd</a:t>
            </a:r>
            <a:r>
              <a:rPr lang="en-US" sz="1400" smtClean="0"/>
              <a:t> piece of toast would be selected in place of the cereal, the other grain offered. Therefore, this would be 3 items under OVS, and only the milk (1 item) is declined.</a:t>
            </a:r>
          </a:p>
          <a:p>
            <a:endParaRPr lang="en-US" sz="1400" smtClean="0"/>
          </a:p>
        </p:txBody>
      </p:sp>
      <p:sp>
        <p:nvSpPr>
          <p:cNvPr id="4" name="Slide Number Placeholder 3"/>
          <p:cNvSpPr>
            <a:spLocks noGrp="1"/>
          </p:cNvSpPr>
          <p:nvPr>
            <p:ph type="sldNum" sz="quarter" idx="5"/>
          </p:nvPr>
        </p:nvSpPr>
        <p:spPr/>
        <p:txBody>
          <a:bodyPr/>
          <a:lstStyle/>
          <a:p>
            <a:pPr>
              <a:defRPr/>
            </a:pPr>
            <a:fld id="{039F183B-3AAB-48AC-B8FC-5658604D7004}"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181100" y="228600"/>
            <a:ext cx="4648200" cy="3486150"/>
          </a:xfrm>
          <a:ln/>
        </p:spPr>
      </p:sp>
      <p:sp>
        <p:nvSpPr>
          <p:cNvPr id="62467" name="Notes Placeholder 2"/>
          <p:cNvSpPr>
            <a:spLocks noGrp="1"/>
          </p:cNvSpPr>
          <p:nvPr>
            <p:ph type="body" idx="1"/>
          </p:nvPr>
        </p:nvSpPr>
        <p:spPr>
          <a:xfrm>
            <a:off x="228600" y="3886200"/>
            <a:ext cx="6553200" cy="5257800"/>
          </a:xfrm>
          <a:noFill/>
        </p:spPr>
        <p:txBody>
          <a:bodyPr/>
          <a:lstStyle/>
          <a:p>
            <a:r>
              <a:rPr lang="en-US" sz="1400" smtClean="0"/>
              <a:t>The other question USDA received numerous times as it relates to pre-plating or pre-packaging is, how much can a school bundle/pre-plate and still utilize the OVS option for breakfast? Can they pre-plate two or three components and let the children select and/or decline the other components?</a:t>
            </a:r>
          </a:p>
          <a:p>
            <a:r>
              <a:rPr lang="en-US" sz="1400" b="1" smtClean="0"/>
              <a:t> </a:t>
            </a:r>
            <a:endParaRPr lang="en-US" sz="1400" smtClean="0"/>
          </a:p>
          <a:p>
            <a:r>
              <a:rPr lang="en-US" sz="1400" smtClean="0"/>
              <a:t>Pre-plating or bundling certain components is allowed.</a:t>
            </a:r>
          </a:p>
          <a:p>
            <a:endParaRPr lang="en-US" sz="1400" smtClean="0"/>
          </a:p>
          <a:p>
            <a:r>
              <a:rPr lang="en-US" sz="1400" smtClean="0"/>
              <a:t>Pre-plating works best if there is variety within the bundled choices. This will also help minimize the potential for food waste and increased costs  as students will be able to select a combination of foods that they are most likely to consume, and decline some items they would not typically consume. </a:t>
            </a:r>
          </a:p>
          <a:p>
            <a:endParaRPr lang="en-US" sz="1400" smtClean="0"/>
          </a:p>
          <a:p>
            <a:r>
              <a:rPr lang="en-US" sz="1400" smtClean="0"/>
              <a:t>For instance, the school could give students some choices, such as different “Plated Specials” that allow students to select from three different main dishes that all contain the same milk and fruit. Or, a school could bundle the grains and fruit into a pre-plated main dish and offer a variety of milk options.</a:t>
            </a:r>
          </a:p>
        </p:txBody>
      </p:sp>
      <p:sp>
        <p:nvSpPr>
          <p:cNvPr id="4" name="Slide Number Placeholder 3"/>
          <p:cNvSpPr>
            <a:spLocks noGrp="1"/>
          </p:cNvSpPr>
          <p:nvPr>
            <p:ph type="sldNum" sz="quarter" idx="5"/>
          </p:nvPr>
        </p:nvSpPr>
        <p:spPr/>
        <p:txBody>
          <a:bodyPr/>
          <a:lstStyle/>
          <a:p>
            <a:pPr>
              <a:defRPr/>
            </a:pPr>
            <a:fld id="{206847FA-0183-43EF-B4F1-29D87D40861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xfrm>
            <a:off x="152400" y="4416425"/>
            <a:ext cx="6629400" cy="4651375"/>
          </a:xfrm>
          <a:noFill/>
        </p:spPr>
        <p:txBody>
          <a:bodyPr/>
          <a:lstStyle/>
          <a:p>
            <a:r>
              <a:rPr lang="en-US" sz="1300" smtClean="0"/>
              <a:t>We are nearing the end of the presentation.</a:t>
            </a:r>
            <a:br>
              <a:rPr lang="en-US" sz="1300" smtClean="0"/>
            </a:br>
            <a:r>
              <a:rPr lang="en-US" sz="1300" smtClean="0"/>
              <a:t/>
            </a:r>
            <a:br>
              <a:rPr lang="en-US" sz="1300" smtClean="0"/>
            </a:br>
            <a:r>
              <a:rPr lang="en-US" sz="1300" smtClean="0"/>
              <a:t>Just a quick reminder about what information is contained on USDA’s FNS Meal Pattern website. Remind your staff to look here for all of the information and resources we have put out on the meal pattern, including our recently released QAs on breakfast. </a:t>
            </a:r>
          </a:p>
          <a:p>
            <a:endParaRPr lang="en-US" sz="1300" smtClean="0"/>
          </a:p>
          <a:p>
            <a:r>
              <a:rPr lang="en-US" sz="1300" smtClean="0"/>
              <a:t>USDA will also be issuing an updated OVS manual that will deal specifically with OVS implementation in SY 2013-14.</a:t>
            </a:r>
          </a:p>
          <a:p>
            <a:endParaRPr lang="en-US" sz="1300" smtClean="0"/>
          </a:p>
          <a:p>
            <a:r>
              <a:rPr lang="en-US" sz="1400" smtClean="0"/>
              <a:t>And finally, the Best Practices Sharing Center is a searchable database that allows users to search on key topic areas</a:t>
            </a:r>
            <a:r>
              <a:rPr lang="en-US" sz="1300" smtClean="0"/>
              <a:t>. It contains </a:t>
            </a:r>
            <a:r>
              <a:rPr lang="en-US" sz="1400" smtClean="0"/>
              <a:t>resources, tools, menus, training, etc. - to meet the new school meals regulations.  The site is located at healthymeals.nal.usda.gov/bestpractices</a:t>
            </a:r>
          </a:p>
          <a:p>
            <a:endParaRPr lang="en-US" sz="1300" smtClean="0"/>
          </a:p>
          <a:p>
            <a:r>
              <a:rPr lang="en-US" sz="1300" smtClean="0"/>
              <a:t>As always, we will keep you all posted- through USDA’s FNS website and email blasts- as other updates are made.</a:t>
            </a:r>
          </a:p>
        </p:txBody>
      </p:sp>
      <p:sp>
        <p:nvSpPr>
          <p:cNvPr id="4" name="Slide Number Placeholder 3"/>
          <p:cNvSpPr>
            <a:spLocks noGrp="1"/>
          </p:cNvSpPr>
          <p:nvPr>
            <p:ph type="sldNum" sz="quarter" idx="5"/>
          </p:nvPr>
        </p:nvSpPr>
        <p:spPr/>
        <p:txBody>
          <a:bodyPr/>
          <a:lstStyle/>
          <a:p>
            <a:pPr>
              <a:defRPr/>
            </a:pPr>
            <a:fld id="{1D8FAA6E-5BA5-402E-A0E9-2120DAF6AEF5}"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ln>
            <a:miter lim="800000"/>
            <a:headEnd/>
            <a:tailEnd/>
          </a:ln>
        </p:spPr>
        <p:txBody>
          <a:bodyPr/>
          <a:lstStyle/>
          <a:p>
            <a:pPr defTabSz="930275">
              <a:defRPr/>
            </a:pPr>
            <a:fld id="{785848E4-C13F-49A4-8E87-7ADE06A2DBE5}" type="slidenum">
              <a:rPr lang="en-US" smtClean="0">
                <a:latin typeface="Times New Roman" pitchFamily="18" charset="0"/>
                <a:ea typeface="MS PGothic" pitchFamily="34" charset="-128"/>
              </a:rPr>
              <a:pPr defTabSz="930275">
                <a:defRPr/>
              </a:pPr>
              <a:t>25</a:t>
            </a:fld>
            <a:endParaRPr lang="en-US" smtClean="0">
              <a:latin typeface="Times New Roman" pitchFamily="18" charset="0"/>
              <a:ea typeface="MS PGothic" pitchFamily="34" charset="-128"/>
            </a:endParaRPr>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marL="231775" indent="-231775" eaLnBrk="1" hangingPunct="1"/>
            <a:r>
              <a:rPr lang="en-US" sz="1400" smtClean="0"/>
              <a:t>That concludes the presentation. Thank you very much and now we welcome your questions. We also look forward to this opportunity to hear about how early implementation of the new requirements has been going- what have been the successes and challenges thus far?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81100" y="152400"/>
            <a:ext cx="4648200" cy="3486150"/>
          </a:xfrm>
          <a:ln/>
        </p:spPr>
      </p:sp>
      <p:sp>
        <p:nvSpPr>
          <p:cNvPr id="48131" name="Notes Placeholder 2"/>
          <p:cNvSpPr>
            <a:spLocks noGrp="1"/>
          </p:cNvSpPr>
          <p:nvPr>
            <p:ph type="body" idx="1"/>
          </p:nvPr>
        </p:nvSpPr>
        <p:spPr>
          <a:xfrm>
            <a:off x="0" y="3810000"/>
            <a:ext cx="6705600" cy="5257800"/>
          </a:xfrm>
        </p:spPr>
        <p:txBody>
          <a:bodyPr/>
          <a:lstStyle/>
          <a:p>
            <a:pPr marL="215900" indent="-214313" eaLnBrk="1" hangingPunct="1">
              <a:lnSpc>
                <a:spcPct val="93000"/>
              </a:lnSpc>
              <a:spcBef>
                <a:spcPct val="0"/>
              </a:spcBef>
              <a:buSzPct val="45000"/>
              <a:buFont typeface="Arial" charset="0"/>
              <a:buNone/>
              <a:defRPr/>
            </a:pPr>
            <a:endParaRPr lang="en-US" sz="1400" dirty="0" smtClean="0">
              <a:cs typeface="+mn-ea" charset="0"/>
            </a:endParaRPr>
          </a:p>
          <a:p>
            <a:pPr marL="215900" indent="-214313" eaLnBrk="1" hangingPunct="1">
              <a:lnSpc>
                <a:spcPct val="93000"/>
              </a:lnSpc>
              <a:spcBef>
                <a:spcPct val="0"/>
              </a:spcBef>
              <a:buSzPct val="45000"/>
              <a:buFont typeface="Arial" charset="0"/>
              <a:buChar char="•"/>
              <a:defRPr/>
            </a:pPr>
            <a:r>
              <a:rPr lang="en-US" sz="1400" dirty="0" smtClean="0">
                <a:cs typeface="+mn-ea" charset="0"/>
              </a:rPr>
              <a:t>As a reminder to you all, there were essentially no changes to breakfast in SY 2012-13, with the exception of the milk requirement.</a:t>
            </a:r>
          </a:p>
          <a:p>
            <a:pPr marL="215900" indent="-214313" eaLnBrk="1" hangingPunct="1">
              <a:lnSpc>
                <a:spcPct val="93000"/>
              </a:lnSpc>
              <a:spcBef>
                <a:spcPct val="0"/>
              </a:spcBef>
              <a:buSzPct val="45000"/>
              <a:buFont typeface="Arial" charset="0"/>
              <a:buChar char="•"/>
              <a:defRPr/>
            </a:pPr>
            <a:endParaRPr lang="en-US" sz="1400" dirty="0" smtClean="0">
              <a:cs typeface="+mn-ea" charset="0"/>
            </a:endParaRPr>
          </a:p>
          <a:p>
            <a:pPr marL="215900" indent="-214313" eaLnBrk="1" hangingPunct="1">
              <a:lnSpc>
                <a:spcPct val="93000"/>
              </a:lnSpc>
              <a:spcBef>
                <a:spcPct val="0"/>
              </a:spcBef>
              <a:buSzPct val="45000"/>
              <a:buFont typeface="Arial" charset="0"/>
              <a:buChar char="•"/>
              <a:defRPr/>
            </a:pPr>
            <a:r>
              <a:rPr lang="en-US" sz="1400" dirty="0" smtClean="0">
                <a:cs typeface="+mn-ea" charset="0"/>
              </a:rPr>
              <a:t>Additionally, the saturated fat limit is not a change from current standards, so it remains in place.</a:t>
            </a:r>
            <a:endParaRPr lang="en-US" sz="1400" dirty="0">
              <a:cs typeface="+mn-ea" charset="0"/>
            </a:endParaRPr>
          </a:p>
        </p:txBody>
      </p:sp>
      <p:sp>
        <p:nvSpPr>
          <p:cNvPr id="4" name="Slide Number Placeholder 3"/>
          <p:cNvSpPr>
            <a:spLocks noGrp="1"/>
          </p:cNvSpPr>
          <p:nvPr>
            <p:ph type="sldNum" sz="quarter" idx="5"/>
          </p:nvPr>
        </p:nvSpPr>
        <p:spPr/>
        <p:txBody>
          <a:bodyPr/>
          <a:lstStyle/>
          <a:p>
            <a:pPr>
              <a:defRPr/>
            </a:pPr>
            <a:fld id="{105F75C4-C412-4B66-98C2-68A395D8666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181100" y="152400"/>
            <a:ext cx="4648200" cy="3486150"/>
          </a:xfrm>
          <a:ln/>
        </p:spPr>
      </p:sp>
      <p:sp>
        <p:nvSpPr>
          <p:cNvPr id="48131" name="Notes Placeholder 2"/>
          <p:cNvSpPr>
            <a:spLocks noGrp="1"/>
          </p:cNvSpPr>
          <p:nvPr>
            <p:ph type="body" idx="1"/>
          </p:nvPr>
        </p:nvSpPr>
        <p:spPr>
          <a:xfrm>
            <a:off x="0" y="3810000"/>
            <a:ext cx="6705600" cy="5257800"/>
          </a:xfrm>
        </p:spPr>
        <p:txBody>
          <a:bodyPr/>
          <a:lstStyle/>
          <a:p>
            <a:pPr marL="215900" indent="-214313" eaLnBrk="1" hangingPunct="1">
              <a:lnSpc>
                <a:spcPct val="93000"/>
              </a:lnSpc>
              <a:spcBef>
                <a:spcPct val="0"/>
              </a:spcBef>
              <a:buSzPct val="45000"/>
              <a:buFont typeface="Arial" charset="0"/>
              <a:buChar char="•"/>
              <a:defRPr/>
            </a:pPr>
            <a:r>
              <a:rPr lang="en-US" sz="1400" dirty="0" smtClean="0">
                <a:cs typeface="+mn-ea" charset="0"/>
              </a:rPr>
              <a:t>In SY 2013-2014, most of the changes to breakfast go into effect. These include:</a:t>
            </a:r>
          </a:p>
          <a:p>
            <a:pPr marL="215900" indent="-214313" eaLnBrk="1" hangingPunct="1">
              <a:lnSpc>
                <a:spcPct val="93000"/>
              </a:lnSpc>
              <a:spcBef>
                <a:spcPct val="0"/>
              </a:spcBef>
              <a:buSzPct val="45000"/>
              <a:buFont typeface="Arial" charset="0"/>
              <a:buChar char="•"/>
              <a:defRPr/>
            </a:pPr>
            <a:endParaRPr lang="en-US" sz="1400" dirty="0" smtClean="0">
              <a:cs typeface="+mn-ea" charset="0"/>
            </a:endParaRP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Half of grains offered must be whole grain-rich;</a:t>
            </a: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 and the weekly minimum grain requirement is effective. A reminder that the weekly maximum on grains was lifted for SY 2013-14 for both breakfast and lunch, as described in FNS memo SP 26-2013. </a:t>
            </a: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However, Calorie ranges do still apply;</a:t>
            </a: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Zero grams of </a:t>
            </a:r>
            <a:r>
              <a:rPr lang="en-US" sz="1400" i="1" dirty="0" smtClean="0">
                <a:ea typeface="MS Gothic" charset="0"/>
                <a:cs typeface="MS Gothic" charset="0"/>
              </a:rPr>
              <a:t>trans</a:t>
            </a:r>
            <a:r>
              <a:rPr lang="en-US" sz="1400" dirty="0" smtClean="0">
                <a:ea typeface="MS Gothic" charset="0"/>
                <a:cs typeface="MS Gothic" charset="0"/>
              </a:rPr>
              <a:t> fat per portion is required;</a:t>
            </a: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Schools must use single Food-Based Menu Planning  approach;</a:t>
            </a: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The age/grade groups: K-5, 6-8 and 9-12 apply; </a:t>
            </a: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A 3-year administrative review cycle includes breakfasts; </a:t>
            </a: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And State Agencies must conduct a weighted nutrient analysis on one week of  breakfast menus during the administrative review</a:t>
            </a:r>
          </a:p>
        </p:txBody>
      </p:sp>
      <p:sp>
        <p:nvSpPr>
          <p:cNvPr id="4" name="Slide Number Placeholder 3"/>
          <p:cNvSpPr>
            <a:spLocks noGrp="1"/>
          </p:cNvSpPr>
          <p:nvPr>
            <p:ph type="sldNum" sz="quarter" idx="5"/>
          </p:nvPr>
        </p:nvSpPr>
        <p:spPr/>
        <p:txBody>
          <a:bodyPr/>
          <a:lstStyle/>
          <a:p>
            <a:pPr>
              <a:defRPr/>
            </a:pPr>
            <a:fld id="{9F39BD2D-3EEF-4373-BD50-B424DDBAA1F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1181100" y="152400"/>
            <a:ext cx="4648200" cy="3486150"/>
          </a:xfrm>
          <a:ln/>
        </p:spPr>
      </p:sp>
      <p:sp>
        <p:nvSpPr>
          <p:cNvPr id="48131" name="Notes Placeholder 2"/>
          <p:cNvSpPr>
            <a:spLocks noGrp="1"/>
          </p:cNvSpPr>
          <p:nvPr>
            <p:ph type="body" idx="1"/>
          </p:nvPr>
        </p:nvSpPr>
        <p:spPr>
          <a:xfrm>
            <a:off x="0" y="3810000"/>
            <a:ext cx="6705600" cy="5257800"/>
          </a:xfrm>
        </p:spPr>
        <p:txBody>
          <a:bodyPr/>
          <a:lstStyle/>
          <a:p>
            <a:pPr marL="215900" indent="-214313" eaLnBrk="1" hangingPunct="1">
              <a:lnSpc>
                <a:spcPct val="93000"/>
              </a:lnSpc>
              <a:spcBef>
                <a:spcPct val="0"/>
              </a:spcBef>
              <a:buSzPct val="45000"/>
              <a:buFont typeface="Arial" charset="0"/>
              <a:buChar char="•"/>
              <a:defRPr/>
            </a:pPr>
            <a:r>
              <a:rPr lang="en-US" sz="1400" dirty="0" smtClean="0">
                <a:cs typeface="+mn-ea" charset="0"/>
              </a:rPr>
              <a:t>Several changes to the breakfast program are not required until SY 2014-2015. These include:</a:t>
            </a:r>
          </a:p>
          <a:p>
            <a:pPr marL="215900" indent="-214313" eaLnBrk="1" hangingPunct="1">
              <a:lnSpc>
                <a:spcPct val="93000"/>
              </a:lnSpc>
              <a:spcBef>
                <a:spcPct val="0"/>
              </a:spcBef>
              <a:buSzPct val="45000"/>
              <a:buFont typeface="Arial" charset="0"/>
              <a:buChar char="•"/>
              <a:defRPr/>
            </a:pPr>
            <a:endParaRPr lang="en-US" sz="1400" dirty="0" smtClean="0">
              <a:cs typeface="+mn-ea" charset="0"/>
            </a:endParaRPr>
          </a:p>
          <a:p>
            <a:pPr marL="342900" indent="-341313" hangingPunct="1">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The required fruit quantity increases to 5 cups/week (minimum 1 cup/day)</a:t>
            </a:r>
          </a:p>
          <a:p>
            <a:pPr marL="342900" indent="-341313" hangingPunct="1">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All grains offered must be whole grain-rich</a:t>
            </a:r>
          </a:p>
          <a:p>
            <a:pPr marL="342900" indent="-341313" hangingPunct="1">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Target 1 for average weekly sodium limit goes into effect, and</a:t>
            </a: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400" dirty="0" smtClean="0">
                <a:ea typeface="MS Gothic" charset="0"/>
                <a:cs typeface="MS Gothic" charset="0"/>
              </a:rPr>
              <a:t>Meals selected under OVS must contain a fruit, or a vegetable if schools choose to substitute vegetables for the fruit component.</a:t>
            </a:r>
          </a:p>
          <a:p>
            <a:pPr marL="342900" indent="-341313">
              <a:spcBef>
                <a:spcPts val="638"/>
              </a:spcBef>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sz="1400" dirty="0" smtClean="0">
              <a:ea typeface="MS Gothic" charset="0"/>
              <a:cs typeface="MS Gothic" charset="0"/>
            </a:endParaRPr>
          </a:p>
        </p:txBody>
      </p:sp>
      <p:sp>
        <p:nvSpPr>
          <p:cNvPr id="4" name="Slide Number Placeholder 3"/>
          <p:cNvSpPr>
            <a:spLocks noGrp="1"/>
          </p:cNvSpPr>
          <p:nvPr>
            <p:ph type="sldNum" sz="quarter" idx="5"/>
          </p:nvPr>
        </p:nvSpPr>
        <p:spPr/>
        <p:txBody>
          <a:bodyPr/>
          <a:lstStyle/>
          <a:p>
            <a:pPr>
              <a:defRPr/>
            </a:pPr>
            <a:fld id="{647EB5A2-7851-4230-B8EE-9DD177B79543}"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81100" y="152400"/>
            <a:ext cx="4648200" cy="3486150"/>
          </a:xfrm>
          <a:ln/>
        </p:spPr>
      </p:sp>
      <p:sp>
        <p:nvSpPr>
          <p:cNvPr id="48131" name="Notes Placeholder 2"/>
          <p:cNvSpPr>
            <a:spLocks noGrp="1"/>
          </p:cNvSpPr>
          <p:nvPr>
            <p:ph type="body" idx="1"/>
          </p:nvPr>
        </p:nvSpPr>
        <p:spPr>
          <a:xfrm>
            <a:off x="0" y="3810000"/>
            <a:ext cx="6705600" cy="5257800"/>
          </a:xfrm>
        </p:spPr>
        <p:txBody>
          <a:bodyPr/>
          <a:lstStyle/>
          <a:p>
            <a:pPr marL="215900" indent="-214313" eaLnBrk="1" hangingPunct="1">
              <a:lnSpc>
                <a:spcPct val="93000"/>
              </a:lnSpc>
              <a:spcBef>
                <a:spcPct val="0"/>
              </a:spcBef>
              <a:buSzPct val="45000"/>
              <a:buFont typeface="Arial" charset="0"/>
              <a:buChar char="•"/>
              <a:defRPr/>
            </a:pPr>
            <a:r>
              <a:rPr lang="en-US" sz="1400" dirty="0" smtClean="0">
                <a:cs typeface="+mn-ea" charset="0"/>
              </a:rPr>
              <a:t>Beyond SY 2014-2015, the only additional requirements that will go into effect are Target 2 and the Final Target for the weekly average sodium limit. </a:t>
            </a:r>
          </a:p>
          <a:p>
            <a:pPr marL="215900" indent="-214313" eaLnBrk="1" hangingPunct="1">
              <a:lnSpc>
                <a:spcPct val="93000"/>
              </a:lnSpc>
              <a:spcBef>
                <a:spcPct val="0"/>
              </a:spcBef>
              <a:buSzPct val="45000"/>
              <a:buFont typeface="Arial" charset="0"/>
              <a:buChar char="•"/>
              <a:defRPr/>
            </a:pPr>
            <a:endParaRPr lang="en-US" sz="1400" dirty="0" smtClean="0">
              <a:cs typeface="+mn-ea" charset="0"/>
            </a:endParaRPr>
          </a:p>
          <a:p>
            <a:pPr marL="215900" indent="-214313" eaLnBrk="1" hangingPunct="1">
              <a:lnSpc>
                <a:spcPct val="93000"/>
              </a:lnSpc>
              <a:spcBef>
                <a:spcPct val="0"/>
              </a:spcBef>
              <a:buSzPct val="45000"/>
              <a:buFont typeface="Arial" charset="0"/>
              <a:buChar char="•"/>
              <a:defRPr/>
            </a:pPr>
            <a:r>
              <a:rPr lang="en-US" sz="1400" dirty="0" smtClean="0">
                <a:cs typeface="+mn-ea" charset="0"/>
              </a:rPr>
              <a:t>Target 2 goes into effect for SY 2017-2018.</a:t>
            </a:r>
          </a:p>
          <a:p>
            <a:pPr marL="215900" indent="-214313" eaLnBrk="1" hangingPunct="1">
              <a:lnSpc>
                <a:spcPct val="93000"/>
              </a:lnSpc>
              <a:spcBef>
                <a:spcPct val="0"/>
              </a:spcBef>
              <a:buSzPct val="45000"/>
              <a:buFont typeface="Arial" charset="0"/>
              <a:buChar char="•"/>
              <a:defRPr/>
            </a:pPr>
            <a:endParaRPr lang="en-US" sz="1400" dirty="0" smtClean="0">
              <a:cs typeface="+mn-ea" charset="0"/>
            </a:endParaRPr>
          </a:p>
          <a:p>
            <a:pPr marL="215900" indent="-214313" eaLnBrk="1" hangingPunct="1">
              <a:lnSpc>
                <a:spcPct val="93000"/>
              </a:lnSpc>
              <a:spcBef>
                <a:spcPct val="0"/>
              </a:spcBef>
              <a:buSzPct val="45000"/>
              <a:buFont typeface="Arial" charset="0"/>
              <a:buChar char="•"/>
              <a:defRPr/>
            </a:pPr>
            <a:r>
              <a:rPr lang="en-US" sz="1400" dirty="0" smtClean="0">
                <a:cs typeface="+mn-ea" charset="0"/>
              </a:rPr>
              <a:t>Likewise, the Final Target goes into effect for SY 2022-2023.</a:t>
            </a:r>
          </a:p>
          <a:p>
            <a:pPr marL="215900" indent="-214313" eaLnBrk="1" hangingPunct="1">
              <a:lnSpc>
                <a:spcPct val="93000"/>
              </a:lnSpc>
              <a:spcBef>
                <a:spcPct val="0"/>
              </a:spcBef>
              <a:buSzPct val="45000"/>
              <a:buFont typeface="Arial" charset="0"/>
              <a:buChar char="•"/>
              <a:defRPr/>
            </a:pPr>
            <a:endParaRPr lang="en-US" sz="1400" dirty="0" smtClean="0">
              <a:cs typeface="+mn-ea" charset="0"/>
            </a:endParaRPr>
          </a:p>
          <a:p>
            <a:pPr marL="215900" lvl="1" indent="-214313" eaLnBrk="1" hangingPunct="1">
              <a:lnSpc>
                <a:spcPct val="93000"/>
              </a:lnSpc>
              <a:spcBef>
                <a:spcPct val="0"/>
              </a:spcBef>
              <a:buSzPct val="45000"/>
              <a:buFont typeface="Arial" charset="0"/>
              <a:buChar char="•"/>
              <a:defRPr/>
            </a:pPr>
            <a:r>
              <a:rPr lang="en-US" sz="1400" dirty="0" smtClean="0"/>
              <a:t>As noted previously, prior to the implementation of Target 2 and the Final sodium targets contained in this rule, USDA will evaluate relevant data on sodium intake and human health, as required by Section 743 of the Consolidated and Further Continuing Appropriations Act of 2012 .</a:t>
            </a:r>
            <a:endParaRPr lang="en-US" sz="1400" dirty="0" smtClean="0">
              <a:cs typeface="+mn-ea" charset="0"/>
            </a:endParaRPr>
          </a:p>
        </p:txBody>
      </p:sp>
      <p:sp>
        <p:nvSpPr>
          <p:cNvPr id="4" name="Slide Number Placeholder 3"/>
          <p:cNvSpPr>
            <a:spLocks noGrp="1"/>
          </p:cNvSpPr>
          <p:nvPr>
            <p:ph type="sldNum" sz="quarter" idx="5"/>
          </p:nvPr>
        </p:nvSpPr>
        <p:spPr/>
        <p:txBody>
          <a:bodyPr/>
          <a:lstStyle/>
          <a:p>
            <a:pPr>
              <a:defRPr/>
            </a:pPr>
            <a:fld id="{76593F87-7955-4AD0-8104-2DAC85F72074}"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1181100" y="228600"/>
            <a:ext cx="4648200" cy="3486150"/>
          </a:xfrm>
          <a:ln/>
        </p:spPr>
      </p:sp>
      <p:sp>
        <p:nvSpPr>
          <p:cNvPr id="46083" name="Notes Placeholder 2"/>
          <p:cNvSpPr>
            <a:spLocks noGrp="1"/>
          </p:cNvSpPr>
          <p:nvPr>
            <p:ph type="body" idx="1"/>
          </p:nvPr>
        </p:nvSpPr>
        <p:spPr>
          <a:xfrm>
            <a:off x="228600" y="3886200"/>
            <a:ext cx="6553200" cy="5410200"/>
          </a:xfrm>
          <a:noFill/>
        </p:spPr>
        <p:txBody>
          <a:bodyPr/>
          <a:lstStyle/>
          <a:p>
            <a:pPr marL="214313" indent="-212725">
              <a:lnSpc>
                <a:spcPct val="93000"/>
              </a:lnSpc>
              <a:spcBef>
                <a:spcPct val="0"/>
              </a:spcBef>
              <a:buSzPct val="45000"/>
            </a:pPr>
            <a:r>
              <a:rPr lang="en-US" sz="1400" smtClean="0">
                <a:cs typeface="Arial" charset="0"/>
              </a:rPr>
              <a:t>The same age grade groups used for menu planning lunches apply to the SBP. </a:t>
            </a:r>
          </a:p>
          <a:p>
            <a:pPr marL="214313" indent="-212725">
              <a:lnSpc>
                <a:spcPct val="93000"/>
              </a:lnSpc>
              <a:spcBef>
                <a:spcPct val="0"/>
              </a:spcBef>
              <a:buSzPct val="45000"/>
            </a:pPr>
            <a:endParaRPr lang="en-US" sz="1400" smtClean="0">
              <a:cs typeface="Arial" charset="0"/>
            </a:endParaRPr>
          </a:p>
          <a:p>
            <a:pPr marL="214313" indent="-212725">
              <a:lnSpc>
                <a:spcPct val="93000"/>
              </a:lnSpc>
              <a:spcBef>
                <a:spcPct val="0"/>
              </a:spcBef>
              <a:buSzPct val="45000"/>
            </a:pPr>
            <a:r>
              <a:rPr lang="en-US" sz="1400" smtClean="0">
                <a:cs typeface="Arial" charset="0"/>
              </a:rPr>
              <a:t>As you can see when you look at the meal pattern chart, all grade group requirements overlap, so there is flexibility to offer a single breakfast menu to all children. </a:t>
            </a:r>
          </a:p>
        </p:txBody>
      </p:sp>
      <p:sp>
        <p:nvSpPr>
          <p:cNvPr id="4" name="Slide Number Placeholder 3"/>
          <p:cNvSpPr>
            <a:spLocks noGrp="1"/>
          </p:cNvSpPr>
          <p:nvPr>
            <p:ph type="sldNum" sz="quarter" idx="5"/>
          </p:nvPr>
        </p:nvSpPr>
        <p:spPr/>
        <p:txBody>
          <a:bodyPr/>
          <a:lstStyle/>
          <a:p>
            <a:pPr>
              <a:defRPr/>
            </a:pPr>
            <a:fld id="{C9AD2704-9633-43F2-9644-8B352362CC54}"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xfrm>
            <a:off x="228600" y="4416425"/>
            <a:ext cx="6629400" cy="4727575"/>
          </a:xfrm>
          <a:noFill/>
        </p:spPr>
        <p:txBody>
          <a:bodyPr/>
          <a:lstStyle/>
          <a:p>
            <a:r>
              <a:rPr lang="en-US" smtClean="0"/>
              <a:t>So lets now discuss the different required components in depth, beginning with the fruits component.</a:t>
            </a:r>
          </a:p>
          <a:p>
            <a:endParaRPr lang="en-US" smtClean="0"/>
          </a:p>
          <a:p>
            <a:r>
              <a:rPr lang="en-US" smtClean="0"/>
              <a:t>To keep things simple, today I will only be discussing the breakfast meal pattern as it applies to SY 2013-14. Therefore, you will see that there is nothing new here- the Fruit/Vegetable component is still unchanged from the old/existing meal pattern. </a:t>
            </a:r>
          </a:p>
          <a:p>
            <a:endParaRPr lang="en-US" smtClean="0"/>
          </a:p>
          <a:p>
            <a:pPr marL="0" lvl="1"/>
            <a:r>
              <a:rPr lang="en-US" smtClean="0"/>
              <a:t>As I mentioned earlier, the requirement is still to offer 1/2 cup of fruit, vegetable or juice daily this year.</a:t>
            </a:r>
          </a:p>
          <a:p>
            <a:pPr marL="0" lvl="1"/>
            <a:r>
              <a:rPr lang="en-US" smtClean="0"/>
              <a:t>SFAs have ample flexibility to serve fruits and veggies because there is no maximum limit for this component. There are many choices to meet the fruits component.  Fresh, frozen, canned and dried forms are all allowable. </a:t>
            </a:r>
          </a:p>
          <a:p>
            <a:endParaRPr lang="en-US" smtClean="0"/>
          </a:p>
          <a:p>
            <a:r>
              <a:rPr lang="en-US" smtClean="0"/>
              <a:t>Schools may offer also whole fruit or full-strength juice to meet the fruits component. There is NO weekly limit on  fruit juice this year, but we continue to encourage the service of whole fruits to increase student satiety and help students prepare for the weekly juice limit in SY 2014-15.</a:t>
            </a:r>
          </a:p>
          <a:p>
            <a:endParaRPr lang="en-US" smtClean="0"/>
          </a:p>
          <a:p>
            <a:r>
              <a:rPr lang="en-US" smtClean="0"/>
              <a:t>Likewise, the restriction on substitution of starchy vegetables for fruits does not apply this year. Any fruits or vegetables may be used to meet the daily ½ cup requirement.</a:t>
            </a:r>
          </a:p>
          <a:p>
            <a:endParaRPr lang="en-US" smtClean="0"/>
          </a:p>
          <a:p>
            <a:r>
              <a:rPr lang="en-US" smtClean="0"/>
              <a:t>Lastly, students will NOT be required to select a fruit (or a vegetable) with the reimbursable meal under OVS in SY 2013-14. This requirement does not take effect until SY 2014-15.</a:t>
            </a:r>
          </a:p>
        </p:txBody>
      </p:sp>
      <p:sp>
        <p:nvSpPr>
          <p:cNvPr id="4" name="Slide Number Placeholder 3"/>
          <p:cNvSpPr>
            <a:spLocks noGrp="1"/>
          </p:cNvSpPr>
          <p:nvPr>
            <p:ph type="sldNum" sz="quarter" idx="5"/>
          </p:nvPr>
        </p:nvSpPr>
        <p:spPr/>
        <p:txBody>
          <a:bodyPr/>
          <a:lstStyle/>
          <a:p>
            <a:pPr>
              <a:defRPr/>
            </a:pPr>
            <a:fld id="{56EA2845-5A2D-4D8B-8147-17C80ED4E13F}"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marL="0" lvl="1"/>
            <a:r>
              <a:rPr lang="en-US" sz="1400" smtClean="0"/>
              <a:t>For SY 12/13 and SY 13/14, schools may use frozen fruit with added sugar.  This temporary flexibility is intended allows program operators to use existing inventory.</a:t>
            </a:r>
          </a:p>
          <a:p>
            <a:pPr marL="0" lvl="1"/>
            <a:endParaRPr lang="en-US" sz="1400" i="1" smtClean="0"/>
          </a:p>
          <a:p>
            <a:pPr marL="0" lvl="1"/>
            <a:r>
              <a:rPr lang="en-US" sz="1400" i="1" smtClean="0"/>
              <a:t>Schools also have flexibility to offer a single fruit type, single vegetable, or a combination of fruits, vegetables, or even a mix of fruit and vegetable together. EXAMPLES:</a:t>
            </a:r>
          </a:p>
          <a:p>
            <a:pPr marL="0" lvl="1"/>
            <a:endParaRPr lang="en-US" sz="1400" i="1" smtClean="0"/>
          </a:p>
          <a:p>
            <a:pPr marL="0" lvl="1"/>
            <a:r>
              <a:rPr lang="en-US" sz="1400" smtClean="0"/>
              <a:t>¼ cup each of fruits and vegetables (e.g., 1/4 cup  orange juice and 1/4 cup mashed sweet potatoes)</a:t>
            </a:r>
          </a:p>
          <a:p>
            <a:pPr marL="0" lvl="1"/>
            <a:endParaRPr lang="en-US" sz="1400" smtClean="0"/>
          </a:p>
          <a:p>
            <a:pPr marL="0" lvl="1"/>
            <a:r>
              <a:rPr lang="en-US" sz="1400" smtClean="0"/>
              <a:t>1/2 cup combination of fruits/vegetables (pineapple/carrot salad)</a:t>
            </a:r>
          </a:p>
          <a:p>
            <a:endParaRPr lang="en-US" sz="1400" i="1" smtClean="0"/>
          </a:p>
        </p:txBody>
      </p:sp>
      <p:sp>
        <p:nvSpPr>
          <p:cNvPr id="4" name="Slide Number Placeholder 3"/>
          <p:cNvSpPr>
            <a:spLocks noGrp="1"/>
          </p:cNvSpPr>
          <p:nvPr>
            <p:ph type="sldNum" sz="quarter" idx="5"/>
          </p:nvPr>
        </p:nvSpPr>
        <p:spPr/>
        <p:txBody>
          <a:bodyPr/>
          <a:lstStyle/>
          <a:p>
            <a:pPr>
              <a:defRPr/>
            </a:pPr>
            <a:fld id="{37A52370-7C02-4544-937B-72DA0A5D153B}"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dirty="0"/>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C843D73-620E-4B94-B68F-B5ADFE60E3B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C22545-29D4-409A-8C2D-9E37F12A4C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FDD703-50D8-4EC4-9DB1-8F2BD0D2AD4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222D2494-B126-4086-AFC7-8D8A7C52A5D1}" type="datetimeFigureOut">
              <a:rPr lang="en-US"/>
              <a:pPr>
                <a:defRPr/>
              </a:pPr>
              <a:t>4/2/2013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77BBBD-0893-4AE1-8BEA-6C4CC0A4209D}"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2"/>
                </a:solidFill>
                <a:effectLst>
                  <a:outerShdw blurRad="38100" dist="25400" dir="5400000" algn="tl" rotWithShape="0">
                    <a:srgbClr val="000000">
                      <a:alpha val="43000"/>
                    </a:srgbClr>
                  </a:outerShdw>
                </a:effectLst>
                <a:latin typeface="+mj-lt"/>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D30D2F-F8B1-4407-9AFD-1BBE9259114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12AEC7E-5375-44A1-9291-FE24B58FDF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BEFA14A0-A3D6-4542-A321-4F458DF055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9733E25-8B85-4C3C-AB4D-7D21AE67A5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B874F76-9104-492E-B66D-1617BB87223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5416E1D-2DF0-4FD1-86D9-96ECADED17B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E4987C8-1748-4898-A8DE-5713C9A64A3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D2AD1604-B0C9-4E7A-BD84-D8131793EFFC}"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3"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fns.usda.gov/cnd/Governance/Legislation/nutritionstandards.ht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healthymeals.nal.usda.gov/bestpractices"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828800"/>
          </a:xfrm>
        </p:spPr>
        <p:txBody>
          <a:bodyPr/>
          <a:lstStyle/>
          <a:p>
            <a:pPr fontAlgn="auto">
              <a:spcAft>
                <a:spcPts val="0"/>
              </a:spcAft>
              <a:defRPr/>
            </a:pPr>
            <a:r>
              <a:rPr lang="en-US" sz="6600" b="0" dirty="0" smtClean="0">
                <a:solidFill>
                  <a:srgbClr val="04617B"/>
                </a:solidFill>
                <a:effectLst/>
              </a:rPr>
              <a:t>What’s for Breakfast?</a:t>
            </a:r>
            <a:endParaRPr lang="en-US" sz="6600" dirty="0">
              <a:solidFill>
                <a:schemeClr val="tx2"/>
              </a:solidFill>
            </a:endParaRPr>
          </a:p>
        </p:txBody>
      </p:sp>
      <p:sp>
        <p:nvSpPr>
          <p:cNvPr id="13315" name="Rectangle 2"/>
          <p:cNvSpPr>
            <a:spLocks noChangeArrowheads="1"/>
          </p:cNvSpPr>
          <p:nvPr/>
        </p:nvSpPr>
        <p:spPr bwMode="auto">
          <a:xfrm>
            <a:off x="2286000" y="4562475"/>
            <a:ext cx="4572000" cy="647700"/>
          </a:xfrm>
          <a:prstGeom prst="rect">
            <a:avLst/>
          </a:prstGeom>
          <a:noFill/>
          <a:ln w="9525">
            <a:noFill/>
            <a:miter lim="800000"/>
            <a:headEnd/>
            <a:tailEnd/>
          </a:ln>
        </p:spPr>
        <p:txBody>
          <a:bodyPr>
            <a:spAutoFit/>
          </a:bodyPr>
          <a:lstStyle/>
          <a:p>
            <a:pPr algn="ctr"/>
            <a:r>
              <a:rPr lang="en-US"/>
              <a:t>U.S. Department of Agriculture</a:t>
            </a:r>
          </a:p>
          <a:p>
            <a:pPr algn="ctr"/>
            <a:r>
              <a:rPr lang="en-US"/>
              <a:t>Food and Nutrition Service</a:t>
            </a:r>
          </a:p>
        </p:txBody>
      </p:sp>
      <p:pic>
        <p:nvPicPr>
          <p:cNvPr id="13316" name="Picture 4" descr="http://www.fns.usda.gov/sites/default/files/sbp.png"/>
          <p:cNvPicPr>
            <a:picLocks noChangeAspect="1" noChangeArrowheads="1"/>
          </p:cNvPicPr>
          <p:nvPr/>
        </p:nvPicPr>
        <p:blipFill>
          <a:blip r:embed="rId3" cstate="print"/>
          <a:srcRect/>
          <a:stretch>
            <a:fillRect/>
          </a:stretch>
        </p:blipFill>
        <p:spPr bwMode="auto">
          <a:xfrm>
            <a:off x="2667000" y="2819400"/>
            <a:ext cx="405447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304800"/>
            <a:ext cx="8229600" cy="1143000"/>
          </a:xfrm>
        </p:spPr>
        <p:txBody>
          <a:bodyPr/>
          <a:lstStyle/>
          <a:p>
            <a:r>
              <a:rPr lang="en-US" smtClean="0"/>
              <a:t>Fruits- Smoothies</a:t>
            </a:r>
          </a:p>
        </p:txBody>
      </p:sp>
      <p:sp>
        <p:nvSpPr>
          <p:cNvPr id="22531" name="Content Placeholder 2"/>
          <p:cNvSpPr>
            <a:spLocks noGrp="1"/>
          </p:cNvSpPr>
          <p:nvPr>
            <p:ph idx="1"/>
          </p:nvPr>
        </p:nvSpPr>
        <p:spPr>
          <a:xfrm>
            <a:off x="381000" y="1524000"/>
            <a:ext cx="8229600" cy="4525963"/>
          </a:xfrm>
        </p:spPr>
        <p:txBody>
          <a:bodyPr/>
          <a:lstStyle/>
          <a:p>
            <a:r>
              <a:rPr lang="en-US" sz="2700" smtClean="0"/>
              <a:t>Fruit smoothies prepared in-house may credit toward both the fruit and milk components</a:t>
            </a:r>
          </a:p>
          <a:p>
            <a:r>
              <a:rPr lang="en-US" sz="2700" smtClean="0"/>
              <a:t>Commercial products may only credit toward fruit component</a:t>
            </a:r>
          </a:p>
          <a:p>
            <a:r>
              <a:rPr lang="en-US" sz="2700" smtClean="0"/>
              <a:t>All meal components must be offered in the required minimum amounts</a:t>
            </a:r>
          </a:p>
          <a:p>
            <a:pPr lvl="1"/>
            <a:r>
              <a:rPr lang="en-US" smtClean="0"/>
              <a:t>Must still offer variety of fluid milk choices</a:t>
            </a:r>
          </a:p>
          <a:p>
            <a:pPr lvl="1"/>
            <a:r>
              <a:rPr lang="en-US" smtClean="0"/>
              <a:t>Additional fruit offerings encouraged</a:t>
            </a:r>
          </a:p>
          <a:p>
            <a:r>
              <a:rPr lang="en-US" sz="2700" smtClean="0"/>
              <a:t>Refer to memo SP 36-2012, released 7/11/12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04800"/>
            <a:ext cx="8229600" cy="1143000"/>
          </a:xfrm>
        </p:spPr>
        <p:txBody>
          <a:bodyPr/>
          <a:lstStyle/>
          <a:p>
            <a:r>
              <a:rPr lang="en-US" smtClean="0"/>
              <a:t>Grains Component</a:t>
            </a:r>
          </a:p>
        </p:txBody>
      </p:sp>
      <p:sp>
        <p:nvSpPr>
          <p:cNvPr id="20483" name="Content Placeholder 2"/>
          <p:cNvSpPr>
            <a:spLocks noGrp="1"/>
          </p:cNvSpPr>
          <p:nvPr>
            <p:ph idx="1"/>
          </p:nvPr>
        </p:nvSpPr>
        <p:spPr>
          <a:xfrm>
            <a:off x="457200" y="1524000"/>
            <a:ext cx="8229600" cy="5029200"/>
          </a:xfrm>
        </p:spPr>
        <p:txBody>
          <a:bodyPr>
            <a:normAutofit/>
          </a:bodyPr>
          <a:lstStyle/>
          <a:p>
            <a:pPr marL="274320" indent="-274320" fontAlgn="auto">
              <a:spcAft>
                <a:spcPts val="0"/>
              </a:spcAft>
              <a:buClr>
                <a:schemeClr val="accent3"/>
              </a:buClr>
              <a:buFont typeface="Wingdings 2"/>
              <a:buChar char=""/>
              <a:defRPr/>
            </a:pPr>
            <a:r>
              <a:rPr lang="en-US" sz="2800" dirty="0" smtClean="0"/>
              <a:t>Flexibility in menu planning and complying with weekly ranges for grains in SY 2013-14 </a:t>
            </a:r>
          </a:p>
          <a:p>
            <a:pPr marL="640080" lvl="1" indent="-246888" fontAlgn="auto">
              <a:spcAft>
                <a:spcPts val="0"/>
              </a:spcAft>
              <a:buFont typeface="Wingdings 2"/>
              <a:buChar char=""/>
              <a:defRPr/>
            </a:pPr>
            <a:r>
              <a:rPr lang="en-US" dirty="0" smtClean="0"/>
              <a:t>SFAs compliant if meeting weekly minimum; maximum will </a:t>
            </a:r>
            <a:r>
              <a:rPr lang="en-US" i="1" dirty="0" smtClean="0"/>
              <a:t>not </a:t>
            </a:r>
            <a:r>
              <a:rPr lang="en-US" dirty="0" smtClean="0"/>
              <a:t>be assessed</a:t>
            </a:r>
          </a:p>
          <a:p>
            <a:pPr marL="274320" indent="-274320" fontAlgn="auto">
              <a:spcAft>
                <a:spcPts val="0"/>
              </a:spcAft>
              <a:buClr>
                <a:schemeClr val="accent3"/>
              </a:buClr>
              <a:buFont typeface="Wingdings 2"/>
              <a:buChar char=""/>
              <a:defRPr/>
            </a:pPr>
            <a:r>
              <a:rPr lang="en-US" sz="2800" dirty="0" smtClean="0"/>
              <a:t>Flexibility allows:</a:t>
            </a:r>
          </a:p>
          <a:p>
            <a:pPr marL="800100" lvl="1" indent="-342900" fontAlgn="auto">
              <a:spcAft>
                <a:spcPts val="0"/>
              </a:spcAft>
              <a:buFontTx/>
              <a:buChar char="•"/>
              <a:defRPr/>
            </a:pPr>
            <a:r>
              <a:rPr lang="en-US" dirty="0" smtClean="0"/>
              <a:t>More time for the development of food products that fit the NSLP meal pattern</a:t>
            </a:r>
          </a:p>
          <a:p>
            <a:pPr marL="800100" lvl="1" indent="-342900" fontAlgn="auto">
              <a:spcAft>
                <a:spcPts val="0"/>
              </a:spcAft>
              <a:buFontTx/>
              <a:buChar char="•"/>
              <a:defRPr/>
            </a:pPr>
            <a:r>
              <a:rPr lang="en-US" dirty="0" smtClean="0"/>
              <a:t>More menu options for meal planners and students</a:t>
            </a:r>
          </a:p>
          <a:p>
            <a:pPr marL="800100" lvl="1" indent="-342900" fontAlgn="auto">
              <a:spcAft>
                <a:spcPts val="0"/>
              </a:spcAft>
              <a:buFontTx/>
              <a:buChar char="•"/>
              <a:defRPr/>
            </a:pPr>
            <a:r>
              <a:rPr lang="en-US" dirty="0" smtClean="0"/>
              <a:t>More time for students to adjust to meal pattern changes</a:t>
            </a:r>
          </a:p>
          <a:p>
            <a:pPr marL="640080" lvl="1" indent="-246888" fontAlgn="auto">
              <a:spcAft>
                <a:spcPts val="0"/>
              </a:spcAft>
              <a:buFont typeface="Wingdings 2"/>
              <a:buChar char=""/>
              <a:defRPr/>
            </a:pPr>
            <a:endParaRPr lang="en-US" sz="2200" dirty="0" smtClean="0"/>
          </a:p>
          <a:p>
            <a:pPr marL="640080" lvl="1" indent="-246888" fontAlgn="auto">
              <a:spcAft>
                <a:spcPts val="0"/>
              </a:spcAft>
              <a:buFont typeface="Wingdings 2"/>
              <a:buChar char=""/>
              <a:defRPr/>
            </a:pPr>
            <a:endParaRPr lang="en-US" sz="2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381000" y="1905000"/>
            <a:ext cx="8229600" cy="4324350"/>
          </a:xfrm>
        </p:spPr>
        <p:txBody>
          <a:bodyPr/>
          <a:lstStyle/>
          <a:p>
            <a:endParaRPr lang="en-US" smtClean="0"/>
          </a:p>
          <a:p>
            <a:endParaRPr lang="en-US" smtClean="0"/>
          </a:p>
          <a:p>
            <a:endParaRPr lang="en-US" smtClean="0"/>
          </a:p>
          <a:p>
            <a:endParaRPr lang="en-US" smtClean="0"/>
          </a:p>
        </p:txBody>
      </p:sp>
      <p:sp>
        <p:nvSpPr>
          <p:cNvPr id="4" name="Rectangle 3"/>
          <p:cNvSpPr/>
          <p:nvPr/>
        </p:nvSpPr>
        <p:spPr>
          <a:xfrm>
            <a:off x="609600" y="1752600"/>
            <a:ext cx="7924800" cy="5705475"/>
          </a:xfrm>
          <a:prstGeom prst="rect">
            <a:avLst/>
          </a:prstGeom>
        </p:spPr>
        <p:txBody>
          <a:bodyPr>
            <a:spAutoFit/>
          </a:bodyPr>
          <a:lstStyle/>
          <a:p>
            <a:pPr marL="342900" indent="-342900" eaLnBrk="0" hangingPunct="0">
              <a:spcBef>
                <a:spcPct val="20000"/>
              </a:spcBef>
              <a:buFontTx/>
              <a:buChar char="•"/>
              <a:defRPr/>
            </a:pPr>
            <a:r>
              <a:rPr lang="en-US" sz="3200" dirty="0">
                <a:cs typeface="+mn-cs"/>
              </a:rPr>
              <a:t>No impact on:</a:t>
            </a:r>
          </a:p>
          <a:p>
            <a:pPr marL="800100" lvl="1" indent="-342900" eaLnBrk="0" hangingPunct="0">
              <a:spcBef>
                <a:spcPct val="20000"/>
              </a:spcBef>
              <a:buFontTx/>
              <a:buChar char="•"/>
              <a:defRPr/>
            </a:pPr>
            <a:r>
              <a:rPr lang="en-US" sz="3200" dirty="0">
                <a:cs typeface="+mn-cs"/>
              </a:rPr>
              <a:t>Daily and weekly minimum for grains for breakfast</a:t>
            </a:r>
          </a:p>
          <a:p>
            <a:pPr marL="800100" lvl="1" indent="-342900" eaLnBrk="0" hangingPunct="0">
              <a:spcBef>
                <a:spcPct val="20000"/>
              </a:spcBef>
              <a:buFontTx/>
              <a:buChar char="•"/>
              <a:defRPr/>
            </a:pPr>
            <a:r>
              <a:rPr lang="en-US" sz="3200" dirty="0">
                <a:cs typeface="+mn-cs"/>
              </a:rPr>
              <a:t>Weekly calorie ranges are in effect</a:t>
            </a:r>
          </a:p>
          <a:p>
            <a:pPr marL="1257300" lvl="2" indent="-342900" eaLnBrk="0" hangingPunct="0">
              <a:spcBef>
                <a:spcPct val="20000"/>
              </a:spcBef>
              <a:buFontTx/>
              <a:buChar char="•"/>
              <a:defRPr/>
            </a:pPr>
            <a:r>
              <a:rPr lang="en-US" sz="3200" dirty="0">
                <a:cs typeface="+mn-cs"/>
              </a:rPr>
              <a:t>Trans fat and saturated fat also apply</a:t>
            </a:r>
          </a:p>
          <a:p>
            <a:pPr marL="342900" indent="-342900" eaLnBrk="0" hangingPunct="0">
              <a:spcBef>
                <a:spcPct val="20000"/>
              </a:spcBef>
              <a:buFontTx/>
              <a:buChar char="•"/>
              <a:defRPr/>
            </a:pPr>
            <a:endParaRPr lang="en-US" sz="3200" dirty="0">
              <a:cs typeface="+mn-cs"/>
            </a:endParaRPr>
          </a:p>
          <a:p>
            <a:pPr marL="342900" indent="-342900" eaLnBrk="0" hangingPunct="0">
              <a:spcBef>
                <a:spcPct val="20000"/>
              </a:spcBef>
              <a:buFontTx/>
              <a:buChar char="•"/>
              <a:defRPr/>
            </a:pPr>
            <a:endParaRPr lang="en-US" sz="3200" dirty="0">
              <a:cs typeface="+mn-cs"/>
            </a:endParaRPr>
          </a:p>
          <a:p>
            <a:pPr marL="342900" indent="-342900" eaLnBrk="0" hangingPunct="0">
              <a:spcBef>
                <a:spcPct val="20000"/>
              </a:spcBef>
              <a:buFontTx/>
              <a:buChar char="•"/>
              <a:defRPr/>
            </a:pPr>
            <a:endParaRPr lang="en-US" sz="3200" dirty="0">
              <a:cs typeface="+mn-cs"/>
            </a:endParaRPr>
          </a:p>
          <a:p>
            <a:pPr marL="342900" indent="-342900" eaLnBrk="0" hangingPunct="0">
              <a:spcBef>
                <a:spcPct val="20000"/>
              </a:spcBef>
              <a:buFontTx/>
              <a:buChar char="•"/>
              <a:defRPr/>
            </a:pPr>
            <a:endParaRPr lang="en-US" sz="3200" kern="0" dirty="0">
              <a:solidFill>
                <a:srgbClr val="000000"/>
              </a:solidFill>
              <a:latin typeface="Arial"/>
              <a:cs typeface="+mn-cs"/>
            </a:endParaRPr>
          </a:p>
        </p:txBody>
      </p:sp>
      <p:sp>
        <p:nvSpPr>
          <p:cNvPr id="5" name="Title 1"/>
          <p:cNvSpPr txBox="1">
            <a:spLocks/>
          </p:cNvSpPr>
          <p:nvPr/>
        </p:nvSpPr>
        <p:spPr bwMode="auto">
          <a:xfrm>
            <a:off x="457200" y="533400"/>
            <a:ext cx="8229600" cy="1143000"/>
          </a:xfrm>
          <a:prstGeom prst="rect">
            <a:avLst/>
          </a:prstGeom>
          <a:noFill/>
          <a:ln w="9525">
            <a:noFill/>
            <a:miter lim="800000"/>
            <a:headEnd/>
            <a:tailEnd/>
          </a:ln>
        </p:spPr>
        <p:txBody>
          <a:bodyPr anchor="ctr"/>
          <a:lstStyle/>
          <a:p>
            <a:pPr algn="ctr" eaLnBrk="0" hangingPunct="0">
              <a:defRPr/>
            </a:pPr>
            <a:r>
              <a:rPr lang="en-US" sz="4400" kern="0" dirty="0">
                <a:solidFill>
                  <a:schemeClr val="tx2"/>
                </a:solidFill>
                <a:latin typeface="+mj-lt"/>
                <a:ea typeface="+mj-ea"/>
                <a:cs typeface="+mj-cs"/>
              </a:rPr>
              <a:t>Grains Component: Flexibility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533400"/>
            <a:ext cx="8229600" cy="1143000"/>
          </a:xfrm>
        </p:spPr>
        <p:txBody>
          <a:bodyPr/>
          <a:lstStyle/>
          <a:p>
            <a:r>
              <a:rPr lang="en-US" smtClean="0"/>
              <a:t>Whole Grain-Rich Foods</a:t>
            </a:r>
          </a:p>
        </p:txBody>
      </p:sp>
      <p:sp>
        <p:nvSpPr>
          <p:cNvPr id="25603" name="Content Placeholder 2"/>
          <p:cNvSpPr>
            <a:spLocks noGrp="1"/>
          </p:cNvSpPr>
          <p:nvPr>
            <p:ph idx="1"/>
          </p:nvPr>
        </p:nvSpPr>
        <p:spPr>
          <a:xfrm>
            <a:off x="457200" y="1828800"/>
            <a:ext cx="8229600" cy="4525963"/>
          </a:xfrm>
        </p:spPr>
        <p:txBody>
          <a:bodyPr/>
          <a:lstStyle/>
          <a:p>
            <a:r>
              <a:rPr lang="en-US" smtClean="0"/>
              <a:t>In SY 2013-14, half of the grains offered must be whole grain-rich (WGR)</a:t>
            </a:r>
          </a:p>
          <a:p>
            <a:r>
              <a:rPr lang="en-US" smtClean="0"/>
              <a:t>All grains must be WGR by SY 2014-15</a:t>
            </a:r>
          </a:p>
          <a:p>
            <a:r>
              <a:rPr lang="en-US" smtClean="0"/>
              <a:t>Increasing availability commercially</a:t>
            </a:r>
          </a:p>
          <a:p>
            <a:pPr lvl="1"/>
            <a:r>
              <a:rPr lang="en-US" sz="2000" smtClean="0"/>
              <a:t>USDA Foods offers WGR flour, oats, pancakes, tortillas, and rice</a:t>
            </a:r>
            <a:endParaRPr lang="en-US" sz="2000" b="1" smtClean="0"/>
          </a:p>
          <a:p>
            <a:pPr lvl="1"/>
            <a:r>
              <a:rPr lang="en-US" sz="2000" smtClean="0"/>
              <a:t>Traditional grits ok in SY 2013-14 as long as other grains offered are whole grain-rich</a:t>
            </a:r>
            <a:endParaRPr lang="en-US" smtClean="0"/>
          </a:p>
          <a:p>
            <a:pPr>
              <a:buFont typeface="Wingdings 2" pitchFamily="18" charset="2"/>
              <a:buNone/>
            </a:pPr>
            <a:endParaRPr 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304800"/>
            <a:ext cx="8229600" cy="1143000"/>
          </a:xfrm>
        </p:spPr>
        <p:txBody>
          <a:bodyPr/>
          <a:lstStyle/>
          <a:p>
            <a:r>
              <a:rPr lang="en-US" smtClean="0"/>
              <a:t>Grain-based Desserts</a:t>
            </a:r>
          </a:p>
        </p:txBody>
      </p:sp>
      <p:sp>
        <p:nvSpPr>
          <p:cNvPr id="26627" name="Content Placeholder 2"/>
          <p:cNvSpPr>
            <a:spLocks noGrp="1"/>
          </p:cNvSpPr>
          <p:nvPr>
            <p:ph idx="1"/>
          </p:nvPr>
        </p:nvSpPr>
        <p:spPr>
          <a:xfrm>
            <a:off x="381000" y="1447800"/>
            <a:ext cx="8229600" cy="4324350"/>
          </a:xfrm>
        </p:spPr>
        <p:txBody>
          <a:bodyPr/>
          <a:lstStyle/>
          <a:p>
            <a:r>
              <a:rPr lang="en-US" smtClean="0"/>
              <a:t>No grain-based dessert limit at breakfast</a:t>
            </a:r>
          </a:p>
          <a:p>
            <a:r>
              <a:rPr lang="en-US" smtClean="0"/>
              <a:t>Sugar in grain items is allowed</a:t>
            </a:r>
          </a:p>
          <a:p>
            <a:pPr marL="800100" lvl="1" indent="-342900">
              <a:buFontTx/>
              <a:buChar char="•"/>
            </a:pPr>
            <a:r>
              <a:rPr lang="en-US" sz="2200" smtClean="0"/>
              <a:t>No grain-based dessert restriction at breakfast (lunch only)</a:t>
            </a:r>
          </a:p>
          <a:p>
            <a:pPr marL="800100" lvl="1" indent="-342900">
              <a:buFontTx/>
              <a:buChar char="•"/>
            </a:pPr>
            <a:r>
              <a:rPr lang="en-US" sz="2200" smtClean="0"/>
              <a:t>Some grain products can </a:t>
            </a:r>
            <a:r>
              <a:rPr lang="en-US" sz="2200" i="1" smtClean="0"/>
              <a:t>only</a:t>
            </a:r>
            <a:r>
              <a:rPr lang="en-US" sz="2200" smtClean="0"/>
              <a:t> be served as desserts in lunch/not allowable in breakfast (brownies, cookies)</a:t>
            </a:r>
          </a:p>
          <a:p>
            <a:endParaRPr lang="en-US" smtClean="0"/>
          </a:p>
          <a:p>
            <a:endParaRPr lang="en-US" smtClean="0"/>
          </a:p>
          <a:p>
            <a:endParaRPr lang="en-US" smtClean="0"/>
          </a:p>
          <a:p>
            <a:endParaRPr lang="en-US" smtClean="0"/>
          </a:p>
        </p:txBody>
      </p:sp>
      <p:sp>
        <p:nvSpPr>
          <p:cNvPr id="4" name="Rectangle 3"/>
          <p:cNvSpPr/>
          <p:nvPr/>
        </p:nvSpPr>
        <p:spPr>
          <a:xfrm>
            <a:off x="609600" y="1752600"/>
            <a:ext cx="7924800" cy="1176338"/>
          </a:xfrm>
          <a:prstGeom prst="rect">
            <a:avLst/>
          </a:prstGeom>
        </p:spPr>
        <p:txBody>
          <a:bodyPr>
            <a:spAutoFit/>
          </a:bodyPr>
          <a:lstStyle/>
          <a:p>
            <a:pPr marL="342900" indent="-342900" eaLnBrk="0" hangingPunct="0">
              <a:spcBef>
                <a:spcPct val="20000"/>
              </a:spcBef>
              <a:defRPr/>
            </a:pPr>
            <a:endParaRPr lang="en-US" sz="3200" dirty="0">
              <a:cs typeface="+mn-cs"/>
            </a:endParaRPr>
          </a:p>
          <a:p>
            <a:pPr marL="342900" indent="-342900" eaLnBrk="0" hangingPunct="0">
              <a:spcBef>
                <a:spcPct val="20000"/>
              </a:spcBef>
              <a:buFontTx/>
              <a:buChar char="•"/>
              <a:defRPr/>
            </a:pPr>
            <a:endParaRPr lang="en-US" sz="3200" kern="0" dirty="0">
              <a:solidFill>
                <a:srgbClr val="000000"/>
              </a:solidFill>
              <a:latin typeface="Arial"/>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533400"/>
            <a:ext cx="8229600" cy="1143000"/>
          </a:xfrm>
        </p:spPr>
        <p:txBody>
          <a:bodyPr/>
          <a:lstStyle/>
          <a:p>
            <a:r>
              <a:rPr lang="en-US" smtClean="0"/>
              <a:t>Fortification</a:t>
            </a:r>
          </a:p>
        </p:txBody>
      </p:sp>
      <p:sp>
        <p:nvSpPr>
          <p:cNvPr id="27651" name="Content Placeholder 2"/>
          <p:cNvSpPr>
            <a:spLocks noGrp="1"/>
          </p:cNvSpPr>
          <p:nvPr>
            <p:ph idx="1"/>
          </p:nvPr>
        </p:nvSpPr>
        <p:spPr/>
        <p:txBody>
          <a:bodyPr/>
          <a:lstStyle/>
          <a:p>
            <a:r>
              <a:rPr lang="en-US" smtClean="0"/>
              <a:t>A ready-to-eat breakfast cereal must be fortified to meet program requirements</a:t>
            </a:r>
          </a:p>
          <a:p>
            <a:pPr lvl="1"/>
            <a:r>
              <a:rPr lang="en-US" sz="2200" smtClean="0"/>
              <a:t>100% whole grain cereals do not need to be fortified</a:t>
            </a:r>
          </a:p>
          <a:p>
            <a:pPr lvl="1"/>
            <a:r>
              <a:rPr lang="en-US" sz="2200" smtClean="0"/>
              <a:t>Check cereal products for an ingredient statement on the side or back of the box</a:t>
            </a:r>
          </a:p>
          <a:p>
            <a:pPr lvl="1"/>
            <a:r>
              <a:rPr lang="en-US" sz="2200" smtClean="0"/>
              <a:t>Ingredients: </a:t>
            </a:r>
          </a:p>
          <a:p>
            <a:pPr lvl="2"/>
            <a:r>
              <a:rPr lang="en-US" sz="1600" smtClean="0"/>
              <a:t>Wheat bran, sugar, psyllium seed husk, oat fiber, contains 2% or less of salt, baking soda, caramel color, annatto color, BHT for freshness. </a:t>
            </a:r>
            <a:r>
              <a:rPr lang="en-US" sz="2000" smtClean="0"/>
              <a:t>Vitamins and Minerals: Vitamin C (sodium ascorbate, ascorbic acid), niacinamide, vitamin B6 (pyridoxine hydrochloride)….etc….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381000"/>
            <a:ext cx="8229600" cy="1143000"/>
          </a:xfrm>
        </p:spPr>
        <p:txBody>
          <a:bodyPr/>
          <a:lstStyle/>
          <a:p>
            <a:r>
              <a:rPr lang="en-US" sz="4000" smtClean="0"/>
              <a:t>Optional Meat/Meat Alternates</a:t>
            </a:r>
          </a:p>
        </p:txBody>
      </p:sp>
      <p:sp>
        <p:nvSpPr>
          <p:cNvPr id="28675" name="Content Placeholder 2"/>
          <p:cNvSpPr>
            <a:spLocks noGrp="1"/>
          </p:cNvSpPr>
          <p:nvPr>
            <p:ph idx="1"/>
          </p:nvPr>
        </p:nvSpPr>
        <p:spPr>
          <a:xfrm>
            <a:off x="457200" y="1600200"/>
            <a:ext cx="8229600" cy="4876800"/>
          </a:xfrm>
        </p:spPr>
        <p:txBody>
          <a:bodyPr/>
          <a:lstStyle/>
          <a:p>
            <a:r>
              <a:rPr lang="en-US" smtClean="0"/>
              <a:t>New SBP meal pattern does not require a meat/meat alternate</a:t>
            </a:r>
          </a:p>
          <a:p>
            <a:endParaRPr lang="en-US" smtClean="0"/>
          </a:p>
          <a:p>
            <a:r>
              <a:rPr lang="en-US" smtClean="0"/>
              <a:t>SFAs that wish to offer a meat/meat alternate at breakfast have two options</a:t>
            </a:r>
          </a:p>
          <a:p>
            <a:pPr lvl="1"/>
            <a:r>
              <a:rPr lang="en-US" sz="1600" smtClean="0"/>
              <a:t>Offer meat/meat alternate in place of grains</a:t>
            </a:r>
          </a:p>
          <a:p>
            <a:pPr lvl="1"/>
            <a:r>
              <a:rPr lang="en-US" sz="1600" smtClean="0"/>
              <a:t>Offer a meat/meat alternate as an extra item</a:t>
            </a:r>
          </a:p>
          <a:p>
            <a:pPr lvl="1"/>
            <a:endParaRPr lang="en-US" sz="1600" smtClean="0"/>
          </a:p>
          <a:p>
            <a:pPr>
              <a:buFont typeface="Wingdings 2" pitchFamily="18" charset="2"/>
              <a:buNone/>
            </a:pPr>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Meat/Meat Alternate In Place of Grains</a:t>
            </a:r>
          </a:p>
        </p:txBody>
      </p:sp>
      <p:sp>
        <p:nvSpPr>
          <p:cNvPr id="29699" name="Content Placeholder 2"/>
          <p:cNvSpPr>
            <a:spLocks noGrp="1"/>
          </p:cNvSpPr>
          <p:nvPr>
            <p:ph idx="1"/>
          </p:nvPr>
        </p:nvSpPr>
        <p:spPr/>
        <p:txBody>
          <a:bodyPr/>
          <a:lstStyle/>
          <a:p>
            <a:r>
              <a:rPr lang="en-US" smtClean="0"/>
              <a:t>When offering a meat/meat alternate in place of grains in SBP</a:t>
            </a:r>
          </a:p>
          <a:p>
            <a:pPr lvl="1"/>
            <a:r>
              <a:rPr lang="en-US" smtClean="0"/>
              <a:t>Must also offer at least 1 ounce equivalent of grains daily</a:t>
            </a:r>
          </a:p>
          <a:p>
            <a:pPr lvl="1"/>
            <a:r>
              <a:rPr lang="en-US" smtClean="0"/>
              <a:t>Must count the meat/meat alternate toward the weekly grains range and the weekly dietary specifications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457200"/>
            <a:ext cx="8229600" cy="1143000"/>
          </a:xfrm>
        </p:spPr>
        <p:txBody>
          <a:bodyPr/>
          <a:lstStyle/>
          <a:p>
            <a:r>
              <a:rPr lang="en-US" smtClean="0"/>
              <a:t>Meat/Meat Alternates as Extras</a:t>
            </a:r>
          </a:p>
        </p:txBody>
      </p:sp>
      <p:sp>
        <p:nvSpPr>
          <p:cNvPr id="30723" name="Content Placeholder 2"/>
          <p:cNvSpPr>
            <a:spLocks noGrp="1"/>
          </p:cNvSpPr>
          <p:nvPr>
            <p:ph idx="1"/>
          </p:nvPr>
        </p:nvSpPr>
        <p:spPr>
          <a:xfrm>
            <a:off x="457200" y="1600200"/>
            <a:ext cx="7391400" cy="5029200"/>
          </a:xfrm>
        </p:spPr>
        <p:txBody>
          <a:bodyPr/>
          <a:lstStyle/>
          <a:p>
            <a:r>
              <a:rPr lang="en-US" smtClean="0"/>
              <a:t>When offering a meat/meat alternate as an extra item</a:t>
            </a:r>
          </a:p>
          <a:p>
            <a:pPr lvl="1"/>
            <a:r>
              <a:rPr lang="en-US" smtClean="0"/>
              <a:t>Must also offer at least 1 ounce equivalent of grains daily </a:t>
            </a:r>
          </a:p>
          <a:p>
            <a:pPr lvl="1"/>
            <a:r>
              <a:rPr lang="en-US" smtClean="0"/>
              <a:t>The meat/meat alternate does not count toward the grains range </a:t>
            </a:r>
          </a:p>
          <a:p>
            <a:pPr lvl="1"/>
            <a:r>
              <a:rPr lang="en-US" smtClean="0"/>
              <a:t>The meat/meat alternate does not count for OVS purposes</a:t>
            </a:r>
          </a:p>
          <a:p>
            <a:pPr lvl="1"/>
            <a:r>
              <a:rPr lang="en-US" smtClean="0"/>
              <a:t>Meat/meat alternate must fit within the weekly dietary specifications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52400"/>
            <a:ext cx="8229600" cy="1143000"/>
          </a:xfrm>
        </p:spPr>
        <p:txBody>
          <a:bodyPr/>
          <a:lstStyle/>
          <a:p>
            <a:r>
              <a:rPr lang="en-US" smtClean="0"/>
              <a:t>OVS: Components vs. Items</a:t>
            </a:r>
          </a:p>
        </p:txBody>
      </p:sp>
      <p:sp>
        <p:nvSpPr>
          <p:cNvPr id="40963" name="Content Placeholder 2"/>
          <p:cNvSpPr>
            <a:spLocks noGrp="1"/>
          </p:cNvSpPr>
          <p:nvPr>
            <p:ph idx="1"/>
          </p:nvPr>
        </p:nvSpPr>
        <p:spPr>
          <a:xfrm>
            <a:off x="533400" y="1447800"/>
            <a:ext cx="8229600" cy="4876800"/>
          </a:xfrm>
        </p:spPr>
        <p:txBody>
          <a:bodyPr>
            <a:normAutofit lnSpcReduction="10000"/>
          </a:bodyPr>
          <a:lstStyle/>
          <a:p>
            <a:pPr marL="274320" indent="-274320" fontAlgn="auto">
              <a:spcAft>
                <a:spcPts val="0"/>
              </a:spcAft>
              <a:buClr>
                <a:schemeClr val="accent3"/>
              </a:buClr>
              <a:buFont typeface="Wingdings 2"/>
              <a:buChar char=""/>
              <a:defRPr/>
            </a:pPr>
            <a:r>
              <a:rPr lang="en-US" sz="2300" dirty="0" smtClean="0"/>
              <a:t>Always offer all three components in at least the required amounts</a:t>
            </a:r>
          </a:p>
          <a:p>
            <a:pPr marL="274320" indent="-274320" fontAlgn="auto">
              <a:spcAft>
                <a:spcPts val="0"/>
              </a:spcAft>
              <a:buClr>
                <a:schemeClr val="accent3"/>
              </a:buClr>
              <a:buFont typeface="Wingdings 2"/>
              <a:buChar char=""/>
              <a:defRPr/>
            </a:pPr>
            <a:r>
              <a:rPr lang="en-US" sz="2300" dirty="0" smtClean="0"/>
              <a:t>For OVS, must offer at least four food items at breakfast</a:t>
            </a:r>
          </a:p>
          <a:p>
            <a:pPr marL="274320" indent="-274320" fontAlgn="auto">
              <a:spcAft>
                <a:spcPts val="0"/>
              </a:spcAft>
              <a:buClr>
                <a:schemeClr val="accent3"/>
              </a:buClr>
              <a:buFont typeface="Wingdings 2"/>
              <a:buChar char=""/>
              <a:defRPr/>
            </a:pPr>
            <a:r>
              <a:rPr lang="en-US" sz="2300" dirty="0" smtClean="0"/>
              <a:t>Students may decline one food item</a:t>
            </a:r>
          </a:p>
          <a:p>
            <a:pPr marL="274320" indent="-274320" fontAlgn="auto">
              <a:spcAft>
                <a:spcPts val="0"/>
              </a:spcAft>
              <a:buClr>
                <a:schemeClr val="accent3"/>
              </a:buClr>
              <a:buFont typeface="Wingdings 2"/>
              <a:buChar char=""/>
              <a:defRPr/>
            </a:pPr>
            <a:r>
              <a:rPr lang="en-US" sz="2300" dirty="0" smtClean="0"/>
              <a:t>Regulatory definition: A food item is a specific food offered within the food components</a:t>
            </a:r>
          </a:p>
          <a:p>
            <a:pPr marL="274320" indent="-274320" fontAlgn="auto">
              <a:spcAft>
                <a:spcPts val="0"/>
              </a:spcAft>
              <a:buClr>
                <a:schemeClr val="accent3"/>
              </a:buClr>
              <a:buFont typeface="Wingdings 2"/>
              <a:buChar char=""/>
              <a:defRPr/>
            </a:pPr>
            <a:r>
              <a:rPr lang="en-US" sz="2300" dirty="0" smtClean="0"/>
              <a:t>For purposes of OVS, an item is the daily required minimum amount of each food component that a child can </a:t>
            </a:r>
            <a:r>
              <a:rPr lang="en-US" sz="2300" b="1" i="1" dirty="0" smtClean="0"/>
              <a:t>take</a:t>
            </a:r>
          </a:p>
          <a:p>
            <a:pPr marL="640080" lvl="1" indent="-246888" fontAlgn="auto">
              <a:spcAft>
                <a:spcPts val="0"/>
              </a:spcAft>
              <a:buFont typeface="Wingdings 2"/>
              <a:buChar char=""/>
              <a:defRPr/>
            </a:pPr>
            <a:r>
              <a:rPr lang="en-US" sz="2000" dirty="0" smtClean="0"/>
              <a:t>1 cup of milk</a:t>
            </a:r>
          </a:p>
          <a:p>
            <a:pPr marL="640080" lvl="1" indent="-246888" fontAlgn="auto">
              <a:spcAft>
                <a:spcPts val="0"/>
              </a:spcAft>
              <a:buFont typeface="Wingdings 2"/>
              <a:buChar char=""/>
              <a:defRPr/>
            </a:pPr>
            <a:r>
              <a:rPr lang="en-US" sz="2000" dirty="0" smtClean="0"/>
              <a:t>1 oz </a:t>
            </a:r>
            <a:r>
              <a:rPr lang="en-US" sz="2000" dirty="0" err="1" smtClean="0"/>
              <a:t>eq</a:t>
            </a:r>
            <a:r>
              <a:rPr lang="en-US" sz="2000" dirty="0" smtClean="0"/>
              <a:t> of grains </a:t>
            </a:r>
          </a:p>
          <a:p>
            <a:pPr marL="640080" lvl="1" indent="-246888" fontAlgn="auto">
              <a:spcAft>
                <a:spcPts val="0"/>
              </a:spcAft>
              <a:buFont typeface="Wingdings 2"/>
              <a:buChar char=""/>
              <a:defRPr/>
            </a:pPr>
            <a:r>
              <a:rPr lang="en-US" sz="2000" dirty="0" smtClean="0"/>
              <a:t>½ cup of fruit </a:t>
            </a:r>
            <a:r>
              <a:rPr lang="en-US" sz="1600" dirty="0" smtClean="0"/>
              <a:t>(or </a:t>
            </a:r>
            <a:r>
              <a:rPr lang="en-US" sz="1600" dirty="0" err="1" smtClean="0"/>
              <a:t>veg</a:t>
            </a:r>
            <a:r>
              <a:rPr lang="en-US" sz="1600" dirty="0" smtClean="0"/>
              <a:t>)</a:t>
            </a:r>
            <a:r>
              <a:rPr lang="en-US" sz="1600" b="1" dirty="0" smtClean="0"/>
              <a:t>* </a:t>
            </a:r>
            <a:endParaRPr lang="en-US" sz="800" b="1" dirty="0" smtClean="0"/>
          </a:p>
          <a:p>
            <a:pPr marL="640080" lvl="1" indent="-246888" fontAlgn="auto">
              <a:spcAft>
                <a:spcPts val="0"/>
              </a:spcAft>
              <a:buFont typeface="Wingdings 2"/>
              <a:buChar char=""/>
              <a:defRPr/>
            </a:pPr>
            <a:endParaRPr lang="en-US" sz="800" dirty="0" smtClean="0"/>
          </a:p>
          <a:p>
            <a:pPr marL="640080" lvl="1" indent="-246888" fontAlgn="auto">
              <a:spcAft>
                <a:spcPts val="0"/>
              </a:spcAft>
              <a:buFont typeface="Wingdings 2"/>
              <a:buChar char=""/>
              <a:defRPr/>
            </a:pPr>
            <a:endParaRPr lang="en-US" sz="800" dirty="0" smtClean="0"/>
          </a:p>
          <a:p>
            <a:pPr marL="640080" lvl="1" indent="-246888" fontAlgn="auto">
              <a:spcAft>
                <a:spcPts val="0"/>
              </a:spcAft>
              <a:buFont typeface="Wingdings 2"/>
              <a:buChar char=""/>
              <a:defRPr/>
            </a:pPr>
            <a:endParaRPr lang="en-US" sz="800" dirty="0" smtClean="0"/>
          </a:p>
          <a:p>
            <a:pPr marL="640080" lvl="1" indent="-246888" fontAlgn="auto">
              <a:spcAft>
                <a:spcPts val="0"/>
              </a:spcAft>
              <a:buFont typeface="Wingdings 2"/>
              <a:buNone/>
              <a:defRPr/>
            </a:pPr>
            <a:r>
              <a:rPr lang="en-US" sz="800" dirty="0" smtClean="0"/>
              <a:t>			</a:t>
            </a:r>
            <a:r>
              <a:rPr lang="en-US" sz="1600" b="1" dirty="0" smtClean="0"/>
              <a:t>*</a:t>
            </a:r>
            <a:r>
              <a:rPr lang="en-US" sz="1300" dirty="0" smtClean="0"/>
              <a:t>NOT required in SY 2013-14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457200"/>
            <a:ext cx="8763000" cy="1143000"/>
          </a:xfrm>
        </p:spPr>
        <p:txBody>
          <a:bodyPr/>
          <a:lstStyle/>
          <a:p>
            <a:r>
              <a:rPr lang="en-US" sz="4000" smtClean="0"/>
              <a:t>Overview</a:t>
            </a:r>
          </a:p>
        </p:txBody>
      </p:sp>
      <p:sp>
        <p:nvSpPr>
          <p:cNvPr id="14339" name="Content Placeholder 2"/>
          <p:cNvSpPr>
            <a:spLocks noGrp="1"/>
          </p:cNvSpPr>
          <p:nvPr>
            <p:ph idx="1"/>
          </p:nvPr>
        </p:nvSpPr>
        <p:spPr>
          <a:xfrm>
            <a:off x="381000" y="1600200"/>
            <a:ext cx="8229600" cy="4876800"/>
          </a:xfrm>
        </p:spPr>
        <p:txBody>
          <a:bodyPr/>
          <a:lstStyle/>
          <a:p>
            <a:r>
              <a:rPr lang="en-US" sz="2800" smtClean="0"/>
              <a:t>Meal pattern overview &amp; timeline</a:t>
            </a:r>
          </a:p>
          <a:p>
            <a:r>
              <a:rPr lang="en-US" sz="2800" smtClean="0"/>
              <a:t>Age/grade groups</a:t>
            </a:r>
          </a:p>
          <a:p>
            <a:r>
              <a:rPr lang="en-US" sz="2800" smtClean="0"/>
              <a:t>Meal pattern components in SY 2013/14</a:t>
            </a:r>
          </a:p>
          <a:p>
            <a:pPr lvl="1"/>
            <a:r>
              <a:rPr lang="en-US" smtClean="0"/>
              <a:t>Fruits/Vegetables</a:t>
            </a:r>
          </a:p>
          <a:p>
            <a:pPr lvl="1"/>
            <a:r>
              <a:rPr lang="en-US" smtClean="0"/>
              <a:t>Grains (meat/meat alternate)</a:t>
            </a:r>
          </a:p>
          <a:p>
            <a:pPr lvl="1"/>
            <a:r>
              <a:rPr lang="en-US" smtClean="0"/>
              <a:t>Milk</a:t>
            </a:r>
          </a:p>
          <a:p>
            <a:r>
              <a:rPr lang="en-US" sz="2800" smtClean="0"/>
              <a:t>Calories</a:t>
            </a:r>
          </a:p>
          <a:p>
            <a:r>
              <a:rPr lang="en-US" sz="2800" smtClean="0"/>
              <a:t>OVS</a:t>
            </a:r>
          </a:p>
          <a:p>
            <a:r>
              <a:rPr lang="en-US" sz="2800" smtClean="0"/>
              <a:t>Miscellaneous</a:t>
            </a:r>
          </a:p>
          <a:p>
            <a:endParaRPr lang="en-US" sz="2800" smtClean="0"/>
          </a:p>
          <a:p>
            <a:endParaRPr lang="en-US" sz="2800" smtClean="0"/>
          </a:p>
          <a:p>
            <a:pPr lvl="1"/>
            <a:endParaRPr lang="en-US" sz="1600" smtClean="0"/>
          </a:p>
          <a:p>
            <a:pPr lvl="1"/>
            <a:endParaRPr lang="en-US" sz="2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457200" y="228600"/>
            <a:ext cx="8153400" cy="1143000"/>
          </a:xfrm>
        </p:spPr>
        <p:txBody>
          <a:bodyPr tIns="83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OVS- Grains </a:t>
            </a:r>
            <a:r>
              <a:rPr lang="en-US" sz="3600" smtClean="0"/>
              <a:t>(part 1)</a:t>
            </a:r>
            <a:endParaRPr lang="en-US" smtClean="0"/>
          </a:p>
        </p:txBody>
      </p:sp>
      <p:sp>
        <p:nvSpPr>
          <p:cNvPr id="3" name="Content Placeholder 2"/>
          <p:cNvSpPr>
            <a:spLocks noGrp="1"/>
          </p:cNvSpPr>
          <p:nvPr>
            <p:ph idx="1"/>
          </p:nvPr>
        </p:nvSpPr>
        <p:spPr>
          <a:xfrm>
            <a:off x="228600" y="1371600"/>
            <a:ext cx="8534400" cy="5029200"/>
          </a:xfrm>
        </p:spPr>
        <p:txBody>
          <a:bodyPr>
            <a:normAutofit fontScale="92500" lnSpcReduction="10000"/>
          </a:bodyPr>
          <a:lstStyle/>
          <a:p>
            <a:pPr marL="274320" indent="-274320" fontAlgn="auto">
              <a:spcAft>
                <a:spcPts val="0"/>
              </a:spcAft>
              <a:buClr>
                <a:schemeClr val="accent3"/>
              </a:buClr>
              <a:buFont typeface="Wingdings 2"/>
              <a:buChar char=""/>
              <a:defRPr/>
            </a:pPr>
            <a:r>
              <a:rPr lang="en-US" sz="2900" dirty="0" smtClean="0"/>
              <a:t>A large grain counts as more than one food item for purposes of OVS in breakfast</a:t>
            </a:r>
          </a:p>
          <a:p>
            <a:pPr marL="640080" lvl="1" indent="-246888" fontAlgn="auto">
              <a:spcAft>
                <a:spcPts val="0"/>
              </a:spcAft>
              <a:buFont typeface="Wingdings 2"/>
              <a:buChar char=""/>
              <a:defRPr/>
            </a:pPr>
            <a:r>
              <a:rPr lang="en-US" sz="2500" dirty="0" smtClean="0"/>
              <a:t>e.g. 2 oz muffin = 2 food items</a:t>
            </a:r>
          </a:p>
          <a:p>
            <a:pPr marL="274320" indent="-274320" fontAlgn="auto">
              <a:spcAft>
                <a:spcPts val="0"/>
              </a:spcAft>
              <a:buClr>
                <a:schemeClr val="accent3"/>
              </a:buClr>
              <a:buFont typeface="Wingdings 2"/>
              <a:buChar char=""/>
              <a:defRPr/>
            </a:pPr>
            <a:r>
              <a:rPr lang="en-US" sz="2900" dirty="0" smtClean="0"/>
              <a:t>Unchanged from prior OVS practice</a:t>
            </a:r>
          </a:p>
          <a:p>
            <a:pPr marL="274320" indent="-274320" fontAlgn="auto">
              <a:spcAft>
                <a:spcPts val="0"/>
              </a:spcAft>
              <a:buClr>
                <a:schemeClr val="accent3"/>
              </a:buClr>
              <a:buFont typeface="Wingdings 2"/>
              <a:buChar char=""/>
              <a:defRPr/>
            </a:pPr>
            <a:r>
              <a:rPr lang="en-US" sz="2900" dirty="0" smtClean="0"/>
              <a:t>In addition to the 2 oz grain, at least 2 other food items must also be offered to have OVS</a:t>
            </a:r>
          </a:p>
          <a:p>
            <a:pPr marL="640080" lvl="1" indent="-246888" fontAlgn="auto">
              <a:spcAft>
                <a:spcPts val="0"/>
              </a:spcAft>
              <a:buFont typeface="Wingdings 2"/>
              <a:buChar char=""/>
              <a:defRPr/>
            </a:pPr>
            <a:r>
              <a:rPr lang="en-US" sz="2500" dirty="0" smtClean="0"/>
              <a:t>Student cannot decline the 2oz grain item</a:t>
            </a:r>
          </a:p>
          <a:p>
            <a:pPr marL="274320" indent="-274320" fontAlgn="auto">
              <a:spcAft>
                <a:spcPts val="0"/>
              </a:spcAft>
              <a:buClr>
                <a:schemeClr val="accent3"/>
              </a:buClr>
              <a:buFont typeface="Wingdings 2"/>
              <a:buChar char=""/>
              <a:defRPr/>
            </a:pPr>
            <a:r>
              <a:rPr lang="en-US" sz="2900" dirty="0" smtClean="0"/>
              <a:t>Examples:</a:t>
            </a:r>
          </a:p>
          <a:p>
            <a:pPr marL="640080" lvl="1" indent="-246888" fontAlgn="auto">
              <a:spcAft>
                <a:spcPts val="0"/>
              </a:spcAft>
              <a:buFont typeface="Wingdings 2"/>
              <a:buChar char=""/>
              <a:defRPr/>
            </a:pPr>
            <a:r>
              <a:rPr lang="en-US" dirty="0" smtClean="0"/>
              <a:t> </a:t>
            </a:r>
            <a:r>
              <a:rPr lang="en-US" sz="2500" dirty="0" smtClean="0"/>
              <a:t>School offers 2 oz </a:t>
            </a:r>
            <a:r>
              <a:rPr lang="en-US" sz="2500" dirty="0" err="1" smtClean="0"/>
              <a:t>eq</a:t>
            </a:r>
            <a:r>
              <a:rPr lang="en-US" sz="2500" dirty="0" smtClean="0"/>
              <a:t> muffin, ½ cup apples, and milk (decline milk or apples)</a:t>
            </a:r>
          </a:p>
          <a:p>
            <a:pPr marL="640080" lvl="1" indent="-246888" fontAlgn="auto">
              <a:spcAft>
                <a:spcPts val="0"/>
              </a:spcAft>
              <a:buFont typeface="Wingdings 2"/>
              <a:buChar char=""/>
              <a:defRPr/>
            </a:pPr>
            <a:r>
              <a:rPr lang="en-US" sz="2500" dirty="0" smtClean="0"/>
              <a:t>School offers 2 oz </a:t>
            </a:r>
            <a:r>
              <a:rPr lang="en-US" sz="2500" dirty="0" err="1" smtClean="0"/>
              <a:t>eq</a:t>
            </a:r>
            <a:r>
              <a:rPr lang="en-US" sz="2500" dirty="0" smtClean="0"/>
              <a:t> muffin, ½ cup apples, ½ cup juice, and milk (decline milk or a fruit choice)</a:t>
            </a:r>
          </a:p>
          <a:p>
            <a:pPr marL="274320" indent="-274320" fontAlgn="auto">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457200" y="152400"/>
            <a:ext cx="8153400" cy="1143000"/>
          </a:xfrm>
        </p:spPr>
        <p:txBody>
          <a:bodyPr tIns="83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OVS- Grains </a:t>
            </a:r>
            <a:r>
              <a:rPr lang="en-US" sz="3600" smtClean="0"/>
              <a:t>(part 2)</a:t>
            </a:r>
          </a:p>
        </p:txBody>
      </p:sp>
      <p:sp>
        <p:nvSpPr>
          <p:cNvPr id="33795" name="Content Placeholder 2"/>
          <p:cNvSpPr>
            <a:spLocks noGrp="1"/>
          </p:cNvSpPr>
          <p:nvPr>
            <p:ph idx="1"/>
          </p:nvPr>
        </p:nvSpPr>
        <p:spPr>
          <a:xfrm>
            <a:off x="152400" y="1219200"/>
            <a:ext cx="8534400" cy="5181600"/>
          </a:xfrm>
        </p:spPr>
        <p:txBody>
          <a:bodyPr/>
          <a:lstStyle/>
          <a:p>
            <a:r>
              <a:rPr lang="en-US" sz="3000" smtClean="0"/>
              <a:t>Grains-meat/meat alternate combination items</a:t>
            </a:r>
          </a:p>
          <a:p>
            <a:pPr lvl="1"/>
            <a:r>
              <a:rPr lang="en-US" sz="2600" smtClean="0"/>
              <a:t>When counting the meat/meat alternate as grains, the combo may count as two food items</a:t>
            </a:r>
          </a:p>
          <a:p>
            <a:pPr lvl="2"/>
            <a:r>
              <a:rPr lang="en-US" sz="2200" smtClean="0"/>
              <a:t>Example: egg sandwich w/ 1 oz eq of grains and 1 oz eq of m/ma counting as grains = 2 food items</a:t>
            </a:r>
          </a:p>
          <a:p>
            <a:pPr lvl="2">
              <a:buFont typeface="Wingdings 2" pitchFamily="18" charset="2"/>
              <a:buNone/>
            </a:pPr>
            <a:endParaRPr lang="en-US" sz="2200" smtClean="0"/>
          </a:p>
          <a:p>
            <a:pPr lvl="1"/>
            <a:r>
              <a:rPr lang="en-US" sz="2600" smtClean="0"/>
              <a:t>If not counting the meat/meat alternate toward the grains component, the combo is one food item</a:t>
            </a:r>
          </a:p>
          <a:p>
            <a:pPr lvl="2"/>
            <a:r>
              <a:rPr lang="en-US" sz="2200" smtClean="0"/>
              <a:t>Three additional items must be offered to have OVS</a:t>
            </a:r>
          </a:p>
          <a:p>
            <a:pPr lvl="2"/>
            <a:r>
              <a:rPr lang="en-US" sz="2200" smtClean="0"/>
              <a:t>Student may decline the combination</a:t>
            </a:r>
          </a:p>
          <a:p>
            <a:pPr lvl="2"/>
            <a:r>
              <a:rPr lang="en-US" sz="2200" smtClean="0"/>
              <a:t>Example: egg sandwich w/ 1 oz eq of grains and 1 oz eq of m/ma not counting as grains (extra) = 1 food item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457200" y="228600"/>
            <a:ext cx="8153400" cy="1143000"/>
          </a:xfrm>
        </p:spPr>
        <p:txBody>
          <a:bodyPr tIns="83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OVS- Grains </a:t>
            </a:r>
            <a:r>
              <a:rPr lang="en-US" sz="3600" smtClean="0"/>
              <a:t>(part 3)</a:t>
            </a:r>
          </a:p>
        </p:txBody>
      </p:sp>
      <p:sp>
        <p:nvSpPr>
          <p:cNvPr id="34819" name="Content Placeholder 2"/>
          <p:cNvSpPr>
            <a:spLocks noGrp="1"/>
          </p:cNvSpPr>
          <p:nvPr>
            <p:ph idx="1"/>
          </p:nvPr>
        </p:nvSpPr>
        <p:spPr>
          <a:xfrm>
            <a:off x="228600" y="1295400"/>
            <a:ext cx="8534400" cy="5029200"/>
          </a:xfrm>
        </p:spPr>
        <p:txBody>
          <a:bodyPr/>
          <a:lstStyle/>
          <a:p>
            <a:r>
              <a:rPr lang="en-US" sz="2900" smtClean="0"/>
              <a:t>Allowing students to take two of the same grain item</a:t>
            </a:r>
          </a:p>
          <a:p>
            <a:pPr lvl="1"/>
            <a:r>
              <a:rPr lang="en-US" sz="2500" smtClean="0"/>
              <a:t>If a menu planner offers two different 1 oz eq grain items at breakfast, a student </a:t>
            </a:r>
            <a:r>
              <a:rPr lang="en-US" sz="2500" i="1" smtClean="0"/>
              <a:t>may</a:t>
            </a:r>
            <a:r>
              <a:rPr lang="en-US" sz="2500" smtClean="0"/>
              <a:t> be allowed to take two of the same grain and count as two items</a:t>
            </a:r>
          </a:p>
          <a:p>
            <a:pPr lvl="1"/>
            <a:r>
              <a:rPr lang="en-US" sz="2500" smtClean="0"/>
              <a:t>At the discretion of the menu planner to allow duplicates</a:t>
            </a:r>
          </a:p>
          <a:p>
            <a:pPr lvl="1"/>
            <a:r>
              <a:rPr lang="en-US" sz="2500" smtClean="0"/>
              <a:t>Example: school offers milk and fruit, plus two grains: cereal (1 oz eq) and toast (1 oz eq) </a:t>
            </a:r>
          </a:p>
          <a:p>
            <a:pPr lvl="2"/>
            <a:r>
              <a:rPr lang="en-US" smtClean="0"/>
              <a:t>Student could select fruit and two toasts</a:t>
            </a:r>
          </a:p>
          <a:p>
            <a:pPr lvl="2"/>
            <a:r>
              <a:rPr lang="en-US" smtClean="0"/>
              <a:t>2</a:t>
            </a:r>
            <a:r>
              <a:rPr lang="en-US" baseline="30000" smtClean="0"/>
              <a:t>nd</a:t>
            </a:r>
            <a:r>
              <a:rPr lang="en-US" smtClean="0"/>
              <a:t> toast selected in place of other grain offered (cereal)</a:t>
            </a:r>
          </a:p>
          <a:p>
            <a:pPr lvl="2"/>
            <a:r>
              <a:rPr lang="en-US" smtClean="0"/>
              <a:t>Only one item (milk) declined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457200" y="381000"/>
            <a:ext cx="8153400" cy="1143000"/>
          </a:xfrm>
        </p:spPr>
        <p:txBody>
          <a:bodyPr tIns="83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Pre-plating/Bundling</a:t>
            </a:r>
          </a:p>
        </p:txBody>
      </p:sp>
      <p:sp>
        <p:nvSpPr>
          <p:cNvPr id="35843" name="Content Placeholder 2"/>
          <p:cNvSpPr>
            <a:spLocks noGrp="1"/>
          </p:cNvSpPr>
          <p:nvPr>
            <p:ph idx="1"/>
          </p:nvPr>
        </p:nvSpPr>
        <p:spPr>
          <a:xfrm>
            <a:off x="228600" y="1600200"/>
            <a:ext cx="8534400" cy="5029200"/>
          </a:xfrm>
        </p:spPr>
        <p:txBody>
          <a:bodyPr/>
          <a:lstStyle/>
          <a:p>
            <a:r>
              <a:rPr lang="en-US" smtClean="0"/>
              <a:t>Remember – OVS is not required at breakfast</a:t>
            </a:r>
          </a:p>
          <a:p>
            <a:endParaRPr lang="en-US" smtClean="0"/>
          </a:p>
          <a:p>
            <a:r>
              <a:rPr lang="en-US" smtClean="0"/>
              <a:t>Pre-plating/bundling is allowed</a:t>
            </a:r>
          </a:p>
          <a:p>
            <a:endParaRPr lang="en-US" smtClean="0"/>
          </a:p>
          <a:p>
            <a:r>
              <a:rPr lang="en-US" smtClean="0"/>
              <a:t>Encouraged to offer choices to the extent possible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04800" y="304800"/>
            <a:ext cx="8686800" cy="1143000"/>
          </a:xfrm>
        </p:spPr>
        <p:txBody>
          <a:bodyPr/>
          <a:lstStyle/>
          <a:p>
            <a:r>
              <a:rPr lang="en-US" smtClean="0"/>
              <a:t>Technical Assistance Resources	</a:t>
            </a:r>
          </a:p>
        </p:txBody>
      </p:sp>
      <p:sp>
        <p:nvSpPr>
          <p:cNvPr id="36867" name="Content Placeholder 2"/>
          <p:cNvSpPr>
            <a:spLocks noGrp="1"/>
          </p:cNvSpPr>
          <p:nvPr>
            <p:ph idx="1"/>
          </p:nvPr>
        </p:nvSpPr>
        <p:spPr>
          <a:xfrm>
            <a:off x="457200" y="1447800"/>
            <a:ext cx="8229600" cy="4678363"/>
          </a:xfrm>
        </p:spPr>
        <p:txBody>
          <a:bodyPr/>
          <a:lstStyle/>
          <a:p>
            <a:r>
              <a:rPr lang="en-US" smtClean="0"/>
              <a:t>FNS New Meal Pattern website (</a:t>
            </a:r>
            <a:r>
              <a:rPr lang="en-US" smtClean="0">
                <a:hlinkClick r:id="rId3"/>
              </a:rPr>
              <a:t>http://www.fns.usda.gov/cnd/Governance/Legislation/nutritionstandards.htm</a:t>
            </a:r>
            <a:r>
              <a:rPr lang="en-US" smtClean="0"/>
              <a:t>)</a:t>
            </a:r>
          </a:p>
          <a:p>
            <a:pPr lvl="1"/>
            <a:r>
              <a:rPr lang="en-US" sz="2000" smtClean="0"/>
              <a:t>Timeline</a:t>
            </a:r>
          </a:p>
          <a:p>
            <a:pPr lvl="1"/>
            <a:r>
              <a:rPr lang="en-US" sz="2000" smtClean="0"/>
              <a:t>Powerpoint presentations for training</a:t>
            </a:r>
          </a:p>
          <a:p>
            <a:pPr lvl="1"/>
            <a:r>
              <a:rPr lang="en-US" sz="2000" smtClean="0"/>
              <a:t>Recently released Q&amp;As, other policy memos</a:t>
            </a:r>
          </a:p>
          <a:p>
            <a:r>
              <a:rPr lang="en-US" smtClean="0"/>
              <a:t>Best Practices Sharing Center</a:t>
            </a:r>
          </a:p>
          <a:p>
            <a:pPr lvl="1"/>
            <a:r>
              <a:rPr lang="en-US" sz="2000" smtClean="0"/>
              <a:t>SFAs and States can share resources and tools they use to serve healthy menus that meet the new school meal regulations by uploading information to this site</a:t>
            </a:r>
          </a:p>
          <a:p>
            <a:pPr lvl="1"/>
            <a:r>
              <a:rPr lang="en-US" sz="2000" u="sng" smtClean="0">
                <a:hlinkClick r:id="rId4"/>
              </a:rPr>
              <a:t>http://healthymeals.nal.usda.gov/bestpractices</a:t>
            </a:r>
            <a:r>
              <a:rPr lang="en-US" sz="2000" smtClean="0"/>
              <a:t>)</a:t>
            </a:r>
          </a:p>
          <a:p>
            <a:endParaRPr lang="en-US" sz="3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2"/>
          <p:cNvSpPr>
            <a:spLocks noChangeArrowheads="1"/>
          </p:cNvSpPr>
          <p:nvPr/>
        </p:nvSpPr>
        <p:spPr bwMode="auto">
          <a:xfrm>
            <a:off x="1828800" y="1295400"/>
            <a:ext cx="5486400" cy="1143000"/>
          </a:xfrm>
          <a:prstGeom prst="rect">
            <a:avLst/>
          </a:prstGeom>
          <a:noFill/>
          <a:ln w="9525">
            <a:noFill/>
            <a:miter lim="800000"/>
            <a:headEnd/>
            <a:tailEnd/>
          </a:ln>
        </p:spPr>
        <p:txBody>
          <a:bodyPr anchor="ctr"/>
          <a:lstStyle/>
          <a:p>
            <a:pPr algn="ctr"/>
            <a:endParaRPr lang="en-US" sz="5000" b="1">
              <a:solidFill>
                <a:srgbClr val="FF0000"/>
              </a:solidFill>
            </a:endParaRPr>
          </a:p>
        </p:txBody>
      </p:sp>
      <p:sp>
        <p:nvSpPr>
          <p:cNvPr id="37891" name="TextBox 2"/>
          <p:cNvSpPr txBox="1">
            <a:spLocks noChangeArrowheads="1"/>
          </p:cNvSpPr>
          <p:nvPr/>
        </p:nvSpPr>
        <p:spPr bwMode="auto">
          <a:xfrm>
            <a:off x="2362200" y="3124200"/>
            <a:ext cx="4114800" cy="769938"/>
          </a:xfrm>
          <a:prstGeom prst="rect">
            <a:avLst/>
          </a:prstGeom>
          <a:noFill/>
          <a:ln w="9525">
            <a:noFill/>
            <a:miter lim="800000"/>
            <a:headEnd/>
            <a:tailEnd/>
          </a:ln>
        </p:spPr>
        <p:txBody>
          <a:bodyPr>
            <a:spAutoFit/>
          </a:bodyPr>
          <a:lstStyle/>
          <a:p>
            <a:pPr algn="ctr"/>
            <a:r>
              <a:rPr lang="en-US" sz="4400">
                <a:solidFill>
                  <a:schemeClr val="tx2"/>
                </a:solidFill>
              </a:rPr>
              <a:t>Thank You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381000" y="1600200"/>
            <a:ext cx="8229600" cy="4876800"/>
          </a:xfrm>
        </p:spPr>
        <p:txBody>
          <a:bodyPr/>
          <a:lstStyle/>
          <a:p>
            <a:r>
              <a:rPr lang="en-US" sz="2800" smtClean="0">
                <a:ea typeface="MS Gothic" pitchFamily="49" charset="-128"/>
              </a:rPr>
              <a:t>Offer </a:t>
            </a:r>
            <a:r>
              <a:rPr lang="en-US" sz="2800" i="1" smtClean="0">
                <a:ea typeface="MS Gothic" pitchFamily="49" charset="-128"/>
              </a:rPr>
              <a:t>only</a:t>
            </a:r>
            <a:r>
              <a:rPr lang="en-US" sz="2800" smtClean="0">
                <a:ea typeface="MS Gothic" pitchFamily="49" charset="-128"/>
              </a:rPr>
              <a:t> fat-free (flavored or unflavored) and lowfat (unflavored) milk</a:t>
            </a:r>
          </a:p>
          <a:p>
            <a:pPr>
              <a:buFont typeface="Arial" charset="0"/>
              <a:buChar char="•"/>
            </a:pPr>
            <a:r>
              <a:rPr lang="en-US" sz="2800" smtClean="0">
                <a:ea typeface="MS Gothic" pitchFamily="49" charset="-128"/>
              </a:rPr>
              <a:t> Saturated fat limit &lt;10% calories</a:t>
            </a:r>
            <a:endParaRPr lang="en-US" sz="1600" smtClean="0"/>
          </a:p>
          <a:p>
            <a:pPr lvl="1"/>
            <a:endParaRPr lang="en-US" sz="2000" smtClean="0"/>
          </a:p>
        </p:txBody>
      </p:sp>
      <p:sp>
        <p:nvSpPr>
          <p:cNvPr id="6" name="Rectangle 1"/>
          <p:cNvSpPr txBox="1">
            <a:spLocks noChangeArrowheads="1"/>
          </p:cNvSpPr>
          <p:nvPr/>
        </p:nvSpPr>
        <p:spPr bwMode="auto">
          <a:xfrm>
            <a:off x="0" y="533400"/>
            <a:ext cx="8991600" cy="1143000"/>
          </a:xfrm>
          <a:prstGeom prst="rect">
            <a:avLst/>
          </a:prstGeom>
          <a:noFill/>
          <a:ln w="9525">
            <a:noFill/>
            <a:miter lim="800000"/>
            <a:headEnd/>
            <a:tailEnd/>
          </a:ln>
        </p:spPr>
        <p:txBody>
          <a:bodyPr tIns="83808" anchor="ctr"/>
          <a:lstStyle/>
          <a:p>
            <a:pPr algn="ctr" eaLnBrk="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3800" kern="0" dirty="0">
                <a:solidFill>
                  <a:schemeClr val="tx2"/>
                </a:solidFill>
                <a:latin typeface="+mj-lt"/>
                <a:ea typeface="+mj-ea"/>
                <a:cs typeface="+mj-cs"/>
              </a:rPr>
              <a:t>SBP Changes Effective SY 2012-2013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0" y="228600"/>
            <a:ext cx="9144000" cy="1143000"/>
          </a:xfrm>
        </p:spPr>
        <p:txBody>
          <a:bodyPr tIns="83808"/>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SBP Changes Effective SY 2013-2014</a:t>
            </a:r>
          </a:p>
        </p:txBody>
      </p:sp>
      <p:sp>
        <p:nvSpPr>
          <p:cNvPr id="16387" name="Content Placeholder 2"/>
          <p:cNvSpPr>
            <a:spLocks noGrp="1"/>
          </p:cNvSpPr>
          <p:nvPr>
            <p:ph idx="1"/>
          </p:nvPr>
        </p:nvSpPr>
        <p:spPr>
          <a:xfrm>
            <a:off x="381000" y="1600200"/>
            <a:ext cx="8229600" cy="4876800"/>
          </a:xfrm>
        </p:spPr>
        <p:txBody>
          <a:bodyPr/>
          <a:lstStyle/>
          <a:p>
            <a:r>
              <a:rPr lang="en-US" sz="2400" smtClean="0">
                <a:ea typeface="MS Gothic" pitchFamily="49" charset="-128"/>
              </a:rPr>
              <a:t>Half of weekly grains must be whole grain-rich</a:t>
            </a:r>
          </a:p>
          <a:p>
            <a:r>
              <a:rPr lang="en-US" sz="2400" smtClean="0">
                <a:ea typeface="MS Gothic" pitchFamily="49" charset="-128"/>
              </a:rPr>
              <a:t>Minimum weekly grain requirement*</a:t>
            </a:r>
          </a:p>
          <a:p>
            <a:pPr lvl="1">
              <a:buFont typeface="Wingdings 2" pitchFamily="18" charset="2"/>
              <a:buNone/>
            </a:pPr>
            <a:r>
              <a:rPr lang="en-US" sz="2000" smtClean="0">
                <a:ea typeface="MS Gothic" pitchFamily="49" charset="-128"/>
              </a:rPr>
              <a:t>	</a:t>
            </a:r>
            <a:r>
              <a:rPr lang="en-US" sz="1400" smtClean="0">
                <a:ea typeface="MS Gothic" pitchFamily="49" charset="-128"/>
              </a:rPr>
              <a:t>*Maximum not assessed for SY 2013-14, per memo SP 26-2013</a:t>
            </a:r>
          </a:p>
          <a:p>
            <a:r>
              <a:rPr lang="en-US" sz="2400" smtClean="0">
                <a:ea typeface="MS Gothic" pitchFamily="49" charset="-128"/>
              </a:rPr>
              <a:t>Calorie ranges</a:t>
            </a:r>
          </a:p>
          <a:p>
            <a:r>
              <a:rPr lang="en-US" sz="2400" smtClean="0">
                <a:ea typeface="MS Gothic" pitchFamily="49" charset="-128"/>
              </a:rPr>
              <a:t>Zero grams of </a:t>
            </a:r>
            <a:r>
              <a:rPr lang="en-US" sz="2400" i="1" smtClean="0">
                <a:ea typeface="MS Gothic" pitchFamily="49" charset="-128"/>
              </a:rPr>
              <a:t>trans</a:t>
            </a:r>
            <a:r>
              <a:rPr lang="en-US" sz="2400" smtClean="0">
                <a:ea typeface="MS Gothic" pitchFamily="49" charset="-128"/>
              </a:rPr>
              <a:t> fat per portion</a:t>
            </a:r>
          </a:p>
          <a:p>
            <a:r>
              <a:rPr lang="en-US" sz="2400" smtClean="0">
                <a:ea typeface="MS Gothic" pitchFamily="49" charset="-128"/>
              </a:rPr>
              <a:t>A single Food-Based Menu Planning approach</a:t>
            </a:r>
          </a:p>
          <a:p>
            <a:r>
              <a:rPr lang="en-US" sz="2400" smtClean="0">
                <a:ea typeface="MS Gothic" pitchFamily="49" charset="-128"/>
              </a:rPr>
              <a:t>Establish age/grade groups: K-5, 6-8 and 9-12</a:t>
            </a:r>
          </a:p>
          <a:p>
            <a:r>
              <a:rPr lang="en-US" sz="2400" smtClean="0">
                <a:ea typeface="MS Gothic" pitchFamily="49" charset="-128"/>
              </a:rPr>
              <a:t>3-year administrative review cycle includes SBP</a:t>
            </a:r>
          </a:p>
          <a:p>
            <a:r>
              <a:rPr lang="en-US" sz="2400" smtClean="0">
                <a:ea typeface="MS Gothic" pitchFamily="49" charset="-128"/>
              </a:rPr>
              <a:t>States conduct weighted nutrient analysis on one week of menus</a:t>
            </a:r>
            <a:endParaRPr lang="en-US" sz="2400" smtClean="0"/>
          </a:p>
          <a:p>
            <a:pPr lvl="1"/>
            <a:endParaRPr 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0" y="228600"/>
            <a:ext cx="9144000" cy="1143000"/>
          </a:xfrm>
        </p:spPr>
        <p:txBody>
          <a:bodyPr tIns="83808"/>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SBP Changes Effective SY 2014-2015</a:t>
            </a:r>
          </a:p>
        </p:txBody>
      </p:sp>
      <p:sp>
        <p:nvSpPr>
          <p:cNvPr id="50179" name="Content Placeholder 2"/>
          <p:cNvSpPr>
            <a:spLocks noGrp="1"/>
          </p:cNvSpPr>
          <p:nvPr>
            <p:ph idx="1"/>
          </p:nvPr>
        </p:nvSpPr>
        <p:spPr>
          <a:xfrm>
            <a:off x="381000" y="1600200"/>
            <a:ext cx="8229600" cy="4876800"/>
          </a:xfrm>
        </p:spPr>
        <p:txBody>
          <a:bodyPr>
            <a:normAutofit/>
          </a:bodyPr>
          <a:lstStyle/>
          <a:p>
            <a:pPr marL="274320" indent="-274320" fontAlgn="auto">
              <a:spcAft>
                <a:spcPts val="0"/>
              </a:spcAft>
              <a:buClr>
                <a:schemeClr val="accent3"/>
              </a:buClr>
              <a:buFont typeface="Wingdings 2"/>
              <a:buChar char=""/>
              <a:defRPr/>
            </a:pPr>
            <a:r>
              <a:rPr lang="en-US" dirty="0" smtClean="0">
                <a:ea typeface="MS Gothic" charset="0"/>
                <a:cs typeface="MS Gothic" charset="0"/>
              </a:rPr>
              <a:t>Fruit quantity to increase to 5 cups/week (minimum 1 cup/day)</a:t>
            </a:r>
          </a:p>
          <a:p>
            <a:pPr marL="274320" indent="-274320" fontAlgn="auto">
              <a:spcAft>
                <a:spcPts val="0"/>
              </a:spcAft>
              <a:buClr>
                <a:schemeClr val="accent3"/>
              </a:buClr>
              <a:buFont typeface="Wingdings 2"/>
              <a:buChar char=""/>
              <a:defRPr/>
            </a:pPr>
            <a:r>
              <a:rPr lang="en-US" dirty="0" smtClean="0">
                <a:ea typeface="MS Gothic" charset="0"/>
                <a:cs typeface="MS Gothic" charset="0"/>
              </a:rPr>
              <a:t>All grains must be whole grain-rich</a:t>
            </a:r>
          </a:p>
          <a:p>
            <a:pPr marL="274320" indent="-274320" fontAlgn="auto">
              <a:spcAft>
                <a:spcPts val="0"/>
              </a:spcAft>
              <a:buClr>
                <a:schemeClr val="accent3"/>
              </a:buClr>
              <a:buFont typeface="Wingdings 2"/>
              <a:buChar char=""/>
              <a:defRPr/>
            </a:pPr>
            <a:r>
              <a:rPr lang="en-US" dirty="0" smtClean="0">
                <a:ea typeface="MS Gothic" charset="0"/>
                <a:cs typeface="MS Gothic" charset="0"/>
              </a:rPr>
              <a:t>Target 1 for average weekly sodium limit</a:t>
            </a:r>
          </a:p>
          <a:p>
            <a:pPr marL="274320" indent="-274320" fontAlgn="auto">
              <a:spcAft>
                <a:spcPts val="0"/>
              </a:spcAft>
              <a:buClr>
                <a:schemeClr val="accent3"/>
              </a:buClr>
              <a:buFont typeface="Wingdings 2"/>
              <a:buChar char=""/>
              <a:defRPr/>
            </a:pPr>
            <a:r>
              <a:rPr lang="en-US" dirty="0" smtClean="0">
                <a:ea typeface="MS Gothic" charset="0"/>
                <a:cs typeface="MS Gothic" charset="0"/>
              </a:rPr>
              <a:t>Under OVS, meals selected by students must contain a fruit (or vegetable if using substitution)</a:t>
            </a:r>
          </a:p>
          <a:p>
            <a:pPr marL="274320" indent="-341313" fontAlgn="auto">
              <a:spcBef>
                <a:spcPts val="638"/>
              </a:spcBef>
              <a:spcAft>
                <a:spcPts val="0"/>
              </a:spcAft>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sz="2400" dirty="0" smtClean="0">
              <a:ea typeface="MS Gothic" charset="0"/>
              <a:cs typeface="MS Gothic" charset="0"/>
            </a:endParaRPr>
          </a:p>
          <a:p>
            <a:pPr marL="274320" indent="-341313" fontAlgn="auto">
              <a:spcAft>
                <a:spcPts val="1425"/>
              </a:spcAft>
              <a:buClr>
                <a:schemeClr val="accent3"/>
              </a:buClr>
              <a:buFont typeface="Wingdings 2"/>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sz="2000" dirty="0" smtClean="0">
              <a:ea typeface="MS Gothic" charset="0"/>
              <a:cs typeface="MS Gothic" charset="0"/>
            </a:endParaRPr>
          </a:p>
          <a:p>
            <a:pPr marL="640080" lvl="1" indent="-246888" fontAlgn="auto">
              <a:spcAft>
                <a:spcPts val="0"/>
              </a:spcAft>
              <a:buFont typeface="Wingdings 2"/>
              <a:buChar char=""/>
              <a:defRPr/>
            </a:pP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0" y="228600"/>
            <a:ext cx="9144000" cy="1143000"/>
          </a:xfrm>
        </p:spPr>
        <p:txBody>
          <a:bodyPr tIns="83808"/>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Additional Future SBP Changes</a:t>
            </a:r>
          </a:p>
        </p:txBody>
      </p:sp>
      <p:sp>
        <p:nvSpPr>
          <p:cNvPr id="50179" name="Content Placeholder 2"/>
          <p:cNvSpPr>
            <a:spLocks noGrp="1"/>
          </p:cNvSpPr>
          <p:nvPr>
            <p:ph idx="1"/>
          </p:nvPr>
        </p:nvSpPr>
        <p:spPr>
          <a:xfrm>
            <a:off x="381000" y="1600200"/>
            <a:ext cx="8229600" cy="4876800"/>
          </a:xfrm>
        </p:spPr>
        <p:txBody>
          <a:bodyPr>
            <a:normAutofit/>
          </a:bodyPr>
          <a:lstStyle/>
          <a:p>
            <a:pPr marL="274320" indent="-274320" fontAlgn="auto">
              <a:spcAft>
                <a:spcPts val="0"/>
              </a:spcAft>
              <a:buClr>
                <a:schemeClr val="accent3"/>
              </a:buClr>
              <a:buFont typeface="Wingdings 2"/>
              <a:buChar char=""/>
              <a:defRPr/>
            </a:pPr>
            <a:r>
              <a:rPr lang="en-US" dirty="0" smtClean="0">
                <a:ea typeface="MS Gothic" charset="0"/>
                <a:cs typeface="MS Gothic" charset="0"/>
              </a:rPr>
              <a:t>SY 2017-2018</a:t>
            </a:r>
          </a:p>
          <a:p>
            <a:pPr marL="640080" lvl="1" indent="-246888" fontAlgn="auto">
              <a:spcAft>
                <a:spcPts val="0"/>
              </a:spcAft>
              <a:buFont typeface="Wingdings 2"/>
              <a:buChar char=""/>
              <a:defRPr/>
            </a:pPr>
            <a:r>
              <a:rPr lang="en-US" dirty="0" smtClean="0">
                <a:ea typeface="MS Gothic" charset="0"/>
                <a:cs typeface="MS Gothic" charset="0"/>
              </a:rPr>
              <a:t>Target 2 sodium restriction</a:t>
            </a:r>
          </a:p>
          <a:p>
            <a:pPr marL="274320" indent="-274320" fontAlgn="auto">
              <a:spcAft>
                <a:spcPts val="0"/>
              </a:spcAft>
              <a:buClr>
                <a:schemeClr val="accent3"/>
              </a:buClr>
              <a:buFont typeface="Wingdings 2"/>
              <a:buChar char=""/>
              <a:defRPr/>
            </a:pPr>
            <a:r>
              <a:rPr lang="en-US" dirty="0" smtClean="0">
                <a:ea typeface="MS Gothic" charset="0"/>
                <a:cs typeface="MS Gothic" charset="0"/>
              </a:rPr>
              <a:t>SY 2022-2023</a:t>
            </a:r>
          </a:p>
          <a:p>
            <a:pPr marL="640080" lvl="1" indent="-246888" fontAlgn="auto">
              <a:spcAft>
                <a:spcPts val="0"/>
              </a:spcAft>
              <a:buFont typeface="Wingdings 2"/>
              <a:buChar char=""/>
              <a:defRPr/>
            </a:pPr>
            <a:r>
              <a:rPr lang="en-US" dirty="0" smtClean="0">
                <a:ea typeface="MS Gothic" charset="0"/>
                <a:cs typeface="MS Gothic" charset="0"/>
              </a:rPr>
              <a:t>Final Target sodium restriction</a:t>
            </a:r>
          </a:p>
          <a:p>
            <a:pPr marL="274320" indent="-341313" fontAlgn="auto">
              <a:spcBef>
                <a:spcPts val="638"/>
              </a:spcBef>
              <a:spcAft>
                <a:spcPts val="0"/>
              </a:spcAft>
              <a:buClr>
                <a:srgbClr val="FFFFFF"/>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sz="2400" dirty="0" smtClean="0">
              <a:ea typeface="MS Gothic" charset="0"/>
              <a:cs typeface="MS Gothic" charset="0"/>
            </a:endParaRPr>
          </a:p>
          <a:p>
            <a:pPr marL="274320" indent="-341313" fontAlgn="auto">
              <a:spcAft>
                <a:spcPts val="1425"/>
              </a:spcAft>
              <a:buClr>
                <a:schemeClr val="accent3"/>
              </a:buClr>
              <a:buFont typeface="Wingdings 2"/>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sz="2000" dirty="0" smtClean="0">
              <a:ea typeface="MS Gothic" charset="0"/>
              <a:cs typeface="MS Gothic" charset="0"/>
            </a:endParaRPr>
          </a:p>
          <a:p>
            <a:pPr marL="640080" lvl="1" indent="-246888" fontAlgn="auto">
              <a:spcAft>
                <a:spcPts val="0"/>
              </a:spcAft>
              <a:buFont typeface="Wingdings 2"/>
              <a:buChar char=""/>
              <a:defRPr/>
            </a:pP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57200" y="228600"/>
            <a:ext cx="8153400" cy="1143000"/>
          </a:xfrm>
        </p:spPr>
        <p:txBody>
          <a:bodyPr tIns="83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mtClean="0"/>
              <a:t>Age/Grade Groups</a:t>
            </a:r>
          </a:p>
        </p:txBody>
      </p:sp>
      <p:sp>
        <p:nvSpPr>
          <p:cNvPr id="3" name="Content Placeholder 2"/>
          <p:cNvSpPr>
            <a:spLocks noGrp="1"/>
          </p:cNvSpPr>
          <p:nvPr>
            <p:ph idx="1"/>
          </p:nvPr>
        </p:nvSpPr>
        <p:spPr>
          <a:xfrm>
            <a:off x="228600" y="1524000"/>
            <a:ext cx="8534400" cy="5029200"/>
          </a:xfrm>
        </p:spPr>
        <p:txBody>
          <a:bodyPr>
            <a:normAutofit/>
          </a:bodyPr>
          <a:lstStyle/>
          <a:p>
            <a:pPr marL="274320" indent="-274320" fontAlgn="auto">
              <a:spcAft>
                <a:spcPts val="0"/>
              </a:spcAft>
              <a:buClr>
                <a:schemeClr val="accent3"/>
              </a:buClr>
              <a:buFont typeface="Wingdings 2"/>
              <a:buChar char=""/>
              <a:defRPr/>
            </a:pPr>
            <a:r>
              <a:rPr lang="en-US" sz="2800" dirty="0" smtClean="0">
                <a:ea typeface="MS Gothic" charset="0"/>
                <a:cs typeface="MS Gothic" charset="0"/>
              </a:rPr>
              <a:t>Three age/grade groups for planning breakfasts</a:t>
            </a:r>
          </a:p>
          <a:p>
            <a:pPr marL="640080" lvl="1" indent="-246888" fontAlgn="auto">
              <a:spcAft>
                <a:spcPts val="0"/>
              </a:spcAft>
              <a:buFont typeface="Wingdings 2"/>
              <a:buChar char=""/>
              <a:defRPr/>
            </a:pPr>
            <a:r>
              <a:rPr lang="en-US" dirty="0" smtClean="0">
                <a:ea typeface="MS Gothic" charset="0"/>
                <a:cs typeface="MS Gothic" charset="0"/>
              </a:rPr>
              <a:t>K-5</a:t>
            </a:r>
          </a:p>
          <a:p>
            <a:pPr marL="640080" lvl="1" indent="-246888" fontAlgn="auto">
              <a:spcAft>
                <a:spcPts val="0"/>
              </a:spcAft>
              <a:buFont typeface="Wingdings 2"/>
              <a:buChar char=""/>
              <a:defRPr/>
            </a:pPr>
            <a:r>
              <a:rPr lang="en-US" dirty="0" smtClean="0">
                <a:ea typeface="MS Gothic" charset="0"/>
                <a:cs typeface="MS Gothic" charset="0"/>
              </a:rPr>
              <a:t>6-8</a:t>
            </a:r>
          </a:p>
          <a:p>
            <a:pPr marL="640080" lvl="1" indent="-246888" fontAlgn="auto">
              <a:spcAft>
                <a:spcPts val="0"/>
              </a:spcAft>
              <a:buFont typeface="Wingdings 2"/>
              <a:buChar char=""/>
              <a:defRPr/>
            </a:pPr>
            <a:r>
              <a:rPr lang="en-US" dirty="0" smtClean="0">
                <a:ea typeface="MS Gothic" charset="0"/>
                <a:cs typeface="MS Gothic" charset="0"/>
              </a:rPr>
              <a:t>9-12</a:t>
            </a:r>
          </a:p>
          <a:p>
            <a:pPr marL="274320" indent="-274320" fontAlgn="auto">
              <a:spcAft>
                <a:spcPts val="0"/>
              </a:spcAft>
              <a:buClr>
                <a:schemeClr val="accent3"/>
              </a:buClr>
              <a:buFont typeface="Wingdings 2"/>
              <a:buChar char=""/>
              <a:defRPr/>
            </a:pPr>
            <a:r>
              <a:rPr lang="en-US" sz="2800" dirty="0" smtClean="0">
                <a:ea typeface="MS Gothic" charset="0"/>
                <a:cs typeface="MS Gothic" charset="0"/>
              </a:rPr>
              <a:t>Flexibility in menu planning at breakfast</a:t>
            </a:r>
          </a:p>
          <a:p>
            <a:pPr marL="640080" lvl="1" indent="-246888" fontAlgn="auto">
              <a:spcAft>
                <a:spcPts val="0"/>
              </a:spcAft>
              <a:buFont typeface="Wingdings 2"/>
              <a:buChar char=""/>
              <a:defRPr/>
            </a:pPr>
            <a:r>
              <a:rPr lang="en-US" dirty="0" smtClean="0">
                <a:ea typeface="MS Gothic" charset="0"/>
                <a:cs typeface="MS Gothic" charset="0"/>
              </a:rPr>
              <a:t>All three grade group requirements overlap at breakfast</a:t>
            </a:r>
          </a:p>
          <a:p>
            <a:pPr marL="640080" lvl="1" indent="-246888" fontAlgn="auto">
              <a:spcAft>
                <a:spcPts val="0"/>
              </a:spcAft>
              <a:buFont typeface="Wingdings 2"/>
              <a:buChar char=""/>
              <a:defRPr/>
            </a:pPr>
            <a:r>
              <a:rPr lang="en-US" dirty="0" smtClean="0">
                <a:ea typeface="MS Gothic" charset="0"/>
                <a:cs typeface="MS Gothic" charset="0"/>
              </a:rPr>
              <a:t>A single menu can be used for all groups</a:t>
            </a:r>
          </a:p>
          <a:p>
            <a:pPr marL="640080" lvl="1" indent="-246888" fontAlgn="auto">
              <a:spcAft>
                <a:spcPts val="0"/>
              </a:spcAft>
              <a:buFont typeface="Wingdings 2"/>
              <a:buChar char=""/>
              <a:defRPr/>
            </a:pPr>
            <a:endParaRPr lang="en-US" dirty="0" smtClean="0">
              <a:ea typeface="MS Gothic" charset="0"/>
              <a:cs typeface="MS Gothic" charset="0"/>
            </a:endParaRPr>
          </a:p>
          <a:p>
            <a:pPr marL="1257300" lvl="2" indent="-341313" fontAlgn="auto">
              <a:spcBef>
                <a:spcPts val="638"/>
              </a:spcBef>
              <a:spcAft>
                <a:spcPts val="0"/>
              </a:spcAft>
              <a:buSzPct val="45000"/>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dirty="0" smtClean="0">
              <a:ea typeface="MS Gothic" charset="0"/>
              <a:cs typeface="MS Gothic" charset="0"/>
            </a:endParaRPr>
          </a:p>
          <a:p>
            <a:pPr marL="274320" indent="-341313" fontAlgn="auto">
              <a:spcBef>
                <a:spcPts val="638"/>
              </a:spcBef>
              <a:spcAft>
                <a:spcPts val="0"/>
              </a:spcAft>
              <a:buClr>
                <a:schemeClr val="accent2"/>
              </a:buClr>
              <a:buSzPct val="45000"/>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dirty="0" smtClean="0">
              <a:ea typeface="MS Gothic" charset="0"/>
              <a:cs typeface="MS Gothic" charset="0"/>
            </a:endParaRPr>
          </a:p>
          <a:p>
            <a:pPr marL="274320" indent="-274320" fontAlgn="auto">
              <a:spcAft>
                <a:spcPts val="0"/>
              </a:spcAft>
              <a:buClr>
                <a:schemeClr val="accent3"/>
              </a:buClr>
              <a:buFont typeface="Wingdings 2"/>
              <a:buChar char=""/>
              <a:defRPr/>
            </a:pP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533400"/>
            <a:ext cx="8229600" cy="1143000"/>
          </a:xfrm>
        </p:spPr>
        <p:txBody>
          <a:bodyPr/>
          <a:lstStyle/>
          <a:p>
            <a:r>
              <a:rPr lang="en-US" smtClean="0"/>
              <a:t>Fruits Component</a:t>
            </a:r>
          </a:p>
        </p:txBody>
      </p:sp>
      <p:sp>
        <p:nvSpPr>
          <p:cNvPr id="20483" name="Content Placeholder 2"/>
          <p:cNvSpPr>
            <a:spLocks noGrp="1"/>
          </p:cNvSpPr>
          <p:nvPr>
            <p:ph idx="1"/>
          </p:nvPr>
        </p:nvSpPr>
        <p:spPr>
          <a:xfrm>
            <a:off x="457200" y="1752600"/>
            <a:ext cx="8229600" cy="3962400"/>
          </a:xfrm>
        </p:spPr>
        <p:txBody>
          <a:bodyPr/>
          <a:lstStyle/>
          <a:p>
            <a:r>
              <a:rPr lang="en-US" sz="2800" smtClean="0"/>
              <a:t>Must offer at least ½ cup of fruit and/or vegetables daily</a:t>
            </a:r>
            <a:endParaRPr lang="en-US" sz="2000" smtClean="0"/>
          </a:p>
          <a:p>
            <a:r>
              <a:rPr lang="en-US" smtClean="0"/>
              <a:t>No maximum limit on fruit/vegetable quantities</a:t>
            </a:r>
          </a:p>
          <a:p>
            <a:r>
              <a:rPr lang="en-US" smtClean="0"/>
              <a:t>Fresh, frozen, canned, and dried forms allowed</a:t>
            </a:r>
          </a:p>
          <a:p>
            <a:pPr lvl="1"/>
            <a:r>
              <a:rPr lang="en-US" sz="2200" smtClean="0"/>
              <a:t>No fruit juice limit in SY 2013-14</a:t>
            </a:r>
          </a:p>
          <a:p>
            <a:pPr lvl="1"/>
            <a:r>
              <a:rPr lang="en-US" sz="2200" smtClean="0"/>
              <a:t>No starchy vegetable substitution limits</a:t>
            </a:r>
            <a:endParaRPr lang="en-US" sz="1800" smtClean="0"/>
          </a:p>
          <a:p>
            <a:r>
              <a:rPr lang="en-US" smtClean="0"/>
              <a:t>No OVS requirement to take fruit or vegetable</a:t>
            </a:r>
          </a:p>
          <a:p>
            <a:pPr lvl="1"/>
            <a:r>
              <a:rPr lang="en-US" sz="2200" smtClean="0"/>
              <a:t>Student may decline any one item</a:t>
            </a:r>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04800"/>
            <a:ext cx="8229600" cy="1143000"/>
          </a:xfrm>
        </p:spPr>
        <p:txBody>
          <a:bodyPr/>
          <a:lstStyle/>
          <a:p>
            <a:r>
              <a:rPr lang="en-US" smtClean="0"/>
              <a:t>Fruits Component</a:t>
            </a:r>
          </a:p>
        </p:txBody>
      </p:sp>
      <p:sp>
        <p:nvSpPr>
          <p:cNvPr id="21507" name="Content Placeholder 2"/>
          <p:cNvSpPr>
            <a:spLocks noGrp="1"/>
          </p:cNvSpPr>
          <p:nvPr>
            <p:ph idx="1"/>
          </p:nvPr>
        </p:nvSpPr>
        <p:spPr>
          <a:xfrm>
            <a:off x="533400" y="1676400"/>
            <a:ext cx="8229600" cy="4800600"/>
          </a:xfrm>
        </p:spPr>
        <p:txBody>
          <a:bodyPr/>
          <a:lstStyle/>
          <a:p>
            <a:r>
              <a:rPr lang="en-US" sz="2800" smtClean="0"/>
              <a:t>Temporary allowance for frozen fruit with added sugar </a:t>
            </a:r>
          </a:p>
          <a:p>
            <a:pPr lvl="1"/>
            <a:r>
              <a:rPr lang="en-US" smtClean="0"/>
              <a:t>SY 12/13 and SY 13/14</a:t>
            </a:r>
          </a:p>
          <a:p>
            <a:pPr lvl="1"/>
            <a:endParaRPr lang="en-US" smtClean="0"/>
          </a:p>
          <a:p>
            <a:r>
              <a:rPr lang="en-US" sz="2800" smtClean="0"/>
              <a:t>Schools may offer a: </a:t>
            </a:r>
          </a:p>
          <a:p>
            <a:pPr lvl="1"/>
            <a:r>
              <a:rPr lang="en-US" smtClean="0"/>
              <a:t>Single fruit type</a:t>
            </a:r>
          </a:p>
          <a:p>
            <a:pPr lvl="1"/>
            <a:r>
              <a:rPr lang="en-US" smtClean="0"/>
              <a:t>Single vegetable</a:t>
            </a:r>
          </a:p>
          <a:p>
            <a:pPr lvl="1"/>
            <a:r>
              <a:rPr lang="en-US" smtClean="0"/>
              <a:t>Combination of fruits</a:t>
            </a:r>
          </a:p>
          <a:p>
            <a:pPr lvl="1"/>
            <a:r>
              <a:rPr lang="en-US" smtClean="0"/>
              <a:t>Combination of vegetables</a:t>
            </a:r>
          </a:p>
          <a:p>
            <a:pPr lvl="1"/>
            <a:r>
              <a:rPr lang="en-US" smtClean="0"/>
              <a:t>Combination of fruits and vegetables</a:t>
            </a:r>
          </a:p>
          <a:p>
            <a:endParaRPr lang="en-US" sz="2800" smtClean="0"/>
          </a:p>
          <a:p>
            <a:endParaRPr lang="en-US" smtClean="0"/>
          </a:p>
          <a:p>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6FF1E4-F9D6-44FC-9BEF-CC4735E7CAC5}">
  <ds:schemaRefs>
    <ds:schemaRef ds:uri="http://schemas.microsoft.com/office/2006/metadata/properties"/>
  </ds:schemaRefs>
</ds:datastoreItem>
</file>

<file path=customXml/itemProps2.xml><?xml version="1.0" encoding="utf-8"?>
<ds:datastoreItem xmlns:ds="http://schemas.openxmlformats.org/officeDocument/2006/customXml" ds:itemID="{E03CA6BF-7BA2-4ED5-8CDA-9629EA9E94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C7B3350-21AC-4B0D-AF6D-1B4450C956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11599</TotalTime>
  <Words>4037</Words>
  <Application>Microsoft Office PowerPoint</Application>
  <PresentationFormat>On-screen Show (4:3)</PresentationFormat>
  <Paragraphs>354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What’s for Breakfast?</vt:lpstr>
      <vt:lpstr>Overview</vt:lpstr>
      <vt:lpstr>Slide 3</vt:lpstr>
      <vt:lpstr>SBP Changes Effective SY 2013-2014</vt:lpstr>
      <vt:lpstr>SBP Changes Effective SY 2014-2015</vt:lpstr>
      <vt:lpstr>Additional Future SBP Changes</vt:lpstr>
      <vt:lpstr>Age/Grade Groups</vt:lpstr>
      <vt:lpstr>Fruits Component</vt:lpstr>
      <vt:lpstr>Fruits Component</vt:lpstr>
      <vt:lpstr>Fruits- Smoothies</vt:lpstr>
      <vt:lpstr>Grains Component</vt:lpstr>
      <vt:lpstr>Slide 12</vt:lpstr>
      <vt:lpstr>Whole Grain-Rich Foods</vt:lpstr>
      <vt:lpstr>Grain-based Desserts</vt:lpstr>
      <vt:lpstr>Fortification</vt:lpstr>
      <vt:lpstr>Optional Meat/Meat Alternates</vt:lpstr>
      <vt:lpstr>Meat/Meat Alternate In Place of Grains</vt:lpstr>
      <vt:lpstr>Meat/Meat Alternates as Extras</vt:lpstr>
      <vt:lpstr>OVS: Components vs. Items</vt:lpstr>
      <vt:lpstr>OVS- Grains (part 1)</vt:lpstr>
      <vt:lpstr>OVS- Grains (part 2)</vt:lpstr>
      <vt:lpstr>OVS- Grains (part 3)</vt:lpstr>
      <vt:lpstr>Pre-plating/Bundling</vt:lpstr>
      <vt:lpstr>Technical Assistance Resources </vt:lpstr>
      <vt:lpstr>Slide 25</vt:lpstr>
    </vt:vector>
  </TitlesOfParts>
  <Company>SNA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Maynard</dc:creator>
  <cp:lastModifiedBy>sbenni</cp:lastModifiedBy>
  <cp:revision>564</cp:revision>
  <dcterms:created xsi:type="dcterms:W3CDTF">2009-08-07T14:44:41Z</dcterms:created>
  <dcterms:modified xsi:type="dcterms:W3CDTF">2013-04-02T13:30:02Z</dcterms:modified>
</cp:coreProperties>
</file>