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4"/>
  </p:sldMasterIdLst>
  <p:notesMasterIdLst>
    <p:notesMasterId r:id="rId66"/>
  </p:notesMasterIdLst>
  <p:handoutMasterIdLst>
    <p:handoutMasterId r:id="rId67"/>
  </p:handoutMasterIdLst>
  <p:sldIdLst>
    <p:sldId id="257" r:id="rId5"/>
    <p:sldId id="278" r:id="rId6"/>
    <p:sldId id="365" r:id="rId7"/>
    <p:sldId id="345" r:id="rId8"/>
    <p:sldId id="260" r:id="rId9"/>
    <p:sldId id="304" r:id="rId10"/>
    <p:sldId id="305" r:id="rId11"/>
    <p:sldId id="307" r:id="rId12"/>
    <p:sldId id="309" r:id="rId13"/>
    <p:sldId id="310" r:id="rId14"/>
    <p:sldId id="311" r:id="rId15"/>
    <p:sldId id="313" r:id="rId16"/>
    <p:sldId id="376" r:id="rId17"/>
    <p:sldId id="346" r:id="rId18"/>
    <p:sldId id="347" r:id="rId19"/>
    <p:sldId id="333" r:id="rId20"/>
    <p:sldId id="357" r:id="rId21"/>
    <p:sldId id="355" r:id="rId22"/>
    <p:sldId id="308" r:id="rId23"/>
    <p:sldId id="350" r:id="rId24"/>
    <p:sldId id="382" r:id="rId25"/>
    <p:sldId id="384" r:id="rId26"/>
    <p:sldId id="317" r:id="rId27"/>
    <p:sldId id="392" r:id="rId28"/>
    <p:sldId id="320" r:id="rId29"/>
    <p:sldId id="359" r:id="rId30"/>
    <p:sldId id="325" r:id="rId31"/>
    <p:sldId id="323" r:id="rId32"/>
    <p:sldId id="321" r:id="rId33"/>
    <p:sldId id="322" r:id="rId34"/>
    <p:sldId id="267" r:id="rId35"/>
    <p:sldId id="324" r:id="rId36"/>
    <p:sldId id="370" r:id="rId37"/>
    <p:sldId id="326" r:id="rId38"/>
    <p:sldId id="327" r:id="rId39"/>
    <p:sldId id="387" r:id="rId40"/>
    <p:sldId id="385" r:id="rId41"/>
    <p:sldId id="386" r:id="rId42"/>
    <p:sldId id="393" r:id="rId43"/>
    <p:sldId id="377" r:id="rId44"/>
    <p:sldId id="383" r:id="rId45"/>
    <p:sldId id="329" r:id="rId46"/>
    <p:sldId id="391" r:id="rId47"/>
    <p:sldId id="330" r:id="rId48"/>
    <p:sldId id="378" r:id="rId49"/>
    <p:sldId id="398" r:id="rId50"/>
    <p:sldId id="380" r:id="rId51"/>
    <p:sldId id="338" r:id="rId52"/>
    <p:sldId id="372" r:id="rId53"/>
    <p:sldId id="339" r:id="rId54"/>
    <p:sldId id="402" r:id="rId55"/>
    <p:sldId id="379" r:id="rId56"/>
    <p:sldId id="343" r:id="rId57"/>
    <p:sldId id="344" r:id="rId58"/>
    <p:sldId id="399" r:id="rId59"/>
    <p:sldId id="364" r:id="rId60"/>
    <p:sldId id="381" r:id="rId61"/>
    <p:sldId id="360" r:id="rId62"/>
    <p:sldId id="374" r:id="rId63"/>
    <p:sldId id="271" r:id="rId64"/>
    <p:sldId id="394" r:id="rId6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nigri" initials="d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E4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79" autoAdjust="0"/>
    <p:restoredTop sz="57536" autoAdjust="0"/>
  </p:normalViewPr>
  <p:slideViewPr>
    <p:cSldViewPr>
      <p:cViewPr>
        <p:scale>
          <a:sx n="90" d="100"/>
          <a:sy n="90" d="100"/>
        </p:scale>
        <p:origin x="-948" y="4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94" y="-108"/>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685670756754769"/>
          <c:y val="2.5433982210557128E-2"/>
          <c:w val="0.87630730438532711"/>
          <c:h val="0.88563812335958336"/>
        </c:manualLayout>
      </c:layout>
      <c:barChart>
        <c:barDir val="col"/>
        <c:grouping val="stacked"/>
        <c:ser>
          <c:idx val="0"/>
          <c:order val="0"/>
          <c:tx>
            <c:strRef>
              <c:f>Sheet1!$B$1</c:f>
              <c:strCache>
                <c:ptCount val="1"/>
                <c:pt idx="0">
                  <c:v>Column1</c:v>
                </c:pt>
              </c:strCache>
            </c:strRef>
          </c:tx>
          <c:spPr>
            <a:solidFill>
              <a:schemeClr val="tx2"/>
            </a:solidFill>
          </c:spPr>
          <c:cat>
            <c:strRef>
              <c:f>Sheet1!$A$2:$A$13</c:f>
              <c:strCache>
                <c:ptCount val="12"/>
                <c:pt idx="0">
                  <c:v>6 Medium</c:v>
                </c:pt>
                <c:pt idx="1">
                  <c:v>2.2 oz pkg</c:v>
                </c:pt>
                <c:pt idx="2">
                  <c:v>1 large</c:v>
                </c:pt>
                <c:pt idx="3">
                  <c:v>1 bar (1.6 oz)</c:v>
                </c:pt>
                <c:pt idx="4">
                  <c:v>12 fl oz</c:v>
                </c:pt>
                <c:pt idx="6">
                  <c:v>1 ounce</c:v>
                </c:pt>
                <c:pt idx="7">
                  <c:v>Snack bag</c:v>
                </c:pt>
                <c:pt idx="8">
                  <c:v>1 ounce</c:v>
                </c:pt>
                <c:pt idx="9">
                  <c:v>1 bar (.8 ounce)</c:v>
                </c:pt>
                <c:pt idx="10">
                  <c:v>Snack cup (4 oz)</c:v>
                </c:pt>
                <c:pt idx="11">
                  <c:v>12 fl oz</c:v>
                </c:pt>
              </c:strCache>
            </c:strRef>
          </c:cat>
          <c:val>
            <c:numRef>
              <c:f>Sheet1!$B$2:$B$13</c:f>
              <c:numCache>
                <c:formatCode>General</c:formatCode>
                <c:ptCount val="12"/>
                <c:pt idx="0">
                  <c:v>104</c:v>
                </c:pt>
                <c:pt idx="1">
                  <c:v>72</c:v>
                </c:pt>
                <c:pt idx="2">
                  <c:v>95</c:v>
                </c:pt>
                <c:pt idx="3">
                  <c:v>123</c:v>
                </c:pt>
                <c:pt idx="4">
                  <c:v>10</c:v>
                </c:pt>
                <c:pt idx="6">
                  <c:v>170</c:v>
                </c:pt>
                <c:pt idx="7">
                  <c:v>144</c:v>
                </c:pt>
                <c:pt idx="8">
                  <c:v>118</c:v>
                </c:pt>
                <c:pt idx="9">
                  <c:v>63</c:v>
                </c:pt>
                <c:pt idx="10">
                  <c:v>68</c:v>
                </c:pt>
                <c:pt idx="11">
                  <c:v>0</c:v>
                </c:pt>
              </c:numCache>
            </c:numRef>
          </c:val>
        </c:ser>
        <c:ser>
          <c:idx val="1"/>
          <c:order val="1"/>
          <c:tx>
            <c:strRef>
              <c:f>Sheet1!$C$1</c:f>
              <c:strCache>
                <c:ptCount val="1"/>
                <c:pt idx="0">
                  <c:v>Empty Calories</c:v>
                </c:pt>
              </c:strCache>
            </c:strRef>
          </c:tx>
          <c:spPr>
            <a:solidFill>
              <a:schemeClr val="tx2">
                <a:lumMod val="60000"/>
                <a:lumOff val="40000"/>
              </a:schemeClr>
            </a:solidFill>
          </c:spPr>
          <c:cat>
            <c:strRef>
              <c:f>Sheet1!$A$2:$A$13</c:f>
              <c:strCache>
                <c:ptCount val="12"/>
                <c:pt idx="0">
                  <c:v>6 Medium</c:v>
                </c:pt>
                <c:pt idx="1">
                  <c:v>2.2 oz pkg</c:v>
                </c:pt>
                <c:pt idx="2">
                  <c:v>1 large</c:v>
                </c:pt>
                <c:pt idx="3">
                  <c:v>1 bar (1.6 oz)</c:v>
                </c:pt>
                <c:pt idx="4">
                  <c:v>12 fl oz</c:v>
                </c:pt>
                <c:pt idx="6">
                  <c:v>1 ounce</c:v>
                </c:pt>
                <c:pt idx="7">
                  <c:v>Snack bag</c:v>
                </c:pt>
                <c:pt idx="8">
                  <c:v>1 ounce</c:v>
                </c:pt>
                <c:pt idx="9">
                  <c:v>1 bar (.8 ounce)</c:v>
                </c:pt>
                <c:pt idx="10">
                  <c:v>Snack cup (4 oz)</c:v>
                </c:pt>
                <c:pt idx="11">
                  <c:v>12 fl oz</c:v>
                </c:pt>
              </c:strCache>
            </c:strRef>
          </c:cat>
          <c:val>
            <c:numRef>
              <c:f>Sheet1!$C$2:$C$13</c:f>
              <c:numCache>
                <c:formatCode>General</c:formatCode>
                <c:ptCount val="12"/>
                <c:pt idx="0">
                  <c:v>182</c:v>
                </c:pt>
                <c:pt idx="1">
                  <c:v>177</c:v>
                </c:pt>
                <c:pt idx="2">
                  <c:v>147</c:v>
                </c:pt>
                <c:pt idx="3">
                  <c:v>112</c:v>
                </c:pt>
                <c:pt idx="4">
                  <c:v>126</c:v>
                </c:pt>
                <c:pt idx="6">
                  <c:v>0</c:v>
                </c:pt>
                <c:pt idx="7">
                  <c:v>17</c:v>
                </c:pt>
                <c:pt idx="8">
                  <c:v>0</c:v>
                </c:pt>
                <c:pt idx="9">
                  <c:v>32</c:v>
                </c:pt>
                <c:pt idx="10">
                  <c:v>0</c:v>
                </c:pt>
                <c:pt idx="11">
                  <c:v>1</c:v>
                </c:pt>
              </c:numCache>
            </c:numRef>
          </c:val>
        </c:ser>
        <c:overlap val="100"/>
        <c:axId val="138790784"/>
        <c:axId val="138792320"/>
      </c:barChart>
      <c:catAx>
        <c:axId val="138790784"/>
        <c:scaling>
          <c:orientation val="minMax"/>
        </c:scaling>
        <c:axPos val="b"/>
        <c:tickLblPos val="nextTo"/>
        <c:txPr>
          <a:bodyPr/>
          <a:lstStyle/>
          <a:p>
            <a:pPr>
              <a:defRPr sz="1000" baseline="0"/>
            </a:pPr>
            <a:endParaRPr lang="en-US"/>
          </a:p>
        </c:txPr>
        <c:crossAx val="138792320"/>
        <c:crosses val="autoZero"/>
        <c:auto val="1"/>
        <c:lblAlgn val="ctr"/>
        <c:lblOffset val="100"/>
      </c:catAx>
      <c:valAx>
        <c:axId val="138792320"/>
        <c:scaling>
          <c:orientation val="minMax"/>
        </c:scaling>
        <c:axPos val="l"/>
        <c:majorGridlines>
          <c:spPr>
            <a:ln>
              <a:noFill/>
            </a:ln>
          </c:spPr>
        </c:majorGridlines>
        <c:title>
          <c:tx>
            <c:rich>
              <a:bodyPr rot="-5400000" vert="horz"/>
              <a:lstStyle/>
              <a:p>
                <a:pPr>
                  <a:defRPr/>
                </a:pPr>
                <a:r>
                  <a:rPr lang="en-US" dirty="0" smtClean="0"/>
                  <a:t>Calories</a:t>
                </a:r>
                <a:endParaRPr lang="en-US" dirty="0"/>
              </a:p>
            </c:rich>
          </c:tx>
          <c:layout>
            <c:manualLayout>
              <c:xMode val="edge"/>
              <c:yMode val="edge"/>
              <c:x val="1.6783538388379524E-2"/>
              <c:y val="0.60533063575386414"/>
            </c:manualLayout>
          </c:layout>
        </c:title>
        <c:numFmt formatCode="General" sourceLinked="1"/>
        <c:tickLblPos val="nextTo"/>
        <c:crossAx val="138790784"/>
        <c:crosses val="autoZero"/>
        <c:crossBetween val="between"/>
      </c:valAx>
    </c:plotArea>
    <c:plotVisOnly val="1"/>
    <c:dispBlanksAs val="gap"/>
  </c:chart>
  <c:txPr>
    <a:bodyPr/>
    <a:lstStyle/>
    <a:p>
      <a:pPr>
        <a:defRPr sz="1800"/>
      </a:pPr>
      <a:endParaRPr lang="en-US"/>
    </a:p>
  </c:txPr>
  <c:externalData r:id="rId1"/>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3.jpeg"/></Relationships>
</file>

<file path=ppt/drawings/drawing1.xml><?xml version="1.0" encoding="utf-8"?>
<c:userShapes xmlns:c="http://schemas.openxmlformats.org/drawingml/2006/chart">
  <cdr:relSizeAnchor xmlns:cdr="http://schemas.openxmlformats.org/drawingml/2006/chartDrawing">
    <cdr:from>
      <cdr:x>0.55674</cdr:x>
      <cdr:y>0.41252</cdr:y>
    </cdr:from>
    <cdr:to>
      <cdr:x>0.6116</cdr:x>
      <cdr:y>0.47092</cdr:y>
    </cdr:to>
    <cdr:pic>
      <cdr:nvPicPr>
        <cdr:cNvPr id="2" name="Picture 1" descr="1 ounce of peanuts 170 calories"/>
        <cdr:cNvPicPr>
          <a:picLocks xmlns:a="http://schemas.openxmlformats.org/drawingml/2006/main" noChangeAspect="1"/>
        </cdr:cNvPicPr>
      </cdr:nvPicPr>
      <cdr:blipFill rotWithShape="1">
        <a:blip xmlns:a="http://schemas.openxmlformats.org/drawingml/2006/main" xmlns:r="http://schemas.openxmlformats.org/officeDocument/2006/relationships" r:embed="rId1" cstate="print">
          <a:extLst>
            <a:ext uri="{28A0092B-C50C-407E-A947-70E740481C1C}">
              <a14:useLocalDpi xmlns="" xmlns:a14="http://schemas.microsoft.com/office/drawing/2010/main" val="0"/>
            </a:ext>
          </a:extLst>
        </a:blip>
        <a:srcRect xmlns:a="http://schemas.openxmlformats.org/drawingml/2006/main" b="8889"/>
        <a:stretch xmlns:a="http://schemas.openxmlformats.org/drawingml/2006/main"/>
      </cdr:blipFill>
      <cdr:spPr>
        <a:xfrm xmlns:a="http://schemas.openxmlformats.org/drawingml/2006/main">
          <a:off x="5055339" y="2263235"/>
          <a:ext cx="498233" cy="320432"/>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82913" cy="465138"/>
          </a:xfrm>
          <a:prstGeom prst="rect">
            <a:avLst/>
          </a:prstGeom>
        </p:spPr>
        <p:txBody>
          <a:bodyPr vert="horz" lIns="92158" tIns="46079" rIns="92158" bIns="46079" rtlCol="0"/>
          <a:lstStyle>
            <a:lvl1pPr algn="l">
              <a:defRPr sz="1300"/>
            </a:lvl1pPr>
          </a:lstStyle>
          <a:p>
            <a:endParaRPr lang="en-US"/>
          </a:p>
        </p:txBody>
      </p:sp>
      <p:sp>
        <p:nvSpPr>
          <p:cNvPr id="3" name="Date Placeholder 2"/>
          <p:cNvSpPr>
            <a:spLocks noGrp="1"/>
          </p:cNvSpPr>
          <p:nvPr>
            <p:ph type="dt" sz="quarter" idx="1"/>
          </p:nvPr>
        </p:nvSpPr>
        <p:spPr>
          <a:xfrm>
            <a:off x="3897314" y="0"/>
            <a:ext cx="2982912" cy="465138"/>
          </a:xfrm>
          <a:prstGeom prst="rect">
            <a:avLst/>
          </a:prstGeom>
        </p:spPr>
        <p:txBody>
          <a:bodyPr vert="horz" lIns="92158" tIns="46079" rIns="92158" bIns="46079" rtlCol="0"/>
          <a:lstStyle>
            <a:lvl1pPr algn="r">
              <a:defRPr sz="1300"/>
            </a:lvl1pPr>
          </a:lstStyle>
          <a:p>
            <a:fld id="{F85947C1-7C7D-4BF2-9D02-5B967C5C5250}" type="datetimeFigureOut">
              <a:rPr lang="en-US" smtClean="0"/>
              <a:pPr/>
              <a:t>2/11/2013</a:t>
            </a:fld>
            <a:endParaRPr lang="en-US"/>
          </a:p>
        </p:txBody>
      </p:sp>
      <p:sp>
        <p:nvSpPr>
          <p:cNvPr id="4" name="Footer Placeholder 3"/>
          <p:cNvSpPr>
            <a:spLocks noGrp="1"/>
          </p:cNvSpPr>
          <p:nvPr>
            <p:ph type="ftr" sz="quarter" idx="2"/>
          </p:nvPr>
        </p:nvSpPr>
        <p:spPr>
          <a:xfrm>
            <a:off x="4" y="8829675"/>
            <a:ext cx="2982913" cy="465138"/>
          </a:xfrm>
          <a:prstGeom prst="rect">
            <a:avLst/>
          </a:prstGeom>
        </p:spPr>
        <p:txBody>
          <a:bodyPr vert="horz" lIns="92158" tIns="46079" rIns="92158" bIns="46079" rtlCol="0" anchor="b"/>
          <a:lstStyle>
            <a:lvl1pPr algn="l">
              <a:defRPr sz="1300"/>
            </a:lvl1pPr>
          </a:lstStyle>
          <a:p>
            <a:endParaRPr lang="en-US"/>
          </a:p>
        </p:txBody>
      </p:sp>
      <p:sp>
        <p:nvSpPr>
          <p:cNvPr id="5" name="Slide Number Placeholder 4"/>
          <p:cNvSpPr>
            <a:spLocks noGrp="1"/>
          </p:cNvSpPr>
          <p:nvPr>
            <p:ph type="sldNum" sz="quarter" idx="3"/>
          </p:nvPr>
        </p:nvSpPr>
        <p:spPr>
          <a:xfrm>
            <a:off x="3897314" y="8829675"/>
            <a:ext cx="2982912" cy="465138"/>
          </a:xfrm>
          <a:prstGeom prst="rect">
            <a:avLst/>
          </a:prstGeom>
        </p:spPr>
        <p:txBody>
          <a:bodyPr vert="horz" lIns="92158" tIns="46079" rIns="92158" bIns="46079" rtlCol="0" anchor="b"/>
          <a:lstStyle>
            <a:lvl1pPr algn="r">
              <a:defRPr sz="1300"/>
            </a:lvl1pPr>
          </a:lstStyle>
          <a:p>
            <a:fld id="{3AC3138F-3449-4F24-B304-25373004DA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82119" cy="464820"/>
          </a:xfrm>
          <a:prstGeom prst="rect">
            <a:avLst/>
          </a:prstGeom>
        </p:spPr>
        <p:txBody>
          <a:bodyPr vert="horz" lIns="93173" tIns="46586" rIns="93173" bIns="46586" rtlCol="0"/>
          <a:lstStyle>
            <a:lvl1pPr algn="l">
              <a:defRPr sz="1300"/>
            </a:lvl1pPr>
          </a:lstStyle>
          <a:p>
            <a:endParaRPr lang="en-US" dirty="0"/>
          </a:p>
        </p:txBody>
      </p:sp>
      <p:sp>
        <p:nvSpPr>
          <p:cNvPr id="3" name="Date Placeholder 2"/>
          <p:cNvSpPr>
            <a:spLocks noGrp="1"/>
          </p:cNvSpPr>
          <p:nvPr>
            <p:ph type="dt" idx="1"/>
          </p:nvPr>
        </p:nvSpPr>
        <p:spPr>
          <a:xfrm>
            <a:off x="3898105" y="0"/>
            <a:ext cx="2982119" cy="464820"/>
          </a:xfrm>
          <a:prstGeom prst="rect">
            <a:avLst/>
          </a:prstGeom>
        </p:spPr>
        <p:txBody>
          <a:bodyPr vert="horz" lIns="93173" tIns="46586" rIns="93173" bIns="46586" rtlCol="0"/>
          <a:lstStyle>
            <a:lvl1pPr algn="r">
              <a:defRPr sz="1300"/>
            </a:lvl1pPr>
          </a:lstStyle>
          <a:p>
            <a:fld id="{B3E60CBD-E8C5-4B15-B448-DA6D1EDC537C}" type="datetimeFigureOut">
              <a:rPr lang="en-US" smtClean="0"/>
              <a:pPr/>
              <a:t>2/11/2013</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173" tIns="46586" rIns="93173" bIns="46586"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3" tIns="46586" rIns="93173" bIns="4658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3" y="8829967"/>
            <a:ext cx="2982119" cy="464820"/>
          </a:xfrm>
          <a:prstGeom prst="rect">
            <a:avLst/>
          </a:prstGeom>
        </p:spPr>
        <p:txBody>
          <a:bodyPr vert="horz" lIns="93173" tIns="46586" rIns="93173"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98105" y="8829967"/>
            <a:ext cx="2982119" cy="464820"/>
          </a:xfrm>
          <a:prstGeom prst="rect">
            <a:avLst/>
          </a:prstGeom>
        </p:spPr>
        <p:txBody>
          <a:bodyPr vert="horz" lIns="93173" tIns="46586" rIns="93173" bIns="46586" rtlCol="0" anchor="b"/>
          <a:lstStyle>
            <a:lvl1pPr algn="r">
              <a:defRPr sz="1300"/>
            </a:lvl1pPr>
          </a:lstStyle>
          <a:p>
            <a:fld id="{30E02E6D-B157-4C10-918A-C605841D56C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Times New Roman" pitchFamily="18" charset="0"/>
        <a:ea typeface="+mn-ea"/>
        <a:cs typeface="Times New Roman" pitchFamily="18" charset="0"/>
      </a:defRPr>
    </a:lvl1pPr>
    <a:lvl2pPr marL="457200" algn="l" defTabSz="914400" rtl="0" eaLnBrk="1" latinLnBrk="0" hangingPunct="1">
      <a:defRPr sz="1400" kern="1200">
        <a:solidFill>
          <a:schemeClr val="tx1"/>
        </a:solidFill>
        <a:latin typeface="Times New Roman" pitchFamily="18" charset="0"/>
        <a:ea typeface="+mn-ea"/>
        <a:cs typeface="Times New Roman" pitchFamily="18" charset="0"/>
      </a:defRPr>
    </a:lvl2pPr>
    <a:lvl3pPr marL="914400" algn="l" defTabSz="914400" rtl="0" eaLnBrk="1" latinLnBrk="0" hangingPunct="1">
      <a:defRPr sz="1400" kern="1200">
        <a:solidFill>
          <a:schemeClr val="tx1"/>
        </a:solidFill>
        <a:latin typeface="Times New Roman" pitchFamily="18" charset="0"/>
        <a:ea typeface="+mn-ea"/>
        <a:cs typeface="Times New Roman" pitchFamily="18" charset="0"/>
      </a:defRPr>
    </a:lvl3pPr>
    <a:lvl4pPr marL="1371600" algn="l" defTabSz="914400" rtl="0" eaLnBrk="1" latinLnBrk="0" hangingPunct="1">
      <a:defRPr sz="1400" kern="1200">
        <a:solidFill>
          <a:schemeClr val="tx1"/>
        </a:solidFill>
        <a:latin typeface="Times New Roman" pitchFamily="18" charset="0"/>
        <a:ea typeface="+mn-ea"/>
        <a:cs typeface="Times New Roman" pitchFamily="18" charset="0"/>
      </a:defRPr>
    </a:lvl4pPr>
    <a:lvl5pPr marL="1828800" algn="l" defTabSz="914400" rtl="0" eaLnBrk="1" latinLnBrk="0" hangingPunct="1">
      <a:defRPr sz="1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0A5FA-CA54-4E04-AE9C-F717FF641E4C}" type="slidenum">
              <a:rPr lang="en-US"/>
              <a:pPr/>
              <a:t>1</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sz="1600" dirty="0" smtClean="0">
                <a:latin typeface="Times New Roman" pitchFamily="18" charset="0"/>
              </a:rPr>
              <a:t>This presentation is intended to provide a summary of the proposed rule to establish nutrition standards for all foods sold in school.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The standards for food and beverages proposed in this rule represent </a:t>
            </a:r>
            <a:r>
              <a:rPr lang="en-US" u="sng" dirty="0" smtClean="0"/>
              <a:t>minimum</a:t>
            </a:r>
            <a:r>
              <a:rPr lang="en-US" dirty="0" smtClean="0"/>
              <a:t> standards that local educational agencies, school food authorities and schools would be required to meet.  </a:t>
            </a:r>
          </a:p>
          <a:p>
            <a:pPr lvl="0"/>
            <a:endParaRPr lang="en-US" dirty="0" smtClean="0"/>
          </a:p>
          <a:p>
            <a:pPr lvl="0"/>
            <a:r>
              <a:rPr lang="en-US" dirty="0" smtClean="0"/>
              <a:t>State agencies and/or local schools would have the discretion to establish their own standards for non-program foods sold to children should they wish to do so. </a:t>
            </a:r>
          </a:p>
          <a:p>
            <a:pPr lvl="0"/>
            <a:endParaRPr lang="en-US" dirty="0" smtClean="0"/>
          </a:p>
          <a:p>
            <a:pPr lvl="0"/>
            <a:r>
              <a:rPr lang="en-US" dirty="0" smtClean="0"/>
              <a:t>Such standards, however, would have to be consistent with the final minimum standards established by federal regulation.    </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buFont typeface="Arial" pitchFamily="34" charset="0"/>
              <a:buNone/>
            </a:pPr>
            <a:r>
              <a:rPr lang="en-US" sz="1200" dirty="0" smtClean="0"/>
              <a:t>In developing the proposed rule, USDA considered a wide range of information available on competitive foods. </a:t>
            </a:r>
          </a:p>
          <a:p>
            <a:pPr lvl="0">
              <a:buFont typeface="Arial" pitchFamily="34" charset="0"/>
              <a:buNone/>
            </a:pPr>
            <a:endParaRPr lang="en-US" sz="1200" dirty="0" smtClean="0"/>
          </a:p>
          <a:p>
            <a:pPr lvl="0">
              <a:buFont typeface="Arial" pitchFamily="34" charset="0"/>
              <a:buNone/>
            </a:pPr>
            <a:r>
              <a:rPr lang="en-US" sz="1200" dirty="0" smtClean="0"/>
              <a:t>As part of USDA’s review of authoritative scientific recommendations for nutrition standards, the Agency gave consideration to the National Academies’ 2007 Institute of Medicine’s (IOM) report entitled </a:t>
            </a:r>
            <a:r>
              <a:rPr lang="en-US" sz="1200" u="sng" dirty="0" smtClean="0"/>
              <a:t>Nutrition</a:t>
            </a:r>
            <a:r>
              <a:rPr lang="en-US" sz="1200" i="1" dirty="0" smtClean="0"/>
              <a:t> </a:t>
            </a:r>
            <a:r>
              <a:rPr lang="en-US" sz="1200" u="sng" dirty="0" smtClean="0"/>
              <a:t>Standards for Foods in Schools: Leading the Way Toward Healthier Youth.</a:t>
            </a:r>
            <a:endParaRPr lang="en-US" sz="1200" dirty="0" smtClean="0"/>
          </a:p>
          <a:p>
            <a:pPr lvl="0"/>
            <a:endParaRPr lang="en-US" sz="1200" dirty="0" smtClean="0"/>
          </a:p>
          <a:p>
            <a:pPr lvl="0"/>
            <a:r>
              <a:rPr lang="en-US" sz="1200" dirty="0" smtClean="0"/>
              <a:t>In addition, the Department conducted a broad review of existing nutrition standards including:   </a:t>
            </a:r>
          </a:p>
          <a:p>
            <a:pPr lvl="0"/>
            <a:endParaRPr lang="en-US" sz="1200" dirty="0" smtClean="0"/>
          </a:p>
          <a:p>
            <a:pPr>
              <a:buFont typeface="Arial" pitchFamily="34" charset="0"/>
              <a:buChar char="•"/>
            </a:pPr>
            <a:r>
              <a:rPr lang="en-US" sz="1200" dirty="0" smtClean="0"/>
              <a:t>USDA’s </a:t>
            </a:r>
            <a:r>
              <a:rPr lang="en-US" sz="1200" dirty="0" err="1" smtClean="0"/>
              <a:t>HealthierUS</a:t>
            </a:r>
            <a:r>
              <a:rPr lang="en-US" sz="1200" baseline="0" dirty="0" smtClean="0"/>
              <a:t> School Challenge </a:t>
            </a:r>
            <a:r>
              <a:rPr lang="en-US" sz="1200" dirty="0" smtClean="0"/>
              <a:t>standards, </a:t>
            </a:r>
          </a:p>
          <a:p>
            <a:pPr>
              <a:buFont typeface="Arial" pitchFamily="34" charset="0"/>
              <a:buNone/>
            </a:pPr>
            <a:endParaRPr lang="en-US" sz="1200" dirty="0" smtClean="0"/>
          </a:p>
          <a:p>
            <a:pPr>
              <a:buFont typeface="Arial" pitchFamily="34" charset="0"/>
              <a:buChar char="•"/>
            </a:pPr>
            <a:r>
              <a:rPr lang="en-US" sz="1200" dirty="0" smtClean="0"/>
              <a:t>existing State and local nutrition standards for foods and beverages sold in competition with school meals and</a:t>
            </a:r>
          </a:p>
          <a:p>
            <a:pPr>
              <a:buFont typeface="Arial" pitchFamily="34" charset="0"/>
              <a:buChar char="•"/>
            </a:pPr>
            <a:endParaRPr lang="en-US" sz="1200" dirty="0" smtClean="0"/>
          </a:p>
          <a:p>
            <a:pPr>
              <a:buFont typeface="Arial" pitchFamily="34" charset="0"/>
              <a:buChar char="•"/>
            </a:pPr>
            <a:r>
              <a:rPr lang="en-US" sz="1200" dirty="0" smtClean="0"/>
              <a:t>existing voluntary standards and recommendations that have been developed by various private organizations such as the National Alliance for Nutrition and Activity and the Alliance for a Healthier Generation. </a:t>
            </a:r>
          </a:p>
          <a:p>
            <a:pPr lvl="0">
              <a:buFont typeface="Arial" pitchFamily="34" charset="0"/>
              <a:buChar char="•"/>
            </a:pPr>
            <a:endParaRPr lang="en-US" sz="1200" dirty="0" smtClean="0"/>
          </a:p>
          <a:p>
            <a:pPr lvl="0">
              <a:buFont typeface="Arial" pitchFamily="34" charset="0"/>
              <a:buNone/>
            </a:pPr>
            <a:r>
              <a:rPr lang="en-US" sz="1200" dirty="0" smtClean="0"/>
              <a:t>The Department also solicited input from Federal child nutrition program stakeholders, including nutrition and health professionals, academics, industry, interest groups and the public through a variety of channels.  </a:t>
            </a:r>
          </a:p>
          <a:p>
            <a:pPr lvl="0">
              <a:buFont typeface="Arial" pitchFamily="34" charset="0"/>
              <a:buChar char="•"/>
            </a:pPr>
            <a:endParaRPr lang="en-US" sz="1200" dirty="0" smtClean="0"/>
          </a:p>
          <a:p>
            <a:pPr lvl="0">
              <a:buFont typeface="Arial" pitchFamily="34" charset="0"/>
              <a:buNone/>
            </a:pPr>
            <a:r>
              <a:rPr lang="en-US" sz="1200" dirty="0" smtClean="0"/>
              <a:t>Input gathered from these various sources has served to assist the Department in formulating the standards and options proposed in this rule.  </a:t>
            </a:r>
          </a:p>
          <a:p>
            <a:endParaRPr lang="en-US" dirty="0" smtClean="0"/>
          </a:p>
          <a:p>
            <a:pPr lvl="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In addition, USDA strongly considered the practical application of the proposed</a:t>
            </a:r>
            <a:r>
              <a:rPr lang="en-US" baseline="0" dirty="0" smtClean="0"/>
              <a:t> </a:t>
            </a:r>
            <a:r>
              <a:rPr lang="en-US" dirty="0" smtClean="0"/>
              <a:t>standards in the school setting. We</a:t>
            </a:r>
            <a:r>
              <a:rPr lang="en-US" baseline="0" dirty="0" smtClean="0"/>
              <a:t> wanted the schools to be able to succeed at implementing these standards. </a:t>
            </a:r>
            <a:endParaRPr lang="en-US" dirty="0" smtClean="0"/>
          </a:p>
          <a:p>
            <a:pPr>
              <a:buNone/>
            </a:pPr>
            <a:r>
              <a:rPr lang="en-US" dirty="0" smtClean="0"/>
              <a:t> </a:t>
            </a:r>
          </a:p>
          <a:p>
            <a:pPr lvl="0"/>
            <a:r>
              <a:rPr lang="en-US" dirty="0" smtClean="0"/>
              <a:t>Making sure the standards align</a:t>
            </a:r>
            <a:r>
              <a:rPr lang="en-US" baseline="0" dirty="0" smtClean="0"/>
              <a:t> with and complement the efforts to improve nutrition already underway in the cafeteria under the recently updated school meal requirements was also a consideration in developing these proposed standards. </a:t>
            </a:r>
          </a:p>
          <a:p>
            <a:pPr lvl="0"/>
            <a:endParaRPr lang="en-US" baseline="0" dirty="0" smtClean="0"/>
          </a:p>
          <a:p>
            <a:pPr lvl="0"/>
            <a:r>
              <a:rPr lang="en-US" dirty="0" smtClean="0"/>
              <a:t>The intent of this proposal is to support the school meal programs as the major source of foods and beverages offered at school and to ensure that all other foods and beverages sold on the school campus during the school day will contribute to an overall healthful eating environment.</a:t>
            </a:r>
            <a:r>
              <a:rPr lang="en-US" baseline="0" dirty="0" smtClean="0"/>
              <a:t> Together the school meal standards and the proposed nutrition standards for all foods support the</a:t>
            </a:r>
            <a:r>
              <a:rPr lang="en-US" dirty="0" smtClean="0"/>
              <a:t> goal of improving the nutrition environment of our Nation’s schools.  </a:t>
            </a:r>
          </a:p>
          <a:p>
            <a:pPr>
              <a:buNone/>
            </a:pPr>
            <a:r>
              <a:rPr lang="en-US" dirty="0" smtClean="0"/>
              <a:t> </a:t>
            </a:r>
          </a:p>
          <a:p>
            <a:r>
              <a:rPr lang="en-US" dirty="0" smtClean="0"/>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USDA is keenly interested in public</a:t>
            </a:r>
            <a:r>
              <a:rPr lang="en-US" baseline="0" dirty="0" smtClean="0"/>
              <a:t> comment on the particular merits </a:t>
            </a:r>
            <a:r>
              <a:rPr lang="en-US" dirty="0" smtClean="0"/>
              <a:t>of each proposed provision. Please note that some provisions contain</a:t>
            </a:r>
            <a:r>
              <a:rPr lang="en-US" baseline="0" dirty="0" smtClean="0"/>
              <a:t> specific alternatives for comment. </a:t>
            </a:r>
            <a:r>
              <a:rPr lang="en-US" dirty="0" smtClean="0"/>
              <a:t>USDA will use this</a:t>
            </a:r>
            <a:r>
              <a:rPr lang="en-US" baseline="0" dirty="0" smtClean="0"/>
              <a:t> feedback to develop the implementing rule.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let’s take a detailed look at</a:t>
            </a:r>
            <a:r>
              <a:rPr lang="en-US" baseline="0" dirty="0" smtClean="0"/>
              <a:t> the content of the proposed rule.</a:t>
            </a:r>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proposal includes several</a:t>
            </a:r>
            <a:r>
              <a:rPr lang="en-US" baseline="0" dirty="0" smtClean="0"/>
              <a:t> new definitions.</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1390">
              <a:defRPr/>
            </a:pPr>
            <a:r>
              <a:rPr lang="en-US" dirty="0" smtClean="0"/>
              <a:t>The</a:t>
            </a:r>
            <a:r>
              <a:rPr lang="en-US" baseline="0" dirty="0" smtClean="0"/>
              <a:t> Healthy, Hunger-Free Kids Act</a:t>
            </a:r>
            <a:r>
              <a:rPr lang="en-US" dirty="0" smtClean="0"/>
              <a:t> stipulates that the nutrition standards for competitive food shall apply to all foods and beverages sold: (a) outside the school meals programs; (b) on the school campus; and (c) at any time during the school day. </a:t>
            </a:r>
          </a:p>
          <a:p>
            <a:pPr defTabSz="881390">
              <a:defRPr/>
            </a:pPr>
            <a:endParaRPr lang="en-US" dirty="0" smtClean="0"/>
          </a:p>
          <a:p>
            <a:pPr defTabSz="881390">
              <a:defRPr/>
            </a:pPr>
            <a:r>
              <a:rPr lang="en-US" dirty="0" smtClean="0"/>
              <a:t>Therefore, for the purpose of implementing section 208 of the Healthy,</a:t>
            </a:r>
            <a:r>
              <a:rPr lang="en-US" baseline="0" dirty="0" smtClean="0"/>
              <a:t> Hunger-Free Kids Act</a:t>
            </a:r>
            <a:r>
              <a:rPr lang="en-US" dirty="0" smtClean="0"/>
              <a:t> this rule includes proposed definitions for “competitive foods”, “school campus” and “school day”.</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1390">
              <a:defRPr/>
            </a:pPr>
            <a:r>
              <a:rPr lang="en-US" sz="1400" u="sng" dirty="0" smtClean="0"/>
              <a:t>Competitive food</a:t>
            </a:r>
            <a:r>
              <a:rPr lang="en-US" sz="1400" dirty="0" smtClean="0"/>
              <a:t> is proposed to be defined as all food and beverages sold to students on the </a:t>
            </a:r>
            <a:r>
              <a:rPr lang="en-US" sz="1400" u="sng" dirty="0" smtClean="0"/>
              <a:t>School campus</a:t>
            </a:r>
            <a:r>
              <a:rPr lang="en-US" sz="1400" dirty="0" smtClean="0"/>
              <a:t> during the </a:t>
            </a:r>
            <a:r>
              <a:rPr lang="en-US" sz="1400" u="sng" dirty="0" smtClean="0"/>
              <a:t>School day, </a:t>
            </a:r>
            <a:r>
              <a:rPr lang="en-US" sz="1400" dirty="0" smtClean="0"/>
              <a:t>other than those meals reimbursable under programs authorized by the National School Lunch Act and the Child Nutrition Act. </a:t>
            </a:r>
          </a:p>
          <a:p>
            <a:pPr defTabSz="881390">
              <a:defRPr/>
            </a:pPr>
            <a:endParaRPr lang="en-US" sz="1400" dirty="0" smtClean="0"/>
          </a:p>
          <a:p>
            <a:pPr defTabSz="881390">
              <a:defRPr/>
            </a:pPr>
            <a:r>
              <a:rPr lang="en-US" sz="1400" dirty="0" smtClean="0"/>
              <a:t>These include all of the Child Nutrition Programs</a:t>
            </a:r>
            <a:r>
              <a:rPr lang="en-US" sz="1400" baseline="0" dirty="0" smtClean="0"/>
              <a:t> operating in a school.</a:t>
            </a:r>
            <a:endParaRPr lang="en-US" sz="1400"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1390">
              <a:defRPr/>
            </a:pPr>
            <a:r>
              <a:rPr lang="en-US" u="sng" dirty="0" smtClean="0"/>
              <a:t>School campus</a:t>
            </a:r>
            <a:r>
              <a:rPr lang="en-US" dirty="0" smtClean="0"/>
              <a:t> is proposed to be defined, for the purpose of competitive food standards implementation, as all areas of the property under the jurisdiction of the school that are accessible to students during the school day. </a:t>
            </a:r>
          </a:p>
          <a:p>
            <a:pPr defTabSz="881390">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881390">
              <a:defRPr/>
            </a:pPr>
            <a:r>
              <a:rPr lang="en-US" sz="1400" dirty="0" smtClean="0"/>
              <a:t>With the many activities, programs and schedules established by schools, it is not possible to specify in regulations a precise time for the start of the school day; therefore, this rule proposes that the sale of competitive food to students be prohibited from the midnight before, to 30 minutes after the end of the official school day</a:t>
            </a:r>
            <a:r>
              <a:rPr lang="en-US" sz="1400" baseline="0" dirty="0" smtClean="0"/>
              <a:t>, or what may be considered the</a:t>
            </a:r>
            <a:r>
              <a:rPr lang="en-US" sz="1400" dirty="0" smtClean="0"/>
              <a:t> instructional day.  </a:t>
            </a:r>
          </a:p>
          <a:p>
            <a:pPr defTabSz="881390">
              <a:defRPr/>
            </a:pPr>
            <a:endParaRPr lang="en-US" sz="1400" dirty="0" smtClean="0"/>
          </a:p>
          <a:p>
            <a:pPr defTabSz="881390">
              <a:defRPr/>
            </a:pPr>
            <a:r>
              <a:rPr lang="en-US" sz="1400" dirty="0" smtClean="0"/>
              <a:t>For example, if a school dismissed each day at 3:00,</a:t>
            </a:r>
            <a:r>
              <a:rPr lang="en-US" sz="1400" baseline="0" dirty="0" smtClean="0"/>
              <a:t> then the standards would apply from midnight that day until 3:30 pm, 30 minutes after dismissal.</a:t>
            </a:r>
            <a:endParaRPr lang="en-US" sz="1400" dirty="0" smtClean="0"/>
          </a:p>
          <a:p>
            <a:pPr defTabSz="881390">
              <a:defRPr/>
            </a:pPr>
            <a:endParaRPr lang="en-US" sz="1400" dirty="0" smtClean="0"/>
          </a:p>
          <a:p>
            <a:pPr defTabSz="881390">
              <a:defRPr/>
            </a:pPr>
            <a:r>
              <a:rPr lang="en-US" sz="1400" dirty="0" smtClean="0"/>
              <a:t>The intent of the proposed definitions of school day and school campus is to provide simple and straightforward criteria to ensure that food that does not meet the standards outlined in this proposed rule is not sold to students on the school campus during the school day.  The definitions proposed deal exclusively with the application of the proposed food standards and are intended to have no impact whatsoever on any definition of instructional day or school campus that is established by a State or a local educational agency or school for other purposes. </a:t>
            </a:r>
          </a:p>
          <a:p>
            <a:pPr defTabSz="881390">
              <a:defRPr/>
            </a:pPr>
            <a:endParaRPr lang="en-US" sz="1500" dirty="0" smtClean="0"/>
          </a:p>
          <a:p>
            <a:pPr defTabSz="881390">
              <a:defRPr/>
            </a:pPr>
            <a:endParaRPr lang="en-US" sz="1500" dirty="0" smtClean="0"/>
          </a:p>
          <a:p>
            <a:pPr defTabSz="881390">
              <a:defRPr/>
            </a:pPr>
            <a:r>
              <a:rPr lang="en-US" sz="1500" dirty="0" smtClean="0"/>
              <a:t> </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The proposed standards would</a:t>
            </a:r>
            <a:r>
              <a:rPr lang="en-US" baseline="0" dirty="0" smtClean="0"/>
              <a:t> </a:t>
            </a:r>
            <a:r>
              <a:rPr lang="en-US" dirty="0" smtClean="0"/>
              <a:t>apply to all foods and</a:t>
            </a:r>
            <a:r>
              <a:rPr lang="en-US" baseline="0" dirty="0" smtClean="0"/>
              <a:t> beverages </a:t>
            </a:r>
            <a:r>
              <a:rPr lang="en-US" dirty="0" smtClean="0"/>
              <a:t>sold to</a:t>
            </a:r>
            <a:r>
              <a:rPr lang="en-US" baseline="0" dirty="0" smtClean="0"/>
              <a:t> students on campus, during the school day. </a:t>
            </a:r>
          </a:p>
          <a:p>
            <a:pPr lvl="0"/>
            <a:endParaRPr lang="en-US" baseline="0" dirty="0" smtClean="0"/>
          </a:p>
          <a:p>
            <a:pPr lvl="0"/>
            <a:r>
              <a:rPr lang="en-US" baseline="0" dirty="0" smtClean="0"/>
              <a:t>This would include foods and beverages sold </a:t>
            </a:r>
            <a:r>
              <a:rPr lang="en-US" dirty="0" smtClean="0"/>
              <a:t>a la carte in </a:t>
            </a:r>
            <a:r>
              <a:rPr lang="en-US" baseline="0" dirty="0" smtClean="0"/>
              <a:t>the cafeteria</a:t>
            </a:r>
            <a:r>
              <a:rPr lang="en-US" dirty="0" smtClean="0"/>
              <a:t>, in school stores, at snack bars, and from vending machines.</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18">
              <a:defRPr/>
            </a:pPr>
            <a:r>
              <a:rPr lang="en-US" dirty="0" smtClean="0"/>
              <a:t>This rule sets forth proposed provisions to implement sections 203 and 208 of Public Law 111–296, the Healthy, Hunger-Free Kids Act of 2010 (HHFKA) for schools that participate in the National School Lunch Program (NSLP) and the School Breakfast Program (SBP). </a:t>
            </a:r>
          </a:p>
          <a:p>
            <a:pPr defTabSz="931718">
              <a:defRPr/>
            </a:pPr>
            <a:endParaRPr lang="en-US" dirty="0" smtClean="0"/>
          </a:p>
          <a:p>
            <a:pPr defTabSz="931718">
              <a:defRPr/>
            </a:pPr>
            <a:r>
              <a:rPr lang="en-US" dirty="0" smtClean="0"/>
              <a:t>The proposed rule was published in the Federal Register on February 8</a:t>
            </a:r>
            <a:r>
              <a:rPr lang="en-US" baseline="30000" dirty="0" smtClean="0"/>
              <a:t>th</a:t>
            </a:r>
            <a:r>
              <a:rPr lang="en-US" baseline="0" dirty="0" smtClean="0"/>
              <a:t> </a:t>
            </a:r>
            <a:r>
              <a:rPr lang="en-US" dirty="0" smtClean="0"/>
              <a:t>and has a 60-day comment period which runs from February</a:t>
            </a:r>
            <a:r>
              <a:rPr lang="en-US" baseline="0" dirty="0" smtClean="0"/>
              <a:t> 8</a:t>
            </a:r>
            <a:r>
              <a:rPr lang="en-US" baseline="30000" dirty="0" smtClean="0"/>
              <a:t>th</a:t>
            </a:r>
            <a:r>
              <a:rPr lang="en-US" baseline="0" dirty="0" smtClean="0"/>
              <a:t> to April 8</a:t>
            </a:r>
            <a:r>
              <a:rPr lang="en-US" baseline="30000" dirty="0" smtClean="0"/>
              <a:t>th</a:t>
            </a:r>
            <a:r>
              <a:rPr lang="en-US" baseline="0" dirty="0" smtClean="0"/>
              <a:t> 2013</a:t>
            </a:r>
            <a:r>
              <a:rPr lang="en-US" dirty="0" smtClean="0"/>
              <a:t>.</a:t>
            </a:r>
          </a:p>
          <a:p>
            <a:pPr defTabSz="931718">
              <a:defRPr/>
            </a:pPr>
            <a:endParaRPr lang="en-US" dirty="0" smtClean="0"/>
          </a:p>
          <a:p>
            <a:pPr defTabSz="931718">
              <a:defRPr/>
            </a:pPr>
            <a:r>
              <a:rPr lang="en-US" dirty="0" smtClean="0"/>
              <a:t>The preferred method for comment submission is through www.regulations.gov.  We will talk more about how</a:t>
            </a:r>
            <a:r>
              <a:rPr lang="en-US" baseline="0" dirty="0" smtClean="0"/>
              <a:t> you can submit comments at the end of the presentation.</a:t>
            </a:r>
            <a:endParaRPr lang="en-US" dirty="0" smtClean="0"/>
          </a:p>
          <a:p>
            <a:pPr defTabSz="931718">
              <a:defRPr/>
            </a:pPr>
            <a:endParaRPr lang="en-US"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next several slides,</a:t>
            </a:r>
            <a:r>
              <a:rPr lang="en-US" baseline="0" dirty="0" smtClean="0"/>
              <a:t> we will outline the proposed nutrition standards for foods and beverages sold in school.</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There are separate standards for food and beverages in the proposed rule. </a:t>
            </a:r>
          </a:p>
          <a:p>
            <a:pPr lvl="0"/>
            <a:endParaRPr lang="en-US" dirty="0" smtClean="0"/>
          </a:p>
          <a:p>
            <a:pPr lvl="0"/>
            <a:r>
              <a:rPr lang="en-US" dirty="0" smtClean="0"/>
              <a:t>In</a:t>
            </a:r>
            <a:r>
              <a:rPr lang="en-US" baseline="0" dirty="0" smtClean="0"/>
              <a:t> addition, there are s</a:t>
            </a:r>
            <a:r>
              <a:rPr lang="en-US" dirty="0" smtClean="0"/>
              <a:t>everal areas where more than one option is formally proposed in the rule.</a:t>
            </a:r>
          </a:p>
          <a:p>
            <a:pPr lvl="0"/>
            <a:endParaRPr lang="en-US" dirty="0" smtClean="0"/>
          </a:p>
          <a:p>
            <a:pPr lvl="0"/>
            <a:r>
              <a:rPr lang="en-US" dirty="0" smtClean="0"/>
              <a:t>There are other areas where one option is proposed, but comments</a:t>
            </a:r>
            <a:r>
              <a:rPr lang="en-US" baseline="0" dirty="0" smtClean="0"/>
              <a:t> are </a:t>
            </a:r>
            <a:r>
              <a:rPr lang="en-US" dirty="0" smtClean="0"/>
              <a:t>sought on specific issues. </a:t>
            </a:r>
          </a:p>
          <a:p>
            <a:pPr lvl="0"/>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FNS desires public input on all issues</a:t>
            </a:r>
            <a:r>
              <a:rPr lang="en-US" baseline="0" dirty="0" smtClean="0"/>
              <a:t> and alternatives in the proposed rule and are seeking </a:t>
            </a:r>
            <a:r>
              <a:rPr lang="en-US" dirty="0" smtClean="0"/>
              <a:t>comments on the best approach.</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smtClean="0">
                <a:solidFill>
                  <a:schemeClr val="tx1"/>
                </a:solidFill>
              </a:rPr>
              <a:t>Standards</a:t>
            </a:r>
            <a:r>
              <a:rPr lang="en-US" kern="1200" baseline="0" dirty="0" smtClean="0">
                <a:solidFill>
                  <a:schemeClr val="tx1"/>
                </a:solidFill>
              </a:rPr>
              <a:t> for foods sold in all schools apply to all grades of students.</a:t>
            </a:r>
          </a:p>
          <a:p>
            <a:endParaRPr lang="en-US" kern="1200" baseline="0" dirty="0" smtClean="0">
              <a:solidFill>
                <a:schemeClr val="tx1"/>
              </a:solidFill>
            </a:endParaRPr>
          </a:p>
          <a:p>
            <a:r>
              <a:rPr lang="en-US" kern="1200" baseline="0" dirty="0" smtClean="0">
                <a:solidFill>
                  <a:schemeClr val="tx1"/>
                </a:solidFill>
              </a:rPr>
              <a:t>The proposed rule contains both general standards and specific nutrient standards as well as exemptions for specific foods.</a:t>
            </a:r>
          </a:p>
          <a:p>
            <a:endParaRPr lang="en-US" kern="1200" baseline="0" dirty="0" smtClean="0">
              <a:solidFill>
                <a:schemeClr val="tx1"/>
              </a:solidFill>
            </a:endParaRPr>
          </a:p>
          <a:p>
            <a:r>
              <a:rPr lang="en-US" kern="1200" baseline="0" dirty="0" smtClean="0">
                <a:solidFill>
                  <a:schemeClr val="tx1"/>
                </a:solidFill>
              </a:rPr>
              <a:t>In addition, broader exemptions exist for fruits and vegetables and foods served in the National School Lunch Program and School Breakfast Program.</a:t>
            </a:r>
            <a:endParaRPr lang="en-US" kern="1200" dirty="0" smtClean="0">
              <a:solidFill>
                <a:schemeClr val="tx1"/>
              </a:solidFill>
            </a:endParaRPr>
          </a:p>
          <a:p>
            <a:endParaRPr lang="en-US" kern="1200" dirty="0" smtClean="0">
              <a:solidFill>
                <a:schemeClr val="tx1"/>
              </a:solidFill>
            </a:endParaRPr>
          </a:p>
          <a:p>
            <a:r>
              <a:rPr lang="en-US" kern="1200" dirty="0" smtClean="0">
                <a:solidFill>
                  <a:schemeClr val="tx1"/>
                </a:solidFill>
              </a:rPr>
              <a:t>We will cover the broad exemptions after we go through the basic proposed requirements.</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previously</a:t>
            </a:r>
            <a:r>
              <a:rPr lang="en-US" baseline="0" dirty="0" smtClean="0"/>
              <a:t> stated, the proposed rule contains both general and specific nutrition standards for all foods sold in schools.</a:t>
            </a:r>
          </a:p>
          <a:p>
            <a:endParaRPr lang="en-US" dirty="0" smtClean="0"/>
          </a:p>
          <a:p>
            <a:r>
              <a:rPr lang="en-US" dirty="0" smtClean="0"/>
              <a:t>To be allowable, a competitive FOOD item must: </a:t>
            </a:r>
          </a:p>
          <a:p>
            <a:endParaRPr lang="en-US" dirty="0" smtClean="0"/>
          </a:p>
          <a:p>
            <a:r>
              <a:rPr lang="en-US" dirty="0" smtClean="0"/>
              <a:t>First</a:t>
            </a:r>
            <a:r>
              <a:rPr lang="en-US" baseline="0" dirty="0" smtClean="0"/>
              <a:t> </a:t>
            </a:r>
            <a:r>
              <a:rPr lang="en-US" dirty="0" smtClean="0"/>
              <a:t>meet all of the proposed competitive food nutrient standards</a:t>
            </a:r>
          </a:p>
        </p:txBody>
      </p:sp>
      <p:sp>
        <p:nvSpPr>
          <p:cNvPr id="4" name="Slide Number Placeholder 3"/>
          <p:cNvSpPr>
            <a:spLocks noGrp="1"/>
          </p:cNvSpPr>
          <p:nvPr>
            <p:ph type="sldNum" sz="quarter" idx="10"/>
          </p:nvPr>
        </p:nvSpPr>
        <p:spPr/>
        <p:txBody>
          <a:bodyPr/>
          <a:lstStyle/>
          <a:p>
            <a:fld id="{30E02E6D-B157-4C10-918A-C605841D56C4}"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dirty="0" smtClean="0"/>
              <a:t>A competitive food item must also include one of the following:</a:t>
            </a:r>
          </a:p>
          <a:p>
            <a:endParaRPr lang="en-US" sz="1000" dirty="0" smtClean="0"/>
          </a:p>
          <a:p>
            <a:r>
              <a:rPr lang="en-US" sz="1000" dirty="0" smtClean="0"/>
              <a:t>be either a fruit, a vegetable, a dairy product, a protein food or a whole-grain rich food. For example, an apple, carrots, low fat yogurt, chicken breast or crackers may satisfy this requirement.</a:t>
            </a:r>
            <a:endParaRPr lang="en-US" sz="1000" u="sng" dirty="0" smtClean="0"/>
          </a:p>
          <a:p>
            <a:endParaRPr lang="en-US" sz="1000" u="sng" dirty="0" smtClean="0"/>
          </a:p>
          <a:p>
            <a:r>
              <a:rPr lang="en-US" sz="1000" u="sng" dirty="0" smtClean="0"/>
              <a:t>or</a:t>
            </a:r>
            <a:r>
              <a:rPr lang="en-US" sz="1000" dirty="0" smtClean="0"/>
              <a:t> </a:t>
            </a:r>
          </a:p>
          <a:p>
            <a:endParaRPr lang="en-US" sz="1000" dirty="0" smtClean="0"/>
          </a:p>
          <a:p>
            <a:r>
              <a:rPr lang="en-US" sz="1000" dirty="0" smtClean="0"/>
              <a:t>The food item must contain 10% of the Daily Value of a naturally occurring  nutrient of public health concern (which</a:t>
            </a:r>
            <a:r>
              <a:rPr lang="en-US" sz="1000" baseline="0" dirty="0" smtClean="0"/>
              <a:t> under the current Dietary Guidelines include</a:t>
            </a:r>
            <a:r>
              <a:rPr lang="en-US" sz="1000" dirty="0" smtClean="0"/>
              <a:t> calcium, potassium, vitamin D or dietary fiber)</a:t>
            </a:r>
          </a:p>
          <a:p>
            <a:endParaRPr lang="en-US" sz="1000" dirty="0" smtClean="0"/>
          </a:p>
          <a:p>
            <a:r>
              <a:rPr lang="en-US" sz="1000" u="sng" dirty="0" smtClean="0"/>
              <a:t>or</a:t>
            </a:r>
          </a:p>
          <a:p>
            <a:endParaRPr lang="en-US" sz="1000" dirty="0" smtClean="0"/>
          </a:p>
          <a:p>
            <a:r>
              <a:rPr lang="en-US" sz="1000" dirty="0" smtClean="0"/>
              <a:t>The food item must be a combination food that contains at least ¼ cup of fruit or vegetable. For example, a yogurt parfait,</a:t>
            </a:r>
            <a:r>
              <a:rPr lang="en-US" sz="1000" baseline="0" dirty="0" smtClean="0"/>
              <a:t> a taco or a chicken Caesar salad may satisfy this requirement.</a:t>
            </a:r>
            <a:endParaRPr lang="en-US" sz="1000" dirty="0" smtClean="0"/>
          </a:p>
          <a:p>
            <a:endParaRPr lang="en-US" sz="1000"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a:t>
            </a:r>
            <a:r>
              <a:rPr lang="en-US" baseline="0" dirty="0" smtClean="0"/>
              <a:t> the proposal, a</a:t>
            </a:r>
            <a:r>
              <a:rPr lang="en-US" dirty="0" smtClean="0"/>
              <a:t>cceptable grain products would have to include 50% or more whole grains by weight or have whole grains as the first ingredient.</a:t>
            </a:r>
          </a:p>
          <a:p>
            <a:endParaRPr lang="en-US" dirty="0" smtClean="0"/>
          </a:p>
          <a:p>
            <a:r>
              <a:rPr lang="en-US" dirty="0" smtClean="0"/>
              <a:t>This standard is consistent with the Dietary</a:t>
            </a:r>
            <a:r>
              <a:rPr lang="en-US" baseline="0" dirty="0" smtClean="0"/>
              <a:t> </a:t>
            </a:r>
            <a:r>
              <a:rPr lang="en-US" dirty="0" smtClean="0"/>
              <a:t>Guidelines for Americans, the school meal patterns and the </a:t>
            </a:r>
            <a:r>
              <a:rPr lang="en-US" dirty="0" err="1" smtClean="0"/>
              <a:t>HealthierUS</a:t>
            </a:r>
            <a:r>
              <a:rPr lang="en-US" dirty="0" smtClean="0"/>
              <a:t> School</a:t>
            </a:r>
            <a:r>
              <a:rPr lang="en-US" baseline="0" dirty="0" smtClean="0"/>
              <a:t> </a:t>
            </a:r>
            <a:r>
              <a:rPr lang="en-US" dirty="0" smtClean="0"/>
              <a:t>Challenge whole grain requirement.  </a:t>
            </a:r>
          </a:p>
          <a:p>
            <a:endParaRPr lang="en-US" dirty="0" smtClean="0"/>
          </a:p>
          <a:p>
            <a:r>
              <a:rPr lang="en-US" dirty="0" smtClean="0"/>
              <a:t>It is also practical because most often, whole grains can be easily identified by reading a product label.  </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following discussion highlights the individual nutrient</a:t>
            </a:r>
            <a:r>
              <a:rPr lang="en-US" baseline="0" dirty="0" smtClean="0"/>
              <a:t> standards proposed for foods sold to students at school.</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proposed calorie standards are</a:t>
            </a:r>
            <a:r>
              <a:rPr lang="en-US" baseline="0" dirty="0" smtClean="0"/>
              <a:t> separated into two categories. </a:t>
            </a:r>
          </a:p>
          <a:p>
            <a:endParaRPr lang="en-US" baseline="0" dirty="0" smtClean="0"/>
          </a:p>
          <a:p>
            <a:r>
              <a:rPr lang="en-US" baseline="0" dirty="0" smtClean="0"/>
              <a:t>F</a:t>
            </a:r>
            <a:r>
              <a:rPr lang="en-US" dirty="0" smtClean="0"/>
              <a:t>or snack items and side dishes, the standard requires they contain no</a:t>
            </a:r>
            <a:r>
              <a:rPr lang="en-US" baseline="0" dirty="0" smtClean="0"/>
              <a:t> more than 2</a:t>
            </a:r>
            <a:r>
              <a:rPr lang="en-US" dirty="0" smtClean="0"/>
              <a:t>00 calories per portion as sold including any added accompaniments such as butter, cream cheese, salad dressing etc.</a:t>
            </a:r>
          </a:p>
          <a:p>
            <a:pPr lvl="0"/>
            <a:endParaRPr lang="en-US" dirty="0" smtClean="0"/>
          </a:p>
          <a:p>
            <a:pPr lvl="0"/>
            <a:r>
              <a:rPr lang="en-US" dirty="0" smtClean="0"/>
              <a:t>Entrée type items would have a calorie limit of no more than 350 calories.</a:t>
            </a:r>
          </a:p>
          <a:p>
            <a:endParaRPr lang="en-US" dirty="0" smtClean="0"/>
          </a:p>
          <a:p>
            <a:r>
              <a:rPr lang="en-US" dirty="0" smtClean="0"/>
              <a:t>As we will</a:t>
            </a:r>
            <a:r>
              <a:rPr lang="en-US" baseline="0" dirty="0" smtClean="0"/>
              <a:t> discuss later,</a:t>
            </a:r>
            <a:r>
              <a:rPr lang="en-US" dirty="0" smtClean="0"/>
              <a:t> items that</a:t>
            </a:r>
            <a:r>
              <a:rPr lang="en-US" baseline="0" dirty="0" smtClean="0"/>
              <a:t> are part of the reimbursable meal, but also sold a la cart would not be subject to these limits.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rule proposes two sodium standards: one standard for snack and side items and another standard for entrée items. </a:t>
            </a:r>
          </a:p>
          <a:p>
            <a:endParaRPr lang="en-US" dirty="0" smtClean="0"/>
          </a:p>
          <a:p>
            <a:pPr lvl="0"/>
            <a:r>
              <a:rPr lang="en-US" dirty="0" smtClean="0"/>
              <a:t>Thus rule proposes that allowable snack and side items</a:t>
            </a:r>
            <a:r>
              <a:rPr lang="en-US" baseline="0" dirty="0" smtClean="0"/>
              <a:t> contain no more than </a:t>
            </a:r>
            <a:r>
              <a:rPr lang="en-US" b="0" u="none" baseline="0" dirty="0" smtClean="0"/>
              <a:t>2</a:t>
            </a:r>
            <a:r>
              <a:rPr lang="en-US" b="0" u="none" dirty="0" smtClean="0"/>
              <a:t>00 mg</a:t>
            </a:r>
            <a:r>
              <a:rPr lang="en-US" b="0" u="none" baseline="0" dirty="0" smtClean="0"/>
              <a:t> of </a:t>
            </a:r>
            <a:r>
              <a:rPr lang="en-US" b="0" u="none" dirty="0" smtClean="0"/>
              <a:t>sodium</a:t>
            </a:r>
            <a:r>
              <a:rPr lang="en-US" dirty="0" smtClean="0"/>
              <a:t> per portion as packaged or</a:t>
            </a:r>
            <a:r>
              <a:rPr lang="en-US" baseline="0" dirty="0" smtClean="0"/>
              <a:t> served</a:t>
            </a:r>
            <a:r>
              <a:rPr lang="en-US" dirty="0" smtClean="0"/>
              <a:t>.</a:t>
            </a:r>
            <a:r>
              <a:rPr lang="en-US" baseline="0" dirty="0" smtClean="0"/>
              <a:t> </a:t>
            </a:r>
          </a:p>
          <a:p>
            <a:pPr lvl="0"/>
            <a:endParaRPr lang="en-US" dirty="0" smtClean="0"/>
          </a:p>
          <a:p>
            <a:r>
              <a:rPr lang="en-US" dirty="0" smtClean="0"/>
              <a:t>This rule also proposes that allowable entrée items contain no more than 480 mg of sodium per portion as served.  This standard is identical to the IOM recommendation for entrees. </a:t>
            </a:r>
          </a:p>
          <a:p>
            <a:endParaRPr lang="en-US" dirty="0" smtClean="0"/>
          </a:p>
          <a:p>
            <a:r>
              <a:rPr lang="en-US" dirty="0" smtClean="0"/>
              <a:t>This proposed standard reflects the IOM recommendation with regard to snack items. However, a number of voluntary standards specify a sodium level of no more than 230 mg of sodium per portion as packaged. Because</a:t>
            </a:r>
            <a:r>
              <a:rPr lang="en-US" baseline="0" dirty="0" smtClean="0"/>
              <a:t> </a:t>
            </a:r>
            <a:r>
              <a:rPr lang="en-US" dirty="0" smtClean="0"/>
              <a:t>both the IOM recommendation and most existing voluntary standards were developed prior to the 2010 Dietary</a:t>
            </a:r>
            <a:r>
              <a:rPr lang="en-US" baseline="0" dirty="0" smtClean="0"/>
              <a:t> </a:t>
            </a:r>
            <a:r>
              <a:rPr lang="en-US" dirty="0" smtClean="0"/>
              <a:t>Guidelines for Americans, the Department is requesting comment on which of these approaches best reflects the goals of the 2010 Dietary Guidelines for Americans and the practical requirements of implementation in a school setting.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Under the proposal, f</a:t>
            </a:r>
            <a:r>
              <a:rPr lang="en-US" dirty="0" smtClean="0"/>
              <a:t>oods would be required to contain no more than 35% of total calories from fat per portion as packaged and</a:t>
            </a:r>
            <a:r>
              <a:rPr lang="en-US" baseline="0" dirty="0" smtClean="0"/>
              <a:t> sold</a:t>
            </a:r>
            <a:r>
              <a:rPr lang="en-US" dirty="0" smtClean="0"/>
              <a:t>.   </a:t>
            </a:r>
          </a:p>
          <a:p>
            <a:endParaRPr lang="en-US" dirty="0" smtClean="0"/>
          </a:p>
          <a:p>
            <a:pPr lvl="0"/>
            <a:r>
              <a:rPr lang="en-US" dirty="0" smtClean="0"/>
              <a:t>The rule proposes</a:t>
            </a:r>
            <a:r>
              <a:rPr lang="en-US" baseline="0" dirty="0" smtClean="0"/>
              <a:t> some exemptions to this total fat limit for certain foods including r</a:t>
            </a:r>
            <a:r>
              <a:rPr lang="en-US" dirty="0" smtClean="0"/>
              <a:t>educed fat cheese; Nuts and seeds and nuts</a:t>
            </a:r>
            <a:r>
              <a:rPr lang="en-US" baseline="0" dirty="0" smtClean="0"/>
              <a:t> and/or </a:t>
            </a:r>
            <a:r>
              <a:rPr lang="en-US" dirty="0" smtClean="0"/>
              <a:t>seed butters;  products consisting of only dried fruit with nuts and/or seeds with no added nutritive sweeteners or fat; and Seafood </a:t>
            </a:r>
            <a:r>
              <a:rPr lang="en-US" u="sng" dirty="0" smtClean="0"/>
              <a:t>with no added fat</a:t>
            </a:r>
            <a:r>
              <a:rPr lang="en-US" i="1" u="sng" dirty="0" smtClean="0"/>
              <a:t>.</a:t>
            </a:r>
          </a:p>
          <a:p>
            <a:pPr lvl="0"/>
            <a:endParaRPr lang="en-US" dirty="0" smtClean="0"/>
          </a:p>
          <a:p>
            <a:r>
              <a:rPr lang="en-US" dirty="0" smtClean="0"/>
              <a:t>This exemption would </a:t>
            </a:r>
            <a:r>
              <a:rPr lang="en-US" u="sng" dirty="0" smtClean="0"/>
              <a:t>not</a:t>
            </a:r>
            <a:r>
              <a:rPr lang="en-US" dirty="0" smtClean="0"/>
              <a:t> extend to combination products that contain nuts, nut butters or seeds or seed butters packaged</a:t>
            </a:r>
            <a:r>
              <a:rPr lang="en-US" baseline="0" dirty="0" smtClean="0"/>
              <a:t> and served together </a:t>
            </a:r>
            <a:r>
              <a:rPr lang="en-US" dirty="0" smtClean="0"/>
              <a:t>with other ingredients such as peanut butter and crackers, trail mix, chocolate covered peanuts, etc.</a:t>
            </a:r>
            <a:r>
              <a:rPr lang="en-US" baseline="0" dirty="0" smtClean="0"/>
              <a:t> </a:t>
            </a:r>
          </a:p>
          <a:p>
            <a:endParaRPr lang="en-US" baseline="0" dirty="0" smtClean="0"/>
          </a:p>
          <a:p>
            <a:r>
              <a:rPr lang="en-US" baseline="0" dirty="0" smtClean="0"/>
              <a:t>Those foods would not be exempt from the total fat or any other nutrient standard.</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authority</a:t>
            </a:r>
            <a:r>
              <a:rPr lang="en-US" baseline="0" dirty="0" smtClean="0"/>
              <a:t> for the provisions in this rule come from the Healthy, Hunger-Free Kids Act of 2010. Section 208 directs the Secretary to establish nutrition standards for all foods sold in school outside of the school meal programs. Section 203 requires that all schools participating in the school meal programs must make free, potable water available to children during the meal times. </a:t>
            </a:r>
          </a:p>
          <a:p>
            <a:pPr defTabSz="881390">
              <a:defRPr/>
            </a:pPr>
            <a:endParaRPr lang="en-US" dirty="0" smtClean="0"/>
          </a:p>
          <a:p>
            <a:pPr defTabSz="881390">
              <a:defRPr/>
            </a:pPr>
            <a:r>
              <a:rPr lang="en-US" dirty="0" smtClean="0"/>
              <a:t>This rule is part</a:t>
            </a:r>
            <a:r>
              <a:rPr lang="en-US" baseline="0" dirty="0" smtClean="0"/>
              <a:t> of a package of policy improvements designed to promote a healthy school environment. Other policy improvements include the updated school meal nutrition standards, additional funding for schools to support improved meals, and stronger local school wellness policies.  Collectively these policies, and others, will help combat child hunger and obesity and improve the health and nutrition of the nation’s children.</a:t>
            </a:r>
          </a:p>
          <a:p>
            <a:pPr defTabSz="881390">
              <a:defRPr/>
            </a:pPr>
            <a:endParaRPr lang="en-US" baseline="0" dirty="0" smtClean="0"/>
          </a:p>
          <a:p>
            <a:pPr defTabSz="881390">
              <a:defRPr/>
            </a:pPr>
            <a:r>
              <a:rPr lang="en-US" baseline="0" dirty="0" smtClean="0"/>
              <a:t>The requirements will not go into effect until the date listed in the implementing rule. The Statute requires that a full school year must pass between the publication of the implementing regulation and the effective date of the requirements.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Under the proposed rule, to qualify as an allowable competitive food, it is proposed that less than 10% of the total calories per portion of a food be derived from saturated fats.  </a:t>
            </a:r>
          </a:p>
          <a:p>
            <a:pPr lvl="0"/>
            <a:endParaRPr lang="en-US" dirty="0" smtClean="0"/>
          </a:p>
          <a:p>
            <a:pPr lvl="0"/>
            <a:r>
              <a:rPr lang="en-US" dirty="0" smtClean="0"/>
              <a:t>The</a:t>
            </a:r>
            <a:r>
              <a:rPr lang="en-US" baseline="0" dirty="0" smtClean="0"/>
              <a:t> rule again proposes to exempt r</a:t>
            </a:r>
            <a:r>
              <a:rPr lang="en-US" dirty="0" smtClean="0"/>
              <a:t>educed fat cheese from this standard. Though exempt</a:t>
            </a:r>
            <a:r>
              <a:rPr lang="en-US" baseline="0" dirty="0" smtClean="0"/>
              <a:t> from the total fat and saturated fat limits,</a:t>
            </a:r>
            <a:r>
              <a:rPr lang="en-US" dirty="0" smtClean="0"/>
              <a:t> reduced fat cheese would still be subject</a:t>
            </a:r>
            <a:r>
              <a:rPr lang="en-US" baseline="0" dirty="0" smtClean="0"/>
              <a:t> to meeting the proposed calorie, trans fat, sugar and sodium standards that we will discuss later. </a:t>
            </a:r>
            <a:endParaRPr lang="en-US" dirty="0" smtClean="0"/>
          </a:p>
          <a:p>
            <a:endParaRPr lang="en-US" dirty="0" smtClean="0"/>
          </a:p>
          <a:p>
            <a:r>
              <a:rPr lang="en-US" dirty="0" smtClean="0"/>
              <a:t>This standard is also consistent with the Dietary Guidelines for Americans.</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 the proposal,</a:t>
            </a:r>
            <a:r>
              <a:rPr lang="en-US" baseline="0" dirty="0" smtClean="0"/>
              <a:t> all foods must have </a:t>
            </a:r>
            <a:r>
              <a:rPr lang="en-US" dirty="0" smtClean="0"/>
              <a:t>Zero grams of trans fat per portion as packaged. </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This</a:t>
            </a:r>
            <a:r>
              <a:rPr lang="en-US" sz="1800" baseline="0" dirty="0" smtClean="0">
                <a:latin typeface="Times New Roman" pitchFamily="18" charset="0"/>
                <a:cs typeface="Times New Roman" pitchFamily="18" charset="0"/>
              </a:rPr>
              <a:t> standard will be measured by the label, consistent with the school meal requirements.</a:t>
            </a:r>
          </a:p>
          <a:p>
            <a:endParaRPr lang="en-US" sz="1800" baseline="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47AF39CB-AB78-40E9-8E9E-EAA9E11B99B5}"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rule proposes two alternative standards for total sugars. </a:t>
            </a:r>
          </a:p>
          <a:p>
            <a:endParaRPr lang="en-US" dirty="0" smtClean="0"/>
          </a:p>
          <a:p>
            <a:pPr lvl="0"/>
            <a:r>
              <a:rPr lang="en-US" b="0" u="none" dirty="0" smtClean="0"/>
              <a:t>The first alternative</a:t>
            </a:r>
            <a:r>
              <a:rPr lang="en-US" b="0" u="none" baseline="0" dirty="0" smtClean="0"/>
              <a:t> </a:t>
            </a:r>
            <a:r>
              <a:rPr lang="en-US" b="0" u="none" dirty="0" smtClean="0"/>
              <a:t>would require that foods contain no</a:t>
            </a:r>
            <a:r>
              <a:rPr lang="en-US" b="0" u="none" baseline="0" dirty="0" smtClean="0"/>
              <a:t> more than </a:t>
            </a:r>
            <a:r>
              <a:rPr lang="en-US" b="0" u="none" dirty="0" smtClean="0"/>
              <a:t>35 percent of calories from total sugars.</a:t>
            </a:r>
            <a:r>
              <a:rPr lang="en-US" b="0" u="none" baseline="0" dirty="0" smtClean="0"/>
              <a:t> This alternative is identical to the recommendation made by the Institute of Medicine. </a:t>
            </a:r>
          </a:p>
          <a:p>
            <a:pPr lvl="0"/>
            <a:endParaRPr lang="en-US" b="0" u="none" baseline="0" dirty="0" smtClean="0"/>
          </a:p>
          <a:p>
            <a:pPr lvl="0"/>
            <a:r>
              <a:rPr lang="en-US" b="0" u="none" dirty="0" smtClean="0"/>
              <a:t>The</a:t>
            </a:r>
            <a:r>
              <a:rPr lang="en-US" b="0" u="none" baseline="0" dirty="0" smtClean="0"/>
              <a:t> second a</a:t>
            </a:r>
            <a:r>
              <a:rPr lang="en-US" b="0" u="none" dirty="0" smtClean="0"/>
              <a:t>lternative </a:t>
            </a:r>
            <a:r>
              <a:rPr lang="en-US" b="0" u="none" baseline="0" dirty="0" smtClean="0"/>
              <a:t>requires that a food contain no more than </a:t>
            </a:r>
            <a:r>
              <a:rPr lang="en-US" b="0" u="none" dirty="0" smtClean="0"/>
              <a:t>35 percent</a:t>
            </a:r>
            <a:r>
              <a:rPr lang="en-US" b="0" u="none" baseline="0" dirty="0" smtClean="0"/>
              <a:t> </a:t>
            </a:r>
            <a:r>
              <a:rPr lang="en-US" b="0" u="none" dirty="0" smtClean="0"/>
              <a:t>of its</a:t>
            </a:r>
            <a:r>
              <a:rPr lang="en-US" b="0" u="none" baseline="0" dirty="0" smtClean="0"/>
              <a:t> </a:t>
            </a:r>
            <a:r>
              <a:rPr lang="en-US" b="0" u="none" dirty="0" smtClean="0"/>
              <a:t>weight from total sugars</a:t>
            </a:r>
            <a:r>
              <a:rPr lang="en-US" b="0" i="1" u="none" dirty="0" smtClean="0"/>
              <a:t>. </a:t>
            </a:r>
            <a:r>
              <a:rPr lang="en-US" b="0" i="0" u="none" dirty="0" smtClean="0"/>
              <a:t>This</a:t>
            </a:r>
            <a:r>
              <a:rPr lang="en-US" b="0" i="0" u="none" baseline="0" dirty="0" smtClean="0"/>
              <a:t> standard is included in a number of voluntary standards.</a:t>
            </a:r>
          </a:p>
          <a:p>
            <a:pPr lvl="0"/>
            <a:endParaRPr lang="en-US" b="0" i="0" u="none" baseline="0" dirty="0" smtClean="0"/>
          </a:p>
          <a:p>
            <a:pPr lvl="0"/>
            <a:r>
              <a:rPr lang="en-US" b="0" i="0" u="none" baseline="0" dirty="0" smtClean="0"/>
              <a:t>The difference between the two will result in a different assessment of whether a particular food is allowed. Generally, when sugar by weight is used, foods with a higher amount of sugar,</a:t>
            </a:r>
            <a:r>
              <a:rPr lang="en-US" b="0" i="1" u="none" dirty="0" smtClean="0"/>
              <a:t> </a:t>
            </a:r>
            <a:r>
              <a:rPr lang="en-US" b="0" i="0" u="none" dirty="0" smtClean="0"/>
              <a:t>would</a:t>
            </a:r>
            <a:r>
              <a:rPr lang="en-US" b="0" i="0" u="none" baseline="0" dirty="0" smtClean="0"/>
              <a:t> be allowable. This particularly impacts dairy products, such as ice cream, but other higher sugar foods may also be allowed.</a:t>
            </a:r>
          </a:p>
          <a:p>
            <a:pPr lvl="0"/>
            <a:endParaRPr lang="en-US" b="0" i="0" u="none" baseline="0" dirty="0" smtClean="0"/>
          </a:p>
          <a:p>
            <a:r>
              <a:rPr lang="en-US" dirty="0" smtClean="0"/>
              <a:t>Again,</a:t>
            </a:r>
            <a:r>
              <a:rPr lang="en-US" baseline="0" dirty="0" smtClean="0"/>
              <a:t> USDA is interested in comments from the public on the merits of these alternative approaches to the sugar standard.</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It</a:t>
            </a:r>
            <a:r>
              <a:rPr lang="en-US" baseline="0" dirty="0" smtClean="0"/>
              <a:t> is important to remember the exemptions already proposed when considering these alternatives.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Fresh, frozen and canned fruits</a:t>
            </a:r>
            <a:r>
              <a:rPr lang="en-US" baseline="0" dirty="0" smtClean="0"/>
              <a:t> and </a:t>
            </a:r>
            <a:r>
              <a:rPr lang="en-US" dirty="0" smtClean="0"/>
              <a:t>vegetables with no added nutritive sweeteners except for fruits packed in 100% juice or extra light syrup; Dried whole fruits</a:t>
            </a:r>
            <a:r>
              <a:rPr lang="en-US" baseline="0" dirty="0" smtClean="0"/>
              <a:t> and </a:t>
            </a:r>
            <a:r>
              <a:rPr lang="en-US" dirty="0" smtClean="0"/>
              <a:t>vegetables, dried whole fruit</a:t>
            </a:r>
            <a:r>
              <a:rPr lang="en-US" baseline="0" dirty="0" smtClean="0"/>
              <a:t> and </a:t>
            </a:r>
            <a:r>
              <a:rPr lang="en-US" dirty="0" smtClean="0"/>
              <a:t>vegetable pieces; and dried dehydrated fruits</a:t>
            </a:r>
            <a:r>
              <a:rPr lang="en-US" baseline="0" dirty="0" smtClean="0"/>
              <a:t> and </a:t>
            </a:r>
            <a:r>
              <a:rPr lang="en-US" dirty="0" smtClean="0"/>
              <a:t>vegetables with no added nutritive sweeteners would be exempt from this standard.</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aseline="0" dirty="0" smtClean="0"/>
              <a:t>Additionally l</a:t>
            </a:r>
            <a:r>
              <a:rPr lang="en-US" dirty="0" smtClean="0"/>
              <a:t>ow fat or nonfat yogurt with less than 30 grams of sugar per 8 ounces, would also be exempt</a:t>
            </a:r>
            <a:r>
              <a:rPr lang="en-US" baseline="0" dirty="0" smtClean="0"/>
              <a:t> from this requirement</a:t>
            </a:r>
            <a:r>
              <a:rPr lang="en-US" dirty="0" smtClean="0"/>
              <a:t>.</a:t>
            </a:r>
          </a:p>
        </p:txBody>
      </p:sp>
      <p:sp>
        <p:nvSpPr>
          <p:cNvPr id="4" name="Slide Number Placeholder 3"/>
          <p:cNvSpPr>
            <a:spLocks noGrp="1"/>
          </p:cNvSpPr>
          <p:nvPr>
            <p:ph type="sldNum" sz="quarter" idx="10"/>
          </p:nvPr>
        </p:nvSpPr>
        <p:spPr/>
        <p:txBody>
          <a:bodyPr/>
          <a:lstStyle/>
          <a:p>
            <a:fld id="{30E02E6D-B157-4C10-918A-C605841D56C4}"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Items</a:t>
            </a:r>
            <a:r>
              <a:rPr lang="en-US" sz="1400" baseline="0" dirty="0" smtClean="0"/>
              <a:t> commonly served with foods, such as butter, salad dressing, cream cheese, etc. while improving palatability, can add significant amounts of calories, fat, sugar, and sodium to a diet. </a:t>
            </a:r>
          </a:p>
          <a:p>
            <a:endParaRPr lang="en-US" sz="1400" baseline="0" dirty="0" smtClean="0"/>
          </a:p>
          <a:p>
            <a:r>
              <a:rPr lang="en-US" sz="1400" dirty="0" smtClean="0"/>
              <a:t>To reduce the added calories,</a:t>
            </a:r>
            <a:r>
              <a:rPr lang="en-US" sz="1400" baseline="0" dirty="0" smtClean="0"/>
              <a:t> fat, sugar and </a:t>
            </a:r>
            <a:r>
              <a:rPr lang="en-US" sz="1400" dirty="0" smtClean="0"/>
              <a:t>sodium in food available and served to students during the school day, it is proposed that the use of accompaniments be limited when food is sold to students in school. </a:t>
            </a:r>
          </a:p>
          <a:p>
            <a:endParaRPr lang="en-US" sz="1400" dirty="0" smtClean="0"/>
          </a:p>
          <a:p>
            <a:r>
              <a:rPr lang="en-US" sz="1400" dirty="0" smtClean="0"/>
              <a:t>As such, all accompaniments must be pre-portioned and must be included in the nutrient profile as a part of the item served as well as meet all of the proposed standards.  </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This does not mean that such items must be contained</a:t>
            </a:r>
            <a:r>
              <a:rPr lang="en-US" sz="1400" baseline="0" dirty="0" smtClean="0"/>
              <a:t> in individual packets, but plates may include pre-portioned servings (example: a small scoop of cream cheese with a bagel) or self-service containers appropriately sized that ensure the nutrition standards are met.</a:t>
            </a:r>
            <a:r>
              <a:rPr lang="en-US" sz="1400"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rule</a:t>
            </a:r>
            <a:r>
              <a:rPr lang="en-US" baseline="0" dirty="0" smtClean="0"/>
              <a:t> proposes standards for c</a:t>
            </a:r>
            <a:r>
              <a:rPr lang="en-US" dirty="0" smtClean="0"/>
              <a:t>affeine and specifies that only caffeine-free foods and beverages be allowed for elementary and middle school students. However,</a:t>
            </a:r>
            <a:r>
              <a:rPr lang="en-US" baseline="0" dirty="0" smtClean="0"/>
              <a:t> t</a:t>
            </a:r>
            <a:r>
              <a:rPr lang="en-US" dirty="0" smtClean="0"/>
              <a:t>he rule proposes an exception of trace amounts of naturally-occurring caffeine substances.</a:t>
            </a:r>
          </a:p>
          <a:p>
            <a:endParaRPr lang="en-US" dirty="0" smtClean="0"/>
          </a:p>
          <a:p>
            <a:r>
              <a:rPr lang="en-US" dirty="0" smtClean="0"/>
              <a:t>It is proposed</a:t>
            </a:r>
            <a:r>
              <a:rPr lang="en-US" baseline="0" dirty="0" smtClean="0"/>
              <a:t> that there be n</a:t>
            </a:r>
            <a:r>
              <a:rPr lang="en-US" dirty="0" smtClean="0"/>
              <a:t>o caffeine restriction for high school students.</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 going to talk about exemptions for the general nutrition</a:t>
            </a:r>
            <a:r>
              <a:rPr lang="en-US" baseline="0" dirty="0" smtClean="0"/>
              <a:t> standards for all foods sold in schools.</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be consistent with both the Dietary Guidelines for Americans and the Institute Of Medicines recommendations, this rule proposes that fresh, frozen and canned fruits and vegetables </a:t>
            </a:r>
            <a:r>
              <a:rPr lang="en-US" u="sng" dirty="0" smtClean="0"/>
              <a:t>with no added ingredients except</a:t>
            </a:r>
            <a:r>
              <a:rPr lang="en-US" dirty="0" smtClean="0"/>
              <a:t> </a:t>
            </a:r>
            <a:r>
              <a:rPr lang="en-US" u="sng" dirty="0" smtClean="0"/>
              <a:t>water or, in the case of fruit, packed in 100 percent juice or extra light syrup,</a:t>
            </a:r>
            <a:r>
              <a:rPr lang="en-US" dirty="0" smtClean="0"/>
              <a:t> be exempt from all the nutrient standards included in this rule. </a:t>
            </a:r>
          </a:p>
          <a:p>
            <a:endParaRPr lang="en-US" dirty="0" smtClean="0"/>
          </a:p>
          <a:p>
            <a:r>
              <a:rPr lang="en-US" dirty="0" smtClean="0"/>
              <a:t>Fruits and vegetables are nutrient dense, and this exemption</a:t>
            </a:r>
            <a:r>
              <a:rPr lang="en-US" baseline="0" dirty="0" smtClean="0"/>
              <a:t> aims to promote </a:t>
            </a:r>
            <a:r>
              <a:rPr lang="en-US" dirty="0" smtClean="0"/>
              <a:t>greater consumption of fruits</a:t>
            </a:r>
            <a:r>
              <a:rPr lang="en-US" baseline="0" dirty="0" smtClean="0"/>
              <a:t> and vegetables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As mentioned previously, USDA</a:t>
            </a:r>
            <a:r>
              <a:rPr lang="en-US" baseline="0" dirty="0" smtClean="0"/>
              <a:t> paid special attention to ensuring that the proposed nutrition standards complement or align with the updated school meal requirements. </a:t>
            </a:r>
          </a:p>
          <a:p>
            <a:endParaRPr lang="en-US" baseline="0" dirty="0" smtClean="0"/>
          </a:p>
          <a:p>
            <a:r>
              <a:rPr lang="en-US" baseline="0" dirty="0" smtClean="0"/>
              <a:t>To help achieve this, USDA offers some alternatives related to exempting food items that are part of the reimbursable meals offered by the school food service but also made available for individual purchase. These are referred to as a la carte items.</a:t>
            </a:r>
          </a:p>
          <a:p>
            <a:endParaRPr lang="en-US" baseline="0" dirty="0" smtClean="0"/>
          </a:p>
          <a:p>
            <a:r>
              <a:rPr lang="en-US" baseline="0" dirty="0" smtClean="0"/>
              <a:t>The alternatives for consideration relate to </a:t>
            </a:r>
            <a:r>
              <a:rPr lang="en-US" baseline="0" smtClean="0"/>
              <a:t>whether a </a:t>
            </a:r>
            <a:r>
              <a:rPr lang="en-US" baseline="0" dirty="0" smtClean="0"/>
              <a:t>la carte items should be exempt from only some of the proposed nutrition standards OR whether they should be exempt from all proposed nutrition standards.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kern="1200" dirty="0" smtClean="0">
                <a:solidFill>
                  <a:schemeClr val="tx1"/>
                </a:solidFill>
              </a:rPr>
              <a:t>The proposal includes two alternatives to exempt such foods from the nutrition standards.  The</a:t>
            </a:r>
            <a:r>
              <a:rPr lang="en-US" kern="1200" baseline="0" dirty="0" smtClean="0">
                <a:solidFill>
                  <a:schemeClr val="tx1"/>
                </a:solidFill>
              </a:rPr>
              <a:t> first a</a:t>
            </a:r>
            <a:r>
              <a:rPr lang="en-US" kern="1200" dirty="0" smtClean="0">
                <a:solidFill>
                  <a:schemeClr val="tx1"/>
                </a:solidFill>
              </a:rPr>
              <a:t>lternative would subject National School Lunch Program </a:t>
            </a:r>
            <a:r>
              <a:rPr lang="en-US" kern="1200" baseline="0" dirty="0" smtClean="0">
                <a:solidFill>
                  <a:schemeClr val="tx1"/>
                </a:solidFill>
              </a:rPr>
              <a:t> and </a:t>
            </a:r>
            <a:r>
              <a:rPr lang="en-US" kern="1200" dirty="0" smtClean="0">
                <a:solidFill>
                  <a:schemeClr val="tx1"/>
                </a:solidFill>
              </a:rPr>
              <a:t>School Breakfast</a:t>
            </a:r>
            <a:r>
              <a:rPr lang="en-US" kern="1200" baseline="0" dirty="0" smtClean="0">
                <a:solidFill>
                  <a:schemeClr val="tx1"/>
                </a:solidFill>
              </a:rPr>
              <a:t> </a:t>
            </a:r>
            <a:r>
              <a:rPr lang="en-US" kern="1200" dirty="0" smtClean="0">
                <a:solidFill>
                  <a:schemeClr val="tx1"/>
                </a:solidFill>
              </a:rPr>
              <a:t>Program menu items sold a la carte only to the fat and sugar standards with </a:t>
            </a:r>
            <a:r>
              <a:rPr lang="en-US" b="1" kern="1200" dirty="0" smtClean="0">
                <a:solidFill>
                  <a:schemeClr val="tx1"/>
                </a:solidFill>
              </a:rPr>
              <a:t>no</a:t>
            </a:r>
            <a:r>
              <a:rPr lang="en-US" kern="1200" dirty="0" smtClean="0">
                <a:solidFill>
                  <a:schemeClr val="tx1"/>
                </a:solidFill>
              </a:rPr>
              <a:t> restrictions regarding timeframes for the service of such items sold a la carte.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kern="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kern="1200" dirty="0" smtClean="0">
                <a:solidFill>
                  <a:schemeClr val="tx1"/>
                </a:solidFill>
              </a:rPr>
              <a:t>The</a:t>
            </a:r>
            <a:r>
              <a:rPr lang="en-US" kern="1200" baseline="0" dirty="0" smtClean="0">
                <a:solidFill>
                  <a:schemeClr val="tx1"/>
                </a:solidFill>
              </a:rPr>
              <a:t> second a</a:t>
            </a:r>
            <a:r>
              <a:rPr lang="en-US" kern="1200" dirty="0" smtClean="0">
                <a:solidFill>
                  <a:schemeClr val="tx1"/>
                </a:solidFill>
              </a:rPr>
              <a:t>lternative would exempt any menu item served as part of the National School Lunch Program or School Breakfast</a:t>
            </a:r>
            <a:r>
              <a:rPr lang="en-US" kern="1200" baseline="0" dirty="0" smtClean="0">
                <a:solidFill>
                  <a:schemeClr val="tx1"/>
                </a:solidFill>
              </a:rPr>
              <a:t> </a:t>
            </a:r>
            <a:r>
              <a:rPr lang="en-US" kern="1200" dirty="0" smtClean="0">
                <a:solidFill>
                  <a:schemeClr val="tx1"/>
                </a:solidFill>
              </a:rPr>
              <a:t>Program from all nutrition</a:t>
            </a:r>
            <a:r>
              <a:rPr lang="en-US" kern="1200" baseline="0" dirty="0" smtClean="0">
                <a:solidFill>
                  <a:schemeClr val="tx1"/>
                </a:solidFill>
              </a:rPr>
              <a:t> standards included in the rule</a:t>
            </a:r>
            <a:r>
              <a:rPr lang="en-US" kern="1200" dirty="0" smtClean="0">
                <a:solidFill>
                  <a:schemeClr val="tx1"/>
                </a:solidFill>
              </a:rPr>
              <a:t>, but the service of</a:t>
            </a:r>
            <a:r>
              <a:rPr lang="en-US" kern="1200" baseline="0" dirty="0" smtClean="0">
                <a:solidFill>
                  <a:schemeClr val="tx1"/>
                </a:solidFill>
              </a:rPr>
              <a:t> such exempt items would be </a:t>
            </a:r>
            <a:r>
              <a:rPr lang="en-US" kern="1200" dirty="0" smtClean="0">
                <a:solidFill>
                  <a:schemeClr val="tx1"/>
                </a:solidFill>
              </a:rPr>
              <a:t>subject to </a:t>
            </a:r>
            <a:r>
              <a:rPr lang="en-US" b="1" kern="1200" dirty="0" smtClean="0">
                <a:solidFill>
                  <a:schemeClr val="tx1"/>
                </a:solidFill>
              </a:rPr>
              <a:t>specific timeframe restrictions </a:t>
            </a:r>
            <a:r>
              <a:rPr lang="en-US" kern="1200" dirty="0" smtClean="0">
                <a:solidFill>
                  <a:schemeClr val="tx1"/>
                </a:solidFill>
              </a:rPr>
              <a:t>as outlined in the proposal.</a:t>
            </a:r>
          </a:p>
          <a:p>
            <a:endParaRPr lang="en-US" dirty="0" smtClean="0"/>
          </a:p>
          <a:p>
            <a:r>
              <a:rPr lang="en-US" baseline="0" dirty="0" smtClean="0"/>
              <a:t>The timeframes proposed are either:</a:t>
            </a:r>
          </a:p>
          <a:p>
            <a:endParaRPr lang="en-US" dirty="0" smtClean="0"/>
          </a:p>
          <a:p>
            <a:pPr>
              <a:buFont typeface="Arial" pitchFamily="34" charset="0"/>
              <a:buChar char="•"/>
            </a:pPr>
            <a:r>
              <a:rPr lang="en-US" dirty="0" smtClean="0"/>
              <a:t>Allowing</a:t>
            </a:r>
            <a:r>
              <a:rPr lang="en-US" baseline="0" dirty="0" smtClean="0"/>
              <a:t> </a:t>
            </a:r>
            <a:r>
              <a:rPr lang="en-US" dirty="0" smtClean="0"/>
              <a:t>items to be sold a la carte </a:t>
            </a:r>
            <a:r>
              <a:rPr lang="en-US" b="1" baseline="0" dirty="0" smtClean="0"/>
              <a:t>only on the same da</a:t>
            </a:r>
            <a:r>
              <a:rPr lang="en-US" baseline="0" dirty="0" smtClean="0"/>
              <a:t>y that the items were served in the National School Lunch Program  or School Breakfast Program </a:t>
            </a:r>
            <a:r>
              <a:rPr lang="en-US" b="1" baseline="0" dirty="0" smtClean="0"/>
              <a:t>OR</a:t>
            </a:r>
          </a:p>
          <a:p>
            <a:endParaRPr lang="en-US" baseline="0" dirty="0" smtClean="0"/>
          </a:p>
          <a:p>
            <a:pPr>
              <a:buFont typeface="Arial" pitchFamily="34" charset="0"/>
              <a:buChar char="•"/>
            </a:pPr>
            <a:r>
              <a:rPr lang="en-US" baseline="0" dirty="0" smtClean="0"/>
              <a:t>Allowing items to be sold a la carte </a:t>
            </a:r>
            <a:r>
              <a:rPr lang="en-US" b="1" baseline="0" dirty="0" smtClean="0"/>
              <a:t>within 4 operating days </a:t>
            </a:r>
            <a:r>
              <a:rPr lang="en-US" baseline="0" dirty="0" smtClean="0"/>
              <a:t>of service in the National School Lunch Program or School Breakfast Program. This allows for leftovers to be prepared and served on subsequent meal service days. </a:t>
            </a:r>
          </a:p>
          <a:p>
            <a:endParaRPr lang="en-US" baseline="0" dirty="0" smtClean="0"/>
          </a:p>
          <a:p>
            <a:r>
              <a:rPr lang="en-US" baseline="0" dirty="0" smtClean="0"/>
              <a:t>In either of these options, a la carte items sold beyond these time frames would no longer be exempt.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This presentation will give you an overview of the key provisions of the proposed rule, including:</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background and rationale for the development of standards for all foods sold in schools</a:t>
            </a:r>
          </a:p>
          <a:p>
            <a:pPr>
              <a:buFont typeface="Arial" pitchFamily="34" charset="0"/>
              <a:buNone/>
            </a:pPr>
            <a:endParaRPr lang="en-US" dirty="0" smtClean="0">
              <a:latin typeface="Times New Roman" pitchFamily="18" charset="0"/>
              <a:cs typeface="Times New Roman" pitchFamily="18" charset="0"/>
            </a:endParaRPr>
          </a:p>
          <a:p>
            <a:pPr>
              <a:buFont typeface="Arial" pitchFamily="34" charset="0"/>
              <a:buNone/>
            </a:pPr>
            <a:r>
              <a:rPr lang="en-US" dirty="0" smtClean="0">
                <a:latin typeface="Times New Roman" pitchFamily="18" charset="0"/>
                <a:cs typeface="Times New Roman" pitchFamily="18" charset="0"/>
              </a:rPr>
              <a:t>Proposed standards that schools must meet for foods and beverages available in schools and</a:t>
            </a:r>
          </a:p>
          <a:p>
            <a:pPr>
              <a:buFont typeface="Arial" pitchFamily="34" charset="0"/>
              <a:buNone/>
            </a:pPr>
            <a:endParaRPr lang="en-US" dirty="0" smtClean="0">
              <a:latin typeface="Times New Roman" pitchFamily="18" charset="0"/>
              <a:cs typeface="Times New Roman" pitchFamily="18" charset="0"/>
            </a:endParaRPr>
          </a:p>
          <a:p>
            <a:pPr>
              <a:buFont typeface="Arial" pitchFamily="34" charset="0"/>
              <a:buNone/>
            </a:pPr>
            <a:r>
              <a:rPr lang="en-US" dirty="0" smtClean="0">
                <a:latin typeface="Times New Roman" pitchFamily="18" charset="0"/>
                <a:cs typeface="Times New Roman" pitchFamily="18" charset="0"/>
              </a:rPr>
              <a:t>The proposed Recordkeeping requirements</a:t>
            </a:r>
          </a:p>
          <a:p>
            <a:pPr>
              <a:buFont typeface="Arial" pitchFamily="34" charset="0"/>
              <a:buNone/>
            </a:pPr>
            <a:endParaRPr lang="en-US" baseline="0" dirty="0" smtClean="0">
              <a:latin typeface="Times New Roman" pitchFamily="18" charset="0"/>
              <a:cs typeface="Times New Roman" pitchFamily="18" charset="0"/>
            </a:endParaRPr>
          </a:p>
          <a:p>
            <a:pPr>
              <a:buFont typeface="Arial" pitchFamily="34" charset="0"/>
              <a:buNone/>
            </a:pPr>
            <a:r>
              <a:rPr lang="en-US" baseline="0" dirty="0" smtClean="0">
                <a:latin typeface="Times New Roman" pitchFamily="18" charset="0"/>
                <a:cs typeface="Times New Roman" pitchFamily="18" charset="0"/>
              </a:rPr>
              <a:t>We will then discuss next steps, including how you can provide comments on the rule. </a:t>
            </a:r>
            <a:endParaRPr lang="en-US" dirty="0" smtClean="0">
              <a:latin typeface="Times New Roman" pitchFamily="18" charset="0"/>
              <a:cs typeface="Times New Roman" pitchFamily="18" charset="0"/>
            </a:endParaRPr>
          </a:p>
          <a:p>
            <a:pPr>
              <a:buFont typeface="Arial" pitchFamily="34" charset="0"/>
              <a:buNone/>
            </a:pPr>
            <a:endParaRPr lang="en-US" sz="16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0E02E6D-B157-4C10-918A-C605841D56C4}"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let’s move on to the proposed standards specific to beverages.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The standards</a:t>
            </a:r>
            <a:r>
              <a:rPr lang="en-US" sz="1400" baseline="0" dirty="0" smtClean="0"/>
              <a:t> for beverages v</a:t>
            </a:r>
            <a:r>
              <a:rPr lang="en-US" sz="1400" dirty="0" smtClean="0"/>
              <a:t>ary by grade level.</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We will go through the proposed rule and identify types of beverages allowed as well as</a:t>
            </a:r>
            <a:r>
              <a:rPr lang="en-US" sz="1400" baseline="0" dirty="0" smtClean="0"/>
              <a:t> a</a:t>
            </a:r>
            <a:r>
              <a:rPr lang="en-US" sz="1400" dirty="0" smtClean="0"/>
              <a:t>ddress allowable container size.</a:t>
            </a:r>
          </a:p>
          <a:p>
            <a:pPr lvl="1"/>
            <a:endParaRPr lang="en-US" sz="1400" dirty="0" smtClean="0"/>
          </a:p>
          <a:p>
            <a:pPr lvl="1"/>
            <a:endParaRPr lang="en-US" sz="1400"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First,</a:t>
            </a:r>
            <a:r>
              <a:rPr lang="en-US" baseline="0" dirty="0" smtClean="0"/>
              <a:t> remember </a:t>
            </a:r>
            <a:r>
              <a:rPr lang="en-US" dirty="0" smtClean="0"/>
              <a:t>the proposal does not allow caffeinated</a:t>
            </a:r>
            <a:r>
              <a:rPr lang="en-US" baseline="0" dirty="0" smtClean="0"/>
              <a:t> products to be sold </a:t>
            </a:r>
            <a:r>
              <a:rPr lang="en-US" dirty="0" smtClean="0"/>
              <a:t>in elementary</a:t>
            </a:r>
            <a:r>
              <a:rPr lang="en-US" baseline="0" dirty="0" smtClean="0"/>
              <a:t> or middle schools, including caffeinated b</a:t>
            </a:r>
            <a:r>
              <a:rPr lang="en-US" dirty="0" smtClean="0"/>
              <a:t>everages.</a:t>
            </a:r>
          </a:p>
          <a:p>
            <a:pPr lvl="0"/>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a:t>
            </a:r>
            <a:r>
              <a:rPr lang="en-US" baseline="0" dirty="0" smtClean="0"/>
              <a:t> is no size limitation on the service of plain water for elementary school students.</a:t>
            </a:r>
          </a:p>
          <a:p>
            <a:pPr lvl="0"/>
            <a:endParaRPr lang="en-US" dirty="0" smtClean="0"/>
          </a:p>
          <a:p>
            <a:pPr lvl="0"/>
            <a:r>
              <a:rPr lang="en-US" baseline="0" dirty="0" smtClean="0"/>
              <a:t>Low fat plain milk, non fat plain or flavored milk, nutritionally equivalent milk alternatives as permitted in the school meal requirements and 100% fruit or vegetable juice may be sold in 8 ounce portion sizes or less to elementary school students.</a:t>
            </a:r>
            <a:endParaRPr lang="en-US" dirty="0" smtClean="0"/>
          </a:p>
          <a:p>
            <a:pPr lvl="0"/>
            <a:endParaRPr lang="en-US" dirty="0" smtClean="0"/>
          </a:p>
          <a:p>
            <a:pPr lvl="0"/>
            <a:endParaRPr lang="en-US" dirty="0" smtClean="0"/>
          </a:p>
          <a:p>
            <a:pPr lvl="0"/>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is no size limitation on the service of plain water for middle school students.</a:t>
            </a:r>
          </a:p>
          <a:p>
            <a:endParaRPr lang="en-US" baseline="0" dirty="0" smtClean="0"/>
          </a:p>
          <a:p>
            <a:r>
              <a:rPr lang="en-US" baseline="0" dirty="0" smtClean="0"/>
              <a:t>Low fat plain milk, non fat plain or flavored milk, nutritionally equivalent milk alternatives as permitted in the school meal requirements and 100% fruit/vegetable juice may be sold in 12 ounce portion sizes or less to middle school students.</a:t>
            </a:r>
          </a:p>
          <a:p>
            <a:endParaRPr lang="en-US" baseline="0" dirty="0" smtClean="0"/>
          </a:p>
          <a:p>
            <a:r>
              <a:rPr lang="en-US" baseline="0" dirty="0" smtClean="0"/>
              <a:t>To summarize, we propose to allow all of the same beverages as are allowed in elementary schools, but in 12 ounce portion sizes.</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proposal</a:t>
            </a:r>
            <a:r>
              <a:rPr lang="en-US" baseline="0" dirty="0" smtClean="0"/>
              <a:t> offers more beverage options for </a:t>
            </a:r>
            <a:r>
              <a:rPr lang="en-US" dirty="0" smtClean="0"/>
              <a:t>High School students.</a:t>
            </a:r>
          </a:p>
          <a:p>
            <a:endParaRPr lang="en-US" dirty="0" smtClean="0"/>
          </a:p>
          <a:p>
            <a:pPr lvl="0"/>
            <a:r>
              <a:rPr lang="en-US" b="1" dirty="0" smtClean="0"/>
              <a:t>At any time during the school day</a:t>
            </a:r>
            <a:r>
              <a:rPr lang="en-US" b="0" dirty="0" smtClean="0"/>
              <a:t>, p</a:t>
            </a:r>
            <a:r>
              <a:rPr lang="en-US" dirty="0" smtClean="0"/>
              <a:t>lain water of any size may be sold. Twelve</a:t>
            </a:r>
            <a:r>
              <a:rPr lang="en-US" baseline="0" dirty="0" smtClean="0"/>
              <a:t> ounce or smaller portions of p</a:t>
            </a:r>
            <a:r>
              <a:rPr lang="en-US" dirty="0" smtClean="0"/>
              <a:t>lain</a:t>
            </a:r>
            <a:r>
              <a:rPr lang="en-US" baseline="0" dirty="0" smtClean="0"/>
              <a:t> low-fat milk and plain or flavored non-fat milk, including equivalent milk alternatives may also be sold.</a:t>
            </a:r>
          </a:p>
          <a:p>
            <a:pPr lvl="0"/>
            <a:endParaRPr lang="en-US" baseline="0" dirty="0" smtClean="0"/>
          </a:p>
          <a:p>
            <a:pPr lvl="0"/>
            <a:r>
              <a:rPr lang="en-US" baseline="0" dirty="0" smtClean="0"/>
              <a:t>In addition, twelve ounce or smaller portions of 100% fruit or vegetable juice may also be sold throughout the school day. </a:t>
            </a:r>
          </a:p>
          <a:p>
            <a:pPr lvl="0"/>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To summarize, we propose to allow all of the same beverages as are allowed in both elementary schools and middle schools, but in 12 ounce portion sizes.</a:t>
            </a:r>
            <a:endParaRPr lang="en-US" dirty="0" smtClean="0"/>
          </a:p>
          <a:p>
            <a:pPr lvl="0"/>
            <a:endParaRPr lang="en-US" dirty="0" smtClean="0"/>
          </a:p>
          <a:p>
            <a:pPr lvl="0"/>
            <a:endParaRPr lang="en-US" b="1"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0" dirty="0" smtClean="0"/>
              <a:t>The</a:t>
            </a:r>
            <a:r>
              <a:rPr lang="en-US" b="0" baseline="0" dirty="0" smtClean="0"/>
              <a:t> proposal also allows the following beverages to be sold, but they must not be sold in the meal service area during the meal service. </a:t>
            </a:r>
          </a:p>
          <a:p>
            <a:pPr lvl="0"/>
            <a:endParaRPr lang="en-US" b="0" baseline="0" dirty="0" smtClean="0"/>
          </a:p>
          <a:p>
            <a:pPr lvl="0"/>
            <a:r>
              <a:rPr lang="en-US" b="0" baseline="0" dirty="0" smtClean="0"/>
              <a:t>These include 20 ounce or smaller portions of c</a:t>
            </a:r>
            <a:r>
              <a:rPr lang="en-US" dirty="0" smtClean="0"/>
              <a:t>alorie-free,  flavored and/or unflavored, caffeinated or non-caffeinated carbonated water beverages</a:t>
            </a:r>
            <a:r>
              <a:rPr lang="en-US" baseline="0" dirty="0" smtClean="0"/>
              <a:t>  and o</a:t>
            </a:r>
            <a:r>
              <a:rPr lang="en-US" dirty="0" smtClean="0"/>
              <a:t>ther calorie free caffeinated or non-caffeinated beverages </a:t>
            </a:r>
            <a:r>
              <a:rPr lang="en-US" baseline="0" dirty="0" smtClean="0"/>
              <a:t>if they are</a:t>
            </a:r>
            <a:r>
              <a:rPr lang="en-US" dirty="0" smtClean="0"/>
              <a:t> less than 5 calories</a:t>
            </a:r>
            <a:r>
              <a:rPr lang="en-US" baseline="0" dirty="0" smtClean="0"/>
              <a:t> per </a:t>
            </a:r>
            <a:r>
              <a:rPr lang="en-US" dirty="0" smtClean="0"/>
              <a:t>serving. </a:t>
            </a:r>
          </a:p>
          <a:p>
            <a:pPr lvl="0"/>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aseline="0" dirty="0" smtClean="0"/>
              <a:t>The proposal also allows o</a:t>
            </a:r>
            <a:r>
              <a:rPr lang="en-US" dirty="0" smtClean="0"/>
              <a:t>ther caffeinated or non-caffeinated “lower calorie” beverages that include</a:t>
            </a:r>
            <a:r>
              <a:rPr lang="en-US" baseline="0" dirty="0" smtClean="0"/>
              <a:t> two alternatives up to 12 ounce portion sizes</a:t>
            </a:r>
            <a:r>
              <a:rPr lang="en-US" dirty="0" smtClean="0"/>
              <a:t>:</a:t>
            </a:r>
          </a:p>
          <a:p>
            <a:pPr lvl="0"/>
            <a:endParaRPr lang="en-US" dirty="0" smtClean="0"/>
          </a:p>
          <a:p>
            <a:pPr lvl="0"/>
            <a:r>
              <a:rPr lang="en-US" dirty="0" smtClean="0"/>
              <a:t>The first alternative proposes that beverages</a:t>
            </a:r>
            <a:r>
              <a:rPr lang="en-US" baseline="0" dirty="0" smtClean="0"/>
              <a:t> that contain n</a:t>
            </a:r>
            <a:r>
              <a:rPr lang="en-US" dirty="0" smtClean="0"/>
              <a:t>o</a:t>
            </a:r>
            <a:r>
              <a:rPr lang="en-US" baseline="0" dirty="0" smtClean="0"/>
              <a:t> more than </a:t>
            </a:r>
            <a:r>
              <a:rPr lang="en-US" dirty="0" smtClean="0"/>
              <a:t>40 calories</a:t>
            </a:r>
            <a:r>
              <a:rPr lang="en-US" baseline="0" dirty="0" smtClean="0"/>
              <a:t> per </a:t>
            </a:r>
            <a:r>
              <a:rPr lang="en-US" dirty="0" smtClean="0"/>
              <a:t>8 oz serving (which equates to no</a:t>
            </a:r>
            <a:r>
              <a:rPr lang="en-US" baseline="0" dirty="0" smtClean="0"/>
              <a:t> more than </a:t>
            </a:r>
            <a:r>
              <a:rPr lang="en-US" dirty="0" smtClean="0"/>
              <a:t>60 calories</a:t>
            </a:r>
            <a:r>
              <a:rPr lang="en-US" baseline="0" dirty="0" smtClean="0"/>
              <a:t> per</a:t>
            </a:r>
            <a:r>
              <a:rPr lang="en-US" dirty="0" smtClean="0"/>
              <a:t>12 oz serving) </a:t>
            </a:r>
            <a:r>
              <a:rPr lang="en-US" b="1" u="sng" dirty="0" smtClean="0"/>
              <a:t>or</a:t>
            </a:r>
          </a:p>
          <a:p>
            <a:pPr lvl="0"/>
            <a:endParaRPr lang="en-US" b="1" u="sng" dirty="0" smtClean="0"/>
          </a:p>
          <a:p>
            <a:pPr lvl="0"/>
            <a:r>
              <a:rPr lang="en-US" b="0" u="none" dirty="0" smtClean="0"/>
              <a:t>The</a:t>
            </a:r>
            <a:r>
              <a:rPr lang="en-US" b="0" u="none" baseline="0" dirty="0" smtClean="0"/>
              <a:t> second alternative proposes that b</a:t>
            </a:r>
            <a:r>
              <a:rPr lang="en-US" b="0" u="none" dirty="0" smtClean="0"/>
              <a:t>everages</a:t>
            </a:r>
            <a:r>
              <a:rPr lang="en-US" b="0" u="none" baseline="0" dirty="0" smtClean="0"/>
              <a:t> that contain n</a:t>
            </a:r>
            <a:r>
              <a:rPr lang="en-US" b="0" u="none" dirty="0" smtClean="0"/>
              <a:t>o</a:t>
            </a:r>
            <a:r>
              <a:rPr lang="en-US" b="0" u="none" baseline="0" dirty="0" smtClean="0"/>
              <a:t> more than </a:t>
            </a:r>
            <a:r>
              <a:rPr lang="en-US" dirty="0" smtClean="0"/>
              <a:t>50 calories</a:t>
            </a:r>
            <a:r>
              <a:rPr lang="en-US" baseline="0" dirty="0" smtClean="0"/>
              <a:t> per </a:t>
            </a:r>
            <a:r>
              <a:rPr lang="en-US" dirty="0" smtClean="0"/>
              <a:t>8 oz serving (which equates to</a:t>
            </a:r>
            <a:r>
              <a:rPr lang="en-US" baseline="0" dirty="0" smtClean="0"/>
              <a:t> </a:t>
            </a:r>
            <a:r>
              <a:rPr lang="en-US" dirty="0" smtClean="0"/>
              <a:t>no</a:t>
            </a:r>
            <a:r>
              <a:rPr lang="en-US" baseline="0" dirty="0" smtClean="0"/>
              <a:t> more than </a:t>
            </a:r>
            <a:r>
              <a:rPr lang="en-US" dirty="0" smtClean="0"/>
              <a:t>75 calories</a:t>
            </a:r>
            <a:r>
              <a:rPr lang="en-US" baseline="0" dirty="0" smtClean="0"/>
              <a:t> per</a:t>
            </a:r>
            <a:r>
              <a:rPr lang="en-US" dirty="0" smtClean="0"/>
              <a:t>12 oz serving)</a:t>
            </a:r>
          </a:p>
          <a:p>
            <a:pPr lvl="0"/>
            <a:endParaRPr lang="en-US" dirty="0" smtClean="0"/>
          </a:p>
          <a:p>
            <a:r>
              <a:rPr lang="en-US" dirty="0" smtClean="0"/>
              <a:t>This approach recognizes the wide range of beverages available to high school students in the broader marketplace and the increased independence such students have, relative to younger students, in making consumer choices.  Given those circumstances, the Department considers it reasonable to provide high schools students a broader range of choices, while still limiting those choices to those which are more nutrient dense and/or lower in calories than other options. </a:t>
            </a:r>
          </a:p>
          <a:p>
            <a:endParaRPr lang="en-US" dirty="0" smtClean="0"/>
          </a:p>
          <a:p>
            <a:r>
              <a:rPr lang="en-US" dirty="0" smtClean="0"/>
              <a:t>Given the alternatives provided, we are interested</a:t>
            </a:r>
            <a:r>
              <a:rPr lang="en-US" baseline="0" dirty="0" smtClean="0"/>
              <a:t> in </a:t>
            </a:r>
            <a:r>
              <a:rPr lang="en-US" dirty="0" smtClean="0"/>
              <a:t>obtaining comments on this provision.</a:t>
            </a:r>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While we are discussing beverages, we want to describe the proposed rule’s inclusion</a:t>
            </a:r>
            <a:r>
              <a:rPr lang="en-US" baseline="0" dirty="0" smtClean="0"/>
              <a:t> of </a:t>
            </a:r>
            <a:r>
              <a:rPr lang="en-US" dirty="0" smtClean="0"/>
              <a:t>Section 203 of the Healthy,</a:t>
            </a:r>
            <a:r>
              <a:rPr lang="en-US" baseline="0" dirty="0" smtClean="0"/>
              <a:t> Hunger-Free Kids Act which</a:t>
            </a:r>
            <a:r>
              <a:rPr lang="en-US" dirty="0" smtClean="0"/>
              <a:t> requires that schools participating in the National School Lunch Program make potable water available to children at no charge in the place where lunches are served during the meal service.</a:t>
            </a:r>
          </a:p>
          <a:p>
            <a:pPr lvl="0"/>
            <a:r>
              <a:rPr lang="en-US" dirty="0" smtClean="0"/>
              <a:t> </a:t>
            </a:r>
          </a:p>
          <a:p>
            <a:pPr lvl="0"/>
            <a:r>
              <a:rPr lang="en-US" dirty="0" smtClean="0"/>
              <a:t>This provision is a nondiscretionary requirement that became effective October 1, 2010 and was implemented during the 2011-2012 school year.</a:t>
            </a:r>
          </a:p>
          <a:p>
            <a:pPr lvl="0"/>
            <a:endParaRPr lang="en-US" dirty="0" smtClean="0"/>
          </a:p>
          <a:p>
            <a:pPr lvl="0"/>
            <a:r>
              <a:rPr lang="en-US" dirty="0" smtClean="0"/>
              <a:t>While</a:t>
            </a:r>
            <a:r>
              <a:rPr lang="en-US" baseline="0" dirty="0" smtClean="0"/>
              <a:t> the law only speaks to availability of water during lunch service, t</a:t>
            </a:r>
            <a:r>
              <a:rPr lang="en-US" dirty="0" smtClean="0"/>
              <a:t>his proposed rule encourages the availability of water during breakfast and other meals, as well. </a:t>
            </a:r>
          </a:p>
          <a:p>
            <a:pPr lvl="0"/>
            <a:endParaRPr lang="en-US" dirty="0" smtClean="0"/>
          </a:p>
          <a:p>
            <a:pPr lvl="0"/>
            <a:r>
              <a:rPr lang="en-US" dirty="0" smtClean="0"/>
              <a:t>Guidance and questions and answers on implementation of the water requirement are available on our website in policy memo 28-2011 at www.usda.fns.gov/cnd/governance/policy.htm</a:t>
            </a:r>
          </a:p>
          <a:p>
            <a:endParaRPr lang="en-US" sz="1500" dirty="0" smtClean="0">
              <a:latin typeface="Times New Roman" pitchFamily="18" charset="0"/>
            </a:endParaRPr>
          </a:p>
          <a:p>
            <a:endParaRPr lang="en-US" dirty="0" smtClean="0">
              <a:solidFill>
                <a:srgbClr val="FF0000"/>
              </a:solidFill>
              <a:latin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47AF39CB-AB78-40E9-8E9E-EAA9E11B99B5}"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1390">
              <a:defRPr/>
            </a:pPr>
            <a:r>
              <a:rPr lang="en-US" sz="1400" dirty="0" smtClean="0"/>
              <a:t>We</a:t>
            </a:r>
            <a:r>
              <a:rPr lang="en-US" sz="1400" baseline="0" dirty="0" smtClean="0"/>
              <a:t> recognize that s</a:t>
            </a:r>
            <a:r>
              <a:rPr lang="en-US" sz="1400" dirty="0" smtClean="0"/>
              <a:t>chool-sponsored</a:t>
            </a:r>
            <a:r>
              <a:rPr lang="en-US" sz="1400" baseline="0" dirty="0" smtClean="0"/>
              <a:t> fundraisers are a method of financing some school-sanctioned activities for students. </a:t>
            </a:r>
            <a:endParaRPr lang="en-US" sz="1400" dirty="0" smtClean="0"/>
          </a:p>
          <a:p>
            <a:pPr defTabSz="881390">
              <a:defRPr/>
            </a:pPr>
            <a:endParaRPr lang="en-US" sz="1400" dirty="0" smtClean="0"/>
          </a:p>
          <a:p>
            <a:pPr defTabSz="881390">
              <a:defRPr/>
            </a:pPr>
            <a:r>
              <a:rPr lang="en-US" sz="1400" dirty="0" smtClean="0"/>
              <a:t>The sale of food items that meet the proposed nutrition requirements,</a:t>
            </a:r>
            <a:r>
              <a:rPr lang="en-US" sz="1400" baseline="0" dirty="0" smtClean="0"/>
              <a:t> </a:t>
            </a:r>
            <a:r>
              <a:rPr lang="en-US" sz="1400" dirty="0" smtClean="0"/>
              <a:t>as well as the sale of non-food items, at fundraisers would not be limited in any way under the proposed rule. </a:t>
            </a:r>
          </a:p>
          <a:p>
            <a:pPr defTabSz="881390">
              <a:defRPr/>
            </a:pPr>
            <a:endParaRPr lang="en-US" sz="1400" dirty="0" smtClean="0"/>
          </a:p>
          <a:p>
            <a:pPr defTabSz="881390">
              <a:defRPr/>
            </a:pPr>
            <a:r>
              <a:rPr lang="en-US" sz="1400" dirty="0" smtClean="0"/>
              <a:t>In addition, the proposed standards would not apply during non-school hours, weekends and off-campus fundraising events,</a:t>
            </a:r>
            <a:r>
              <a:rPr lang="en-US" sz="1400" baseline="0" dirty="0" smtClean="0"/>
              <a:t> such as concessions during sporting events and school plays</a:t>
            </a:r>
            <a:r>
              <a:rPr lang="en-US" sz="1400" dirty="0" smtClean="0"/>
              <a:t>. </a:t>
            </a:r>
          </a:p>
          <a:p>
            <a:pPr defTabSz="881390">
              <a:defRPr/>
            </a:pPr>
            <a:endParaRPr lang="en-US" dirty="0" smtClean="0"/>
          </a:p>
          <a:p>
            <a:pPr defTabSz="881390">
              <a:defRPr/>
            </a:pPr>
            <a:r>
              <a:rPr lang="en-US" dirty="0" smtClean="0"/>
              <a:t>It is also important to note that these standards do not apply</a:t>
            </a:r>
            <a:r>
              <a:rPr lang="en-US" baseline="0" dirty="0" smtClean="0"/>
              <a:t> to </a:t>
            </a:r>
            <a:r>
              <a:rPr lang="en-US" dirty="0" smtClean="0"/>
              <a:t>treats for birthdays or foods brought by the student</a:t>
            </a:r>
            <a:r>
              <a:rPr lang="en-US" baseline="0" dirty="0" smtClean="0"/>
              <a:t> from home.</a:t>
            </a:r>
            <a:endParaRPr lang="en-US"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1390">
              <a:defRPr/>
            </a:pPr>
            <a:r>
              <a:rPr lang="en-US" dirty="0" smtClean="0"/>
              <a:t>While this rule proposes that all food and beverage items sold at fundraisers during the school day meet the proposed nutrition standards for competitive foods, the Secretary may, by statute, consider allowing a limited number of infrequent school-sponsored fundraisers</a:t>
            </a:r>
            <a:r>
              <a:rPr lang="en-US" baseline="0" dirty="0" smtClean="0"/>
              <a:t> </a:t>
            </a:r>
            <a:r>
              <a:rPr lang="en-US" dirty="0" smtClean="0"/>
              <a:t>to be exempt from the competitive food standards. </a:t>
            </a:r>
          </a:p>
          <a:p>
            <a:pPr defTabSz="881390">
              <a:defRPr/>
            </a:pPr>
            <a:endParaRPr lang="en-US" dirty="0" smtClean="0"/>
          </a:p>
          <a:p>
            <a:pPr defTabSz="881390">
              <a:defRPr/>
            </a:pPr>
            <a:r>
              <a:rPr lang="en-US" dirty="0" smtClean="0"/>
              <a:t>However,</a:t>
            </a:r>
            <a:r>
              <a:rPr lang="en-US" baseline="0" dirty="0" smtClean="0"/>
              <a:t> t</a:t>
            </a:r>
            <a:r>
              <a:rPr lang="en-US" dirty="0" smtClean="0"/>
              <a:t>he proposal prohibits the sale of specially exempted fundraiser foods and beverages during the school meal service so as not to compete with the school meal. </a:t>
            </a:r>
          </a:p>
          <a:p>
            <a:endParaRPr lang="en-US" dirty="0" smtClean="0"/>
          </a:p>
          <a:p>
            <a:r>
              <a:rPr lang="en-US" dirty="0" smtClean="0"/>
              <a:t>In addition, since the Department does not have data regarding fundraising activities at schools, especially with regard to the types, frequency, and restrictions during meal time that have been established by schools, </a:t>
            </a:r>
            <a:r>
              <a:rPr lang="en-US" dirty="0" err="1" smtClean="0"/>
              <a:t>commenters</a:t>
            </a:r>
            <a:r>
              <a:rPr lang="en-US" dirty="0" smtClean="0"/>
              <a:t> may also wish to provide input in this area. </a:t>
            </a:r>
          </a:p>
          <a:p>
            <a:pPr defTabSz="881390">
              <a:defRPr/>
            </a:pPr>
            <a:endParaRPr lang="en-US" dirty="0" smtClean="0"/>
          </a:p>
          <a:p>
            <a:pPr defTabSz="881390">
              <a:defRPr/>
            </a:pPr>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Federal child nutrition programs play a critical role in providing nutritious, balanced meals to children and promoting healthy lifestyles. </a:t>
            </a:r>
          </a:p>
          <a:p>
            <a:pPr lvl="0"/>
            <a:endParaRPr lang="en-US" dirty="0" smtClean="0"/>
          </a:p>
          <a:p>
            <a:pPr lvl="0"/>
            <a:r>
              <a:rPr lang="en-US" dirty="0" smtClean="0"/>
              <a:t>Major strides have been made in recent years to improve the quality of meals served to children through Federal child nutrition programs. </a:t>
            </a:r>
          </a:p>
          <a:p>
            <a:pPr lvl="0"/>
            <a:endParaRPr lang="en-US" dirty="0" smtClean="0"/>
          </a:p>
          <a:p>
            <a:pPr lvl="0"/>
            <a:r>
              <a:rPr lang="en-US" dirty="0" smtClean="0"/>
              <a:t>Despite this significant progress, however, considerable work remains to be done to improve the diets</a:t>
            </a:r>
            <a:r>
              <a:rPr lang="en-US" baseline="0" dirty="0" smtClean="0"/>
              <a:t> of American </a:t>
            </a:r>
            <a:r>
              <a:rPr lang="en-US" dirty="0" smtClean="0"/>
              <a:t>children.  </a:t>
            </a:r>
          </a:p>
          <a:p>
            <a:pPr lvl="0"/>
            <a:endParaRPr lang="en-US" dirty="0" smtClean="0"/>
          </a:p>
          <a:p>
            <a:pPr defTabSz="881390">
              <a:defRPr/>
            </a:pPr>
            <a:r>
              <a:rPr lang="en-US" dirty="0" smtClean="0"/>
              <a:t>Available research has consistently shown that the diets of children in the U.S. do not meet current national dietary recommendations for nutrition and health. Overall, children today have diets that are low in fruits, vegetables, whole grains, and dairy foods and high in sodium, fat and added sugars. </a:t>
            </a:r>
          </a:p>
          <a:p>
            <a:pPr defTabSz="881390">
              <a:defRPr/>
            </a:pPr>
            <a:endParaRPr lang="en-US" dirty="0" smtClean="0"/>
          </a:p>
          <a:p>
            <a:pPr defTabSz="881390">
              <a:defRPr/>
            </a:pPr>
            <a:r>
              <a:rPr lang="en-US" dirty="0" smtClean="0"/>
              <a:t>This evidence indicates a continued need for</a:t>
            </a:r>
            <a:r>
              <a:rPr lang="en-US" baseline="0" dirty="0" smtClean="0"/>
              <a:t> further effort </a:t>
            </a:r>
            <a:r>
              <a:rPr lang="en-US" dirty="0" smtClean="0"/>
              <a:t>to improve the diets of children. </a:t>
            </a:r>
          </a:p>
          <a:p>
            <a:pPr lvl="0"/>
            <a:endParaRPr lang="en-US" dirty="0" smtClean="0"/>
          </a:p>
          <a:p>
            <a:endParaRPr lang="en-US" b="0" dirty="0"/>
          </a:p>
        </p:txBody>
      </p:sp>
      <p:sp>
        <p:nvSpPr>
          <p:cNvPr id="4" name="Slide Number Placeholder 3"/>
          <p:cNvSpPr>
            <a:spLocks noGrp="1"/>
          </p:cNvSpPr>
          <p:nvPr>
            <p:ph type="sldNum" sz="quarter" idx="10"/>
          </p:nvPr>
        </p:nvSpPr>
        <p:spPr/>
        <p:txBody>
          <a:bodyPr/>
          <a:lstStyle/>
          <a:p>
            <a:fld id="{47AF39CB-AB78-40E9-8E9E-EAA9E11B99B5}"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proposed rule includes two alternative approaches to exemptions to the competitive food standards for school-sponsored fundraisers, as well as a request for other suggestions from </a:t>
            </a:r>
            <a:r>
              <a:rPr lang="en-US" dirty="0" err="1" smtClean="0"/>
              <a:t>commenters</a:t>
            </a:r>
            <a:r>
              <a:rPr lang="en-US" dirty="0" smtClean="0"/>
              <a:t>.  </a:t>
            </a:r>
          </a:p>
          <a:p>
            <a:endParaRPr lang="en-US" dirty="0" smtClean="0"/>
          </a:p>
          <a:p>
            <a:r>
              <a:rPr lang="en-US" dirty="0" smtClean="0"/>
              <a:t>The first alternative is to allow State agencies the discretion to establish limitations on the number of exempt fundraisers that may be held during the school year.  The second alternative is to allow State agencies to set exempt fundraising frequency standards, subject to USDA approval.  </a:t>
            </a:r>
          </a:p>
          <a:p>
            <a:endParaRPr lang="en-US" dirty="0" smtClean="0"/>
          </a:p>
          <a:p>
            <a:r>
              <a:rPr lang="en-US" dirty="0" smtClean="0"/>
              <a:t>However, it is important to note that, as with the nutrition standards themselves, the proposed fundraising frequency standards are minimum standards. Should local educational agencies choose to establish their own  standards</a:t>
            </a:r>
            <a:r>
              <a:rPr lang="en-US" baseline="0" dirty="0" smtClean="0"/>
              <a:t> that are consistent with the final minimum standards</a:t>
            </a:r>
            <a:r>
              <a:rPr lang="en-US" dirty="0" smtClean="0"/>
              <a:t>, they may do so.</a:t>
            </a:r>
          </a:p>
          <a:p>
            <a:r>
              <a:rPr lang="en-US" dirty="0" smtClean="0"/>
              <a:t> </a:t>
            </a:r>
          </a:p>
          <a:p>
            <a:r>
              <a:rPr lang="en-US" dirty="0" smtClean="0"/>
              <a:t>Again,</a:t>
            </a:r>
            <a:r>
              <a:rPr lang="en-US" baseline="0" dirty="0" smtClean="0"/>
              <a:t> the</a:t>
            </a:r>
            <a:r>
              <a:rPr lang="en-US" dirty="0" smtClean="0"/>
              <a:t> Department is especially interested in obtaining input from the public on this provision.</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This slide provides examples of food and beverages that may or may not meet the standards.  It is important to note that each product must be evaluated individually as specific food profiles vary greatly.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However, foods such as fruits and vegetables, granola bars,</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low-fat tortilla chips,</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peanuts and light popcorn will likely meet the standards.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Typically, foods that are not likely to meet the standards include</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most fried foods such as donuts, and most desserts high in fat</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calories and sugar such as cakes, pastries,</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cookies, candy and most energy bars.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Again, each food item is formulated differently; therefore it is critical to evaluate each food item on an individual basis to determine compliance.</a:t>
            </a:r>
          </a:p>
          <a:p>
            <a:endParaRPr lang="en-US" dirty="0"/>
          </a:p>
        </p:txBody>
      </p:sp>
      <p:sp>
        <p:nvSpPr>
          <p:cNvPr id="4" name="Slide Number Placeholder 3"/>
          <p:cNvSpPr>
            <a:spLocks noGrp="1"/>
          </p:cNvSpPr>
          <p:nvPr>
            <p:ph type="sldNum" sz="quarter" idx="10"/>
          </p:nvPr>
        </p:nvSpPr>
        <p:spPr/>
        <p:txBody>
          <a:bodyPr/>
          <a:lstStyle/>
          <a:p>
            <a:fld id="{D4F9FBC2-C233-49B1-BA6C-580757F7DA2E}" type="slidenum">
              <a:rPr lang="en-US" smtClean="0"/>
              <a:pPr/>
              <a:t>51</a:t>
            </a:fld>
            <a:endParaRPr lang="en-US"/>
          </a:p>
        </p:txBody>
      </p:sp>
    </p:spTree>
    <p:extLst>
      <p:ext uri="{BB962C8B-B14F-4D97-AF65-F5344CB8AC3E}">
        <p14:creationId xmlns="" xmlns:p14="http://schemas.microsoft.com/office/powerpoint/2010/main" val="13267768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a:t>
            </a:r>
            <a:r>
              <a:rPr lang="en-US" baseline="0" dirty="0" smtClean="0"/>
              <a:t> completes the description of the standards proposed by the rule. Let’s now turn our attention to some administrative considerations, including recordkeeping and monitoring requirements.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400" kern="1200" dirty="0" smtClean="0">
                <a:solidFill>
                  <a:schemeClr val="tx1"/>
                </a:solidFill>
                <a:latin typeface="Times New Roman" pitchFamily="18" charset="0"/>
                <a:ea typeface="+mn-ea"/>
                <a:cs typeface="Times New Roman" pitchFamily="18" charset="0"/>
              </a:rPr>
              <a:t>USDA recognizes that these competitive food standards apply to ALL foods sold throughout the day at ALL of the venues available in a school. This means that all parts of the school involved with selling food to students during the school day will have a role in meeting these requirements, not just the school food authority and cafeteria staff. </a:t>
            </a:r>
          </a:p>
          <a:p>
            <a:r>
              <a:rPr lang="en-US" sz="1400" kern="1200" dirty="0" smtClean="0">
                <a:solidFill>
                  <a:schemeClr val="tx1"/>
                </a:solidFill>
                <a:latin typeface="Times New Roman" pitchFamily="18" charset="0"/>
                <a:ea typeface="+mn-ea"/>
                <a:cs typeface="Times New Roman" pitchFamily="18" charset="0"/>
              </a:rPr>
              <a:t> </a:t>
            </a:r>
          </a:p>
          <a:p>
            <a:r>
              <a:rPr lang="en-US" sz="1400" kern="1200" dirty="0" smtClean="0">
                <a:solidFill>
                  <a:schemeClr val="tx1"/>
                </a:solidFill>
                <a:latin typeface="Times New Roman" pitchFamily="18" charset="0"/>
                <a:ea typeface="+mn-ea"/>
                <a:cs typeface="Times New Roman" pitchFamily="18" charset="0"/>
              </a:rPr>
              <a:t>How this actually happens will look different from one local educational agency to the next. At a minimum, the rule anticipates that local educational agencies would need to ensure that receipts, nutrition labels or product specifications are maintained by those designated as responsible for competitive food service at the various venues in the school. </a:t>
            </a:r>
          </a:p>
          <a:p>
            <a:r>
              <a:rPr lang="en-US" sz="1400" kern="1200" dirty="0" smtClean="0">
                <a:solidFill>
                  <a:schemeClr val="tx1"/>
                </a:solidFill>
                <a:latin typeface="Times New Roman" pitchFamily="18" charset="0"/>
                <a:ea typeface="+mn-ea"/>
                <a:cs typeface="Times New Roman" pitchFamily="18" charset="0"/>
              </a:rPr>
              <a:t> </a:t>
            </a:r>
          </a:p>
          <a:p>
            <a:r>
              <a:rPr lang="en-US" sz="1400" kern="1200" dirty="0" smtClean="0">
                <a:solidFill>
                  <a:schemeClr val="tx1"/>
                </a:solidFill>
                <a:latin typeface="Times New Roman" pitchFamily="18" charset="0"/>
                <a:ea typeface="+mn-ea"/>
                <a:cs typeface="Times New Roman" pitchFamily="18" charset="0"/>
              </a:rPr>
              <a:t>This is certainly an area that FNS would provide technical assistance and further guidance on as the rule is implemented. </a:t>
            </a:r>
          </a:p>
          <a:p>
            <a:r>
              <a:rPr lang="en-US" sz="1400" kern="1200" dirty="0" smtClean="0">
                <a:solidFill>
                  <a:schemeClr val="tx1"/>
                </a:solidFill>
                <a:latin typeface="Times New Roman" pitchFamily="18" charset="0"/>
                <a:ea typeface="+mn-ea"/>
                <a:cs typeface="Times New Roman" pitchFamily="18" charset="0"/>
              </a:rPr>
              <a:t> </a:t>
            </a:r>
          </a:p>
          <a:p>
            <a:endParaRPr lang="en-US" sz="1200"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State agencies will be responsible for monitoring compliance with the requirements of the competitive food nutrition standards through a review of local educational agency records.</a:t>
            </a:r>
          </a:p>
          <a:p>
            <a:endParaRPr lang="en-US" dirty="0" smtClean="0"/>
          </a:p>
          <a:p>
            <a:r>
              <a:rPr lang="en-US" dirty="0" smtClean="0"/>
              <a:t>This requirement has been included in §210.18(h)(7) as part of the general areas of State agency administrative review responsibilities.  </a:t>
            </a:r>
          </a:p>
          <a:p>
            <a:endParaRPr lang="en-US" dirty="0" smtClean="0"/>
          </a:p>
          <a:p>
            <a:r>
              <a:rPr lang="en-US" dirty="0" smtClean="0"/>
              <a:t>As with other program violations, if a State agency determines during an administrative review that violations of the competitive food standards have occurred, corrective action plans would be required to be submitted to the State agency by the local educational agency and school food authority.  </a:t>
            </a:r>
          </a:p>
          <a:p>
            <a:endParaRPr lang="en-US" dirty="0" smtClean="0"/>
          </a:p>
          <a:p>
            <a:r>
              <a:rPr lang="en-US" dirty="0" smtClean="0"/>
              <a:t>This rule does not propose any fiscal action related to recovery of National School</a:t>
            </a:r>
            <a:r>
              <a:rPr lang="en-US" baseline="0" dirty="0" smtClean="0"/>
              <a:t> </a:t>
            </a:r>
            <a:r>
              <a:rPr lang="en-US" dirty="0" smtClean="0"/>
              <a:t>Lunch Program or School Breakfast Program</a:t>
            </a:r>
            <a:r>
              <a:rPr lang="en-US" baseline="0" dirty="0" smtClean="0"/>
              <a:t> funds.</a:t>
            </a:r>
            <a:endParaRPr lang="en-US" dirty="0" smtClean="0"/>
          </a:p>
          <a:p>
            <a:r>
              <a:rPr lang="en-US" b="1" dirty="0" smtClean="0"/>
              <a:t>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a:t>
            </a:r>
            <a:r>
              <a:rPr lang="en-US" sz="1400" baseline="0" dirty="0" smtClean="0"/>
              <a:t> a reminder, this is only a proposed rule. We will work with states during the implementation of the final rule.</a:t>
            </a:r>
          </a:p>
          <a:p>
            <a:pPr lvl="1"/>
            <a:endParaRPr lang="en-US" sz="1400" dirty="0" smtClean="0"/>
          </a:p>
          <a:p>
            <a:pPr lvl="1"/>
            <a:r>
              <a:rPr lang="en-US" sz="1400" dirty="0" smtClean="0"/>
              <a:t>Schools will have at least one school year from the date of publication of the final rule to implement these standards.</a:t>
            </a:r>
          </a:p>
          <a:p>
            <a:pPr lvl="1">
              <a:buNone/>
            </a:pPr>
            <a:endParaRPr lang="en-US" sz="1400" dirty="0" smtClean="0"/>
          </a:p>
          <a:p>
            <a:pPr lvl="1"/>
            <a:r>
              <a:rPr lang="en-US" sz="1400" dirty="0" smtClean="0"/>
              <a:t>FNS will provide technical assistance as well as guidance to State agencies and local educational agencies</a:t>
            </a:r>
            <a:r>
              <a:rPr lang="en-US" sz="1400" baseline="0" dirty="0" smtClean="0"/>
              <a:t> </a:t>
            </a:r>
            <a:r>
              <a:rPr lang="en-US" sz="1400" dirty="0" smtClean="0"/>
              <a:t>upon publication of the final rule</a:t>
            </a:r>
            <a:r>
              <a:rPr lang="en-US" sz="1400" baseline="0" dirty="0" smtClean="0"/>
              <a:t>. </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concludes our</a:t>
            </a:r>
            <a:r>
              <a:rPr lang="en-US" baseline="0" dirty="0" smtClean="0"/>
              <a:t> overview of the content of the proposed rule. Let’s take a few minutes to discuss what happens next in the rule making process.</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we have given</a:t>
            </a:r>
            <a:r>
              <a:rPr lang="en-US" baseline="0" dirty="0" smtClean="0"/>
              <a:t> you an overview of the content of the proposed rule. </a:t>
            </a:r>
            <a:r>
              <a:rPr lang="en-US" dirty="0" smtClean="0"/>
              <a:t>The full text</a:t>
            </a:r>
            <a:r>
              <a:rPr lang="en-US" baseline="0" dirty="0" smtClean="0"/>
              <a:t> of the rule may be found at the Federal Register website and a link to the rule is also available on the FNS website. We highly encourage you to read the rule to further understand the content and intent of the proposal.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0" dirty="0" smtClean="0"/>
              <a:t>As</a:t>
            </a:r>
            <a:r>
              <a:rPr lang="en-US" b="0" baseline="0" dirty="0" smtClean="0"/>
              <a:t> we have mentioned, this is a proposed rule. It represents USDAs proposed approach to implementing the statutory requirement. Before the rule goes into effect, the public has an opportunity to comment on the proposed standards. This public comment, from students, parents, school food staff, school administrators, state agencies and other interested parties is a very important step in the regulatory process. It helps USDA further refine the proposal into the final requirements that will become effective at some point after an implementing rule is published. </a:t>
            </a:r>
          </a:p>
          <a:p>
            <a:endParaRPr lang="en-US" b="0" baseline="0" dirty="0" smtClean="0"/>
          </a:p>
          <a:p>
            <a:r>
              <a:rPr lang="en-US" b="0" baseline="0" dirty="0" smtClean="0"/>
              <a:t>This rule has a 6</a:t>
            </a:r>
            <a:r>
              <a:rPr lang="en-US" dirty="0" smtClean="0"/>
              <a:t>0-day comment period from the date of publication. This means USDA will accept and consider</a:t>
            </a:r>
            <a:r>
              <a:rPr lang="en-US" baseline="0" dirty="0" smtClean="0"/>
              <a:t> public comments for 60 days from the date the rule is published in the Federal Register.</a:t>
            </a:r>
            <a:endParaRPr lang="en-US" dirty="0" smtClean="0"/>
          </a:p>
          <a:p>
            <a:pPr>
              <a:buNone/>
            </a:pPr>
            <a:endParaRPr lang="en-US" dirty="0" smtClean="0"/>
          </a:p>
          <a:p>
            <a:r>
              <a:rPr lang="en-US" b="0" dirty="0" smtClean="0"/>
              <a:t>Anyone interested in commenting may do so by two methods.</a:t>
            </a:r>
            <a:r>
              <a:rPr lang="en-US" b="0" baseline="0" dirty="0" smtClean="0"/>
              <a:t> </a:t>
            </a:r>
          </a:p>
          <a:p>
            <a:endParaRPr lang="en-US" b="0" baseline="0" dirty="0" smtClean="0"/>
          </a:p>
          <a:p>
            <a:r>
              <a:rPr lang="en-US" b="0" baseline="0" dirty="0" smtClean="0"/>
              <a:t>The preferred method is to comment online at www.regulations.gov. We will talk more about this on the next slide.</a:t>
            </a:r>
          </a:p>
          <a:p>
            <a:endParaRPr lang="en-US" b="0" baseline="0" dirty="0" smtClean="0"/>
          </a:p>
          <a:p>
            <a:r>
              <a:rPr lang="en-US" b="0" baseline="0" dirty="0" smtClean="0"/>
              <a:t>Comments may also be submitted by mail at the address listed here. The address is also listed at the beginning of the proposed rule.</a:t>
            </a:r>
            <a:endParaRPr lang="en-US" b="0" dirty="0" smtClean="0"/>
          </a:p>
          <a:p>
            <a:pPr lvl="1"/>
            <a:endParaRPr lang="en-US" b="1"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smtClean="0"/>
          </a:p>
          <a:p>
            <a:pPr>
              <a:buNone/>
            </a:pPr>
            <a:r>
              <a:rPr lang="en-US" dirty="0" smtClean="0"/>
              <a:t>Here is a screenshot</a:t>
            </a:r>
            <a:r>
              <a:rPr lang="en-US" baseline="0" dirty="0" smtClean="0"/>
              <a:t> of the main page of the regulations.gov website where you may submit your comments and view other comments.</a:t>
            </a:r>
          </a:p>
          <a:p>
            <a:pPr>
              <a:buNone/>
            </a:pPr>
            <a:endParaRPr lang="en-US" baseline="0" dirty="0" smtClean="0"/>
          </a:p>
          <a:p>
            <a:pPr>
              <a:buNone/>
            </a:pPr>
            <a:r>
              <a:rPr lang="en-US" baseline="0" dirty="0" smtClean="0"/>
              <a:t>To find the proposed rule you may use the search function in the center of the page to search by the docket number, which is FNS-2011-0019, or you may simply type in the name of the rule “Nutrition Standards for All Foods Sold in School”.</a:t>
            </a:r>
          </a:p>
          <a:p>
            <a:pPr>
              <a:buNone/>
            </a:pPr>
            <a:endParaRPr lang="en-US" baseline="0" dirty="0" smtClean="0"/>
          </a:p>
          <a:p>
            <a:pPr>
              <a:buNone/>
            </a:pPr>
            <a:r>
              <a:rPr lang="en-US" baseline="0" dirty="0" smtClean="0"/>
              <a:t>Again, while online submissions are preferred, comments may also be submitted by mail. </a:t>
            </a:r>
          </a:p>
        </p:txBody>
      </p:sp>
      <p:sp>
        <p:nvSpPr>
          <p:cNvPr id="4" name="Slide Number Placeholder 3"/>
          <p:cNvSpPr>
            <a:spLocks noGrp="1"/>
          </p:cNvSpPr>
          <p:nvPr>
            <p:ph type="sldNum" sz="quarter" idx="10"/>
          </p:nvPr>
        </p:nvSpPr>
        <p:spPr/>
        <p:txBody>
          <a:bodyPr/>
          <a:lstStyle/>
          <a:p>
            <a:fld id="{30E02E6D-B157-4C10-918A-C605841D56C4}"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Since a significant portion of calories consumed by children takes place at school, improving the nutritional profile of all foods sold in school beyond Federally-reimbursable meals is critical to improve the diets and overall health of American children, and to</a:t>
            </a:r>
            <a:r>
              <a:rPr lang="en-US" baseline="0" dirty="0" smtClean="0"/>
              <a:t> </a:t>
            </a:r>
            <a:r>
              <a:rPr lang="en-US" dirty="0" smtClean="0"/>
              <a:t>ensure that children from all income levels adopt the kind of healthful eating habits and lifestyles that will enable them to live healthier, more productive lives.  </a:t>
            </a:r>
          </a:p>
          <a:p>
            <a:endParaRPr lang="en-US" dirty="0" smtClean="0"/>
          </a:p>
          <a:p>
            <a:r>
              <a:rPr lang="en-US" dirty="0" smtClean="0"/>
              <a:t>An</a:t>
            </a:r>
            <a:r>
              <a:rPr lang="en-US" baseline="0" dirty="0" smtClean="0"/>
              <a:t> increasing body of research tells us that giving school children healthy food options, through strong competitive food standards, will help them make healthier choices during the day and can reduce their risk for obesity.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smtClean="0">
              <a:latin typeface="Times New Roman" pitchFamily="18" charset="0"/>
            </a:endParaRPr>
          </a:p>
          <a:p>
            <a:r>
              <a:rPr lang="en-US" sz="1400" dirty="0" smtClean="0">
                <a:latin typeface="Times New Roman" pitchFamily="18" charset="0"/>
              </a:rPr>
              <a:t>Going forward, USDA will review and consider all public comments and develop an implementing rule.</a:t>
            </a:r>
            <a:r>
              <a:rPr lang="en-US" sz="1400" baseline="0" dirty="0" smtClean="0">
                <a:latin typeface="Times New Roman" pitchFamily="18" charset="0"/>
              </a:rPr>
              <a:t> The requirements will  not go into effect until the date listed in the implementing rule. </a:t>
            </a:r>
          </a:p>
          <a:p>
            <a:endParaRPr lang="en-US" sz="1400" baseline="0" dirty="0" smtClean="0">
              <a:latin typeface="Times New Roman" pitchFamily="18" charset="0"/>
            </a:endParaRPr>
          </a:p>
          <a:p>
            <a:r>
              <a:rPr lang="en-US" sz="1400" baseline="0" dirty="0" smtClean="0">
                <a:latin typeface="Times New Roman" pitchFamily="18" charset="0"/>
              </a:rPr>
              <a:t>The Statute requires that a full school year must pass between the publication of the implementing regulation and the effective date of the requirements. We believe this will provide States and schools time to prepare to implement the requirements. </a:t>
            </a:r>
          </a:p>
          <a:p>
            <a:endParaRPr lang="en-US" sz="1400" baseline="0" dirty="0" smtClean="0">
              <a:latin typeface="Times New Roman" pitchFamily="18" charset="0"/>
            </a:endParaRPr>
          </a:p>
          <a:p>
            <a:r>
              <a:rPr lang="en-US" sz="1400" baseline="0" dirty="0" smtClean="0">
                <a:latin typeface="Times New Roman" pitchFamily="18" charset="0"/>
              </a:rPr>
              <a:t>USDA will be </a:t>
            </a:r>
            <a:r>
              <a:rPr lang="en-US" sz="1400" dirty="0" smtClean="0">
                <a:latin typeface="Times New Roman" pitchFamily="18" charset="0"/>
              </a:rPr>
              <a:t>developing technical assistance materials and will work extensively with State Agencies,</a:t>
            </a:r>
            <a:r>
              <a:rPr lang="en-US" sz="1400" baseline="0" dirty="0" smtClean="0">
                <a:latin typeface="Times New Roman" pitchFamily="18" charset="0"/>
              </a:rPr>
              <a:t> School Food Authorities, and industry groups </a:t>
            </a:r>
            <a:r>
              <a:rPr lang="en-US" sz="1400" dirty="0" smtClean="0">
                <a:latin typeface="Times New Roman" pitchFamily="18" charset="0"/>
              </a:rPr>
              <a:t>to facilitate implementation. And of course,</a:t>
            </a:r>
            <a:r>
              <a:rPr lang="en-US" sz="1400" baseline="0" dirty="0" smtClean="0">
                <a:latin typeface="Times New Roman" pitchFamily="18" charset="0"/>
              </a:rPr>
              <a:t> </a:t>
            </a:r>
            <a:r>
              <a:rPr lang="en-US" sz="1400" dirty="0" smtClean="0">
                <a:latin typeface="Times New Roman" pitchFamily="18" charset="0"/>
              </a:rPr>
              <a:t>USDA will work hard</a:t>
            </a:r>
            <a:r>
              <a:rPr lang="en-US" sz="1400" baseline="0" dirty="0" smtClean="0">
                <a:latin typeface="Times New Roman" pitchFamily="18" charset="0"/>
              </a:rPr>
              <a:t> to support our state and local partners as they begin implementing the requirements. </a:t>
            </a:r>
            <a:endParaRPr lang="en-US" sz="1400" dirty="0" smtClean="0">
              <a:latin typeface="Times New Roman" pitchFamily="18" charset="0"/>
            </a:endParaRPr>
          </a:p>
          <a:p>
            <a:endParaRPr lang="en-US" sz="1600" dirty="0" smtClean="0">
              <a:latin typeface="Times New Roman" pitchFamily="18" charset="0"/>
            </a:endParaRPr>
          </a:p>
          <a:p>
            <a:endParaRPr lang="en-US" sz="1600" dirty="0" smtClean="0">
              <a:latin typeface="Times New Roman" pitchFamily="18" charset="0"/>
            </a:endParaRPr>
          </a:p>
          <a:p>
            <a:pPr defTabSz="931718" fontAlgn="base">
              <a:spcBef>
                <a:spcPct val="30000"/>
              </a:spcBef>
              <a:spcAft>
                <a:spcPct val="0"/>
              </a:spcAft>
              <a:defRPr/>
            </a:pPr>
            <a:endParaRPr lang="en-US" dirty="0" smtClean="0">
              <a:solidFill>
                <a:srgbClr val="FF0000"/>
              </a:solidFill>
              <a:latin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47AF39CB-AB78-40E9-8E9E-EAA9E11B99B5}" type="slidenum">
              <a:rPr lang="en-US" smtClean="0"/>
              <a:pPr/>
              <a:t>60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Section 208 of the Healthy,</a:t>
            </a:r>
            <a:r>
              <a:rPr lang="en-US" baseline="0" dirty="0" smtClean="0"/>
              <a:t> Hunger-Free Kids Act</a:t>
            </a:r>
            <a:r>
              <a:rPr lang="en-US" dirty="0" smtClean="0"/>
              <a:t> amended Section 10 of the Child Nutrition Act providing the Secretary new authority to establish nutrition standards for all foods and beverages sold outside of the Federal child nutrition programs in schools.  </a:t>
            </a:r>
          </a:p>
          <a:p>
            <a:pPr lvl="0"/>
            <a:endParaRPr lang="en-US" dirty="0" smtClean="0"/>
          </a:p>
          <a:p>
            <a:pPr lvl="0"/>
            <a:r>
              <a:rPr lang="en-US" dirty="0" smtClean="0"/>
              <a:t>Specifically, the Child</a:t>
            </a:r>
            <a:r>
              <a:rPr lang="en-US" baseline="0" dirty="0" smtClean="0"/>
              <a:t> Nutrition Act</a:t>
            </a:r>
            <a:r>
              <a:rPr lang="en-US" dirty="0" smtClean="0"/>
              <a:t> was amended to require that the Secretary promulgate proposed regulations to establish nutrition standards for foods sold in schools other than those foods provided under the Child Nutrition Act and the National School</a:t>
            </a:r>
            <a:r>
              <a:rPr lang="en-US" baseline="0" dirty="0" smtClean="0"/>
              <a:t> Lunch Act</a:t>
            </a:r>
            <a:r>
              <a:rPr lang="en-US" dirty="0" smtClean="0"/>
              <a:t>. These foods are typically</a:t>
            </a:r>
            <a:r>
              <a:rPr lang="en-US" baseline="0" dirty="0" smtClean="0"/>
              <a:t> referred to as competitive foods, as they compete with the meal.</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provisions specify that the nutrition standards shall apply to all foods sold (a) outside the school meal programs; (b) on the school campus; and (c) at any time during the school day. </a:t>
            </a:r>
          </a:p>
          <a:p>
            <a:pPr lvl="0"/>
            <a:r>
              <a:rPr lang="en-US" dirty="0" smtClean="0"/>
              <a:t>  </a:t>
            </a:r>
          </a:p>
          <a:p>
            <a:pPr lvl="0"/>
            <a:r>
              <a:rPr lang="en-US" dirty="0" smtClean="0"/>
              <a:t>Prior to enactment of the Healthy,</a:t>
            </a:r>
            <a:r>
              <a:rPr lang="en-US" baseline="0" dirty="0" smtClean="0"/>
              <a:t> Hunger-Free Kids Act</a:t>
            </a:r>
            <a:r>
              <a:rPr lang="en-US" dirty="0" smtClean="0"/>
              <a:t>, USDA’s authority to regulate the types of foods sold in schools was limited to meal pattern requirements for reimbursable meals and other foods sold in the food service areas during meal periods.</a:t>
            </a:r>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dirty="0" smtClean="0"/>
              <a:t>The law stipulates that standards for all foods sold in school be consistent with the most recent Dietary Guidelines for Americans. </a:t>
            </a:r>
          </a:p>
          <a:p>
            <a:pPr lvl="0"/>
            <a:endParaRPr lang="en-US" dirty="0" smtClean="0"/>
          </a:p>
          <a:p>
            <a:pPr lvl="0"/>
            <a:r>
              <a:rPr lang="en-US" dirty="0" smtClean="0"/>
              <a:t>The law also directs</a:t>
            </a:r>
            <a:r>
              <a:rPr lang="en-US" baseline="0" dirty="0" smtClean="0"/>
              <a:t> the </a:t>
            </a:r>
            <a:r>
              <a:rPr lang="en-US" dirty="0" smtClean="0"/>
              <a:t>Secretary, when</a:t>
            </a:r>
            <a:r>
              <a:rPr lang="en-US" baseline="0" dirty="0" smtClean="0"/>
              <a:t> establishing the nutrition standards, to</a:t>
            </a:r>
            <a:r>
              <a:rPr lang="en-US" dirty="0" smtClean="0"/>
              <a:t> consider: </a:t>
            </a:r>
          </a:p>
          <a:p>
            <a:pPr lvl="0"/>
            <a:endParaRPr lang="en-US" dirty="0" smtClean="0"/>
          </a:p>
          <a:p>
            <a:pPr lvl="1">
              <a:buFont typeface="Arial" pitchFamily="34" charset="0"/>
              <a:buChar char="•"/>
            </a:pPr>
            <a:r>
              <a:rPr lang="en-US" sz="1500" dirty="0" smtClean="0"/>
              <a:t>authoritative scientific recommendations for nutrition standards; </a:t>
            </a:r>
          </a:p>
          <a:p>
            <a:pPr lvl="1">
              <a:buFont typeface="Arial" pitchFamily="34" charset="0"/>
              <a:buChar char="•"/>
            </a:pPr>
            <a:endParaRPr lang="en-US" sz="1500" dirty="0" smtClean="0"/>
          </a:p>
          <a:p>
            <a:pPr lvl="1">
              <a:buFont typeface="Arial" pitchFamily="34" charset="0"/>
              <a:buChar char="•"/>
            </a:pPr>
            <a:r>
              <a:rPr lang="en-US" sz="1500" dirty="0" smtClean="0"/>
              <a:t>existing school nutrition standards, including voluntary standards for beverages and snack foods; </a:t>
            </a:r>
          </a:p>
          <a:p>
            <a:pPr lvl="1">
              <a:buFont typeface="Arial" pitchFamily="34" charset="0"/>
              <a:buChar char="•"/>
            </a:pPr>
            <a:endParaRPr lang="en-US" sz="1500" dirty="0" smtClean="0"/>
          </a:p>
          <a:p>
            <a:pPr lvl="1">
              <a:buFont typeface="Arial" pitchFamily="34" charset="0"/>
              <a:buChar char="•"/>
            </a:pPr>
            <a:r>
              <a:rPr lang="en-US" sz="1500" dirty="0" smtClean="0"/>
              <a:t>current State and local standards; </a:t>
            </a:r>
          </a:p>
          <a:p>
            <a:pPr lvl="1">
              <a:buFont typeface="Arial" pitchFamily="34" charset="0"/>
              <a:buChar char="•"/>
            </a:pPr>
            <a:endParaRPr lang="en-US" sz="1500" dirty="0" smtClean="0"/>
          </a:p>
          <a:p>
            <a:pPr lvl="1">
              <a:buFont typeface="Arial" pitchFamily="34" charset="0"/>
              <a:buChar char="•"/>
            </a:pPr>
            <a:r>
              <a:rPr lang="en-US" sz="1500" dirty="0" smtClean="0"/>
              <a:t>the practical application of the nutrition standards; and </a:t>
            </a:r>
          </a:p>
          <a:p>
            <a:pPr lvl="1">
              <a:buFont typeface="Arial" pitchFamily="34" charset="0"/>
              <a:buChar char="•"/>
            </a:pPr>
            <a:endParaRPr lang="en-US" sz="1500" dirty="0" smtClean="0"/>
          </a:p>
          <a:p>
            <a:pPr lvl="1">
              <a:buFont typeface="Arial" pitchFamily="34" charset="0"/>
              <a:buChar char="•"/>
            </a:pPr>
            <a:r>
              <a:rPr lang="en-US" sz="1500" dirty="0" smtClean="0"/>
              <a:t>special exemptions for school-sponsored</a:t>
            </a:r>
            <a:r>
              <a:rPr lang="en-US" sz="1500" baseline="0" dirty="0" smtClean="0"/>
              <a:t> fundraisers</a:t>
            </a:r>
            <a:endParaRPr lang="en-US" sz="1500"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These proposed standards will impact students in several ways.  The intent of the proposed changes is to improve the health and well-being of the Nation’s children, increase consumption of healthful foods during the school day and create an environment that reinforces the development of healthy eating habits.</a:t>
            </a:r>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B6B8C7-0822-429B-B1B2-2D1612127441}" type="datetime1">
              <a:rPr lang="en-US" smtClean="0"/>
              <a:pPr/>
              <a:t>2/11/2013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19E54D-3597-4042-8E59-B9CFD223EEBA}" type="datetime1">
              <a:rPr lang="en-US" smtClean="0"/>
              <a:pPr/>
              <a:t>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35F891-AC5C-4699-ACDD-153A2BA48B9E}" type="datetime1">
              <a:rPr lang="en-US" smtClean="0"/>
              <a:pPr/>
              <a:t>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14EF942-B9D5-416A-8545-7361CB66B695}" type="datetime1">
              <a:rPr lang="en-US" smtClean="0"/>
              <a:pPr/>
              <a:t>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CA246E-3C92-4BA8-A01B-F66C7421AC47}" type="datetime1">
              <a:rPr lang="en-US" smtClean="0"/>
              <a:pPr/>
              <a:t>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612BBD-73EB-4106-B780-A3D666E52756}" type="datetime1">
              <a:rPr lang="en-US" smtClean="0"/>
              <a:pPr/>
              <a:t>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DEED9A-EACA-4DAC-ABB7-5A4DFD50F1CF}" type="datetime1">
              <a:rPr lang="en-US" smtClean="0"/>
              <a:pPr/>
              <a:t>2/11/2013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9D05BC-F48A-4EBD-B57F-35D615D02792}" type="datetime1">
              <a:rPr lang="en-US" smtClean="0"/>
              <a:pPr/>
              <a:t>2/11/2013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6605D-DC73-405A-B2B6-7F16AF7D2209}" type="datetime1">
              <a:rPr lang="en-US" smtClean="0"/>
              <a:pPr/>
              <a:t>2/11/2013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86A888-5CB8-44B9-BD71-F828EB7AA2C2}" type="datetime1">
              <a:rPr lang="en-US" smtClean="0"/>
              <a:pPr/>
              <a:t>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BB548E-D236-48B0-B771-751CF2B41A1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8CAC10-A44B-4015-B1F0-B65B95315088}" type="datetime1">
              <a:rPr lang="en-US" smtClean="0"/>
              <a:pPr/>
              <a:t>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CBB548E-D236-48B0-B771-751CF2B41A16}" type="slidenum">
              <a:rPr lang="en-US" smtClean="0"/>
              <a:pPr/>
              <a:t>‹#›</a:t>
            </a:fld>
            <a:endParaRPr lang="en-US" dirty="0"/>
          </a:p>
        </p:txBody>
      </p:sp>
      <p:sp>
        <p:nvSpPr>
          <p:cNvPr id="3" name="Picture Placeholder 2"/>
          <p:cNvSpPr>
            <a:spLocks noGrp="1"/>
          </p:cNvSpPr>
          <p:nvPr>
            <p:ph type="pic" idx="1"/>
          </p:nvPr>
        </p:nvSpPr>
        <p:spPr>
          <a:xfrm rot="420000">
            <a:off x="3498979" y="1257326"/>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3" name="Rectangle 12"/>
          <p:cNvSpPr/>
          <p:nvPr userDrawn="1"/>
        </p:nvSpPr>
        <p:spPr>
          <a:xfrm rot="19433424">
            <a:off x="1186313" y="2323398"/>
            <a:ext cx="5988884" cy="1323439"/>
          </a:xfrm>
          <a:prstGeom prst="rect">
            <a:avLst/>
          </a:prstGeom>
        </p:spPr>
        <p:txBody>
          <a:bodyPr wrap="none">
            <a:spAutoFit/>
          </a:bodyPr>
          <a:lstStyle/>
          <a:p>
            <a:r>
              <a:rPr kumimoji="0" lang="en-US" sz="8000" b="0" i="0" u="none" strike="noStrike" kern="1200" cap="none" spc="0" normalizeH="0" baseline="0" noProof="0" dirty="0" smtClean="0">
                <a:ln w="18415" cmpd="sng">
                  <a:solidFill>
                    <a:prstClr val="white"/>
                  </a:solidFill>
                  <a:prstDash val="solid"/>
                </a:ln>
                <a:noFill/>
                <a:effectLst>
                  <a:outerShdw blurRad="63500" dir="3600000" algn="tl" rotWithShape="0">
                    <a:srgbClr val="000000">
                      <a:alpha val="70000"/>
                    </a:srgbClr>
                  </a:outerShdw>
                </a:effectLst>
                <a:uLnTx/>
                <a:uFillTx/>
                <a:latin typeface="+mn-lt"/>
                <a:ea typeface="+mn-ea"/>
                <a:cs typeface="+mn-cs"/>
              </a:rPr>
              <a:t>Confidential</a:t>
            </a:r>
            <a:r>
              <a:rPr kumimoji="0" lang="en-US" sz="8000" b="0" i="0" u="none" strike="noStrike" kern="1200" cap="none" spc="0" normalizeH="0" baseline="0" noProof="0" dirty="0" smtClean="0">
                <a:ln>
                  <a:solidFill>
                    <a:prstClr val="white"/>
                  </a:solidFill>
                </a:ln>
                <a:noFill/>
                <a:effectLst/>
                <a:uLnTx/>
                <a:uFillTx/>
                <a:latin typeface="+mn-lt"/>
                <a:ea typeface="+mn-ea"/>
                <a:cs typeface="+mn-cs"/>
              </a:rPr>
              <a:t>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212F82-F733-46BF-9D11-821B00377A03}" type="datetime1">
              <a:rPr lang="en-US" smtClean="0"/>
              <a:pPr/>
              <a:t>2/11/2013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BB548E-D236-48B0-B771-751CF2B41A1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rot="20579530">
            <a:off x="1796663" y="3367735"/>
            <a:ext cx="6012831" cy="1200329"/>
          </a:xfrm>
          <a:prstGeom prst="rect">
            <a:avLst/>
          </a:prstGeom>
          <a:noFill/>
        </p:spPr>
        <p:txBody>
          <a:bodyPr wrap="square" rtlCol="0">
            <a:spAutoFit/>
          </a:bodyPr>
          <a:lstStyle/>
          <a:p>
            <a:r>
              <a:rPr lang="en-US" sz="7200" dirty="0" smtClean="0">
                <a:ln>
                  <a:solidFill>
                    <a:schemeClr val="bg2">
                      <a:lumMod val="40000"/>
                      <a:lumOff val="60000"/>
                    </a:schemeClr>
                  </a:solidFill>
                </a:ln>
                <a:noFill/>
              </a:rPr>
              <a:t> </a:t>
            </a:r>
            <a:endParaRPr lang="en-US" sz="7200" dirty="0">
              <a:ln>
                <a:solidFill>
                  <a:schemeClr val="bg2">
                    <a:lumMod val="40000"/>
                    <a:lumOff val="60000"/>
                  </a:schemeClr>
                </a:solidFill>
              </a:ln>
              <a:noFill/>
            </a:endParaRP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chart" Target="../charts/chart1.xml"/><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png"/><Relationship Id="rId15" Type="http://schemas.openxmlformats.org/officeDocument/2006/relationships/image" Target="../media/image1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jpe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362200"/>
          </a:xfrm>
        </p:spPr>
        <p:txBody>
          <a:bodyPr>
            <a:normAutofit fontScale="90000"/>
          </a:bodyPr>
          <a:lstStyle/>
          <a:p>
            <a:r>
              <a:rPr lang="en-US" dirty="0" smtClean="0"/>
              <a:t>Proposed Rule: Nutrition Standards for All Foods Sold in School</a:t>
            </a:r>
            <a:endParaRPr lang="en-US" dirty="0"/>
          </a:p>
        </p:txBody>
      </p:sp>
      <p:sp>
        <p:nvSpPr>
          <p:cNvPr id="3" name="Subtitle 2"/>
          <p:cNvSpPr>
            <a:spLocks noGrp="1"/>
          </p:cNvSpPr>
          <p:nvPr>
            <p:ph type="subTitle" idx="1"/>
          </p:nvPr>
        </p:nvSpPr>
        <p:spPr>
          <a:xfrm>
            <a:off x="533400" y="4648200"/>
            <a:ext cx="7854696" cy="1752600"/>
          </a:xfrm>
        </p:spPr>
        <p:txBody>
          <a:bodyPr>
            <a:normAutofit/>
          </a:bodyPr>
          <a:lstStyle/>
          <a:p>
            <a:r>
              <a:rPr lang="en-US" dirty="0" smtClean="0"/>
              <a:t>USDA Food and Nutrition Service</a:t>
            </a:r>
          </a:p>
          <a:p>
            <a:r>
              <a:rPr lang="en-US" dirty="0" smtClean="0"/>
              <a:t>Child Nutrition Division</a:t>
            </a:r>
          </a:p>
          <a:p>
            <a:r>
              <a:rPr lang="en-US" smtClean="0"/>
              <a:t> 2013</a:t>
            </a: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a:t>
            </a:fld>
            <a:endParaRPr lang="en-US" dirty="0"/>
          </a:p>
        </p:txBody>
      </p:sp>
      <p:pic>
        <p:nvPicPr>
          <p:cNvPr id="78850" name="Picture 2" descr="USDA Food &amp; Nutrition Service"/>
          <p:cNvPicPr>
            <a:picLocks noChangeAspect="1" noChangeArrowheads="1"/>
          </p:cNvPicPr>
          <p:nvPr/>
        </p:nvPicPr>
        <p:blipFill>
          <a:blip r:embed="rId3" cstate="print"/>
          <a:srcRect r="63494"/>
          <a:stretch>
            <a:fillRect/>
          </a:stretch>
        </p:blipFill>
        <p:spPr bwMode="auto">
          <a:xfrm>
            <a:off x="228600" y="6096000"/>
            <a:ext cx="2667000" cy="5048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Standards</a:t>
            </a:r>
            <a:endParaRPr lang="en-US" dirty="0"/>
          </a:p>
        </p:txBody>
      </p:sp>
      <p:sp>
        <p:nvSpPr>
          <p:cNvPr id="3" name="Content Placeholder 2"/>
          <p:cNvSpPr>
            <a:spLocks noGrp="1"/>
          </p:cNvSpPr>
          <p:nvPr>
            <p:ph idx="1"/>
          </p:nvPr>
        </p:nvSpPr>
        <p:spPr/>
        <p:txBody>
          <a:bodyPr>
            <a:normAutofit/>
          </a:bodyPr>
          <a:lstStyle/>
          <a:p>
            <a:pPr lvl="0"/>
            <a:endParaRPr lang="en-US" dirty="0" smtClean="0"/>
          </a:p>
          <a:p>
            <a:pPr lvl="0"/>
            <a:endParaRPr lang="en-US" dirty="0" smtClean="0"/>
          </a:p>
          <a:p>
            <a:pPr lvl="0"/>
            <a:r>
              <a:rPr lang="en-US" dirty="0" smtClean="0"/>
              <a:t>The nutrition standards  for all foods sold in school  are </a:t>
            </a:r>
            <a:r>
              <a:rPr lang="en-US" u="sng" dirty="0" smtClean="0"/>
              <a:t>minimum</a:t>
            </a:r>
            <a:r>
              <a:rPr lang="en-US" dirty="0" smtClean="0"/>
              <a:t> standards.  </a:t>
            </a:r>
          </a:p>
          <a:p>
            <a:pPr lvl="0"/>
            <a:endParaRPr lang="en-US" dirty="0" smtClean="0"/>
          </a:p>
          <a:p>
            <a:pPr lvl="0"/>
            <a:r>
              <a:rPr lang="en-US" dirty="0" smtClean="0"/>
              <a:t>Additional State or local standards are allowed if consistent with the final rule.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Proposal Development</a:t>
            </a:r>
            <a:endParaRPr lang="en-US" dirty="0"/>
          </a:p>
        </p:txBody>
      </p:sp>
      <p:sp>
        <p:nvSpPr>
          <p:cNvPr id="3" name="Content Placeholder 2"/>
          <p:cNvSpPr>
            <a:spLocks noGrp="1"/>
          </p:cNvSpPr>
          <p:nvPr>
            <p:ph idx="1"/>
          </p:nvPr>
        </p:nvSpPr>
        <p:spPr/>
        <p:txBody>
          <a:bodyPr>
            <a:normAutofit/>
          </a:bodyPr>
          <a:lstStyle/>
          <a:p>
            <a:pPr lvl="0">
              <a:buFont typeface="Arial" pitchFamily="34" charset="0"/>
              <a:buChar char="•"/>
            </a:pPr>
            <a:endParaRPr lang="en-US" dirty="0" smtClean="0"/>
          </a:p>
          <a:p>
            <a:pPr lvl="0">
              <a:buNone/>
            </a:pPr>
            <a:r>
              <a:rPr lang="en-US" dirty="0" smtClean="0"/>
              <a:t>	USDA considered a wide range of information available on competitive foods, including:</a:t>
            </a:r>
          </a:p>
          <a:p>
            <a:pPr lvl="1">
              <a:buNone/>
            </a:pPr>
            <a:endParaRPr lang="en-US" dirty="0" smtClean="0"/>
          </a:p>
          <a:p>
            <a:pPr lvl="1">
              <a:buFont typeface="Arial" pitchFamily="34" charset="0"/>
              <a:buChar char="•"/>
            </a:pPr>
            <a:r>
              <a:rPr lang="en-US" dirty="0" smtClean="0"/>
              <a:t>Recommendations  of the 2007 Institute of Medicine (IOM) Report;</a:t>
            </a:r>
          </a:p>
          <a:p>
            <a:pPr lvl="1">
              <a:buFont typeface="Arial" pitchFamily="34" charset="0"/>
              <a:buChar char="•"/>
            </a:pPr>
            <a:r>
              <a:rPr lang="en-US" dirty="0" smtClean="0"/>
              <a:t>USDA’s HUSSC standards;</a:t>
            </a:r>
          </a:p>
          <a:p>
            <a:pPr lvl="1">
              <a:buFont typeface="Arial" pitchFamily="34" charset="0"/>
              <a:buChar char="•"/>
            </a:pPr>
            <a:r>
              <a:rPr lang="en-US" dirty="0" smtClean="0"/>
              <a:t>Existing State and local standards;</a:t>
            </a:r>
          </a:p>
          <a:p>
            <a:pPr lvl="1">
              <a:buFont typeface="Arial" pitchFamily="34" charset="0"/>
              <a:buChar char="•"/>
            </a:pPr>
            <a:r>
              <a:rPr lang="en-US" dirty="0" smtClean="0"/>
              <a:t>Existing voluntary standards and recommendations; and </a:t>
            </a:r>
          </a:p>
          <a:p>
            <a:pPr lvl="1">
              <a:buFont typeface="Arial" pitchFamily="34" charset="0"/>
              <a:buChar char="•"/>
            </a:pPr>
            <a:r>
              <a:rPr lang="en-US" dirty="0" smtClean="0"/>
              <a:t>Input from nutrition program stakeholders.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Considerations</a:t>
            </a:r>
            <a:endParaRPr lang="en-US" dirty="0"/>
          </a:p>
        </p:txBody>
      </p:sp>
      <p:sp>
        <p:nvSpPr>
          <p:cNvPr id="3" name="Content Placeholder 2"/>
          <p:cNvSpPr>
            <a:spLocks noGrp="1"/>
          </p:cNvSpPr>
          <p:nvPr>
            <p:ph idx="1"/>
          </p:nvPr>
        </p:nvSpPr>
        <p:spPr/>
        <p:txBody>
          <a:bodyPr>
            <a:normAutofit fontScale="92500" lnSpcReduction="10000"/>
          </a:bodyPr>
          <a:lstStyle/>
          <a:p>
            <a:pPr lvl="0"/>
            <a:endParaRPr lang="en-US" dirty="0" smtClean="0"/>
          </a:p>
          <a:p>
            <a:pPr lvl="0"/>
            <a:r>
              <a:rPr lang="en-US" dirty="0" smtClean="0"/>
              <a:t>The practical application of standards in school settings; </a:t>
            </a:r>
          </a:p>
          <a:p>
            <a:pPr lvl="0">
              <a:buNone/>
            </a:pPr>
            <a:r>
              <a:rPr lang="en-US" dirty="0" smtClean="0"/>
              <a:t> </a:t>
            </a:r>
          </a:p>
          <a:p>
            <a:pPr lvl="0"/>
            <a:r>
              <a:rPr lang="en-US" dirty="0" smtClean="0"/>
              <a:t>Context of new meal patterns for the Federal school meal programs; </a:t>
            </a:r>
          </a:p>
          <a:p>
            <a:pPr>
              <a:buNone/>
            </a:pPr>
            <a:r>
              <a:rPr lang="en-US" dirty="0" smtClean="0"/>
              <a:t> </a:t>
            </a:r>
          </a:p>
          <a:p>
            <a:r>
              <a:rPr lang="en-US" dirty="0" smtClean="0"/>
              <a:t>Support of the federally- reimbursed school nutrition programs as the major source of foods and beverages offered at school; </a:t>
            </a:r>
          </a:p>
          <a:p>
            <a:pPr>
              <a:buNone/>
            </a:pPr>
            <a:endParaRPr lang="en-US" dirty="0" smtClean="0"/>
          </a:p>
          <a:p>
            <a:pPr lvl="0">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Public Comments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USDA requests public consideration and comment on the relative merits of each proposed provision. </a:t>
            </a:r>
          </a:p>
          <a:p>
            <a:pPr>
              <a:buNone/>
            </a:pPr>
            <a:endParaRPr lang="en-US" dirty="0" smtClean="0"/>
          </a:p>
          <a:p>
            <a:pPr>
              <a:buNone/>
            </a:pPr>
            <a:r>
              <a:rPr lang="en-US" dirty="0" smtClean="0"/>
              <a:t>	Note that some provisions contain specific alternatives for comment.</a:t>
            </a:r>
          </a:p>
          <a:p>
            <a:pPr>
              <a:buNone/>
            </a:pPr>
            <a:endParaRPr lang="en-US" dirty="0" smtClean="0"/>
          </a:p>
        </p:txBody>
      </p:sp>
      <p:sp>
        <p:nvSpPr>
          <p:cNvPr id="4" name="Slide Number Placeholder 3"/>
          <p:cNvSpPr>
            <a:spLocks noGrp="1"/>
          </p:cNvSpPr>
          <p:nvPr>
            <p:ph type="sldNum" sz="quarter" idx="12"/>
          </p:nvPr>
        </p:nvSpPr>
        <p:spPr/>
        <p:txBody>
          <a:bodyPr/>
          <a:lstStyle/>
          <a:p>
            <a:fld id="{ACBB548E-D236-48B0-B771-751CF2B41A16}"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Definitions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CBB548E-D236-48B0-B771-751CF2B41A16}"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Nutrition standards for competitive foods apply to all foods and beverages sold: </a:t>
            </a:r>
          </a:p>
          <a:p>
            <a:pPr>
              <a:buNone/>
            </a:pPr>
            <a:endParaRPr lang="en-US" dirty="0" smtClean="0"/>
          </a:p>
          <a:p>
            <a:pPr lvl="1"/>
            <a:r>
              <a:rPr lang="en-US" u="sng" dirty="0" smtClean="0"/>
              <a:t>outside the school meals </a:t>
            </a:r>
            <a:r>
              <a:rPr lang="en-US" dirty="0" smtClean="0"/>
              <a:t>programs; </a:t>
            </a:r>
          </a:p>
          <a:p>
            <a:pPr lvl="1"/>
            <a:r>
              <a:rPr lang="en-US" u="sng" dirty="0" smtClean="0"/>
              <a:t>on the school campus</a:t>
            </a:r>
            <a:r>
              <a:rPr lang="en-US" dirty="0" smtClean="0"/>
              <a:t>; and </a:t>
            </a:r>
          </a:p>
          <a:p>
            <a:pPr lvl="1"/>
            <a:r>
              <a:rPr lang="en-US" dirty="0" smtClean="0"/>
              <a:t>at any time </a:t>
            </a:r>
            <a:r>
              <a:rPr lang="en-US" u="sng" dirty="0" smtClean="0"/>
              <a:t>during the school day</a:t>
            </a:r>
            <a:r>
              <a:rPr lang="en-US" dirty="0" smtClean="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Definitions</a:t>
            </a:r>
            <a:endParaRPr lang="en-US" dirty="0"/>
          </a:p>
        </p:txBody>
      </p:sp>
      <p:sp>
        <p:nvSpPr>
          <p:cNvPr id="3" name="Content Placeholder 2"/>
          <p:cNvSpPr>
            <a:spLocks noGrp="1"/>
          </p:cNvSpPr>
          <p:nvPr>
            <p:ph idx="1"/>
          </p:nvPr>
        </p:nvSpPr>
        <p:spPr/>
        <p:txBody>
          <a:bodyPr>
            <a:normAutofit/>
          </a:bodyPr>
          <a:lstStyle/>
          <a:p>
            <a:endParaRPr lang="en-US" u="sng" dirty="0" smtClean="0"/>
          </a:p>
          <a:p>
            <a:pPr>
              <a:buNone/>
            </a:pPr>
            <a:r>
              <a:rPr lang="en-US" dirty="0" smtClean="0"/>
              <a:t>	</a:t>
            </a:r>
          </a:p>
          <a:p>
            <a:pPr>
              <a:buNone/>
            </a:pPr>
            <a:r>
              <a:rPr lang="en-US" dirty="0" smtClean="0"/>
              <a:t>	</a:t>
            </a:r>
            <a:r>
              <a:rPr lang="en-US" sz="2800" u="sng" dirty="0" smtClean="0"/>
              <a:t>Competitive food</a:t>
            </a:r>
            <a:r>
              <a:rPr lang="en-US" sz="2800" dirty="0" smtClean="0"/>
              <a:t>:  all food and beverages sold to students on the </a:t>
            </a:r>
            <a:r>
              <a:rPr lang="en-US" sz="2800" u="sng" dirty="0" smtClean="0"/>
              <a:t>School campus</a:t>
            </a:r>
            <a:r>
              <a:rPr lang="en-US" sz="2800" dirty="0" smtClean="0"/>
              <a:t> during the </a:t>
            </a:r>
            <a:r>
              <a:rPr lang="en-US" sz="2800" u="sng" dirty="0" smtClean="0"/>
              <a:t>School day, </a:t>
            </a:r>
            <a:r>
              <a:rPr lang="en-US" sz="2800" dirty="0" smtClean="0"/>
              <a:t>other than those meals reimbursable under programs authorized by the NSLA and the CNA.  </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Definitions</a:t>
            </a:r>
            <a:endParaRPr lang="en-US" dirty="0"/>
          </a:p>
        </p:txBody>
      </p:sp>
      <p:sp>
        <p:nvSpPr>
          <p:cNvPr id="3" name="Content Placeholder 2"/>
          <p:cNvSpPr>
            <a:spLocks noGrp="1"/>
          </p:cNvSpPr>
          <p:nvPr>
            <p:ph idx="1"/>
          </p:nvPr>
        </p:nvSpPr>
        <p:spPr/>
        <p:txBody>
          <a:bodyPr/>
          <a:lstStyle/>
          <a:p>
            <a:pPr>
              <a:buNone/>
            </a:pPr>
            <a:endParaRPr lang="en-US" u="sng" dirty="0" smtClean="0"/>
          </a:p>
          <a:p>
            <a:pPr>
              <a:buNone/>
            </a:pPr>
            <a:endParaRPr lang="en-US" u="sng" dirty="0" smtClean="0"/>
          </a:p>
          <a:p>
            <a:pPr>
              <a:buNone/>
            </a:pPr>
            <a:r>
              <a:rPr lang="en-US" dirty="0" smtClean="0"/>
              <a:t>	</a:t>
            </a:r>
            <a:r>
              <a:rPr lang="en-US" sz="3200" u="sng" dirty="0" smtClean="0"/>
              <a:t>School campus:</a:t>
            </a:r>
            <a:r>
              <a:rPr lang="en-US" sz="3200" dirty="0" smtClean="0"/>
              <a:t> all areas of the property under the jurisdiction of the school that are accessible to students during the school day.</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Definitions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u="sng" dirty="0" smtClean="0"/>
          </a:p>
          <a:p>
            <a:pPr>
              <a:buNone/>
            </a:pPr>
            <a:r>
              <a:rPr lang="en-US" dirty="0" smtClean="0"/>
              <a:t>	</a:t>
            </a:r>
            <a:r>
              <a:rPr lang="en-US" sz="3200" u="sng" dirty="0" smtClean="0"/>
              <a:t>School day:</a:t>
            </a:r>
            <a:r>
              <a:rPr lang="en-US" sz="3200" dirty="0" smtClean="0"/>
              <a:t> the period from the midnight before, to 30 minutes after the end of the official school day.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Applicability</a:t>
            </a:r>
            <a:endParaRPr lang="en-US" dirty="0"/>
          </a:p>
        </p:txBody>
      </p:sp>
      <p:sp>
        <p:nvSpPr>
          <p:cNvPr id="3" name="Content Placeholder 2"/>
          <p:cNvSpPr>
            <a:spLocks noGrp="1"/>
          </p:cNvSpPr>
          <p:nvPr>
            <p:ph idx="1"/>
          </p:nvPr>
        </p:nvSpPr>
        <p:spPr>
          <a:xfrm>
            <a:off x="381000" y="2057400"/>
            <a:ext cx="8229600" cy="4389120"/>
          </a:xfrm>
        </p:spPr>
        <p:txBody>
          <a:bodyPr>
            <a:normAutofit/>
          </a:bodyPr>
          <a:lstStyle/>
          <a:p>
            <a:pPr lvl="1">
              <a:buNone/>
            </a:pPr>
            <a:r>
              <a:rPr lang="en-US" b="1" dirty="0" smtClean="0"/>
              <a:t>The proposed standards apply to all foods and beverages sold on campus during the school day. </a:t>
            </a:r>
          </a:p>
          <a:p>
            <a:pPr lvl="0">
              <a:buNone/>
            </a:pPr>
            <a:r>
              <a:rPr lang="en-US" dirty="0" smtClean="0"/>
              <a:t>	</a:t>
            </a:r>
          </a:p>
          <a:p>
            <a:pPr lvl="1">
              <a:buFont typeface="Arial" pitchFamily="34" charset="0"/>
              <a:buChar char="•"/>
            </a:pPr>
            <a:r>
              <a:rPr lang="en-US" sz="2000" dirty="0" smtClean="0"/>
              <a:t>a la carte, </a:t>
            </a:r>
          </a:p>
          <a:p>
            <a:pPr lvl="1">
              <a:buFont typeface="Arial" pitchFamily="34" charset="0"/>
              <a:buChar char="•"/>
            </a:pPr>
            <a:r>
              <a:rPr lang="en-US" sz="2000" dirty="0" smtClean="0"/>
              <a:t>in school stores, </a:t>
            </a:r>
          </a:p>
          <a:p>
            <a:pPr lvl="1">
              <a:buFont typeface="Arial" pitchFamily="34" charset="0"/>
              <a:buChar char="•"/>
            </a:pPr>
            <a:r>
              <a:rPr lang="en-US" sz="2000" dirty="0" smtClean="0"/>
              <a:t>snack bars, </a:t>
            </a:r>
          </a:p>
          <a:p>
            <a:pPr lvl="1">
              <a:buFont typeface="Arial" pitchFamily="34" charset="0"/>
              <a:buChar char="•"/>
            </a:pPr>
            <a:r>
              <a:rPr lang="en-US" sz="2000" dirty="0" smtClean="0"/>
              <a:t>vending machines</a:t>
            </a:r>
          </a:p>
          <a:p>
            <a:pPr lvl="1">
              <a:buFont typeface="Wingdings" pitchFamily="2" charset="2"/>
              <a:buChar char="Ø"/>
            </a:pPr>
            <a:endParaRPr lang="en-US" sz="2000" dirty="0" smtClean="0"/>
          </a:p>
          <a:p>
            <a:pPr lvl="1">
              <a:buNone/>
            </a:pPr>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Rule</a:t>
            </a:r>
            <a:endParaRPr lang="en-US" dirty="0"/>
          </a:p>
        </p:txBody>
      </p:sp>
      <p:sp>
        <p:nvSpPr>
          <p:cNvPr id="3" name="Content Placeholder 2"/>
          <p:cNvSpPr>
            <a:spLocks noGrp="1"/>
          </p:cNvSpPr>
          <p:nvPr>
            <p:ph idx="1"/>
          </p:nvPr>
        </p:nvSpPr>
        <p:spPr>
          <a:xfrm>
            <a:off x="457200" y="1935480"/>
            <a:ext cx="7772400" cy="3627120"/>
          </a:xfrm>
        </p:spPr>
        <p:txBody>
          <a:bodyPr>
            <a:normAutofit/>
          </a:bodyPr>
          <a:lstStyle/>
          <a:p>
            <a:endParaRPr lang="en-US" sz="2800" dirty="0" smtClean="0"/>
          </a:p>
          <a:p>
            <a:r>
              <a:rPr lang="en-US" sz="2800" dirty="0" smtClean="0"/>
              <a:t>Title: </a:t>
            </a:r>
            <a:r>
              <a:rPr lang="en-US" sz="2800" b="1" i="1" dirty="0" smtClean="0"/>
              <a:t>Nutrition Standards for All Foods Sold in School</a:t>
            </a:r>
          </a:p>
          <a:p>
            <a:r>
              <a:rPr lang="en-US" sz="2800" dirty="0" smtClean="0"/>
              <a:t>Published: Feb. 8, 2013</a:t>
            </a:r>
          </a:p>
          <a:p>
            <a:r>
              <a:rPr lang="en-US" sz="2800" dirty="0" smtClean="0"/>
              <a:t>Comment period: Feb. 8 to April 8, 2013</a:t>
            </a:r>
          </a:p>
          <a:p>
            <a:pPr>
              <a:buNone/>
            </a:pPr>
            <a:endParaRPr lang="en-US" b="1" i="1" dirty="0" smtClean="0"/>
          </a:p>
          <a:p>
            <a:endParaRPr lang="en-US" dirty="0"/>
          </a:p>
        </p:txBody>
      </p:sp>
      <p:sp>
        <p:nvSpPr>
          <p:cNvPr id="4" name="Slide Number Placeholder 3"/>
          <p:cNvSpPr>
            <a:spLocks noGrp="1"/>
          </p:cNvSpPr>
          <p:nvPr>
            <p:ph type="sldNum" sz="quarter" idx="12"/>
          </p:nvPr>
        </p:nvSpPr>
        <p:spPr/>
        <p:txBody>
          <a:bodyPr>
            <a:normAutofit/>
          </a:bodyPr>
          <a:lstStyle/>
          <a:p>
            <a:fld id="{ACBB548E-D236-48B0-B771-751CF2B41A16}"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 of Proposed Standards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ACBB548E-D236-48B0-B771-751CF2B41A16}"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Proposed Rule</a:t>
            </a:r>
            <a:endParaRPr lang="en-US" dirty="0"/>
          </a:p>
        </p:txBody>
      </p:sp>
      <p:sp>
        <p:nvSpPr>
          <p:cNvPr id="3" name="Content Placeholder 2"/>
          <p:cNvSpPr>
            <a:spLocks noGrp="1"/>
          </p:cNvSpPr>
          <p:nvPr>
            <p:ph idx="1"/>
          </p:nvPr>
        </p:nvSpPr>
        <p:spPr/>
        <p:txBody>
          <a:bodyPr>
            <a:normAutofit/>
          </a:bodyPr>
          <a:lstStyle/>
          <a:p>
            <a:endParaRPr lang="en-US" dirty="0" smtClean="0"/>
          </a:p>
          <a:p>
            <a:r>
              <a:rPr lang="en-US" sz="2400" dirty="0" smtClean="0"/>
              <a:t>General Standards for Food</a:t>
            </a:r>
          </a:p>
          <a:p>
            <a:pPr lvl="1">
              <a:buNone/>
            </a:pPr>
            <a:endParaRPr lang="en-US" dirty="0" smtClean="0"/>
          </a:p>
          <a:p>
            <a:r>
              <a:rPr lang="en-US" sz="2400" dirty="0" smtClean="0"/>
              <a:t>Specific Standards for Food</a:t>
            </a:r>
          </a:p>
          <a:p>
            <a:pPr>
              <a:buNone/>
            </a:pPr>
            <a:endParaRPr lang="en-US" sz="2400" dirty="0" smtClean="0"/>
          </a:p>
          <a:p>
            <a:r>
              <a:rPr lang="en-US" sz="2400" dirty="0" smtClean="0"/>
              <a:t>Exemptions to General Standards</a:t>
            </a:r>
          </a:p>
          <a:p>
            <a:pPr lvl="1">
              <a:buNone/>
            </a:pPr>
            <a:endParaRPr lang="en-US" dirty="0" smtClean="0"/>
          </a:p>
          <a:p>
            <a:r>
              <a:rPr lang="en-US" sz="2400" dirty="0" smtClean="0"/>
              <a:t>Specific Standards for Beverages</a:t>
            </a:r>
          </a:p>
          <a:p>
            <a:pPr lvl="1">
              <a:buNone/>
            </a:pPr>
            <a:endParaRPr lang="en-US" dirty="0" smtClean="0"/>
          </a:p>
          <a:p>
            <a:pPr lvl="1">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for Foods</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Apply to All Grades</a:t>
            </a:r>
          </a:p>
          <a:p>
            <a:pPr>
              <a:buNone/>
            </a:pPr>
            <a:endParaRPr lang="en-US" dirty="0" smtClean="0"/>
          </a:p>
          <a:p>
            <a:r>
              <a:rPr lang="en-US" dirty="0" smtClean="0"/>
              <a:t>Both General Standards  and Specific Nutrient Standards</a:t>
            </a:r>
          </a:p>
          <a:p>
            <a:pPr>
              <a:buNone/>
            </a:pPr>
            <a:endParaRPr lang="en-US" dirty="0" smtClean="0"/>
          </a:p>
          <a:p>
            <a:r>
              <a:rPr lang="en-US" dirty="0" smtClean="0"/>
              <a:t>Provide exemptions to Nutrient Standards for Specific Foods</a:t>
            </a:r>
          </a:p>
          <a:p>
            <a:pPr>
              <a:buNone/>
            </a:pPr>
            <a:endParaRPr lang="en-US" dirty="0" smtClean="0"/>
          </a:p>
          <a:p>
            <a:r>
              <a:rPr lang="en-US" dirty="0" smtClean="0"/>
              <a:t>Allow broader Exemptions for F/V and NSLP/SBP foods</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Standard for Food</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pPr>
              <a:buNone/>
            </a:pPr>
            <a:r>
              <a:rPr lang="en-US" sz="2900" dirty="0" smtClean="0"/>
              <a:t>To be allowable, a competitive food item </a:t>
            </a:r>
            <a:r>
              <a:rPr lang="en-US" sz="2900" b="1" dirty="0" smtClean="0"/>
              <a:t>MUST</a:t>
            </a:r>
            <a:r>
              <a:rPr lang="en-US" sz="2900" dirty="0" smtClean="0"/>
              <a:t>: </a:t>
            </a:r>
          </a:p>
          <a:p>
            <a:pPr>
              <a:buNone/>
            </a:pPr>
            <a:endParaRPr lang="en-US" sz="2300" dirty="0" smtClean="0"/>
          </a:p>
          <a:p>
            <a:pPr lvl="1">
              <a:buNone/>
            </a:pPr>
            <a:r>
              <a:rPr lang="en-US" sz="2300" dirty="0" smtClean="0"/>
              <a:t>	</a:t>
            </a:r>
            <a:r>
              <a:rPr lang="en-US" sz="3200" dirty="0" smtClean="0"/>
              <a:t>meet all of the proposed competitive food </a:t>
            </a:r>
            <a:r>
              <a:rPr lang="en-US" sz="3200" u="sng" dirty="0" smtClean="0"/>
              <a:t>nutrient</a:t>
            </a:r>
            <a:r>
              <a:rPr lang="en-US" sz="3200" dirty="0" smtClean="0"/>
              <a:t> standards</a:t>
            </a:r>
          </a:p>
          <a:p>
            <a:pPr lvl="1">
              <a:buNone/>
            </a:pPr>
            <a:endParaRPr lang="en-US" sz="3200" b="1" dirty="0" smtClean="0"/>
          </a:p>
          <a:p>
            <a:pPr lvl="1" algn="ctr">
              <a:buNone/>
            </a:pPr>
            <a:r>
              <a:rPr lang="en-US" sz="3200" b="1" dirty="0" smtClean="0"/>
              <a:t>AND</a:t>
            </a:r>
          </a:p>
          <a:p>
            <a:pPr lvl="1">
              <a:buNone/>
            </a:pPr>
            <a:endParaRPr lang="en-US" sz="2300" dirty="0" smtClean="0"/>
          </a:p>
          <a:p>
            <a:pPr lvl="1">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Standard (cont’d)</a:t>
            </a:r>
            <a:endParaRPr lang="en-US" dirty="0"/>
          </a:p>
        </p:txBody>
      </p:sp>
      <p:sp>
        <p:nvSpPr>
          <p:cNvPr id="3" name="Content Placeholder 2"/>
          <p:cNvSpPr>
            <a:spLocks noGrp="1"/>
          </p:cNvSpPr>
          <p:nvPr>
            <p:ph idx="1"/>
          </p:nvPr>
        </p:nvSpPr>
        <p:spPr/>
        <p:txBody>
          <a:bodyPr>
            <a:normAutofit/>
          </a:bodyPr>
          <a:lstStyle/>
          <a:p>
            <a:pPr lvl="1">
              <a:buNone/>
            </a:pPr>
            <a:r>
              <a:rPr lang="en-US" sz="2300" dirty="0" smtClean="0"/>
              <a:t>Include </a:t>
            </a:r>
            <a:r>
              <a:rPr lang="en-US" sz="2300" u="sng" dirty="0" smtClean="0"/>
              <a:t>one</a:t>
            </a:r>
            <a:r>
              <a:rPr lang="en-US" sz="2300" dirty="0" smtClean="0"/>
              <a:t> of the following:</a:t>
            </a:r>
          </a:p>
          <a:p>
            <a:pPr lvl="1">
              <a:buNone/>
            </a:pPr>
            <a:r>
              <a:rPr lang="en-US" sz="2300" dirty="0" smtClean="0"/>
              <a:t>	</a:t>
            </a:r>
            <a:endParaRPr lang="en-US" sz="2000" dirty="0" smtClean="0"/>
          </a:p>
          <a:p>
            <a:pPr lvl="1">
              <a:buFont typeface="Arial" pitchFamily="34" charset="0"/>
              <a:buChar char="•"/>
            </a:pPr>
            <a:r>
              <a:rPr lang="en-US" sz="2000" dirty="0" smtClean="0"/>
              <a:t>Be either  a fruit, a vegetable, a dairy product, a protein food or a whole-grain rich product </a:t>
            </a:r>
          </a:p>
          <a:p>
            <a:pPr lvl="1" algn="ctr">
              <a:buNone/>
            </a:pPr>
            <a:r>
              <a:rPr lang="en-US" sz="2000" b="1" dirty="0" smtClean="0"/>
              <a:t>OR</a:t>
            </a:r>
          </a:p>
          <a:p>
            <a:pPr lvl="1">
              <a:buFont typeface="Arial" pitchFamily="34" charset="0"/>
              <a:buChar char="•"/>
            </a:pPr>
            <a:r>
              <a:rPr lang="en-US" sz="2000" dirty="0" smtClean="0"/>
              <a:t>Contain 10% of the Daily Value of a naturally occurring  nutrient of public health concern (i.e., calcium, potassium, vitamin D or dietary fiber) </a:t>
            </a:r>
          </a:p>
          <a:p>
            <a:pPr lvl="1" algn="ctr">
              <a:buNone/>
            </a:pPr>
            <a:r>
              <a:rPr lang="en-US" sz="2000" b="1" dirty="0" smtClean="0"/>
              <a:t>OR</a:t>
            </a:r>
          </a:p>
          <a:p>
            <a:pPr lvl="1">
              <a:buFont typeface="Arial" pitchFamily="34" charset="0"/>
              <a:buChar char="•"/>
            </a:pPr>
            <a:r>
              <a:rPr lang="en-US" sz="2000" dirty="0" smtClean="0"/>
              <a:t>Be a combination food that contains ¼ cup of fruit or vegetable.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Grain Product Requirement</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Must include </a:t>
            </a:r>
            <a:r>
              <a:rPr lang="en-US" dirty="0" smtClean="0"/>
              <a:t>50% or more whole grains by weight or have whole grains as the first ingredient. </a:t>
            </a:r>
          </a:p>
          <a:p>
            <a:pPr>
              <a:buNone/>
            </a:pPr>
            <a:endParaRPr lang="en-US" dirty="0" smtClean="0"/>
          </a:p>
          <a:p>
            <a:r>
              <a:rPr lang="en-US" b="1" dirty="0" smtClean="0"/>
              <a:t>Consistent</a:t>
            </a:r>
            <a:r>
              <a:rPr lang="en-US" dirty="0" smtClean="0"/>
              <a:t> with NSLP meal pattern standards and the HUSSC whole grain requirement.  </a:t>
            </a:r>
          </a:p>
          <a:p>
            <a:pPr>
              <a:buNone/>
            </a:pPr>
            <a:endParaRPr lang="en-US" dirty="0" smtClean="0"/>
          </a:p>
          <a:p>
            <a:r>
              <a:rPr lang="en-US" b="1" dirty="0" smtClean="0"/>
              <a:t>Practical </a:t>
            </a:r>
            <a:r>
              <a:rPr lang="en-US" dirty="0" smtClean="0"/>
              <a:t>because it can be easily identified by reading a product label.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305800" cy="11430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Specific Nutrient Standards for Food</a:t>
            </a:r>
            <a:endParaRPr lang="en-US" dirty="0"/>
          </a:p>
        </p:txBody>
      </p:sp>
      <p:sp>
        <p:nvSpPr>
          <p:cNvPr id="3" name="Slide Number Placeholder 2"/>
          <p:cNvSpPr>
            <a:spLocks noGrp="1"/>
          </p:cNvSpPr>
          <p:nvPr>
            <p:ph type="sldNum" sz="quarter" idx="12"/>
          </p:nvPr>
        </p:nvSpPr>
        <p:spPr/>
        <p:txBody>
          <a:bodyPr/>
          <a:lstStyle/>
          <a:p>
            <a:fld id="{ACBB548E-D236-48B0-B771-751CF2B41A16}"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Calories</a:t>
            </a:r>
            <a:endParaRPr lang="en-US" dirty="0"/>
          </a:p>
        </p:txBody>
      </p:sp>
      <p:sp>
        <p:nvSpPr>
          <p:cNvPr id="3" name="Content Placeholder 2"/>
          <p:cNvSpPr>
            <a:spLocks noGrp="1"/>
          </p:cNvSpPr>
          <p:nvPr>
            <p:ph idx="1"/>
          </p:nvPr>
        </p:nvSpPr>
        <p:spPr/>
        <p:txBody>
          <a:bodyPr/>
          <a:lstStyle/>
          <a:p>
            <a:pPr lvl="0"/>
            <a:endParaRPr lang="en-US" dirty="0" smtClean="0"/>
          </a:p>
          <a:p>
            <a:pPr lvl="0"/>
            <a:r>
              <a:rPr lang="en-US" b="1" dirty="0" smtClean="0"/>
              <a:t>Snack items/Side dishes (Non-NSLP/SBP):</a:t>
            </a:r>
          </a:p>
          <a:p>
            <a:pPr lvl="1"/>
            <a:r>
              <a:rPr lang="en-US" dirty="0" smtClean="0"/>
              <a:t>≤200 calories per portion as sold </a:t>
            </a:r>
            <a:r>
              <a:rPr lang="en-US" sz="2000" i="1" dirty="0" smtClean="0"/>
              <a:t>(including any added accompaniments such as butter, cream cheese, salad dressing etc.)</a:t>
            </a:r>
          </a:p>
          <a:p>
            <a:pPr lvl="1">
              <a:buNone/>
            </a:pPr>
            <a:endParaRPr lang="en-US" dirty="0" smtClean="0"/>
          </a:p>
          <a:p>
            <a:pPr lvl="0"/>
            <a:r>
              <a:rPr lang="en-US" b="1" dirty="0" smtClean="0"/>
              <a:t>Entrée items sold a la carte (Non-NSLP/SBP): </a:t>
            </a:r>
          </a:p>
          <a:p>
            <a:pPr lvl="1"/>
            <a:r>
              <a:rPr lang="en-US" dirty="0" smtClean="0"/>
              <a:t>≤350 calories for non NSLP/SBP entrée items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Sodium</a:t>
            </a:r>
            <a:endParaRPr lang="en-US" dirty="0"/>
          </a:p>
        </p:txBody>
      </p:sp>
      <p:sp>
        <p:nvSpPr>
          <p:cNvPr id="3" name="Content Placeholder 2"/>
          <p:cNvSpPr>
            <a:spLocks noGrp="1"/>
          </p:cNvSpPr>
          <p:nvPr>
            <p:ph idx="1"/>
          </p:nvPr>
        </p:nvSpPr>
        <p:spPr/>
        <p:txBody>
          <a:bodyPr>
            <a:normAutofit/>
          </a:bodyPr>
          <a:lstStyle/>
          <a:p>
            <a:pPr lvl="0"/>
            <a:endParaRPr lang="en-US" dirty="0" smtClean="0"/>
          </a:p>
          <a:p>
            <a:pPr lvl="0">
              <a:buNone/>
            </a:pPr>
            <a:r>
              <a:rPr lang="en-US" b="1" dirty="0" smtClean="0"/>
              <a:t>Sodium per portion as packaged for </a:t>
            </a:r>
            <a:r>
              <a:rPr lang="en-US" b="1" u="sng" dirty="0" smtClean="0"/>
              <a:t>non</a:t>
            </a:r>
            <a:r>
              <a:rPr lang="en-US" b="1" dirty="0" smtClean="0"/>
              <a:t> NSLP/SBP items:</a:t>
            </a:r>
          </a:p>
          <a:p>
            <a:pPr lvl="0">
              <a:buNone/>
            </a:pPr>
            <a:endParaRPr lang="en-US" dirty="0" smtClean="0"/>
          </a:p>
          <a:p>
            <a:pPr lvl="1"/>
            <a:r>
              <a:rPr lang="en-US" b="1" dirty="0" smtClean="0"/>
              <a:t>Snack and side items</a:t>
            </a:r>
            <a:r>
              <a:rPr lang="en-US" b="1" i="1" dirty="0" smtClean="0"/>
              <a:t>: ≤</a:t>
            </a:r>
            <a:r>
              <a:rPr lang="en-US" dirty="0" smtClean="0"/>
              <a:t>200 mg</a:t>
            </a:r>
          </a:p>
          <a:p>
            <a:pPr lvl="1">
              <a:buNone/>
            </a:pPr>
            <a:endParaRPr lang="en-US" b="1" i="1" dirty="0" smtClean="0"/>
          </a:p>
          <a:p>
            <a:pPr lvl="1"/>
            <a:r>
              <a:rPr lang="en-US" b="1" dirty="0" smtClean="0"/>
              <a:t>Entrée items</a:t>
            </a:r>
            <a:r>
              <a:rPr lang="en-US" dirty="0" smtClean="0"/>
              <a:t>: ≤480 mg</a:t>
            </a:r>
          </a:p>
          <a:p>
            <a:pPr>
              <a:buNone/>
            </a:pPr>
            <a:r>
              <a:rPr lang="en-US" sz="2800" dirty="0" smtClean="0"/>
              <a:t> </a:t>
            </a:r>
          </a:p>
          <a:p>
            <a:pPr lvl="0"/>
            <a:endParaRPr lang="en-US" dirty="0" smtClean="0"/>
          </a:p>
          <a:p>
            <a:pPr lvl="0"/>
            <a:endParaRPr lang="en-US" dirty="0" smtClean="0"/>
          </a:p>
          <a:p>
            <a:pPr lvl="0"/>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Fat</a:t>
            </a:r>
            <a:endParaRPr lang="en-US" dirty="0"/>
          </a:p>
        </p:txBody>
      </p:sp>
      <p:sp>
        <p:nvSpPr>
          <p:cNvPr id="3" name="Content Placeholder 2"/>
          <p:cNvSpPr>
            <a:spLocks noGrp="1"/>
          </p:cNvSpPr>
          <p:nvPr>
            <p:ph idx="1"/>
          </p:nvPr>
        </p:nvSpPr>
        <p:spPr>
          <a:xfrm>
            <a:off x="304800" y="2133600"/>
            <a:ext cx="8229600" cy="4389120"/>
          </a:xfrm>
        </p:spPr>
        <p:txBody>
          <a:bodyPr>
            <a:normAutofit/>
          </a:bodyPr>
          <a:lstStyle/>
          <a:p>
            <a:r>
              <a:rPr lang="en-US" b="1" dirty="0" smtClean="0"/>
              <a:t>≤35% of total calories from fat per portion as packaged.   </a:t>
            </a:r>
          </a:p>
          <a:p>
            <a:pPr lvl="0"/>
            <a:endParaRPr lang="en-US" dirty="0" smtClean="0"/>
          </a:p>
          <a:p>
            <a:pPr lvl="0"/>
            <a:r>
              <a:rPr lang="en-US" dirty="0" smtClean="0"/>
              <a:t>Exemptions include:</a:t>
            </a:r>
          </a:p>
          <a:p>
            <a:pPr lvl="1"/>
            <a:r>
              <a:rPr lang="en-US" sz="2000" u="sng" dirty="0" smtClean="0"/>
              <a:t>Reduced fat cheese</a:t>
            </a:r>
            <a:r>
              <a:rPr lang="en-US" sz="2000" dirty="0" smtClean="0"/>
              <a:t>;</a:t>
            </a:r>
          </a:p>
          <a:p>
            <a:pPr lvl="1"/>
            <a:r>
              <a:rPr lang="en-US" sz="2000" u="sng" dirty="0" smtClean="0"/>
              <a:t>Nuts and seeds and nut/seed butters</a:t>
            </a:r>
            <a:r>
              <a:rPr lang="en-US" sz="2000" dirty="0" smtClean="0"/>
              <a:t>; </a:t>
            </a:r>
            <a:endParaRPr lang="en-US" sz="1400" i="1" dirty="0" smtClean="0"/>
          </a:p>
          <a:p>
            <a:pPr lvl="1"/>
            <a:r>
              <a:rPr lang="en-US" sz="2000" u="sng" dirty="0" smtClean="0"/>
              <a:t>Dried fruit with nuts and/or seeds</a:t>
            </a:r>
            <a:r>
              <a:rPr lang="en-US" sz="2000" dirty="0" smtClean="0"/>
              <a:t> with no added nutritive sweeteners or fat;</a:t>
            </a:r>
          </a:p>
          <a:p>
            <a:pPr lvl="1"/>
            <a:r>
              <a:rPr lang="en-US" sz="2000" dirty="0" smtClean="0"/>
              <a:t>Seafood </a:t>
            </a:r>
            <a:r>
              <a:rPr lang="en-US" sz="2000" u="sng" dirty="0" smtClean="0"/>
              <a:t>with no added fat</a:t>
            </a:r>
            <a:r>
              <a:rPr lang="en-US" sz="2000" i="1" u="sng" dirty="0" smtClean="0"/>
              <a:t>.</a:t>
            </a:r>
            <a:endParaRPr lang="en-US" sz="2000"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Requirements</a:t>
            </a:r>
            <a:endParaRPr lang="en-US" dirty="0"/>
          </a:p>
        </p:txBody>
      </p:sp>
      <p:sp>
        <p:nvSpPr>
          <p:cNvPr id="3" name="Content Placeholder 2"/>
          <p:cNvSpPr>
            <a:spLocks noGrp="1"/>
          </p:cNvSpPr>
          <p:nvPr>
            <p:ph idx="1"/>
          </p:nvPr>
        </p:nvSpPr>
        <p:spPr/>
        <p:txBody>
          <a:bodyPr/>
          <a:lstStyle/>
          <a:p>
            <a:pPr marL="274320" lvl="1" indent="-274320">
              <a:buClr>
                <a:schemeClr val="accent3"/>
              </a:buClr>
              <a:buSzPct val="95000"/>
            </a:pPr>
            <a:endParaRPr lang="en-US" i="1" dirty="0" smtClean="0"/>
          </a:p>
          <a:p>
            <a:pPr marL="274320" lvl="1" indent="-274320">
              <a:buClr>
                <a:schemeClr val="accent3"/>
              </a:buClr>
              <a:buSzPct val="95000"/>
              <a:buNone/>
            </a:pPr>
            <a:endParaRPr lang="en-US" i="1" dirty="0" smtClean="0"/>
          </a:p>
          <a:p>
            <a:pPr marL="274320" lvl="1" indent="-274320">
              <a:buClr>
                <a:schemeClr val="accent3"/>
              </a:buClr>
              <a:buSzPct val="95000"/>
            </a:pPr>
            <a:r>
              <a:rPr lang="en-US" sz="2800" i="1" dirty="0" smtClean="0"/>
              <a:t>Section 208- </a:t>
            </a:r>
            <a:r>
              <a:rPr lang="en-US" sz="2800" dirty="0" smtClean="0"/>
              <a:t>Healthy, Hunger-Free Kids Act of 2010</a:t>
            </a:r>
          </a:p>
          <a:p>
            <a:pPr marL="548640" lvl="2" indent="-274320">
              <a:buClr>
                <a:schemeClr val="accent3"/>
              </a:buClr>
              <a:buSzPct val="95000"/>
            </a:pPr>
            <a:r>
              <a:rPr lang="en-US" sz="2500" dirty="0" smtClean="0"/>
              <a:t>Nutrition standards</a:t>
            </a:r>
          </a:p>
          <a:p>
            <a:pPr marL="274320" lvl="1" indent="-274320">
              <a:buClr>
                <a:schemeClr val="accent3"/>
              </a:buClr>
              <a:buSzPct val="95000"/>
              <a:buNone/>
            </a:pPr>
            <a:endParaRPr lang="en-US" i="1" dirty="0" smtClean="0"/>
          </a:p>
          <a:p>
            <a:pPr marL="274320" lvl="1" indent="-274320">
              <a:buClr>
                <a:schemeClr val="accent3"/>
              </a:buClr>
              <a:buSzPct val="95000"/>
              <a:buNone/>
            </a:pPr>
            <a:endParaRPr lang="en-US" i="1" dirty="0" smtClean="0"/>
          </a:p>
          <a:p>
            <a:pPr marL="274320" lvl="1" indent="-274320">
              <a:buClr>
                <a:schemeClr val="accent3"/>
              </a:buClr>
              <a:buSzPct val="95000"/>
            </a:pPr>
            <a:r>
              <a:rPr lang="en-US" sz="2800" i="1" dirty="0" smtClean="0"/>
              <a:t>Section 203- </a:t>
            </a:r>
            <a:r>
              <a:rPr lang="en-US" sz="2800" dirty="0" smtClean="0"/>
              <a:t>Healthy, Hunger-Free Kids Act of 2010</a:t>
            </a:r>
          </a:p>
          <a:p>
            <a:pPr marL="548640" lvl="2" indent="-274320">
              <a:buClr>
                <a:schemeClr val="accent3"/>
              </a:buClr>
              <a:buSzPct val="95000"/>
            </a:pPr>
            <a:r>
              <a:rPr lang="en-US" sz="2500" dirty="0" smtClean="0"/>
              <a:t>Potable water requirements</a:t>
            </a:r>
          </a:p>
          <a:p>
            <a:pPr marL="274320" lvl="1" indent="-274320">
              <a:buClr>
                <a:schemeClr val="accent3"/>
              </a:buClr>
              <a:buSzPct val="95000"/>
              <a:buNone/>
            </a:pPr>
            <a:endParaRPr lang="en-US" sz="2800" i="1" dirty="0" smtClean="0"/>
          </a:p>
          <a:p>
            <a:pPr marL="548640" lvl="2" indent="-274320">
              <a:buClr>
                <a:schemeClr val="accent3"/>
              </a:buClr>
              <a:buSzPct val="95000"/>
              <a:buNone/>
            </a:pPr>
            <a:endParaRPr lang="en-US" i="1" dirty="0" smtClean="0"/>
          </a:p>
          <a:p>
            <a:pPr marL="274320" lvl="1" indent="-274320">
              <a:buClr>
                <a:schemeClr val="accent3"/>
              </a:buClr>
              <a:buSzPct val="95000"/>
              <a:buNone/>
            </a:pPr>
            <a:endParaRPr lang="en-US" i="1"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Saturated Fat</a:t>
            </a:r>
            <a:endParaRPr lang="en-US" dirty="0"/>
          </a:p>
        </p:txBody>
      </p:sp>
      <p:sp>
        <p:nvSpPr>
          <p:cNvPr id="3" name="Content Placeholder 2"/>
          <p:cNvSpPr>
            <a:spLocks noGrp="1"/>
          </p:cNvSpPr>
          <p:nvPr>
            <p:ph idx="1"/>
          </p:nvPr>
        </p:nvSpPr>
        <p:spPr/>
        <p:txBody>
          <a:bodyPr>
            <a:normAutofit/>
          </a:bodyPr>
          <a:lstStyle/>
          <a:p>
            <a:pPr lvl="0"/>
            <a:endParaRPr lang="en-US" dirty="0" smtClean="0"/>
          </a:p>
          <a:p>
            <a:pPr lvl="0">
              <a:buNone/>
            </a:pPr>
            <a:endParaRPr lang="en-US" dirty="0" smtClean="0"/>
          </a:p>
          <a:p>
            <a:pPr lvl="0"/>
            <a:r>
              <a:rPr lang="en-US" b="1" dirty="0" smtClean="0"/>
              <a:t>&lt;10% of total calories per portion as packaged. </a:t>
            </a:r>
          </a:p>
          <a:p>
            <a:pPr lvl="0">
              <a:buNone/>
            </a:pPr>
            <a:endParaRPr lang="en-US" dirty="0" smtClean="0"/>
          </a:p>
          <a:p>
            <a:pPr lvl="1"/>
            <a:r>
              <a:rPr lang="en-US" dirty="0" smtClean="0"/>
              <a:t>Exemption for reduced fat cheese</a:t>
            </a:r>
          </a:p>
          <a:p>
            <a:pPr lvl="0">
              <a:buNone/>
            </a:pPr>
            <a:endParaRPr lang="en-US" dirty="0" smtClean="0"/>
          </a:p>
          <a:p>
            <a:pPr lvl="0"/>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6934200" cy="1231106"/>
          </a:xfrm>
        </p:spPr>
        <p:txBody>
          <a:bodyPr>
            <a:normAutofit/>
          </a:bodyPr>
          <a:lstStyle/>
          <a:p>
            <a:r>
              <a:rPr lang="en-US" dirty="0" smtClean="0"/>
              <a:t>Trans Fat</a:t>
            </a:r>
            <a:endParaRPr lang="en-US" dirty="0"/>
          </a:p>
        </p:txBody>
      </p:sp>
      <p:sp>
        <p:nvSpPr>
          <p:cNvPr id="3" name="Content Placeholder 2"/>
          <p:cNvSpPr>
            <a:spLocks noGrp="1"/>
          </p:cNvSpPr>
          <p:nvPr>
            <p:ph idx="1"/>
          </p:nvPr>
        </p:nvSpPr>
        <p:spPr>
          <a:xfrm>
            <a:off x="685800" y="2438400"/>
            <a:ext cx="7772400" cy="3385542"/>
          </a:xfrm>
        </p:spPr>
        <p:txBody>
          <a:bodyPr>
            <a:normAutofit/>
          </a:bodyPr>
          <a:lstStyle/>
          <a:p>
            <a:pPr lvl="0"/>
            <a:endParaRPr lang="en-US" sz="2800" dirty="0" smtClean="0"/>
          </a:p>
          <a:p>
            <a:pPr>
              <a:buNone/>
            </a:pPr>
            <a:r>
              <a:rPr lang="en-US" sz="3600" b="1" dirty="0" smtClean="0"/>
              <a:t>Zero grams of  trans fat per portion as packaged</a:t>
            </a:r>
            <a:endParaRPr lang="en-US" sz="3600" dirty="0" smtClean="0"/>
          </a:p>
          <a:p>
            <a:pPr lvl="0">
              <a:buNone/>
            </a:pPr>
            <a:endParaRPr lang="en-US" sz="2800" dirty="0" smtClean="0"/>
          </a:p>
          <a:p>
            <a:pPr lvl="0"/>
            <a:endParaRPr lang="en-US" sz="2800" dirty="0" smtClean="0"/>
          </a:p>
          <a:p>
            <a:pPr lvl="2">
              <a:buNone/>
            </a:pPr>
            <a:endParaRPr lang="en-US" sz="2000"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Sugars</a:t>
            </a:r>
            <a:endParaRPr lang="en-US" dirty="0"/>
          </a:p>
        </p:txBody>
      </p:sp>
      <p:sp>
        <p:nvSpPr>
          <p:cNvPr id="5" name="Text Placeholder 4"/>
          <p:cNvSpPr>
            <a:spLocks noGrp="1"/>
          </p:cNvSpPr>
          <p:nvPr>
            <p:ph type="body" idx="1"/>
          </p:nvPr>
        </p:nvSpPr>
        <p:spPr>
          <a:xfrm>
            <a:off x="457200" y="2286000"/>
            <a:ext cx="4040188" cy="659352"/>
          </a:xfrm>
        </p:spPr>
        <p:txBody>
          <a:bodyPr/>
          <a:lstStyle/>
          <a:p>
            <a:pPr algn="ctr"/>
            <a:r>
              <a:rPr lang="en-US" dirty="0" smtClean="0"/>
              <a:t>First Alternative</a:t>
            </a:r>
            <a:endParaRPr lang="en-US" dirty="0"/>
          </a:p>
        </p:txBody>
      </p:sp>
      <p:sp>
        <p:nvSpPr>
          <p:cNvPr id="6" name="Text Placeholder 5"/>
          <p:cNvSpPr>
            <a:spLocks noGrp="1"/>
          </p:cNvSpPr>
          <p:nvPr>
            <p:ph type="body" sz="half" idx="3"/>
          </p:nvPr>
        </p:nvSpPr>
        <p:spPr>
          <a:xfrm>
            <a:off x="4648200" y="2286000"/>
            <a:ext cx="4041775" cy="654843"/>
          </a:xfrm>
        </p:spPr>
        <p:txBody>
          <a:bodyPr/>
          <a:lstStyle/>
          <a:p>
            <a:pPr algn="ctr"/>
            <a:r>
              <a:rPr lang="en-US" dirty="0" smtClean="0"/>
              <a:t>Second Alternative</a:t>
            </a:r>
            <a:endParaRPr lang="en-US" dirty="0"/>
          </a:p>
        </p:txBody>
      </p:sp>
      <p:sp>
        <p:nvSpPr>
          <p:cNvPr id="3" name="Content Placeholder 2"/>
          <p:cNvSpPr>
            <a:spLocks noGrp="1"/>
          </p:cNvSpPr>
          <p:nvPr>
            <p:ph sz="quarter" idx="2"/>
          </p:nvPr>
        </p:nvSpPr>
        <p:spPr>
          <a:xfrm>
            <a:off x="914400" y="3657600"/>
            <a:ext cx="3354388" cy="2702720"/>
          </a:xfrm>
        </p:spPr>
        <p:txBody>
          <a:bodyPr>
            <a:normAutofit/>
          </a:bodyPr>
          <a:lstStyle/>
          <a:p>
            <a:pPr>
              <a:buNone/>
            </a:pPr>
            <a:endParaRPr lang="en-US" b="1" dirty="0" smtClean="0"/>
          </a:p>
          <a:p>
            <a:pPr>
              <a:buNone/>
            </a:pPr>
            <a:r>
              <a:rPr lang="en-US" b="1" dirty="0" smtClean="0"/>
              <a:t>≤</a:t>
            </a:r>
            <a:r>
              <a:rPr lang="en-US" sz="2400" b="1" dirty="0" smtClean="0"/>
              <a:t>35% of </a:t>
            </a:r>
            <a:r>
              <a:rPr lang="en-US" sz="2400" b="1" u="sng" dirty="0" smtClean="0"/>
              <a:t>calories</a:t>
            </a:r>
            <a:r>
              <a:rPr lang="en-US" sz="2400" b="1" dirty="0" smtClean="0"/>
              <a:t> from total sugars in foods</a:t>
            </a:r>
          </a:p>
          <a:p>
            <a:pPr>
              <a:buNone/>
            </a:pPr>
            <a:endParaRPr lang="en-US" dirty="0" smtClean="0"/>
          </a:p>
          <a:p>
            <a:endParaRPr lang="en-US" dirty="0"/>
          </a:p>
        </p:txBody>
      </p:sp>
      <p:sp>
        <p:nvSpPr>
          <p:cNvPr id="7" name="Content Placeholder 6"/>
          <p:cNvSpPr>
            <a:spLocks noGrp="1"/>
          </p:cNvSpPr>
          <p:nvPr>
            <p:ph sz="quarter" idx="4"/>
          </p:nvPr>
        </p:nvSpPr>
        <p:spPr>
          <a:xfrm>
            <a:off x="4876800" y="3200400"/>
            <a:ext cx="3810000" cy="2931320"/>
          </a:xfrm>
        </p:spPr>
        <p:txBody>
          <a:bodyPr/>
          <a:lstStyle/>
          <a:p>
            <a:pPr lvl="0">
              <a:buNone/>
            </a:pPr>
            <a:endParaRPr lang="en-US" b="1" dirty="0" smtClean="0"/>
          </a:p>
          <a:p>
            <a:pPr lvl="0">
              <a:buNone/>
            </a:pPr>
            <a:endParaRPr lang="en-US" b="1" dirty="0" smtClean="0"/>
          </a:p>
          <a:p>
            <a:pPr lvl="0">
              <a:buNone/>
            </a:pPr>
            <a:r>
              <a:rPr lang="en-US" sz="2400" b="1" dirty="0" smtClean="0"/>
              <a:t>≤ 35% of </a:t>
            </a:r>
            <a:r>
              <a:rPr lang="en-US" sz="2400" b="1" u="sng" dirty="0" smtClean="0"/>
              <a:t>weight</a:t>
            </a:r>
            <a:r>
              <a:rPr lang="en-US" sz="2400" b="1" dirty="0" smtClean="0"/>
              <a:t> from total sugars in foods</a:t>
            </a:r>
            <a:endParaRPr lang="en-US" sz="2400" dirty="0" smtClean="0"/>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Sugar Exemptions</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dirty="0" smtClean="0"/>
              <a:t>Fresh, frozen and canned fruits/vegetables with no added nutritive sweeteners except for fruits packed in 100% juice or extra light syrup;</a:t>
            </a:r>
          </a:p>
          <a:p>
            <a:pPr lvl="0">
              <a:buNone/>
            </a:pPr>
            <a:endParaRPr lang="en-US" dirty="0" smtClean="0"/>
          </a:p>
          <a:p>
            <a:pPr lvl="0">
              <a:buFont typeface="Arial" pitchFamily="34" charset="0"/>
              <a:buChar char="•"/>
            </a:pPr>
            <a:r>
              <a:rPr lang="en-US" dirty="0" smtClean="0"/>
              <a:t>Dried whole fruits/vegetables, dried whole fruit/vegetable pieces; and dried dehydrated fruits/vegetables with no added nutritive sweeteners;</a:t>
            </a:r>
          </a:p>
          <a:p>
            <a:pPr lvl="0">
              <a:buNone/>
            </a:pPr>
            <a:endParaRPr lang="en-US" dirty="0" smtClean="0"/>
          </a:p>
          <a:p>
            <a:pPr lvl="0">
              <a:buFont typeface="Arial" pitchFamily="34" charset="0"/>
              <a:buChar char="•"/>
            </a:pPr>
            <a:r>
              <a:rPr lang="en-US" dirty="0" smtClean="0"/>
              <a:t>Low fat/nonfat yogurt with less than 30 grams of sugar per 8 ounces.</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Accompaniments</a:t>
            </a:r>
            <a:endParaRPr lang="en-US" dirty="0"/>
          </a:p>
        </p:txBody>
      </p:sp>
      <p:sp>
        <p:nvSpPr>
          <p:cNvPr id="3" name="Content Placeholder 2"/>
          <p:cNvSpPr>
            <a:spLocks noGrp="1"/>
          </p:cNvSpPr>
          <p:nvPr>
            <p:ph idx="1"/>
          </p:nvPr>
        </p:nvSpPr>
        <p:spPr>
          <a:xfrm>
            <a:off x="533400" y="1981200"/>
            <a:ext cx="8229600" cy="4389120"/>
          </a:xfrm>
        </p:spPr>
        <p:txBody>
          <a:bodyPr>
            <a:normAutofit/>
          </a:bodyPr>
          <a:lstStyle/>
          <a:p>
            <a:pPr>
              <a:buFont typeface="Arial" pitchFamily="34" charset="0"/>
              <a:buChar char="•"/>
            </a:pPr>
            <a:r>
              <a:rPr lang="en-US" sz="2400" dirty="0" smtClean="0"/>
              <a:t>Must be pre-portioned and included in nutrient profile as a part of item served and meet all proposed standards</a:t>
            </a:r>
          </a:p>
          <a:p>
            <a:pPr>
              <a:buNone/>
            </a:pPr>
            <a:endParaRPr lang="en-US" sz="2400" dirty="0" smtClean="0"/>
          </a:p>
          <a:p>
            <a:pPr>
              <a:buFont typeface="Arial" pitchFamily="34" charset="0"/>
              <a:buChar char="•"/>
            </a:pPr>
            <a:r>
              <a:rPr lang="en-US" dirty="0" smtClean="0"/>
              <a:t>Examples include:</a:t>
            </a:r>
          </a:p>
          <a:p>
            <a:pPr lvl="1">
              <a:buNone/>
            </a:pPr>
            <a:endParaRPr lang="en-US" dirty="0" smtClean="0"/>
          </a:p>
          <a:p>
            <a:pPr lvl="1"/>
            <a:r>
              <a:rPr lang="en-US" dirty="0" smtClean="0"/>
              <a:t>Dressings with salads</a:t>
            </a:r>
          </a:p>
          <a:p>
            <a:pPr lvl="1"/>
            <a:r>
              <a:rPr lang="en-US" dirty="0" smtClean="0"/>
              <a:t>Butter  or jelly on muffins</a:t>
            </a:r>
          </a:p>
          <a:p>
            <a:pPr lvl="1"/>
            <a:r>
              <a:rPr lang="en-US" dirty="0" smtClean="0"/>
              <a:t>Cream cheese on bagels</a:t>
            </a:r>
          </a:p>
          <a:p>
            <a:pPr lvl="1"/>
            <a:r>
              <a:rPr lang="en-US" dirty="0" smtClean="0"/>
              <a:t>Garnishes, etc.</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Caffeine</a:t>
            </a:r>
            <a:endParaRPr lang="en-US" dirty="0"/>
          </a:p>
        </p:txBody>
      </p:sp>
      <p:sp>
        <p:nvSpPr>
          <p:cNvPr id="5" name="Text Placeholder 4"/>
          <p:cNvSpPr>
            <a:spLocks noGrp="1"/>
          </p:cNvSpPr>
          <p:nvPr>
            <p:ph type="body" idx="1"/>
          </p:nvPr>
        </p:nvSpPr>
        <p:spPr>
          <a:xfrm>
            <a:off x="457200" y="2590800"/>
            <a:ext cx="3962400" cy="609600"/>
          </a:xfrm>
        </p:spPr>
        <p:txBody>
          <a:bodyPr/>
          <a:lstStyle/>
          <a:p>
            <a:pPr algn="ctr"/>
            <a:r>
              <a:rPr lang="en-US" dirty="0" smtClean="0"/>
              <a:t>Elementary and Middle School</a:t>
            </a:r>
          </a:p>
          <a:p>
            <a:endParaRPr lang="en-US" dirty="0"/>
          </a:p>
        </p:txBody>
      </p:sp>
      <p:sp>
        <p:nvSpPr>
          <p:cNvPr id="6" name="Text Placeholder 5"/>
          <p:cNvSpPr>
            <a:spLocks noGrp="1"/>
          </p:cNvSpPr>
          <p:nvPr>
            <p:ph type="body" sz="half" idx="3"/>
          </p:nvPr>
        </p:nvSpPr>
        <p:spPr>
          <a:xfrm>
            <a:off x="4724400" y="2209800"/>
            <a:ext cx="4041775" cy="654843"/>
          </a:xfrm>
        </p:spPr>
        <p:txBody>
          <a:bodyPr/>
          <a:lstStyle/>
          <a:p>
            <a:pPr algn="ctr"/>
            <a:r>
              <a:rPr lang="en-US" dirty="0" smtClean="0"/>
              <a:t>High School </a:t>
            </a:r>
            <a:endParaRPr lang="en-US" dirty="0"/>
          </a:p>
        </p:txBody>
      </p:sp>
      <p:sp>
        <p:nvSpPr>
          <p:cNvPr id="3" name="Content Placeholder 2"/>
          <p:cNvSpPr>
            <a:spLocks noGrp="1"/>
          </p:cNvSpPr>
          <p:nvPr>
            <p:ph sz="quarter" idx="2"/>
          </p:nvPr>
        </p:nvSpPr>
        <p:spPr/>
        <p:txBody>
          <a:bodyPr>
            <a:normAutofit/>
          </a:bodyPr>
          <a:lstStyle/>
          <a:p>
            <a:endParaRPr lang="en-US" dirty="0" smtClean="0"/>
          </a:p>
          <a:p>
            <a:pPr lvl="1">
              <a:buNone/>
            </a:pPr>
            <a:endParaRPr lang="en-US" dirty="0" smtClean="0"/>
          </a:p>
          <a:p>
            <a:pPr lvl="1">
              <a:buNone/>
            </a:pPr>
            <a:r>
              <a:rPr lang="en-US" dirty="0" smtClean="0"/>
              <a:t>	</a:t>
            </a:r>
          </a:p>
          <a:p>
            <a:pPr lvl="1">
              <a:buNone/>
            </a:pPr>
            <a:r>
              <a:rPr lang="en-US" sz="2400" dirty="0" smtClean="0"/>
              <a:t>Foods and beverages must be </a:t>
            </a:r>
            <a:r>
              <a:rPr lang="en-US" sz="2400" b="1" dirty="0" smtClean="0"/>
              <a:t>caffeine-free</a:t>
            </a:r>
            <a:r>
              <a:rPr lang="en-US" sz="2400" dirty="0" smtClean="0"/>
              <a:t>, with the exception of trace amounts of naturally- occurring caffeine substances. </a:t>
            </a:r>
          </a:p>
          <a:p>
            <a:endParaRPr lang="en-US" dirty="0" smtClean="0"/>
          </a:p>
          <a:p>
            <a:pPr lvl="1">
              <a:buFont typeface="Wingdings" pitchFamily="2" charset="2"/>
              <a:buChar char="Ø"/>
            </a:pPr>
            <a:endParaRPr lang="en-US" dirty="0"/>
          </a:p>
        </p:txBody>
      </p:sp>
      <p:sp>
        <p:nvSpPr>
          <p:cNvPr id="7" name="Content Placeholder 6"/>
          <p:cNvSpPr>
            <a:spLocks noGrp="1"/>
          </p:cNvSpPr>
          <p:nvPr>
            <p:ph sz="quarter" idx="4"/>
          </p:nvPr>
        </p:nvSpPr>
        <p:spPr/>
        <p:txBody>
          <a:bodyPr/>
          <a:lstStyle/>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r>
              <a:rPr lang="en-US" sz="2400" dirty="0" smtClean="0"/>
              <a:t>No caffeine restrictions.</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305800" cy="11430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Exemptions for General Nutrition Standards for Food</a:t>
            </a: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Fruit and Vegetable Exemption</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lvl="1"/>
            <a:r>
              <a:rPr lang="en-US" dirty="0" smtClean="0"/>
              <a:t>Fresh, frozen and canned vegetables with no added ingredients except water </a:t>
            </a:r>
            <a:r>
              <a:rPr lang="en-US" b="1" dirty="0" smtClean="0"/>
              <a:t>and</a:t>
            </a:r>
          </a:p>
          <a:p>
            <a:pPr lvl="1">
              <a:buNone/>
            </a:pPr>
            <a:endParaRPr lang="en-US" dirty="0" smtClean="0"/>
          </a:p>
          <a:p>
            <a:pPr lvl="1"/>
            <a:r>
              <a:rPr lang="en-US" dirty="0" smtClean="0"/>
              <a:t>Fresh, frozen and canned fruit packed in 100 percent juice or extra light syrup</a:t>
            </a:r>
          </a:p>
          <a:p>
            <a:pPr lvl="1">
              <a:buNone/>
            </a:pPr>
            <a:endParaRPr lang="en-US" dirty="0" smtClean="0"/>
          </a:p>
          <a:p>
            <a:pPr lvl="1">
              <a:buNone/>
            </a:pPr>
            <a:r>
              <a:rPr lang="en-US" dirty="0" smtClean="0"/>
              <a:t>Would be exempt from all the nutrient standards</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NSLP/SBP A La Carte Exemption </a:t>
            </a:r>
            <a:endParaRPr lang="en-US" dirty="0"/>
          </a:p>
        </p:txBody>
      </p:sp>
      <p:sp>
        <p:nvSpPr>
          <p:cNvPr id="5" name="Content Placeholder 4"/>
          <p:cNvSpPr>
            <a:spLocks noGrp="1"/>
          </p:cNvSpPr>
          <p:nvPr>
            <p:ph idx="1"/>
          </p:nvPr>
        </p:nvSpPr>
        <p:spPr/>
        <p:txBody>
          <a:bodyPr/>
          <a:lstStyle/>
          <a:p>
            <a:pPr algn="ctr">
              <a:buNone/>
            </a:pPr>
            <a:r>
              <a:rPr lang="en-US" b="1" dirty="0" smtClean="0"/>
              <a:t>First Alternative</a:t>
            </a:r>
          </a:p>
          <a:p>
            <a:pPr>
              <a:buNone/>
            </a:pPr>
            <a:endParaRPr lang="en-US" b="1" dirty="0" smtClean="0"/>
          </a:p>
          <a:p>
            <a:pPr>
              <a:buNone/>
            </a:pPr>
            <a:r>
              <a:rPr lang="en-US" b="1" dirty="0" smtClean="0"/>
              <a:t>	NSLP/SBP</a:t>
            </a:r>
            <a:r>
              <a:rPr lang="en-US" dirty="0" smtClean="0"/>
              <a:t> items sold </a:t>
            </a:r>
            <a:r>
              <a:rPr lang="en-US" b="1" dirty="0" smtClean="0"/>
              <a:t>a la carte are exempt</a:t>
            </a:r>
            <a:r>
              <a:rPr lang="en-US" dirty="0" smtClean="0"/>
              <a:t> from all standards </a:t>
            </a:r>
            <a:r>
              <a:rPr lang="en-US" b="1" dirty="0" smtClean="0"/>
              <a:t>except</a:t>
            </a:r>
            <a:r>
              <a:rPr lang="en-US" dirty="0" smtClean="0"/>
              <a:t>:</a:t>
            </a:r>
          </a:p>
          <a:p>
            <a:pPr>
              <a:buNone/>
            </a:pPr>
            <a:endParaRPr lang="en-US" dirty="0" smtClean="0"/>
          </a:p>
          <a:p>
            <a:pPr lvl="1">
              <a:buFont typeface="Arial" pitchFamily="34" charset="0"/>
              <a:buChar char="•"/>
            </a:pPr>
            <a:r>
              <a:rPr lang="en-US" dirty="0" smtClean="0"/>
              <a:t>fat standards </a:t>
            </a:r>
          </a:p>
          <a:p>
            <a:pPr lvl="1">
              <a:buFont typeface="Arial" pitchFamily="34" charset="0"/>
              <a:buChar char="•"/>
            </a:pPr>
            <a:r>
              <a:rPr lang="en-US" dirty="0" smtClean="0"/>
              <a:t>sugar standards and</a:t>
            </a:r>
          </a:p>
          <a:p>
            <a:pPr lvl="1">
              <a:buFont typeface="Arial" pitchFamily="34" charset="0"/>
              <a:buChar char="•"/>
            </a:pPr>
            <a:r>
              <a:rPr lang="en-US" dirty="0" smtClean="0"/>
              <a:t>may be served on any day.</a:t>
            </a:r>
            <a:endParaRPr lang="en-US" dirty="0"/>
          </a:p>
        </p:txBody>
      </p:sp>
      <p:sp>
        <p:nvSpPr>
          <p:cNvPr id="7" name="Slide Number Placeholder 6"/>
          <p:cNvSpPr>
            <a:spLocks noGrp="1"/>
          </p:cNvSpPr>
          <p:nvPr>
            <p:ph type="sldNum" sz="quarter" idx="12"/>
          </p:nvPr>
        </p:nvSpPr>
        <p:spPr/>
        <p:txBody>
          <a:bodyPr/>
          <a:lstStyle/>
          <a:p>
            <a:fld id="{ACBB548E-D236-48B0-B771-751CF2B41A16}" type="slidenum">
              <a:rPr lang="en-US" smtClean="0"/>
              <a:pPr/>
              <a:t>38</a:t>
            </a:fld>
            <a:endParaRPr lang="en-US" dirty="0"/>
          </a:p>
        </p:txBody>
      </p:sp>
      <p:sp>
        <p:nvSpPr>
          <p:cNvPr id="6" name="Content Placeholder 5"/>
          <p:cNvSpPr>
            <a:spLocks noGrp="1"/>
          </p:cNvSpPr>
          <p:nvPr>
            <p:ph sz="quarter" idx="4294967295"/>
          </p:nvPr>
        </p:nvSpPr>
        <p:spPr>
          <a:xfrm>
            <a:off x="5791200" y="3733800"/>
            <a:ext cx="3352800" cy="2627313"/>
          </a:xfrm>
        </p:spPr>
        <p:txBody>
          <a:bodyPr>
            <a:normAutofit/>
          </a:bodyPr>
          <a:lstStyle/>
          <a:p>
            <a:pPr>
              <a:buNone/>
            </a:pPr>
            <a:endParaRPr lang="en-US" b="1" i="1" dirty="0" smtClean="0"/>
          </a:p>
          <a:p>
            <a:pPr>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NSLP/SBP A La Carte Exemption </a:t>
            </a:r>
            <a:endParaRPr lang="en-US" dirty="0"/>
          </a:p>
        </p:txBody>
      </p:sp>
      <p:sp>
        <p:nvSpPr>
          <p:cNvPr id="3" name="Content Placeholder 2"/>
          <p:cNvSpPr>
            <a:spLocks noGrp="1"/>
          </p:cNvSpPr>
          <p:nvPr>
            <p:ph idx="1"/>
          </p:nvPr>
        </p:nvSpPr>
        <p:spPr/>
        <p:txBody>
          <a:bodyPr>
            <a:normAutofit fontScale="92500"/>
          </a:bodyPr>
          <a:lstStyle/>
          <a:p>
            <a:pPr algn="ctr">
              <a:buNone/>
            </a:pPr>
            <a:r>
              <a:rPr lang="en-US" b="1" dirty="0" smtClean="0"/>
              <a:t>Second Alternative</a:t>
            </a:r>
          </a:p>
          <a:p>
            <a:pPr>
              <a:buNone/>
            </a:pPr>
            <a:endParaRPr lang="en-US" b="1" dirty="0" smtClean="0"/>
          </a:p>
          <a:p>
            <a:pPr>
              <a:buNone/>
            </a:pPr>
            <a:r>
              <a:rPr lang="en-US" b="1" dirty="0" smtClean="0"/>
              <a:t>NSLP/SBP entrees </a:t>
            </a:r>
            <a:r>
              <a:rPr lang="en-US" dirty="0" smtClean="0"/>
              <a:t>and </a:t>
            </a:r>
            <a:r>
              <a:rPr lang="en-US" b="1" dirty="0" smtClean="0"/>
              <a:t>side dishes </a:t>
            </a:r>
            <a:r>
              <a:rPr lang="en-US" dirty="0" smtClean="0"/>
              <a:t>(</a:t>
            </a:r>
            <a:r>
              <a:rPr lang="en-US" i="1" dirty="0" smtClean="0"/>
              <a:t>except grain based desserts</a:t>
            </a:r>
            <a:r>
              <a:rPr lang="en-US" dirty="0" smtClean="0"/>
              <a:t>) sold a la carte </a:t>
            </a:r>
            <a:r>
              <a:rPr lang="en-US" b="1" dirty="0" smtClean="0"/>
              <a:t>exempt</a:t>
            </a:r>
            <a:r>
              <a:rPr lang="en-US" dirty="0" smtClean="0"/>
              <a:t> from all standards but limited in terms of days of service.</a:t>
            </a:r>
          </a:p>
          <a:p>
            <a:pPr>
              <a:buNone/>
            </a:pPr>
            <a:endParaRPr lang="en-US" dirty="0" smtClean="0"/>
          </a:p>
          <a:p>
            <a:pPr lvl="1">
              <a:buFont typeface="Arial" pitchFamily="34" charset="0"/>
              <a:buChar char="•"/>
            </a:pPr>
            <a:r>
              <a:rPr lang="en-US" b="1" dirty="0" smtClean="0"/>
              <a:t>Sold on the same day the items served </a:t>
            </a:r>
            <a:r>
              <a:rPr lang="en-US" dirty="0" smtClean="0"/>
              <a:t>in the NSLP/SBP     </a:t>
            </a:r>
          </a:p>
          <a:p>
            <a:pPr lvl="2">
              <a:buNone/>
            </a:pPr>
            <a:r>
              <a:rPr lang="en-US" dirty="0" smtClean="0"/>
              <a:t>				</a:t>
            </a:r>
            <a:r>
              <a:rPr lang="en-US" sz="2800" u="sng" dirty="0" smtClean="0"/>
              <a:t>or</a:t>
            </a:r>
          </a:p>
          <a:p>
            <a:pPr lvl="1">
              <a:buFont typeface="Arial" pitchFamily="34" charset="0"/>
              <a:buChar char="•"/>
            </a:pPr>
            <a:r>
              <a:rPr lang="en-US" dirty="0" smtClean="0"/>
              <a:t>Sold </a:t>
            </a:r>
            <a:r>
              <a:rPr lang="en-US" b="1" dirty="0" smtClean="0"/>
              <a:t>within four operating days of service </a:t>
            </a:r>
            <a:r>
              <a:rPr lang="en-US" dirty="0" smtClean="0"/>
              <a:t>in the NSLP/SBP.</a:t>
            </a:r>
          </a:p>
          <a:p>
            <a:pPr lvl="1">
              <a:buFont typeface="Arial" pitchFamily="34" charset="0"/>
              <a:buChar char="•"/>
            </a:pPr>
            <a:endParaRPr lang="en-US" dirty="0" smtClean="0"/>
          </a:p>
          <a:p>
            <a:pPr lvl="1">
              <a:buFont typeface="Arial"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Presentation Outline</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Requirements for All Foods Standards</a:t>
            </a:r>
          </a:p>
          <a:p>
            <a:pPr>
              <a:buNone/>
            </a:pPr>
            <a:endParaRPr lang="en-US" dirty="0" smtClean="0"/>
          </a:p>
          <a:p>
            <a:r>
              <a:rPr lang="en-US" dirty="0" smtClean="0"/>
              <a:t>Recordkeeping</a:t>
            </a:r>
          </a:p>
          <a:p>
            <a:pPr>
              <a:buNone/>
            </a:pPr>
            <a:endParaRPr lang="en-US" dirty="0" smtClean="0"/>
          </a:p>
          <a:p>
            <a:r>
              <a:rPr lang="en-US" dirty="0" smtClean="0"/>
              <a:t>Next Steps</a:t>
            </a:r>
          </a:p>
          <a:p>
            <a:endParaRPr lang="en-US" dirty="0" smtClean="0"/>
          </a:p>
        </p:txBody>
      </p:sp>
      <p:sp>
        <p:nvSpPr>
          <p:cNvPr id="4" name="Slide Number Placeholder 3"/>
          <p:cNvSpPr>
            <a:spLocks noGrp="1"/>
          </p:cNvSpPr>
          <p:nvPr>
            <p:ph type="sldNum" sz="quarter" idx="12"/>
          </p:nvPr>
        </p:nvSpPr>
        <p:spPr/>
        <p:txBody>
          <a:bodyPr/>
          <a:lstStyle/>
          <a:p>
            <a:fld id="{ACBB548E-D236-48B0-B771-751CF2B41A16}"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305800" cy="1143000"/>
          </a:xfrm>
        </p:spPr>
        <p:txBody>
          <a:bodyPr>
            <a:normAutofit fontScale="90000"/>
          </a:bodyPr>
          <a:lstStyle/>
          <a:p>
            <a:pPr algn="ctr"/>
            <a:r>
              <a:rPr lang="en-US" dirty="0" smtClean="0"/>
              <a:t>Specific Nutrition Standards for Beverages</a:t>
            </a:r>
            <a:endParaRPr lang="en-US" dirty="0"/>
          </a:p>
        </p:txBody>
      </p:sp>
      <p:sp>
        <p:nvSpPr>
          <p:cNvPr id="3" name="Slide Number Placeholder 2"/>
          <p:cNvSpPr>
            <a:spLocks noGrp="1"/>
          </p:cNvSpPr>
          <p:nvPr>
            <p:ph type="sldNum" sz="quarter" idx="12"/>
          </p:nvPr>
        </p:nvSpPr>
        <p:spPr/>
        <p:txBody>
          <a:bodyPr/>
          <a:lstStyle/>
          <a:p>
            <a:fld id="{ACBB548E-D236-48B0-B771-751CF2B41A16}"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for Beverages</a:t>
            </a:r>
            <a:endParaRPr lang="en-US" dirty="0"/>
          </a:p>
        </p:txBody>
      </p:sp>
      <p:sp>
        <p:nvSpPr>
          <p:cNvPr id="3" name="Content Placeholder 2"/>
          <p:cNvSpPr>
            <a:spLocks noGrp="1"/>
          </p:cNvSpPr>
          <p:nvPr>
            <p:ph idx="1"/>
          </p:nvPr>
        </p:nvSpPr>
        <p:spPr/>
        <p:txBody>
          <a:bodyPr/>
          <a:lstStyle/>
          <a:p>
            <a:pPr lvl="1">
              <a:buNone/>
            </a:pPr>
            <a:endParaRPr lang="en-US" dirty="0" smtClean="0"/>
          </a:p>
          <a:p>
            <a:pPr lvl="1"/>
            <a:r>
              <a:rPr lang="en-US" sz="3200" dirty="0" smtClean="0"/>
              <a:t>Vary by Grade Level</a:t>
            </a:r>
          </a:p>
          <a:p>
            <a:pPr lvl="1">
              <a:buNone/>
            </a:pPr>
            <a:endParaRPr lang="en-US" sz="3200" dirty="0" smtClean="0"/>
          </a:p>
          <a:p>
            <a:pPr lvl="1"/>
            <a:r>
              <a:rPr lang="en-US" sz="3200" dirty="0" smtClean="0"/>
              <a:t>Identify Types of Beverages Allowed</a:t>
            </a:r>
          </a:p>
          <a:p>
            <a:pPr lvl="1">
              <a:buNone/>
            </a:pPr>
            <a:endParaRPr lang="en-US" sz="3200" dirty="0" smtClean="0"/>
          </a:p>
          <a:p>
            <a:pPr lvl="1"/>
            <a:r>
              <a:rPr lang="en-US" sz="3200" dirty="0" smtClean="0"/>
              <a:t>Address Container Size</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Beverages: Elementary School</a:t>
            </a:r>
            <a:endParaRPr lang="en-US" dirty="0"/>
          </a:p>
        </p:txBody>
      </p:sp>
      <p:sp>
        <p:nvSpPr>
          <p:cNvPr id="3" name="Content Placeholder 2"/>
          <p:cNvSpPr>
            <a:spLocks noGrp="1"/>
          </p:cNvSpPr>
          <p:nvPr>
            <p:ph idx="1"/>
          </p:nvPr>
        </p:nvSpPr>
        <p:spPr/>
        <p:txBody>
          <a:bodyPr>
            <a:normAutofit/>
          </a:bodyPr>
          <a:lstStyle/>
          <a:p>
            <a:endParaRPr lang="en-US" b="1" dirty="0" smtClean="0"/>
          </a:p>
          <a:p>
            <a:pPr lvl="1">
              <a:buFont typeface="Arial" pitchFamily="34" charset="0"/>
              <a:buChar char="•"/>
            </a:pPr>
            <a:r>
              <a:rPr lang="en-US" dirty="0" smtClean="0"/>
              <a:t>Plain water (no size limit);</a:t>
            </a:r>
          </a:p>
          <a:p>
            <a:pPr lvl="1">
              <a:buFont typeface="Arial" pitchFamily="34" charset="0"/>
              <a:buChar char="•"/>
            </a:pPr>
            <a:r>
              <a:rPr lang="en-US" dirty="0" smtClean="0"/>
              <a:t>Low fat milk, plain (≤8 oz);</a:t>
            </a:r>
          </a:p>
          <a:p>
            <a:pPr lvl="1">
              <a:buFont typeface="Arial" pitchFamily="34" charset="0"/>
              <a:buChar char="•"/>
            </a:pPr>
            <a:r>
              <a:rPr lang="en-US" dirty="0" smtClean="0"/>
              <a:t>Non fat milk, plain or flavored (≤8 oz), including nutritionally equivalent milk alternatives; and</a:t>
            </a:r>
          </a:p>
          <a:p>
            <a:pPr lvl="1">
              <a:buFont typeface="Arial" pitchFamily="34" charset="0"/>
              <a:buChar char="•"/>
            </a:pPr>
            <a:r>
              <a:rPr lang="en-US" dirty="0" smtClean="0"/>
              <a:t>100% fruit/vegetable juice (≤8 oz).</a:t>
            </a:r>
          </a:p>
          <a:p>
            <a:endParaRPr lang="en-US" dirty="0" smtClean="0"/>
          </a:p>
          <a:p>
            <a:pPr lvl="1"/>
            <a:endParaRPr lang="en-US" dirty="0" smtClean="0"/>
          </a:p>
          <a:p>
            <a:pPr>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Beverages: Middle School</a:t>
            </a:r>
            <a:endParaRPr lang="en-US" dirty="0"/>
          </a:p>
        </p:txBody>
      </p:sp>
      <p:sp>
        <p:nvSpPr>
          <p:cNvPr id="3" name="Content Placeholder 2"/>
          <p:cNvSpPr>
            <a:spLocks noGrp="1"/>
          </p:cNvSpPr>
          <p:nvPr>
            <p:ph idx="1"/>
          </p:nvPr>
        </p:nvSpPr>
        <p:spPr/>
        <p:txBody>
          <a:bodyPr/>
          <a:lstStyle/>
          <a:p>
            <a:pPr lvl="1">
              <a:buFont typeface="Wingdings" pitchFamily="2" charset="2"/>
              <a:buChar char="Ø"/>
            </a:pPr>
            <a:endParaRPr lang="en-US" dirty="0" smtClean="0"/>
          </a:p>
          <a:p>
            <a:pPr lvl="1">
              <a:buFont typeface="Arial" pitchFamily="34" charset="0"/>
              <a:buChar char="•"/>
            </a:pPr>
            <a:r>
              <a:rPr lang="en-US" dirty="0" smtClean="0"/>
              <a:t>Plain water (no size limit);</a:t>
            </a:r>
          </a:p>
          <a:p>
            <a:pPr lvl="1">
              <a:buFont typeface="Arial" pitchFamily="34" charset="0"/>
              <a:buChar char="•"/>
            </a:pPr>
            <a:r>
              <a:rPr lang="en-US" dirty="0" smtClean="0"/>
              <a:t>Low fat milk, plain (≤ 12 oz);</a:t>
            </a:r>
          </a:p>
          <a:p>
            <a:pPr lvl="1">
              <a:buFont typeface="Arial" pitchFamily="34" charset="0"/>
              <a:buChar char="•"/>
            </a:pPr>
            <a:r>
              <a:rPr lang="en-US" dirty="0" smtClean="0"/>
              <a:t>Non fat milk, plain or flavored (≤ 12 oz) including nutritionally equivalent milk alternatives; and</a:t>
            </a:r>
          </a:p>
          <a:p>
            <a:pPr lvl="1">
              <a:buFont typeface="Arial" pitchFamily="34" charset="0"/>
              <a:buChar char="•"/>
            </a:pPr>
            <a:r>
              <a:rPr lang="en-US" dirty="0" smtClean="0"/>
              <a:t>100 % fruit/vegetable juice (≤ 12 oz).</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Beverages: High School</a:t>
            </a:r>
            <a:endParaRPr lang="en-US" dirty="0"/>
          </a:p>
        </p:txBody>
      </p:sp>
      <p:sp>
        <p:nvSpPr>
          <p:cNvPr id="3" name="Content Placeholder 2"/>
          <p:cNvSpPr>
            <a:spLocks noGrp="1"/>
          </p:cNvSpPr>
          <p:nvPr>
            <p:ph idx="1"/>
          </p:nvPr>
        </p:nvSpPr>
        <p:spPr/>
        <p:txBody>
          <a:bodyPr>
            <a:normAutofit/>
          </a:bodyPr>
          <a:lstStyle/>
          <a:p>
            <a:pPr lvl="0"/>
            <a:r>
              <a:rPr lang="en-US" b="1" i="1" dirty="0" smtClean="0"/>
              <a:t>Allowed Any Time:</a:t>
            </a:r>
          </a:p>
          <a:p>
            <a:pPr lvl="1"/>
            <a:r>
              <a:rPr lang="en-US" dirty="0" smtClean="0"/>
              <a:t>Plain water (no size limit);</a:t>
            </a:r>
          </a:p>
          <a:p>
            <a:pPr lvl="1"/>
            <a:r>
              <a:rPr lang="en-US" dirty="0" smtClean="0"/>
              <a:t>Low fat milk, plain (≤ 12 oz.);</a:t>
            </a:r>
          </a:p>
          <a:p>
            <a:pPr lvl="1"/>
            <a:r>
              <a:rPr lang="en-US" dirty="0" smtClean="0"/>
              <a:t>Non fat milk, plain or flavored (≤12 oz.), including nutritionally equivalent milk alternative; and</a:t>
            </a:r>
          </a:p>
          <a:p>
            <a:pPr lvl="1"/>
            <a:r>
              <a:rPr lang="en-US" dirty="0" smtClean="0"/>
              <a:t>100% fruit/vegetable juice (≤12 oz.).</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Beverages: High School (cont.)</a:t>
            </a:r>
            <a:endParaRPr lang="en-US" dirty="0"/>
          </a:p>
        </p:txBody>
      </p:sp>
      <p:sp>
        <p:nvSpPr>
          <p:cNvPr id="3" name="Content Placeholder 2"/>
          <p:cNvSpPr>
            <a:spLocks noGrp="1"/>
          </p:cNvSpPr>
          <p:nvPr>
            <p:ph idx="1"/>
          </p:nvPr>
        </p:nvSpPr>
        <p:spPr/>
        <p:txBody>
          <a:bodyPr>
            <a:normAutofit/>
          </a:bodyPr>
          <a:lstStyle/>
          <a:p>
            <a:pPr lvl="0">
              <a:buFont typeface="Arial" pitchFamily="34" charset="0"/>
              <a:buChar char="•"/>
            </a:pPr>
            <a:endParaRPr lang="en-US" b="1" i="1" dirty="0" smtClean="0"/>
          </a:p>
          <a:p>
            <a:pPr lvl="0">
              <a:buFont typeface="Arial" pitchFamily="34" charset="0"/>
              <a:buChar char="•"/>
            </a:pPr>
            <a:r>
              <a:rPr lang="en-US" b="1" i="1" dirty="0" smtClean="0"/>
              <a:t>Allowed but not during meal service:</a:t>
            </a:r>
          </a:p>
          <a:p>
            <a:pPr lvl="0">
              <a:buNone/>
            </a:pPr>
            <a:endParaRPr lang="en-US" b="1" i="1" dirty="0" smtClean="0"/>
          </a:p>
          <a:p>
            <a:pPr lvl="1"/>
            <a:r>
              <a:rPr lang="en-US" sz="2000" dirty="0" smtClean="0"/>
              <a:t>Calorie-free, flavored and/or unflavored, caffeinated or non-caffeinated carbonated water  (≤20 oz);</a:t>
            </a:r>
          </a:p>
          <a:p>
            <a:pPr lvl="1">
              <a:buNone/>
            </a:pPr>
            <a:endParaRPr lang="en-US" sz="2000" dirty="0" smtClean="0"/>
          </a:p>
          <a:p>
            <a:pPr lvl="1"/>
            <a:r>
              <a:rPr lang="en-US" sz="2000" dirty="0" smtClean="0"/>
              <a:t>Other calorie free caffeinated or non-caffeinated beverages that comply  with the FDA standard of less than 5 calories/serving. (≤20 oz.); and</a:t>
            </a:r>
          </a:p>
          <a:p>
            <a:pPr lvl="1">
              <a:buNone/>
            </a:pPr>
            <a:endParaRPr lang="en-US" sz="2000"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Beverages: High School (cont.)</a:t>
            </a:r>
            <a:endParaRPr lang="en-US" dirty="0"/>
          </a:p>
        </p:txBody>
      </p:sp>
      <p:sp>
        <p:nvSpPr>
          <p:cNvPr id="3" name="Content Placeholder 2"/>
          <p:cNvSpPr>
            <a:spLocks noGrp="1"/>
          </p:cNvSpPr>
          <p:nvPr>
            <p:ph idx="1"/>
          </p:nvPr>
        </p:nvSpPr>
        <p:spPr/>
        <p:txBody>
          <a:bodyPr/>
          <a:lstStyle/>
          <a:p>
            <a:pPr lvl="1">
              <a:buNone/>
            </a:pPr>
            <a:endParaRPr lang="en-US" sz="2000" dirty="0" smtClean="0"/>
          </a:p>
          <a:p>
            <a:pPr lvl="1"/>
            <a:r>
              <a:rPr lang="en-US" dirty="0" smtClean="0"/>
              <a:t>Other </a:t>
            </a:r>
            <a:r>
              <a:rPr lang="en-US" u="sng" dirty="0" smtClean="0"/>
              <a:t>caffeinated or non-caffeinated “lower  calorie” </a:t>
            </a:r>
            <a:r>
              <a:rPr lang="en-US" dirty="0" smtClean="0"/>
              <a:t>beverages that include </a:t>
            </a:r>
            <a:r>
              <a:rPr lang="en-US" u="sng" dirty="0" smtClean="0"/>
              <a:t>two alternatives</a:t>
            </a:r>
            <a:r>
              <a:rPr lang="en-US" dirty="0" smtClean="0"/>
              <a:t> up to 12 ounce portion sizes:</a:t>
            </a:r>
          </a:p>
          <a:p>
            <a:pPr lvl="1">
              <a:buNone/>
            </a:pPr>
            <a:endParaRPr lang="en-US" dirty="0" smtClean="0"/>
          </a:p>
          <a:p>
            <a:pPr lvl="2"/>
            <a:r>
              <a:rPr lang="en-US" sz="2400" dirty="0" smtClean="0"/>
              <a:t>≤ 40 calories/8 oz serving or (≤60 calories/12 oz serving) </a:t>
            </a:r>
            <a:r>
              <a:rPr lang="en-US" sz="2400" b="1" u="sng" dirty="0" smtClean="0"/>
              <a:t>or</a:t>
            </a:r>
          </a:p>
          <a:p>
            <a:pPr lvl="2">
              <a:buNone/>
            </a:pPr>
            <a:endParaRPr lang="en-US" sz="2400" b="1" u="sng" dirty="0" smtClean="0"/>
          </a:p>
          <a:p>
            <a:pPr lvl="2"/>
            <a:r>
              <a:rPr lang="en-US" sz="2400" dirty="0" smtClean="0"/>
              <a:t>≤ 50 calories/8 oz serving or (≤ 75 calories/12 oz serving)</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Potable Water Requirement</a:t>
            </a:r>
            <a:endParaRPr lang="en-US" dirty="0"/>
          </a:p>
        </p:txBody>
      </p:sp>
      <p:sp>
        <p:nvSpPr>
          <p:cNvPr id="3" name="Content Placeholder 2"/>
          <p:cNvSpPr>
            <a:spLocks noGrp="1"/>
          </p:cNvSpPr>
          <p:nvPr>
            <p:ph idx="1"/>
          </p:nvPr>
        </p:nvSpPr>
        <p:spPr>
          <a:xfrm>
            <a:off x="381000" y="1905000"/>
            <a:ext cx="8229600" cy="4495800"/>
          </a:xfrm>
        </p:spPr>
        <p:txBody>
          <a:bodyPr>
            <a:normAutofit/>
          </a:bodyPr>
          <a:lstStyle/>
          <a:p>
            <a:pPr lvl="0"/>
            <a:r>
              <a:rPr lang="en-US" u="sng" dirty="0" smtClean="0"/>
              <a:t>Schools must make potable water available</a:t>
            </a:r>
            <a:r>
              <a:rPr lang="en-US" dirty="0" smtClean="0"/>
              <a:t> to children at no charge </a:t>
            </a:r>
          </a:p>
          <a:p>
            <a:pPr lvl="1"/>
            <a:r>
              <a:rPr lang="en-US" dirty="0" smtClean="0"/>
              <a:t>in the place where lunches are served (also encouraged at breakfast) and</a:t>
            </a:r>
          </a:p>
          <a:p>
            <a:pPr lvl="1"/>
            <a:r>
              <a:rPr lang="en-US" dirty="0" smtClean="0"/>
              <a:t>during the meal service. </a:t>
            </a:r>
          </a:p>
          <a:p>
            <a:pPr lvl="0">
              <a:buNone/>
            </a:pPr>
            <a:endParaRPr lang="en-US" dirty="0" smtClean="0"/>
          </a:p>
          <a:p>
            <a:pPr lvl="0"/>
            <a:r>
              <a:rPr lang="en-US" dirty="0" smtClean="0"/>
              <a:t>Requirement and guidance further outlined in:</a:t>
            </a:r>
          </a:p>
          <a:p>
            <a:pPr lvl="1"/>
            <a:r>
              <a:rPr lang="en-US" i="1" dirty="0" smtClean="0"/>
              <a:t>Section 203, HHFKA</a:t>
            </a:r>
          </a:p>
          <a:p>
            <a:pPr lvl="1"/>
            <a:r>
              <a:rPr lang="en-US" i="1" dirty="0" smtClean="0"/>
              <a:t>Policy Memo 28-2011 </a:t>
            </a:r>
            <a:r>
              <a:rPr lang="en-US" dirty="0" smtClean="0"/>
              <a:t>available at </a:t>
            </a:r>
            <a:r>
              <a:rPr lang="en-US" u="sng" dirty="0" smtClean="0"/>
              <a:t>www.usda.fns.gov/cnd/governance/policy.htm</a:t>
            </a:r>
          </a:p>
          <a:p>
            <a:pPr lvl="1"/>
            <a:endParaRPr lang="en-US" sz="1600" dirty="0" smtClean="0"/>
          </a:p>
          <a:p>
            <a:pPr lvl="1"/>
            <a:endParaRPr lang="en-US" sz="1800" dirty="0" smtClean="0"/>
          </a:p>
          <a:p>
            <a:endParaRPr lang="en-US" i="1" dirty="0"/>
          </a:p>
        </p:txBody>
      </p:sp>
      <p:sp>
        <p:nvSpPr>
          <p:cNvPr id="4" name="Slide Number Placeholder 3"/>
          <p:cNvSpPr>
            <a:spLocks noGrp="1"/>
          </p:cNvSpPr>
          <p:nvPr>
            <p:ph type="sldNum" sz="quarter" idx="12"/>
          </p:nvPr>
        </p:nvSpPr>
        <p:spPr/>
        <p:txBody>
          <a:bodyPr>
            <a:normAutofit/>
          </a:bodyPr>
          <a:lstStyle/>
          <a:p>
            <a:fld id="{ACBB548E-D236-48B0-B771-751CF2B41A16}"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a:t>
            </a:r>
            <a:endParaRPr lang="en-US" dirty="0"/>
          </a:p>
        </p:txBody>
      </p:sp>
      <p:sp>
        <p:nvSpPr>
          <p:cNvPr id="3" name="Content Placeholder 2"/>
          <p:cNvSpPr>
            <a:spLocks noGrp="1"/>
          </p:cNvSpPr>
          <p:nvPr>
            <p:ph idx="1"/>
          </p:nvPr>
        </p:nvSpPr>
        <p:spPr>
          <a:ln>
            <a:noFill/>
          </a:ln>
        </p:spPr>
        <p:txBody>
          <a:bodyPr>
            <a:normAutofit/>
          </a:bodyPr>
          <a:lstStyle/>
          <a:p>
            <a:pPr>
              <a:buNone/>
            </a:pPr>
            <a:endParaRPr lang="en-US" dirty="0" smtClean="0"/>
          </a:p>
          <a:p>
            <a:pPr>
              <a:buFont typeface="Arial" pitchFamily="34" charset="0"/>
              <a:buChar char="•"/>
            </a:pPr>
            <a:r>
              <a:rPr lang="en-US" sz="2800" dirty="0" smtClean="0"/>
              <a:t>All foods that meet the proposed standards may be sold at fundraisers during school hours.</a:t>
            </a:r>
          </a:p>
          <a:p>
            <a:pPr>
              <a:buNone/>
            </a:pPr>
            <a:endParaRPr lang="en-US" sz="2800" i="1" dirty="0" smtClean="0"/>
          </a:p>
          <a:p>
            <a:pPr>
              <a:buFont typeface="Arial" pitchFamily="34" charset="0"/>
              <a:buChar char="•"/>
            </a:pPr>
            <a:r>
              <a:rPr lang="en-US" sz="2800" dirty="0" smtClean="0"/>
              <a:t>The proposed standards would not apply to items sold during non-school hours, weekends, or off-campus fundraising events.</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 Exemption</a:t>
            </a:r>
            <a:endParaRPr lang="en-US" dirty="0"/>
          </a:p>
        </p:txBody>
      </p:sp>
      <p:sp>
        <p:nvSpPr>
          <p:cNvPr id="3" name="Content Placeholder 2"/>
          <p:cNvSpPr>
            <a:spLocks noGrp="1"/>
          </p:cNvSpPr>
          <p:nvPr>
            <p:ph idx="1"/>
          </p:nvPr>
        </p:nvSpPr>
        <p:spPr/>
        <p:txBody>
          <a:bodyPr/>
          <a:lstStyle/>
          <a:p>
            <a:pPr lvl="1">
              <a:buNone/>
            </a:pPr>
            <a:endParaRPr lang="en-US" sz="2800" dirty="0" smtClean="0"/>
          </a:p>
          <a:p>
            <a:pPr lvl="1"/>
            <a:r>
              <a:rPr lang="en-US" sz="2800" dirty="0" smtClean="0"/>
              <a:t>The HHFKA allows the Secretary discretion to exempt  a limited number of school-sponsored fundraisers.</a:t>
            </a:r>
          </a:p>
          <a:p>
            <a:pPr lvl="1">
              <a:buNone/>
            </a:pPr>
            <a:endParaRPr lang="en-US" sz="2800" dirty="0" smtClean="0"/>
          </a:p>
          <a:p>
            <a:pPr lvl="1"/>
            <a:r>
              <a:rPr lang="en-US" sz="2800" dirty="0" smtClean="0"/>
              <a:t>Such exempt fundraisers would be prohibited during the school meal service.</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934200" cy="1231106"/>
          </a:xfrm>
        </p:spPr>
        <p:txBody>
          <a:bodyPr>
            <a:normAutofit/>
          </a:bodyPr>
          <a:lstStyle/>
          <a:p>
            <a:r>
              <a:rPr lang="en-US" dirty="0" smtClean="0"/>
              <a:t>Background</a:t>
            </a:r>
            <a:endParaRPr lang="en-US" dirty="0"/>
          </a:p>
        </p:txBody>
      </p:sp>
      <p:sp>
        <p:nvSpPr>
          <p:cNvPr id="3" name="Content Placeholder 2"/>
          <p:cNvSpPr>
            <a:spLocks noGrp="1"/>
          </p:cNvSpPr>
          <p:nvPr>
            <p:ph idx="1"/>
          </p:nvPr>
        </p:nvSpPr>
        <p:spPr>
          <a:xfrm>
            <a:off x="609600" y="1981200"/>
            <a:ext cx="7772400" cy="4210383"/>
          </a:xfrm>
        </p:spPr>
        <p:txBody>
          <a:bodyPr>
            <a:normAutofit fontScale="92500" lnSpcReduction="20000"/>
          </a:bodyPr>
          <a:lstStyle/>
          <a:p>
            <a:r>
              <a:rPr lang="en-US" dirty="0" smtClean="0"/>
              <a:t>A significant portion of calories consumed by children are consumed at school.</a:t>
            </a:r>
          </a:p>
          <a:p>
            <a:pPr lvl="0">
              <a:buNone/>
            </a:pPr>
            <a:endParaRPr lang="en-US" dirty="0" smtClean="0"/>
          </a:p>
          <a:p>
            <a:pPr lvl="0"/>
            <a:r>
              <a:rPr lang="en-US" dirty="0" smtClean="0"/>
              <a:t>Federal child nutrition programs are an important source of nutritious, balanced meals. </a:t>
            </a:r>
          </a:p>
          <a:p>
            <a:pPr lvl="0">
              <a:buNone/>
            </a:pPr>
            <a:endParaRPr lang="en-US" dirty="0" smtClean="0"/>
          </a:p>
          <a:p>
            <a:pPr lvl="0"/>
            <a:r>
              <a:rPr lang="en-US" dirty="0" smtClean="0"/>
              <a:t>Despite progress in meal quality, work remains to improve children's diets. </a:t>
            </a:r>
          </a:p>
          <a:p>
            <a:pPr lvl="0">
              <a:buNone/>
            </a:pPr>
            <a:endParaRPr lang="en-US" dirty="0" smtClean="0"/>
          </a:p>
          <a:p>
            <a:pPr lvl="0"/>
            <a:r>
              <a:rPr lang="en-US" dirty="0" smtClean="0"/>
              <a:t>Research has consistently shown that American children do not meet current national dietary recommendations.</a:t>
            </a:r>
          </a:p>
          <a:p>
            <a:pPr lvl="0"/>
            <a:endParaRPr lang="en-US" dirty="0" smtClean="0"/>
          </a:p>
        </p:txBody>
      </p:sp>
      <p:sp>
        <p:nvSpPr>
          <p:cNvPr id="4" name="Slide Number Placeholder 3"/>
          <p:cNvSpPr>
            <a:spLocks noGrp="1"/>
          </p:cNvSpPr>
          <p:nvPr>
            <p:ph type="sldNum" sz="quarter" idx="12"/>
          </p:nvPr>
        </p:nvSpPr>
        <p:spPr/>
        <p:txBody>
          <a:bodyPr/>
          <a:lstStyle/>
          <a:p>
            <a:fld id="{ACBB548E-D236-48B0-B771-751CF2B41A16}"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Fundraisers Exemption</a:t>
            </a:r>
            <a:endParaRPr lang="en-US" dirty="0"/>
          </a:p>
        </p:txBody>
      </p:sp>
      <p:sp>
        <p:nvSpPr>
          <p:cNvPr id="5" name="Text Placeholder 4"/>
          <p:cNvSpPr>
            <a:spLocks noGrp="1"/>
          </p:cNvSpPr>
          <p:nvPr>
            <p:ph type="body" idx="1"/>
          </p:nvPr>
        </p:nvSpPr>
        <p:spPr>
          <a:xfrm>
            <a:off x="304800" y="2286000"/>
            <a:ext cx="4040188" cy="659352"/>
          </a:xfrm>
        </p:spPr>
        <p:txBody>
          <a:bodyPr/>
          <a:lstStyle/>
          <a:p>
            <a:pPr algn="ctr"/>
            <a:r>
              <a:rPr lang="en-US" dirty="0" smtClean="0"/>
              <a:t>First Alternative</a:t>
            </a:r>
            <a:endParaRPr lang="en-US" dirty="0"/>
          </a:p>
        </p:txBody>
      </p:sp>
      <p:sp>
        <p:nvSpPr>
          <p:cNvPr id="6" name="Text Placeholder 5"/>
          <p:cNvSpPr>
            <a:spLocks noGrp="1"/>
          </p:cNvSpPr>
          <p:nvPr>
            <p:ph type="body" sz="half" idx="3"/>
          </p:nvPr>
        </p:nvSpPr>
        <p:spPr>
          <a:xfrm>
            <a:off x="4724400" y="2286000"/>
            <a:ext cx="4041775" cy="654843"/>
          </a:xfrm>
        </p:spPr>
        <p:txBody>
          <a:bodyPr/>
          <a:lstStyle/>
          <a:p>
            <a:pPr algn="ctr"/>
            <a:r>
              <a:rPr lang="en-US" dirty="0" smtClean="0"/>
              <a:t>Second Alternative</a:t>
            </a:r>
            <a:endParaRPr lang="en-US" dirty="0"/>
          </a:p>
        </p:txBody>
      </p:sp>
      <p:sp>
        <p:nvSpPr>
          <p:cNvPr id="3" name="Content Placeholder 2"/>
          <p:cNvSpPr>
            <a:spLocks noGrp="1"/>
          </p:cNvSpPr>
          <p:nvPr>
            <p:ph sz="quarter" idx="2"/>
          </p:nvPr>
        </p:nvSpPr>
        <p:spPr>
          <a:xfrm>
            <a:off x="685800" y="3276600"/>
            <a:ext cx="3506788" cy="2397920"/>
          </a:xfrm>
        </p:spPr>
        <p:txBody>
          <a:bodyPr>
            <a:normAutofit fontScale="92500" lnSpcReduction="10000"/>
          </a:bodyPr>
          <a:lstStyle/>
          <a:p>
            <a:pPr>
              <a:buNone/>
            </a:pPr>
            <a:r>
              <a:rPr lang="en-US" dirty="0" smtClean="0"/>
              <a:t>	</a:t>
            </a:r>
          </a:p>
          <a:p>
            <a:pPr>
              <a:buNone/>
            </a:pPr>
            <a:endParaRPr lang="en-US" dirty="0" smtClean="0"/>
          </a:p>
          <a:p>
            <a:pPr>
              <a:buNone/>
            </a:pPr>
            <a:r>
              <a:rPr lang="en-US" dirty="0" smtClean="0"/>
              <a:t>	Allows State agencies the discretion to establish limitations on the number of exempt fundraisers that may be held during the school year.  </a:t>
            </a:r>
          </a:p>
          <a:p>
            <a:endParaRPr lang="en-US" dirty="0"/>
          </a:p>
        </p:txBody>
      </p:sp>
      <p:sp>
        <p:nvSpPr>
          <p:cNvPr id="7" name="Content Placeholder 6"/>
          <p:cNvSpPr>
            <a:spLocks noGrp="1"/>
          </p:cNvSpPr>
          <p:nvPr>
            <p:ph sz="quarter" idx="4"/>
          </p:nvPr>
        </p:nvSpPr>
        <p:spPr>
          <a:xfrm>
            <a:off x="4953000" y="3200400"/>
            <a:ext cx="3352800" cy="2016920"/>
          </a:xfrm>
        </p:spPr>
        <p:txBody>
          <a:bodyPr>
            <a:normAutofit fontScale="92500"/>
          </a:bodyPr>
          <a:lstStyle/>
          <a:p>
            <a:pPr>
              <a:buNone/>
            </a:pPr>
            <a:endParaRPr lang="en-US" dirty="0" smtClean="0"/>
          </a:p>
          <a:p>
            <a:pPr>
              <a:buNone/>
            </a:pPr>
            <a:endParaRPr lang="en-US" dirty="0" smtClean="0"/>
          </a:p>
          <a:p>
            <a:pPr>
              <a:buNone/>
            </a:pPr>
            <a:r>
              <a:rPr lang="en-US" dirty="0" smtClean="0"/>
              <a:t>	Allows State agencies to set exempt fundraising frequency standards, subject to USDA approval.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4724400" cy="697141"/>
          </a:xfrm>
          <a:solidFill>
            <a:schemeClr val="accent3">
              <a:lumMod val="20000"/>
              <a:lumOff val="80000"/>
            </a:schemeClr>
          </a:solidFill>
        </p:spPr>
        <p:txBody>
          <a:bodyPr>
            <a:normAutofit/>
          </a:bodyPr>
          <a:lstStyle/>
          <a:p>
            <a:r>
              <a:rPr lang="en-US" sz="2800" dirty="0" smtClean="0"/>
              <a:t>   </a:t>
            </a:r>
            <a:r>
              <a:rPr lang="en-US" sz="2800" dirty="0" smtClean="0">
                <a:solidFill>
                  <a:schemeClr val="tx1"/>
                </a:solidFill>
              </a:rPr>
              <a:t>Snacks Not Meeting Standards</a:t>
            </a:r>
            <a:endParaRPr lang="en-US" sz="28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439625527"/>
              </p:ext>
            </p:extLst>
          </p:nvPr>
        </p:nvGraphicFramePr>
        <p:xfrm>
          <a:off x="-81391" y="1371600"/>
          <a:ext cx="9080326"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77197" y="1121509"/>
            <a:ext cx="912452" cy="646331"/>
          </a:xfrm>
          <a:prstGeom prst="rect">
            <a:avLst/>
          </a:prstGeom>
          <a:noFill/>
        </p:spPr>
        <p:txBody>
          <a:bodyPr wrap="square" rtlCol="0">
            <a:spAutoFit/>
          </a:bodyPr>
          <a:lstStyle/>
          <a:p>
            <a:r>
              <a:rPr lang="en-US" sz="1200" dirty="0" smtClean="0"/>
              <a:t>Chocolate sandwich</a:t>
            </a:r>
          </a:p>
          <a:p>
            <a:r>
              <a:rPr lang="en-US" sz="1200" dirty="0" smtClean="0"/>
              <a:t>cookies</a:t>
            </a:r>
            <a:endParaRPr lang="en-US" sz="1200" dirty="0"/>
          </a:p>
        </p:txBody>
      </p:sp>
      <p:sp>
        <p:nvSpPr>
          <p:cNvPr id="8" name="TextBox 7"/>
          <p:cNvSpPr txBox="1"/>
          <p:nvPr/>
        </p:nvSpPr>
        <p:spPr>
          <a:xfrm>
            <a:off x="1620982" y="1812174"/>
            <a:ext cx="752367" cy="646331"/>
          </a:xfrm>
          <a:prstGeom prst="rect">
            <a:avLst/>
          </a:prstGeom>
          <a:noFill/>
        </p:spPr>
        <p:txBody>
          <a:bodyPr wrap="square" rtlCol="0">
            <a:spAutoFit/>
          </a:bodyPr>
          <a:lstStyle/>
          <a:p>
            <a:r>
              <a:rPr lang="en-US" sz="1200" dirty="0" smtClean="0"/>
              <a:t>Fruit Flavored </a:t>
            </a:r>
            <a:r>
              <a:rPr lang="en-US" sz="1200" dirty="0"/>
              <a:t>C</a:t>
            </a:r>
            <a:r>
              <a:rPr lang="en-US" sz="1200" dirty="0" smtClean="0"/>
              <a:t>andies</a:t>
            </a:r>
            <a:endParaRPr lang="en-US" sz="1200" dirty="0"/>
          </a:p>
        </p:txBody>
      </p:sp>
      <p:sp>
        <p:nvSpPr>
          <p:cNvPr id="6" name="Rectangle 5"/>
          <p:cNvSpPr/>
          <p:nvPr/>
        </p:nvSpPr>
        <p:spPr>
          <a:xfrm>
            <a:off x="2401838" y="2181289"/>
            <a:ext cx="789535" cy="276999"/>
          </a:xfrm>
          <a:prstGeom prst="rect">
            <a:avLst/>
          </a:prstGeom>
        </p:spPr>
        <p:txBody>
          <a:bodyPr wrap="square">
            <a:spAutoFit/>
          </a:bodyPr>
          <a:lstStyle/>
          <a:p>
            <a:r>
              <a:rPr lang="en-US" sz="1200" dirty="0" smtClean="0"/>
              <a:t>Donut</a:t>
            </a:r>
            <a:endParaRPr lang="en-US" sz="1200" dirty="0"/>
          </a:p>
        </p:txBody>
      </p:sp>
      <p:sp>
        <p:nvSpPr>
          <p:cNvPr id="7" name="Rectangle 6"/>
          <p:cNvSpPr/>
          <p:nvPr/>
        </p:nvSpPr>
        <p:spPr>
          <a:xfrm>
            <a:off x="3027441" y="2131375"/>
            <a:ext cx="1069361" cy="461665"/>
          </a:xfrm>
          <a:prstGeom prst="rect">
            <a:avLst/>
          </a:prstGeom>
        </p:spPr>
        <p:txBody>
          <a:bodyPr wrap="square">
            <a:spAutoFit/>
          </a:bodyPr>
          <a:lstStyle/>
          <a:p>
            <a:r>
              <a:rPr lang="en-US" sz="1200" dirty="0" smtClean="0"/>
              <a:t>Chocolate</a:t>
            </a:r>
          </a:p>
          <a:p>
            <a:r>
              <a:rPr lang="en-US" sz="1200" dirty="0" smtClean="0"/>
              <a:t> bar</a:t>
            </a:r>
            <a:endParaRPr lang="en-US" sz="1200" dirty="0"/>
          </a:p>
        </p:txBody>
      </p:sp>
      <p:cxnSp>
        <p:nvCxnSpPr>
          <p:cNvPr id="11" name="Straight Connector 10"/>
          <p:cNvCxnSpPr/>
          <p:nvPr/>
        </p:nvCxnSpPr>
        <p:spPr>
          <a:xfrm>
            <a:off x="4760931" y="369305"/>
            <a:ext cx="82924" cy="6430962"/>
          </a:xfrm>
          <a:prstGeom prst="line">
            <a:avLst/>
          </a:prstGeom>
        </p:spPr>
        <p:style>
          <a:lnRef idx="1">
            <a:schemeClr val="accent3"/>
          </a:lnRef>
          <a:fillRef idx="0">
            <a:schemeClr val="accent3"/>
          </a:fillRef>
          <a:effectRef idx="0">
            <a:schemeClr val="accent3"/>
          </a:effectRef>
          <a:fontRef idx="minor">
            <a:schemeClr val="tx1"/>
          </a:fontRef>
        </p:style>
      </p:cxnSp>
      <p:sp>
        <p:nvSpPr>
          <p:cNvPr id="12" name="TextBox 11"/>
          <p:cNvSpPr txBox="1"/>
          <p:nvPr/>
        </p:nvSpPr>
        <p:spPr>
          <a:xfrm rot="16200000">
            <a:off x="-1985302" y="1890701"/>
            <a:ext cx="4479599" cy="276999"/>
          </a:xfrm>
          <a:prstGeom prst="rect">
            <a:avLst/>
          </a:prstGeom>
          <a:noFill/>
        </p:spPr>
        <p:txBody>
          <a:bodyPr wrap="square" rtlCol="0">
            <a:spAutoFit/>
          </a:bodyPr>
          <a:lstStyle/>
          <a:p>
            <a:r>
              <a:rPr lang="en-US" sz="1200" dirty="0" smtClean="0"/>
              <a:t>Empty Calories from Fats and Added Sugars</a:t>
            </a:r>
            <a:endParaRPr lang="en-US" sz="1200" dirty="0"/>
          </a:p>
        </p:txBody>
      </p:sp>
      <p:sp>
        <p:nvSpPr>
          <p:cNvPr id="13" name="Rectangle 12"/>
          <p:cNvSpPr/>
          <p:nvPr/>
        </p:nvSpPr>
        <p:spPr>
          <a:xfrm>
            <a:off x="164794" y="4244384"/>
            <a:ext cx="190500" cy="1524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808220" y="381000"/>
            <a:ext cx="4335780" cy="697141"/>
          </a:xfrm>
          <a:prstGeom prst="rect">
            <a:avLst/>
          </a:prstGeom>
          <a:solidFill>
            <a:schemeClr val="accent3">
              <a:lumMod val="20000"/>
              <a:lumOff val="80000"/>
            </a:schemeClr>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Snacks Under New Standards</a:t>
            </a:r>
            <a:endParaRPr lang="en-US" sz="2800" dirty="0"/>
          </a:p>
        </p:txBody>
      </p:sp>
      <p:sp>
        <p:nvSpPr>
          <p:cNvPr id="9" name="Rectangle 8"/>
          <p:cNvSpPr/>
          <p:nvPr/>
        </p:nvSpPr>
        <p:spPr>
          <a:xfrm>
            <a:off x="3703210" y="3296014"/>
            <a:ext cx="964238" cy="276999"/>
          </a:xfrm>
          <a:prstGeom prst="rect">
            <a:avLst/>
          </a:prstGeom>
        </p:spPr>
        <p:txBody>
          <a:bodyPr wrap="none">
            <a:spAutoFit/>
          </a:bodyPr>
          <a:lstStyle/>
          <a:p>
            <a:r>
              <a:rPr lang="en-US" sz="1200" dirty="0" smtClean="0"/>
              <a:t>Regular Cola</a:t>
            </a:r>
            <a:endParaRPr lang="en-US" sz="1200" dirty="0"/>
          </a:p>
        </p:txBody>
      </p:sp>
      <p:sp>
        <p:nvSpPr>
          <p:cNvPr id="18" name="Rectangle 17"/>
          <p:cNvSpPr/>
          <p:nvPr/>
        </p:nvSpPr>
        <p:spPr>
          <a:xfrm>
            <a:off x="8217043" y="4940082"/>
            <a:ext cx="838201" cy="646331"/>
          </a:xfrm>
          <a:prstGeom prst="rect">
            <a:avLst/>
          </a:prstGeom>
        </p:spPr>
        <p:txBody>
          <a:bodyPr wrap="square">
            <a:spAutoFit/>
          </a:bodyPr>
          <a:lstStyle/>
          <a:p>
            <a:r>
              <a:rPr lang="en-US" sz="1200" dirty="0" smtClean="0"/>
              <a:t>No-calorie Flavored Water</a:t>
            </a:r>
            <a:endParaRPr lang="en-US" sz="1200" dirty="0"/>
          </a:p>
        </p:txBody>
      </p:sp>
      <p:sp>
        <p:nvSpPr>
          <p:cNvPr id="19" name="TextBox 18"/>
          <p:cNvSpPr txBox="1"/>
          <p:nvPr/>
        </p:nvSpPr>
        <p:spPr>
          <a:xfrm>
            <a:off x="5139278" y="876822"/>
            <a:ext cx="3149067" cy="276999"/>
          </a:xfrm>
          <a:prstGeom prst="rect">
            <a:avLst/>
          </a:prstGeom>
          <a:noFill/>
        </p:spPr>
        <p:txBody>
          <a:bodyPr wrap="none" rtlCol="0">
            <a:spAutoFit/>
          </a:bodyPr>
          <a:lstStyle/>
          <a:p>
            <a:r>
              <a:rPr lang="en-US" sz="1200" dirty="0" smtClean="0"/>
              <a:t>*There are existing products meeting standards</a:t>
            </a:r>
            <a:endParaRPr lang="en-US" sz="1200" dirty="0"/>
          </a:p>
        </p:txBody>
      </p:sp>
      <p:sp>
        <p:nvSpPr>
          <p:cNvPr id="20" name="TextBox 19"/>
          <p:cNvSpPr txBox="1"/>
          <p:nvPr/>
        </p:nvSpPr>
        <p:spPr>
          <a:xfrm>
            <a:off x="5041479" y="1428880"/>
            <a:ext cx="3511514" cy="523220"/>
          </a:xfrm>
          <a:prstGeom prst="rect">
            <a:avLst/>
          </a:prstGeom>
          <a:noFill/>
        </p:spPr>
        <p:txBody>
          <a:bodyPr wrap="square" rtlCol="0">
            <a:spAutoFit/>
          </a:bodyPr>
          <a:lstStyle/>
          <a:p>
            <a:r>
              <a:rPr lang="en-US" sz="1400" b="1" dirty="0" smtClean="0">
                <a:solidFill>
                  <a:schemeClr val="accent3">
                    <a:lumMod val="75000"/>
                  </a:schemeClr>
                </a:solidFill>
              </a:rPr>
              <a:t>Fewer empty calories from fats and added sugars</a:t>
            </a:r>
            <a:endParaRPr lang="en-US" sz="1400" b="1" dirty="0">
              <a:solidFill>
                <a:schemeClr val="accent3">
                  <a:lumMod val="75000"/>
                </a:schemeClr>
              </a:solidFill>
            </a:endParaRPr>
          </a:p>
        </p:txBody>
      </p:sp>
      <p:sp>
        <p:nvSpPr>
          <p:cNvPr id="35" name="Rectangle 34"/>
          <p:cNvSpPr/>
          <p:nvPr/>
        </p:nvSpPr>
        <p:spPr>
          <a:xfrm>
            <a:off x="7010400" y="3962400"/>
            <a:ext cx="838201" cy="646331"/>
          </a:xfrm>
          <a:prstGeom prst="rect">
            <a:avLst/>
          </a:prstGeom>
        </p:spPr>
        <p:txBody>
          <a:bodyPr wrap="square">
            <a:spAutoFit/>
          </a:bodyPr>
          <a:lstStyle/>
          <a:p>
            <a:r>
              <a:rPr lang="en-US" sz="1200" dirty="0" smtClean="0"/>
              <a:t>Granola Bar (oats, fruit, nuts)</a:t>
            </a:r>
            <a:endParaRPr lang="en-US" sz="1200" dirty="0"/>
          </a:p>
        </p:txBody>
      </p:sp>
      <p:sp>
        <p:nvSpPr>
          <p:cNvPr id="36" name="Rectangle 35"/>
          <p:cNvSpPr/>
          <p:nvPr/>
        </p:nvSpPr>
        <p:spPr>
          <a:xfrm>
            <a:off x="6340888" y="3703950"/>
            <a:ext cx="838201" cy="646331"/>
          </a:xfrm>
          <a:prstGeom prst="rect">
            <a:avLst/>
          </a:prstGeom>
        </p:spPr>
        <p:txBody>
          <a:bodyPr wrap="square">
            <a:spAutoFit/>
          </a:bodyPr>
          <a:lstStyle/>
          <a:p>
            <a:r>
              <a:rPr lang="en-US" sz="1200" dirty="0" smtClean="0"/>
              <a:t>Low-fat Tortilla Chips</a:t>
            </a:r>
            <a:endParaRPr lang="en-US" sz="1200" dirty="0"/>
          </a:p>
        </p:txBody>
      </p:sp>
      <p:sp>
        <p:nvSpPr>
          <p:cNvPr id="37" name="Rectangle 36"/>
          <p:cNvSpPr/>
          <p:nvPr/>
        </p:nvSpPr>
        <p:spPr>
          <a:xfrm>
            <a:off x="5704729" y="2685154"/>
            <a:ext cx="838201" cy="461665"/>
          </a:xfrm>
          <a:prstGeom prst="rect">
            <a:avLst/>
          </a:prstGeom>
        </p:spPr>
        <p:txBody>
          <a:bodyPr wrap="square">
            <a:spAutoFit/>
          </a:bodyPr>
          <a:lstStyle/>
          <a:p>
            <a:r>
              <a:rPr lang="en-US" sz="1200" dirty="0" smtClean="0"/>
              <a:t>Light Popcorn</a:t>
            </a:r>
            <a:endParaRPr lang="en-US" sz="1200" dirty="0"/>
          </a:p>
        </p:txBody>
      </p:sp>
      <p:sp>
        <p:nvSpPr>
          <p:cNvPr id="21" name="Rectangle 20"/>
          <p:cNvSpPr/>
          <p:nvPr/>
        </p:nvSpPr>
        <p:spPr>
          <a:xfrm>
            <a:off x="4921042" y="3060498"/>
            <a:ext cx="684931" cy="276999"/>
          </a:xfrm>
          <a:prstGeom prst="rect">
            <a:avLst/>
          </a:prstGeom>
        </p:spPr>
        <p:txBody>
          <a:bodyPr wrap="none">
            <a:spAutoFit/>
          </a:bodyPr>
          <a:lstStyle/>
          <a:p>
            <a:r>
              <a:rPr lang="en-US" sz="1200" dirty="0" smtClean="0"/>
              <a:t>Peanuts</a:t>
            </a:r>
            <a:endParaRPr lang="en-US" sz="1200" dirty="0"/>
          </a:p>
        </p:txBody>
      </p:sp>
      <p:grpSp>
        <p:nvGrpSpPr>
          <p:cNvPr id="3" name="Group 22" descr="6 chocolate filled sandwich cookies 286 total calories, 182 calories from added sugars/solid fats"/>
          <p:cNvGrpSpPr/>
          <p:nvPr/>
        </p:nvGrpSpPr>
        <p:grpSpPr>
          <a:xfrm>
            <a:off x="1037178" y="1717040"/>
            <a:ext cx="562911" cy="680477"/>
            <a:chOff x="-3810000" y="2041016"/>
            <a:chExt cx="3273107" cy="3445384"/>
          </a:xfrm>
        </p:grpSpPr>
        <p:pic>
          <p:nvPicPr>
            <p:cNvPr id="16" name="Picture 15"/>
            <p:cNvPicPr>
              <a:picLocks noChangeAspect="1"/>
            </p:cNvPicPr>
            <p:nvPr/>
          </p:nvPicPr>
          <p:blipFill rotWithShape="1">
            <a:blip r:embed="rId4" cstate="print">
              <a:extLst>
                <a:ext uri="{28A0092B-C50C-407E-A947-70E740481C1C}">
                  <a14:useLocalDpi xmlns="" xmlns:a14="http://schemas.microsoft.com/office/drawing/2010/main" val="0"/>
                </a:ext>
              </a:extLst>
            </a:blip>
            <a:srcRect t="27978" b="2235"/>
            <a:stretch/>
          </p:blipFill>
          <p:spPr>
            <a:xfrm>
              <a:off x="-3810000" y="2362200"/>
              <a:ext cx="2996631" cy="3124200"/>
            </a:xfrm>
            <a:prstGeom prst="rect">
              <a:avLst/>
            </a:prstGeom>
          </p:spPr>
        </p:pic>
        <p:pic>
          <p:nvPicPr>
            <p:cNvPr id="1026" name="Picture 2"/>
            <p:cNvPicPr>
              <a:picLocks noChangeAspect="1" noChangeArrowheads="1"/>
            </p:cNvPicPr>
            <p:nvPr/>
          </p:nvPicPr>
          <p:blipFill rotWithShape="1">
            <a:blip r:embed="rId5" cstate="print">
              <a:extLst>
                <a:ext uri="{28A0092B-C50C-407E-A947-70E740481C1C}">
                  <a14:useLocalDpi xmlns="" xmlns:a14="http://schemas.microsoft.com/office/drawing/2010/main" val="0"/>
                </a:ext>
              </a:extLst>
            </a:blip>
            <a:srcRect t="32068" b="56013"/>
            <a:stretch/>
          </p:blipFill>
          <p:spPr bwMode="auto">
            <a:xfrm>
              <a:off x="-3535680" y="2041016"/>
              <a:ext cx="2998787" cy="533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pic>
        <p:nvPicPr>
          <p:cNvPr id="24" name="Picture 23" descr="Rainbow colored candy pieces, 249 calories, 177 from added sugars"/>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589930" y="2417375"/>
            <a:ext cx="717601" cy="478225"/>
          </a:xfrm>
          <a:prstGeom prst="rect">
            <a:avLst/>
          </a:prstGeom>
        </p:spPr>
      </p:pic>
      <p:pic>
        <p:nvPicPr>
          <p:cNvPr id="25" name="Picture 24" descr="Large Glazed Donut-242 calories, 147 of which are from solid fat/added sugars"/>
          <p:cNvPicPr>
            <a:picLocks noChangeAspect="1"/>
          </p:cNvPicPr>
          <p:nvPr/>
        </p:nvPicPr>
        <p:blipFill rotWithShape="1">
          <a:blip r:embed="rId7" cstate="print">
            <a:extLst>
              <a:ext uri="{28A0092B-C50C-407E-A947-70E740481C1C}">
                <a14:useLocalDpi xmlns="" xmlns:a14="http://schemas.microsoft.com/office/drawing/2010/main" val="0"/>
              </a:ext>
            </a:extLst>
          </a:blip>
          <a:srcRect l="20666" t="15340" r="27500" b="9661"/>
          <a:stretch/>
        </p:blipFill>
        <p:spPr>
          <a:xfrm>
            <a:off x="2373349" y="2458504"/>
            <a:ext cx="552847" cy="532107"/>
          </a:xfrm>
          <a:prstGeom prst="rect">
            <a:avLst/>
          </a:prstGeom>
        </p:spPr>
      </p:pic>
      <p:pic>
        <p:nvPicPr>
          <p:cNvPr id="26" name="Picture 25" descr="Milk chocolate bar 1.6 ounces. 235 calories of which 112 are from solid fats/added sugars."/>
          <p:cNvPicPr>
            <a:picLocks noChangeAspect="1"/>
          </p:cNvPicPr>
          <p:nvPr/>
        </p:nvPicPr>
        <p:blipFill rotWithShape="1">
          <a:blip r:embed="rId8" cstate="print">
            <a:extLst>
              <a:ext uri="{28A0092B-C50C-407E-A947-70E740481C1C}">
                <a14:useLocalDpi xmlns="" xmlns:a14="http://schemas.microsoft.com/office/drawing/2010/main" val="0"/>
              </a:ext>
            </a:extLst>
          </a:blip>
          <a:srcRect l="8777" t="19917" r="8414" b="10083"/>
          <a:stretch/>
        </p:blipFill>
        <p:spPr>
          <a:xfrm rot="16200000">
            <a:off x="3030897" y="2668159"/>
            <a:ext cx="502591" cy="283236"/>
          </a:xfrm>
          <a:prstGeom prst="rect">
            <a:avLst/>
          </a:prstGeom>
        </p:spPr>
      </p:pic>
      <p:pic>
        <p:nvPicPr>
          <p:cNvPr id="27" name="Picture 26" descr="12 ounce can of regular soda, 136 total calories, of which 126 are from added sugars"/>
          <p:cNvPicPr>
            <a:picLocks noChangeAspect="1"/>
          </p:cNvPicPr>
          <p:nvPr/>
        </p:nvPicPr>
        <p:blipFill rotWithShape="1">
          <a:blip r:embed="rId9" cstate="print">
            <a:extLst>
              <a:ext uri="{28A0092B-C50C-407E-A947-70E740481C1C}">
                <a14:useLocalDpi xmlns="" xmlns:a14="http://schemas.microsoft.com/office/drawing/2010/main" val="0"/>
              </a:ext>
            </a:extLst>
          </a:blip>
          <a:srcRect t="7902" b="8752"/>
          <a:stretch/>
        </p:blipFill>
        <p:spPr>
          <a:xfrm>
            <a:off x="3703210" y="3573013"/>
            <a:ext cx="711199" cy="889126"/>
          </a:xfrm>
          <a:prstGeom prst="rect">
            <a:avLst/>
          </a:prstGeom>
        </p:spPr>
      </p:pic>
      <p:pic>
        <p:nvPicPr>
          <p:cNvPr id="1027" name="Picture 3" descr="peanuts"/>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rot="20935212">
            <a:off x="4954535" y="3381371"/>
            <a:ext cx="486944" cy="31287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9" name="Picture 28" descr="Snack bag of light popcorn, 161 calories, of which 17 are from solid fats."/>
          <p:cNvPicPr>
            <a:picLocks noChangeAspect="1"/>
          </p:cNvPicPr>
          <p:nvPr/>
        </p:nvPicPr>
        <p:blipFill>
          <a:blip r:embed="rId11" cstate="print">
            <a:extLst>
              <a:ext uri="{28A0092B-C50C-407E-A947-70E740481C1C}">
                <a14:useLocalDpi xmlns="" xmlns:a14="http://schemas.microsoft.com/office/drawing/2010/main" val="0"/>
              </a:ext>
            </a:extLst>
          </a:blip>
          <a:stretch>
            <a:fillRect/>
          </a:stretch>
        </p:blipFill>
        <p:spPr>
          <a:xfrm>
            <a:off x="5572649" y="3136053"/>
            <a:ext cx="718820" cy="958427"/>
          </a:xfrm>
          <a:prstGeom prst="rect">
            <a:avLst/>
          </a:prstGeom>
        </p:spPr>
      </p:pic>
      <p:pic>
        <p:nvPicPr>
          <p:cNvPr id="30" name="Picture 29" descr="Low-fat tortilla chips, 1 ounce, 118 calories"/>
          <p:cNvPicPr>
            <a:picLocks noChangeAspect="1"/>
          </p:cNvPicPr>
          <p:nvPr/>
        </p:nvPicPr>
        <p:blipFill rotWithShape="1">
          <a:blip r:embed="rId12" cstate="print">
            <a:extLst>
              <a:ext uri="{28A0092B-C50C-407E-A947-70E740481C1C}">
                <a14:useLocalDpi xmlns="" xmlns:a14="http://schemas.microsoft.com/office/drawing/2010/main" val="0"/>
              </a:ext>
            </a:extLst>
          </a:blip>
          <a:srcRect t="20812" b="10325"/>
          <a:stretch/>
        </p:blipFill>
        <p:spPr>
          <a:xfrm>
            <a:off x="6228187" y="4344591"/>
            <a:ext cx="725427" cy="348955"/>
          </a:xfrm>
          <a:prstGeom prst="rect">
            <a:avLst/>
          </a:prstGeom>
        </p:spPr>
      </p:pic>
      <p:pic>
        <p:nvPicPr>
          <p:cNvPr id="32" name="Picture 31" descr="Snack cup of pineapple canned in 100% juice, 68 calories"/>
          <p:cNvPicPr>
            <a:picLocks noChangeAspect="1"/>
          </p:cNvPicPr>
          <p:nvPr/>
        </p:nvPicPr>
        <p:blipFill>
          <a:blip r:embed="rId13" cstate="print">
            <a:extLst>
              <a:ext uri="{28A0092B-C50C-407E-A947-70E740481C1C}">
                <a14:useLocalDpi xmlns="" xmlns:a14="http://schemas.microsoft.com/office/drawing/2010/main" val="0"/>
              </a:ext>
            </a:extLst>
          </a:blip>
          <a:stretch>
            <a:fillRect/>
          </a:stretch>
        </p:blipFill>
        <p:spPr>
          <a:xfrm>
            <a:off x="7693632" y="4937760"/>
            <a:ext cx="523411" cy="440266"/>
          </a:xfrm>
          <a:prstGeom prst="rect">
            <a:avLst/>
          </a:prstGeom>
        </p:spPr>
      </p:pic>
      <p:pic>
        <p:nvPicPr>
          <p:cNvPr id="31" name="Picture 30" descr="1 granola bar (.8 ounces), 95 calories of which 32 are from solid fats/added sugars."/>
          <p:cNvPicPr>
            <a:picLocks noChangeAspect="1"/>
          </p:cNvPicPr>
          <p:nvPr/>
        </p:nvPicPr>
        <p:blipFill rotWithShape="1">
          <a:blip r:embed="rId14" cstate="print">
            <a:extLst>
              <a:ext uri="{28A0092B-C50C-407E-A947-70E740481C1C}">
                <a14:useLocalDpi xmlns="" xmlns:a14="http://schemas.microsoft.com/office/drawing/2010/main" val="0"/>
              </a:ext>
            </a:extLst>
          </a:blip>
          <a:srcRect l="13582" t="31804" r="13064" b="23522"/>
          <a:stretch/>
        </p:blipFill>
        <p:spPr>
          <a:xfrm>
            <a:off x="6932482" y="4714107"/>
            <a:ext cx="745172" cy="302551"/>
          </a:xfrm>
          <a:prstGeom prst="rect">
            <a:avLst/>
          </a:prstGeom>
        </p:spPr>
      </p:pic>
      <p:pic>
        <p:nvPicPr>
          <p:cNvPr id="33" name="Picture 32" descr="12 fl ounces of no calorie flavored water"/>
          <p:cNvPicPr>
            <a:picLocks noChangeAspect="1"/>
          </p:cNvPicPr>
          <p:nvPr/>
        </p:nvPicPr>
        <p:blipFill rotWithShape="1">
          <a:blip r:embed="rId15" cstate="print">
            <a:extLst>
              <a:ext uri="{28A0092B-C50C-407E-A947-70E740481C1C}">
                <a14:useLocalDpi xmlns="" xmlns:a14="http://schemas.microsoft.com/office/drawing/2010/main" val="0"/>
              </a:ext>
            </a:extLst>
          </a:blip>
          <a:srcRect b="5698"/>
          <a:stretch/>
        </p:blipFill>
        <p:spPr>
          <a:xfrm>
            <a:off x="8257296" y="5509336"/>
            <a:ext cx="662359" cy="840663"/>
          </a:xfrm>
          <a:prstGeom prst="rect">
            <a:avLst/>
          </a:prstGeom>
        </p:spPr>
      </p:pic>
      <p:sp>
        <p:nvSpPr>
          <p:cNvPr id="34" name="Rectangle 33"/>
          <p:cNvSpPr/>
          <p:nvPr/>
        </p:nvSpPr>
        <p:spPr>
          <a:xfrm>
            <a:off x="7714792" y="4396784"/>
            <a:ext cx="838201" cy="646331"/>
          </a:xfrm>
          <a:prstGeom prst="rect">
            <a:avLst/>
          </a:prstGeom>
        </p:spPr>
        <p:txBody>
          <a:bodyPr wrap="square">
            <a:spAutoFit/>
          </a:bodyPr>
          <a:lstStyle/>
          <a:p>
            <a:r>
              <a:rPr lang="en-US" sz="1200" dirty="0" smtClean="0"/>
              <a:t>Fruit Cup (w/ 100% juice)</a:t>
            </a:r>
            <a:endParaRPr lang="en-US" sz="1200" dirty="0"/>
          </a:p>
        </p:txBody>
      </p:sp>
    </p:spTree>
    <p:extLst>
      <p:ext uri="{BB962C8B-B14F-4D97-AF65-F5344CB8AC3E}">
        <p14:creationId xmlns="" xmlns:p14="http://schemas.microsoft.com/office/powerpoint/2010/main" val="41043798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Administrative Provisions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CBB548E-D236-48B0-B771-751CF2B41A16}"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Recordkeeping</a:t>
            </a:r>
            <a:endParaRPr lang="en-US" dirty="0"/>
          </a:p>
        </p:txBody>
      </p:sp>
      <p:sp>
        <p:nvSpPr>
          <p:cNvPr id="3" name="Content Placeholder 2"/>
          <p:cNvSpPr>
            <a:spLocks noGrp="1"/>
          </p:cNvSpPr>
          <p:nvPr>
            <p:ph idx="1"/>
          </p:nvPr>
        </p:nvSpPr>
        <p:spPr/>
        <p:txBody>
          <a:bodyPr>
            <a:normAutofit/>
          </a:bodyPr>
          <a:lstStyle/>
          <a:p>
            <a:endParaRPr lang="en-US" sz="2000" dirty="0" smtClean="0"/>
          </a:p>
          <a:p>
            <a:pPr lvl="1">
              <a:buNone/>
            </a:pPr>
            <a:endParaRPr lang="en-US" sz="2000" dirty="0" smtClean="0"/>
          </a:p>
          <a:p>
            <a:pPr lvl="1">
              <a:buNone/>
            </a:pPr>
            <a:r>
              <a:rPr lang="en-US" sz="2800" dirty="0" smtClean="0"/>
              <a:t>Records must be maintained by those designated as responsible for any competitive food service in the school.</a:t>
            </a:r>
          </a:p>
          <a:p>
            <a:pPr lvl="1">
              <a:buNone/>
            </a:pPr>
            <a:endParaRPr lang="en-US" sz="2000" dirty="0" smtClean="0"/>
          </a:p>
          <a:p>
            <a:pPr lvl="1">
              <a:buNone/>
            </a:pPr>
            <a:endParaRPr lang="en-US" dirty="0" smtClean="0"/>
          </a:p>
          <a:p>
            <a:endParaRPr lang="en-US"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Agency Monitoring</a:t>
            </a:r>
            <a:endParaRPr lang="en-US" dirty="0"/>
          </a:p>
        </p:txBody>
      </p:sp>
      <p:sp>
        <p:nvSpPr>
          <p:cNvPr id="3" name="Content Placeholder 2"/>
          <p:cNvSpPr>
            <a:spLocks noGrp="1"/>
          </p:cNvSpPr>
          <p:nvPr>
            <p:ph idx="1"/>
          </p:nvPr>
        </p:nvSpPr>
        <p:spPr>
          <a:xfrm>
            <a:off x="457200" y="2209800"/>
            <a:ext cx="8229600" cy="4389120"/>
          </a:xfrm>
        </p:spPr>
        <p:txBody>
          <a:bodyPr>
            <a:normAutofit/>
          </a:bodyPr>
          <a:lstStyle/>
          <a:p>
            <a:r>
              <a:rPr lang="en-US" dirty="0" smtClean="0"/>
              <a:t>State agencies will monitor compliance with the standards through a review of local educational agency records as part of the State agency administrative review.</a:t>
            </a:r>
          </a:p>
          <a:p>
            <a:pPr>
              <a:buNone/>
            </a:pPr>
            <a:endParaRPr lang="en-US" dirty="0" smtClean="0"/>
          </a:p>
          <a:p>
            <a:r>
              <a:rPr lang="en-US" dirty="0" smtClean="0"/>
              <a:t>If violations have occurred, corrective action plans would be required to be submitted to the State agency.</a:t>
            </a:r>
          </a:p>
          <a:p>
            <a:pPr>
              <a:buNone/>
            </a:pPr>
            <a:endParaRPr lang="en-US" dirty="0" smtClean="0"/>
          </a:p>
          <a:p>
            <a:pPr>
              <a:buNone/>
            </a:pPr>
            <a:r>
              <a:rPr lang="en-US" b="1" dirty="0" smtClean="0">
                <a:solidFill>
                  <a:schemeClr val="accent2"/>
                </a:solidFill>
              </a:rPr>
              <a:t> </a:t>
            </a:r>
            <a:endParaRPr lang="en-US" dirty="0" smtClean="0">
              <a:solidFill>
                <a:schemeClr val="accent2"/>
              </a:solidFill>
            </a:endParaRPr>
          </a:p>
        </p:txBody>
      </p:sp>
      <p:sp>
        <p:nvSpPr>
          <p:cNvPr id="4" name="Slide Number Placeholder 3"/>
          <p:cNvSpPr>
            <a:spLocks noGrp="1"/>
          </p:cNvSpPr>
          <p:nvPr>
            <p:ph type="sldNum" sz="quarter" idx="12"/>
          </p:nvPr>
        </p:nvSpPr>
        <p:spPr/>
        <p:txBody>
          <a:bodyPr/>
          <a:lstStyle/>
          <a:p>
            <a:fld id="{ACBB548E-D236-48B0-B771-751CF2B41A16}"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and Support</a:t>
            </a:r>
            <a:endParaRPr lang="en-US" dirty="0"/>
          </a:p>
        </p:txBody>
      </p:sp>
      <p:sp>
        <p:nvSpPr>
          <p:cNvPr id="3" name="Content Placeholder 2"/>
          <p:cNvSpPr>
            <a:spLocks noGrp="1"/>
          </p:cNvSpPr>
          <p:nvPr>
            <p:ph idx="1"/>
          </p:nvPr>
        </p:nvSpPr>
        <p:spPr/>
        <p:txBody>
          <a:bodyPr/>
          <a:lstStyle/>
          <a:p>
            <a:pPr lvl="1"/>
            <a:endParaRPr lang="en-US" sz="2000" dirty="0" smtClean="0"/>
          </a:p>
          <a:p>
            <a:pPr lvl="1"/>
            <a:endParaRPr lang="en-US" sz="2000" dirty="0" smtClean="0"/>
          </a:p>
          <a:p>
            <a:pPr lvl="1"/>
            <a:r>
              <a:rPr lang="en-US" sz="2000" dirty="0" smtClean="0"/>
              <a:t>Schools will have at least one school year from date of publication of the final rule to implement these standards.</a:t>
            </a:r>
          </a:p>
          <a:p>
            <a:pPr lvl="1">
              <a:buNone/>
            </a:pPr>
            <a:endParaRPr lang="en-US" sz="2000" dirty="0" smtClean="0"/>
          </a:p>
          <a:p>
            <a:pPr lvl="1"/>
            <a:r>
              <a:rPr lang="en-US" sz="2000" dirty="0" smtClean="0"/>
              <a:t>FNS will provide technical assistance upon publication of final rule.</a:t>
            </a:r>
          </a:p>
          <a:p>
            <a:pPr lvl="1">
              <a:buNone/>
            </a:pPr>
            <a:endParaRPr lang="en-US" sz="2000" dirty="0" smtClean="0"/>
          </a:p>
          <a:p>
            <a:pPr lvl="1"/>
            <a:r>
              <a:rPr lang="en-US" sz="2000" dirty="0" smtClean="0"/>
              <a:t>FNS will provide guidance to State agencies and local educational agencies.</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ACBB548E-D236-48B0-B771-751CF2B41A16}" type="slidenum">
              <a:rPr lang="en-US" smtClean="0"/>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the Rule	</a:t>
            </a:r>
            <a:endParaRPr lang="en-US" dirty="0"/>
          </a:p>
        </p:txBody>
      </p:sp>
      <p:sp>
        <p:nvSpPr>
          <p:cNvPr id="3" name="Content Placeholder 2"/>
          <p:cNvSpPr>
            <a:spLocks noGrp="1"/>
          </p:cNvSpPr>
          <p:nvPr>
            <p:ph idx="1"/>
          </p:nvPr>
        </p:nvSpPr>
        <p:spPr/>
        <p:txBody>
          <a:bodyPr/>
          <a:lstStyle/>
          <a:p>
            <a:endParaRPr lang="en-US" dirty="0" smtClean="0"/>
          </a:p>
          <a:p>
            <a:r>
              <a:rPr lang="en-US" dirty="0" smtClean="0"/>
              <a:t>Federal Register </a:t>
            </a:r>
          </a:p>
          <a:p>
            <a:pPr>
              <a:buNone/>
            </a:pPr>
            <a:endParaRPr lang="en-US" dirty="0" smtClean="0"/>
          </a:p>
          <a:p>
            <a:r>
              <a:rPr lang="en-US" dirty="0" smtClean="0"/>
              <a:t>FNS Website</a:t>
            </a:r>
          </a:p>
          <a:p>
            <a:pPr lvl="1"/>
            <a:r>
              <a:rPr lang="en-US" dirty="0" smtClean="0"/>
              <a:t>www.fns.usda.gov/</a:t>
            </a: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57</a:t>
            </a:fld>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 for Commenting</a:t>
            </a:r>
            <a:endParaRPr lang="en-US" dirty="0"/>
          </a:p>
        </p:txBody>
      </p:sp>
      <p:sp>
        <p:nvSpPr>
          <p:cNvPr id="3" name="Content Placeholder 2"/>
          <p:cNvSpPr>
            <a:spLocks noGrp="1"/>
          </p:cNvSpPr>
          <p:nvPr>
            <p:ph idx="1"/>
          </p:nvPr>
        </p:nvSpPr>
        <p:spPr>
          <a:solidFill>
            <a:schemeClr val="bg1"/>
          </a:solidFill>
          <a:ln>
            <a:solidFill>
              <a:srgbClr val="C00000"/>
            </a:solidFill>
          </a:ln>
        </p:spPr>
        <p:txBody>
          <a:bodyPr>
            <a:normAutofit lnSpcReduction="10000"/>
          </a:bodyPr>
          <a:lstStyle/>
          <a:p>
            <a:endParaRPr lang="en-US" b="1" dirty="0" smtClean="0"/>
          </a:p>
          <a:p>
            <a:r>
              <a:rPr lang="en-US" b="1" dirty="0" smtClean="0"/>
              <a:t>When to comment:  </a:t>
            </a:r>
            <a:r>
              <a:rPr lang="en-US" dirty="0" smtClean="0"/>
              <a:t>60-day comment period from date of publication</a:t>
            </a:r>
          </a:p>
          <a:p>
            <a:pPr>
              <a:buNone/>
            </a:pPr>
            <a:endParaRPr lang="en-US" dirty="0" smtClean="0"/>
          </a:p>
          <a:p>
            <a:r>
              <a:rPr lang="en-US" b="1" dirty="0" smtClean="0"/>
              <a:t>Where to comment: </a:t>
            </a:r>
          </a:p>
          <a:p>
            <a:pPr lvl="1"/>
            <a:r>
              <a:rPr lang="en-US" b="1" dirty="0" smtClean="0"/>
              <a:t>Online:</a:t>
            </a:r>
          </a:p>
          <a:p>
            <a:pPr lvl="2"/>
            <a:r>
              <a:rPr lang="en-US" sz="1700" dirty="0" smtClean="0">
                <a:solidFill>
                  <a:srgbClr val="FF0000"/>
                </a:solidFill>
              </a:rPr>
              <a:t>http://www.regulations.gov</a:t>
            </a:r>
          </a:p>
          <a:p>
            <a:pPr lvl="1"/>
            <a:r>
              <a:rPr lang="en-US" b="1" dirty="0" smtClean="0"/>
              <a:t>By mail:</a:t>
            </a:r>
          </a:p>
          <a:p>
            <a:pPr lvl="2">
              <a:buNone/>
            </a:pPr>
            <a:r>
              <a:rPr lang="en-US" sz="1500" dirty="0" smtClean="0"/>
              <a:t>Julie Brewer, Chief, Policy and Program Development Branch</a:t>
            </a:r>
          </a:p>
          <a:p>
            <a:pPr lvl="2">
              <a:buNone/>
            </a:pPr>
            <a:r>
              <a:rPr lang="en-US" sz="1500" dirty="0" smtClean="0"/>
              <a:t>Child Nutrition Division, Food and nutrition Service</a:t>
            </a:r>
          </a:p>
          <a:p>
            <a:pPr lvl="2">
              <a:buNone/>
            </a:pPr>
            <a:r>
              <a:rPr lang="en-US" sz="1500" dirty="0" smtClean="0"/>
              <a:t>P.O. Box 66874</a:t>
            </a:r>
          </a:p>
          <a:p>
            <a:pPr lvl="2">
              <a:buNone/>
            </a:pPr>
            <a:r>
              <a:rPr lang="en-US" sz="1500" dirty="0" smtClean="0"/>
              <a:t>Saint Louis, MO 63166</a:t>
            </a:r>
          </a:p>
        </p:txBody>
      </p:sp>
      <p:sp>
        <p:nvSpPr>
          <p:cNvPr id="4" name="Slide Number Placeholder 3"/>
          <p:cNvSpPr>
            <a:spLocks noGrp="1"/>
          </p:cNvSpPr>
          <p:nvPr>
            <p:ph type="sldNum" sz="quarter" idx="12"/>
          </p:nvPr>
        </p:nvSpPr>
        <p:spPr/>
        <p:txBody>
          <a:bodyPr/>
          <a:lstStyle/>
          <a:p>
            <a:fld id="{ACBB548E-D236-48B0-B771-751CF2B41A16}" type="slidenum">
              <a:rPr lang="en-US" smtClean="0"/>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914400"/>
          </a:xfrm>
        </p:spPr>
        <p:txBody>
          <a:bodyPr/>
          <a:lstStyle/>
          <a:p>
            <a:r>
              <a:rPr lang="en-US" dirty="0" smtClean="0"/>
              <a:t>Instructions for Commenting</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59</a:t>
            </a:fld>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152400" y="1219200"/>
            <a:ext cx="8726443" cy="5281435"/>
          </a:xfrm>
          <a:prstGeom prst="rect">
            <a:avLst/>
          </a:prstGeom>
          <a:noFill/>
          <a:ln w="9525">
            <a:noFill/>
            <a:miter lim="800000"/>
            <a:headEnd/>
            <a:tailEnd/>
          </a:ln>
        </p:spPr>
      </p:pic>
      <p:cxnSp>
        <p:nvCxnSpPr>
          <p:cNvPr id="8" name="Straight Arrow Connector 7"/>
          <p:cNvCxnSpPr>
            <a:stCxn id="10" idx="3"/>
          </p:cNvCxnSpPr>
          <p:nvPr/>
        </p:nvCxnSpPr>
        <p:spPr>
          <a:xfrm>
            <a:off x="1752600" y="3711208"/>
            <a:ext cx="152400" cy="98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8600" y="2895600"/>
            <a:ext cx="1524000" cy="1631216"/>
          </a:xfrm>
          <a:prstGeom prst="rect">
            <a:avLst/>
          </a:prstGeom>
          <a:noFill/>
          <a:ln>
            <a:solidFill>
              <a:schemeClr val="accent1"/>
            </a:solidFill>
          </a:ln>
        </p:spPr>
        <p:txBody>
          <a:bodyPr wrap="square" rtlCol="0">
            <a:spAutoFit/>
          </a:bodyPr>
          <a:lstStyle/>
          <a:p>
            <a:r>
              <a:rPr lang="en-US" sz="1200" u="sng" dirty="0" smtClean="0">
                <a:latin typeface="Arial" pitchFamily="34" charset="0"/>
                <a:cs typeface="Arial" pitchFamily="34" charset="0"/>
              </a:rPr>
              <a:t>Search </a:t>
            </a:r>
            <a:r>
              <a:rPr lang="en-US" sz="1200" dirty="0" smtClean="0">
                <a:latin typeface="Arial" pitchFamily="34" charset="0"/>
                <a:cs typeface="Arial" pitchFamily="34" charset="0"/>
              </a:rPr>
              <a:t>for the proposed rule by using the  Docket ID:</a:t>
            </a:r>
            <a:r>
              <a:rPr lang="en-US" sz="1200" u="sng" dirty="0" smtClean="0">
                <a:latin typeface="Arial" pitchFamily="34" charset="0"/>
                <a:cs typeface="Arial" pitchFamily="34" charset="0"/>
              </a:rPr>
              <a:t> FNS-2011-0019 </a:t>
            </a:r>
            <a:r>
              <a:rPr lang="en-US" sz="1200" dirty="0" smtClean="0">
                <a:latin typeface="Arial" pitchFamily="34" charset="0"/>
                <a:cs typeface="Arial" pitchFamily="34" charset="0"/>
              </a:rPr>
              <a:t>or by the title </a:t>
            </a:r>
            <a:r>
              <a:rPr lang="en-US" sz="1200" u="sng" dirty="0" smtClean="0">
                <a:latin typeface="Arial" pitchFamily="34" charset="0"/>
                <a:cs typeface="Arial" pitchFamily="34" charset="0"/>
              </a:rPr>
              <a:t>Nutrition Standards  for All Foods Sold in School</a:t>
            </a:r>
            <a:endParaRPr lang="en-US" sz="1200" u="sng" dirty="0">
              <a:latin typeface="Arial" pitchFamily="34" charset="0"/>
              <a:cs typeface="Arial" pitchFamily="34" charset="0"/>
            </a:endParaRPr>
          </a:p>
        </p:txBody>
      </p:sp>
      <p:sp>
        <p:nvSpPr>
          <p:cNvPr id="16" name="TextBox 15"/>
          <p:cNvSpPr txBox="1"/>
          <p:nvPr/>
        </p:nvSpPr>
        <p:spPr>
          <a:xfrm>
            <a:off x="304800" y="1905000"/>
            <a:ext cx="1295400" cy="646331"/>
          </a:xfrm>
          <a:prstGeom prst="rect">
            <a:avLst/>
          </a:prstGeom>
          <a:noFill/>
          <a:ln>
            <a:solidFill>
              <a:schemeClr val="accent1"/>
            </a:solidFill>
          </a:ln>
        </p:spPr>
        <p:txBody>
          <a:bodyPr wrap="square" rtlCol="0">
            <a:spAutoFit/>
          </a:bodyPr>
          <a:lstStyle/>
          <a:p>
            <a:r>
              <a:rPr lang="en-US" sz="1200" dirty="0" smtClean="0">
                <a:latin typeface="Arial" pitchFamily="34" charset="0"/>
                <a:cs typeface="Arial" pitchFamily="34" charset="0"/>
              </a:rPr>
              <a:t>Submit your comment </a:t>
            </a:r>
            <a:r>
              <a:rPr lang="en-US" sz="1200" u="sng" dirty="0" smtClean="0">
                <a:latin typeface="Arial" pitchFamily="34" charset="0"/>
                <a:cs typeface="Arial" pitchFamily="34" charset="0"/>
              </a:rPr>
              <a:t>online</a:t>
            </a:r>
            <a:r>
              <a:rPr lang="en-US" sz="1200" dirty="0" smtClean="0">
                <a:latin typeface="Arial" pitchFamily="34" charset="0"/>
                <a:cs typeface="Arial" pitchFamily="34" charset="0"/>
              </a:rPr>
              <a:t> by  visiting</a:t>
            </a:r>
            <a:endParaRPr lang="en-US" sz="1200" dirty="0">
              <a:latin typeface="Arial" pitchFamily="34" charset="0"/>
              <a:cs typeface="Arial" pitchFamily="34" charset="0"/>
            </a:endParaRPr>
          </a:p>
        </p:txBody>
      </p:sp>
      <p:cxnSp>
        <p:nvCxnSpPr>
          <p:cNvPr id="18" name="Straight Arrow Connector 17"/>
          <p:cNvCxnSpPr>
            <a:stCxn id="16" idx="3"/>
          </p:cNvCxnSpPr>
          <p:nvPr/>
        </p:nvCxnSpPr>
        <p:spPr>
          <a:xfrm flipV="1">
            <a:off x="1600200" y="2133599"/>
            <a:ext cx="304800" cy="94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2057400"/>
            <a:ext cx="8229600" cy="4389120"/>
          </a:xfrm>
        </p:spPr>
        <p:txBody>
          <a:bodyPr>
            <a:normAutofit/>
          </a:bodyPr>
          <a:lstStyle/>
          <a:p>
            <a:pPr lvl="0">
              <a:buNone/>
            </a:pPr>
            <a:r>
              <a:rPr lang="en-US" dirty="0" smtClean="0"/>
              <a:t>Improving the nutritional profile of all foods sold in school is critical to: </a:t>
            </a:r>
          </a:p>
          <a:p>
            <a:pPr lvl="0">
              <a:buNone/>
            </a:pPr>
            <a:endParaRPr lang="en-US" dirty="0" smtClean="0"/>
          </a:p>
          <a:p>
            <a:pPr lvl="1">
              <a:buFont typeface="Arial" pitchFamily="34" charset="0"/>
              <a:buChar char="•"/>
            </a:pPr>
            <a:r>
              <a:rPr lang="en-US" dirty="0" smtClean="0"/>
              <a:t>improve diet and overall health of American children</a:t>
            </a:r>
          </a:p>
          <a:p>
            <a:pPr lvl="1">
              <a:buNone/>
            </a:pPr>
            <a:endParaRPr lang="en-US" dirty="0" smtClean="0"/>
          </a:p>
          <a:p>
            <a:pPr lvl="1">
              <a:buFont typeface="Arial" pitchFamily="34" charset="0"/>
              <a:buChar char="•"/>
            </a:pPr>
            <a:r>
              <a:rPr lang="en-US" dirty="0" smtClean="0"/>
              <a:t>ensure children from all income levels adopt  healthful eating habits that will enable them to live productive lives.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USDA’s Next Steps</a:t>
            </a:r>
            <a:endParaRPr lang="en-US" dirty="0"/>
          </a:p>
        </p:txBody>
      </p:sp>
      <p:sp>
        <p:nvSpPr>
          <p:cNvPr id="3" name="Content Placeholder 2"/>
          <p:cNvSpPr>
            <a:spLocks noGrp="1"/>
          </p:cNvSpPr>
          <p:nvPr>
            <p:ph idx="1"/>
          </p:nvPr>
        </p:nvSpPr>
        <p:spPr>
          <a:xfrm>
            <a:off x="685800" y="1859180"/>
            <a:ext cx="7772400" cy="3631763"/>
          </a:xfrm>
        </p:spPr>
        <p:txBody>
          <a:bodyPr>
            <a:normAutofit/>
          </a:bodyPr>
          <a:lstStyle/>
          <a:p>
            <a:pPr lvl="0"/>
            <a:endParaRPr lang="en-US" dirty="0" smtClean="0"/>
          </a:p>
          <a:p>
            <a:pPr lvl="0"/>
            <a:r>
              <a:rPr lang="en-US" dirty="0" smtClean="0"/>
              <a:t>Review and consider public comments</a:t>
            </a:r>
          </a:p>
          <a:p>
            <a:pPr lvl="0"/>
            <a:endParaRPr lang="en-US" dirty="0" smtClean="0"/>
          </a:p>
          <a:p>
            <a:r>
              <a:rPr lang="en-US" dirty="0" smtClean="0"/>
              <a:t>Develop implementing rule</a:t>
            </a:r>
          </a:p>
          <a:p>
            <a:pPr>
              <a:buNone/>
            </a:pPr>
            <a:endParaRPr lang="en-US" dirty="0" smtClean="0"/>
          </a:p>
          <a:p>
            <a:r>
              <a:rPr lang="en-US" dirty="0" smtClean="0"/>
              <a:t>Develop technical assistance materials</a:t>
            </a:r>
          </a:p>
          <a:p>
            <a:pPr>
              <a:buNone/>
            </a:pPr>
            <a:endParaRPr lang="en-US" dirty="0" smtClean="0"/>
          </a:p>
          <a:p>
            <a:pPr>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61</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Hunger-Free Kids Act</a:t>
            </a:r>
            <a:endParaRPr lang="en-US" dirty="0"/>
          </a:p>
        </p:txBody>
      </p:sp>
      <p:sp>
        <p:nvSpPr>
          <p:cNvPr id="3" name="Content Placeholder 2"/>
          <p:cNvSpPr>
            <a:spLocks noGrp="1"/>
          </p:cNvSpPr>
          <p:nvPr>
            <p:ph idx="1"/>
          </p:nvPr>
        </p:nvSpPr>
        <p:spPr>
          <a:xfrm>
            <a:off x="381000" y="2133600"/>
            <a:ext cx="8229600" cy="4389120"/>
          </a:xfrm>
        </p:spPr>
        <p:txBody>
          <a:bodyPr>
            <a:normAutofit fontScale="92500" lnSpcReduction="10000"/>
          </a:bodyPr>
          <a:lstStyle/>
          <a:p>
            <a:pPr lvl="0"/>
            <a:r>
              <a:rPr lang="en-US" dirty="0" smtClean="0"/>
              <a:t>USDA has </a:t>
            </a:r>
            <a:r>
              <a:rPr lang="en-US" b="1" dirty="0" smtClean="0"/>
              <a:t>new authority </a:t>
            </a:r>
            <a:r>
              <a:rPr lang="en-US" dirty="0" smtClean="0"/>
              <a:t>to establish nutrition standards for all foods and beverages sold outside of the Federal child nutrition programs in schools.  </a:t>
            </a:r>
          </a:p>
          <a:p>
            <a:pPr lvl="0">
              <a:buNone/>
            </a:pPr>
            <a:endParaRPr lang="en-US" dirty="0" smtClean="0"/>
          </a:p>
          <a:p>
            <a:pPr lvl="0"/>
            <a:r>
              <a:rPr lang="en-US" dirty="0" smtClean="0"/>
              <a:t>The provisions specify that the nutrition standards shall apply to all foods sold: </a:t>
            </a:r>
          </a:p>
          <a:p>
            <a:pPr lvl="1"/>
            <a:r>
              <a:rPr lang="en-US" u="sng" dirty="0" smtClean="0"/>
              <a:t>outside the school meal </a:t>
            </a:r>
            <a:r>
              <a:rPr lang="en-US" dirty="0" smtClean="0"/>
              <a:t>programs; </a:t>
            </a:r>
          </a:p>
          <a:p>
            <a:pPr lvl="1"/>
            <a:r>
              <a:rPr lang="en-US" dirty="0" smtClean="0"/>
              <a:t>on the </a:t>
            </a:r>
            <a:r>
              <a:rPr lang="en-US" u="sng" dirty="0" smtClean="0"/>
              <a:t>school campus</a:t>
            </a:r>
            <a:r>
              <a:rPr lang="en-US" dirty="0" smtClean="0"/>
              <a:t>; and </a:t>
            </a:r>
          </a:p>
          <a:p>
            <a:pPr lvl="1"/>
            <a:r>
              <a:rPr lang="en-US" dirty="0" smtClean="0"/>
              <a:t>at any time during the </a:t>
            </a:r>
            <a:r>
              <a:rPr lang="en-US" u="sng" dirty="0" smtClean="0"/>
              <a:t>school day</a:t>
            </a:r>
            <a:r>
              <a:rPr lang="en-US" dirty="0" smtClean="0"/>
              <a:t>. </a:t>
            </a:r>
          </a:p>
          <a:p>
            <a:pPr lvl="0">
              <a:buNone/>
            </a:pPr>
            <a:endParaRPr lang="en-US" dirty="0" smtClean="0"/>
          </a:p>
          <a:p>
            <a:pPr lvl="0">
              <a:buNone/>
            </a:pPr>
            <a:r>
              <a:rPr lang="en-US" i="1" dirty="0" smtClean="0"/>
              <a:t>Section 208, HHFKA</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Hunger-Free Kids Act</a:t>
            </a:r>
            <a:endParaRPr lang="en-US" dirty="0"/>
          </a:p>
        </p:txBody>
      </p:sp>
      <p:sp>
        <p:nvSpPr>
          <p:cNvPr id="3" name="Content Placeholder 2"/>
          <p:cNvSpPr>
            <a:spLocks noGrp="1"/>
          </p:cNvSpPr>
          <p:nvPr>
            <p:ph idx="1"/>
          </p:nvPr>
        </p:nvSpPr>
        <p:spPr>
          <a:xfrm>
            <a:off x="457200" y="2057400"/>
            <a:ext cx="8229600" cy="4389120"/>
          </a:xfrm>
        </p:spPr>
        <p:txBody>
          <a:bodyPr>
            <a:normAutofit/>
          </a:bodyPr>
          <a:lstStyle/>
          <a:p>
            <a:pPr lvl="0">
              <a:buNone/>
            </a:pPr>
            <a:r>
              <a:rPr lang="en-US" sz="2800" dirty="0" smtClean="0"/>
              <a:t>	</a:t>
            </a:r>
            <a:r>
              <a:rPr lang="en-US" sz="2400" dirty="0" smtClean="0"/>
              <a:t>Requires standards be </a:t>
            </a:r>
            <a:r>
              <a:rPr lang="en-US" sz="2400" b="1" dirty="0" smtClean="0"/>
              <a:t>consistent with most recent Dietary Guidelines for Americans</a:t>
            </a:r>
          </a:p>
          <a:p>
            <a:pPr lvl="0">
              <a:buNone/>
            </a:pPr>
            <a:endParaRPr lang="en-US" sz="2400" b="1" dirty="0" smtClean="0"/>
          </a:p>
          <a:p>
            <a:pPr lvl="0">
              <a:buNone/>
            </a:pPr>
            <a:r>
              <a:rPr lang="en-US" sz="2400" dirty="0" smtClean="0"/>
              <a:t>	Directs the Secretary to consider: </a:t>
            </a:r>
          </a:p>
          <a:p>
            <a:pPr lvl="0">
              <a:buNone/>
            </a:pPr>
            <a:endParaRPr lang="en-US" sz="2400" dirty="0" smtClean="0"/>
          </a:p>
          <a:p>
            <a:pPr lvl="1">
              <a:buFont typeface="Arial" pitchFamily="34" charset="0"/>
              <a:buChar char="•"/>
            </a:pPr>
            <a:r>
              <a:rPr lang="en-US" sz="1800" dirty="0" smtClean="0"/>
              <a:t>authoritative scientific recommendations, </a:t>
            </a:r>
          </a:p>
          <a:p>
            <a:pPr lvl="1">
              <a:buFont typeface="Arial" pitchFamily="34" charset="0"/>
              <a:buChar char="•"/>
            </a:pPr>
            <a:r>
              <a:rPr lang="en-US" sz="1800" dirty="0" smtClean="0"/>
              <a:t>existing school nutrition standards,</a:t>
            </a:r>
          </a:p>
          <a:p>
            <a:pPr lvl="1">
              <a:buFont typeface="Arial" pitchFamily="34" charset="0"/>
              <a:buChar char="•"/>
            </a:pPr>
            <a:r>
              <a:rPr lang="en-US" sz="1800" dirty="0" smtClean="0"/>
              <a:t>current State and local standards,</a:t>
            </a:r>
          </a:p>
          <a:p>
            <a:pPr lvl="1">
              <a:buFont typeface="Arial" pitchFamily="34" charset="0"/>
              <a:buChar char="•"/>
            </a:pPr>
            <a:r>
              <a:rPr lang="en-US" sz="1800" dirty="0" smtClean="0"/>
              <a:t>practical application of standards and </a:t>
            </a:r>
          </a:p>
          <a:p>
            <a:pPr lvl="1">
              <a:buFont typeface="Arial" pitchFamily="34" charset="0"/>
              <a:buChar char="•"/>
            </a:pPr>
            <a:r>
              <a:rPr lang="en-US" sz="1800" dirty="0" smtClean="0"/>
              <a:t>exemptions for school-sponsored fundraisers.</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students</a:t>
            </a:r>
            <a:endParaRPr lang="en-US" dirty="0"/>
          </a:p>
        </p:txBody>
      </p:sp>
      <p:sp>
        <p:nvSpPr>
          <p:cNvPr id="3" name="Content Placeholder 2"/>
          <p:cNvSpPr>
            <a:spLocks noGrp="1"/>
          </p:cNvSpPr>
          <p:nvPr>
            <p:ph idx="1"/>
          </p:nvPr>
        </p:nvSpPr>
        <p:spPr/>
        <p:txBody>
          <a:bodyPr>
            <a:normAutofit/>
          </a:bodyPr>
          <a:lstStyle/>
          <a:p>
            <a:pPr lvl="0">
              <a:buNone/>
            </a:pPr>
            <a:r>
              <a:rPr lang="en-US" dirty="0" smtClean="0"/>
              <a:t>The proposed changes are intended to:</a:t>
            </a:r>
          </a:p>
          <a:p>
            <a:pPr lvl="0">
              <a:buNone/>
            </a:pPr>
            <a:r>
              <a:rPr lang="en-US" dirty="0" smtClean="0"/>
              <a:t> </a:t>
            </a:r>
          </a:p>
          <a:p>
            <a:pPr lvl="1">
              <a:buFont typeface="Arial" pitchFamily="34" charset="0"/>
              <a:buChar char="•"/>
            </a:pPr>
            <a:r>
              <a:rPr lang="en-US" dirty="0" smtClean="0"/>
              <a:t>improve the health of the Nation’s children, </a:t>
            </a:r>
          </a:p>
          <a:p>
            <a:pPr lvl="1">
              <a:buNone/>
            </a:pPr>
            <a:endParaRPr lang="en-US" dirty="0" smtClean="0"/>
          </a:p>
          <a:p>
            <a:pPr lvl="1">
              <a:buFont typeface="Arial" pitchFamily="34" charset="0"/>
              <a:buChar char="•"/>
            </a:pPr>
            <a:r>
              <a:rPr lang="en-US" dirty="0" smtClean="0"/>
              <a:t>increase consumption of healthful foods during the school day and</a:t>
            </a:r>
          </a:p>
          <a:p>
            <a:pPr lvl="1">
              <a:buNone/>
            </a:pPr>
            <a:endParaRPr lang="en-US" dirty="0" smtClean="0"/>
          </a:p>
          <a:p>
            <a:pPr lvl="1">
              <a:buFont typeface="Arial" pitchFamily="34" charset="0"/>
              <a:buChar char="•"/>
            </a:pPr>
            <a:r>
              <a:rPr lang="en-US" dirty="0" smtClean="0"/>
              <a:t>create an environment that reinforces the development of healthy eating habits.</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87C98B3-4159-4360-8A5C-344FC7101CE1}">
  <ds:schemaRefs>
    <ds:schemaRef ds:uri="http://schemas.microsoft.com/sharepoint/v3/contenttype/forms"/>
  </ds:schemaRefs>
</ds:datastoreItem>
</file>

<file path=customXml/itemProps2.xml><?xml version="1.0" encoding="utf-8"?>
<ds:datastoreItem xmlns:ds="http://schemas.openxmlformats.org/officeDocument/2006/customXml" ds:itemID="{8B8829CE-984E-4D0B-B794-7164C7478CC8}">
  <ds:schemaRefs>
    <ds:schemaRef ds:uri="http://schemas.microsoft.com/office/2006/metadata/properties"/>
  </ds:schemaRefs>
</ds:datastoreItem>
</file>

<file path=customXml/itemProps3.xml><?xml version="1.0" encoding="utf-8"?>
<ds:datastoreItem xmlns:ds="http://schemas.openxmlformats.org/officeDocument/2006/customXml" ds:itemID="{B24DFBA5-3CC0-4A37-AC9C-2AD0B34A5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Flow</Template>
  <TotalTime>8524</TotalTime>
  <Words>7098</Words>
  <Application>Microsoft Office PowerPoint</Application>
  <PresentationFormat>On-screen Show (4:3)</PresentationFormat>
  <Paragraphs>864</Paragraphs>
  <Slides>61</Slides>
  <Notes>60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Flow</vt:lpstr>
      <vt:lpstr>Proposed Rule: Nutrition Standards for All Foods Sold in School</vt:lpstr>
      <vt:lpstr>Proposed Rule</vt:lpstr>
      <vt:lpstr>Law Requirements</vt:lpstr>
      <vt:lpstr> Presentation Outline</vt:lpstr>
      <vt:lpstr>Background</vt:lpstr>
      <vt:lpstr>Background</vt:lpstr>
      <vt:lpstr>Healthy, Hunger-Free Kids Act</vt:lpstr>
      <vt:lpstr>Healthy, Hunger-Free Kids Act</vt:lpstr>
      <vt:lpstr>Impact on students</vt:lpstr>
      <vt:lpstr>Minimum Standards</vt:lpstr>
      <vt:lpstr> Proposal Development</vt:lpstr>
      <vt:lpstr>Further Considerations</vt:lpstr>
      <vt:lpstr>Importance of Public Comments</vt:lpstr>
      <vt:lpstr>Definitions </vt:lpstr>
      <vt:lpstr>Definitions</vt:lpstr>
      <vt:lpstr>Proposed Definitions</vt:lpstr>
      <vt:lpstr>Proposed Definitions</vt:lpstr>
      <vt:lpstr>Proposed Definitions</vt:lpstr>
      <vt:lpstr>Applicability</vt:lpstr>
      <vt:lpstr>Summary of Proposed Standards</vt:lpstr>
      <vt:lpstr>Structure of Proposed Rule</vt:lpstr>
      <vt:lpstr>Standards for Foods</vt:lpstr>
      <vt:lpstr>General Standard for Food</vt:lpstr>
      <vt:lpstr>General Standard (cont’d)</vt:lpstr>
      <vt:lpstr>Grain Product Requirement</vt:lpstr>
      <vt:lpstr>      Specific Nutrient Standards for Food</vt:lpstr>
      <vt:lpstr>Calories</vt:lpstr>
      <vt:lpstr>Sodium</vt:lpstr>
      <vt:lpstr>Total Fat</vt:lpstr>
      <vt:lpstr>Saturated Fat</vt:lpstr>
      <vt:lpstr>Trans Fat</vt:lpstr>
      <vt:lpstr>Total Sugars</vt:lpstr>
      <vt:lpstr>Sugar Exemptions</vt:lpstr>
      <vt:lpstr>Accompaniments</vt:lpstr>
      <vt:lpstr>Caffeine</vt:lpstr>
      <vt:lpstr>   Exemptions for General Nutrition Standards for Food</vt:lpstr>
      <vt:lpstr>Fruit and Vegetable Exemption</vt:lpstr>
      <vt:lpstr>NSLP/SBP A La Carte Exemption </vt:lpstr>
      <vt:lpstr>NSLP/SBP A La Carte Exemption </vt:lpstr>
      <vt:lpstr>Specific Nutrition Standards for Beverages</vt:lpstr>
      <vt:lpstr>Standards for Beverages</vt:lpstr>
      <vt:lpstr>Beverages: Elementary School</vt:lpstr>
      <vt:lpstr>Beverages: Middle School</vt:lpstr>
      <vt:lpstr>Beverages: High School</vt:lpstr>
      <vt:lpstr>Beverages: High School (cont.)</vt:lpstr>
      <vt:lpstr>Beverages: High School (cont.)</vt:lpstr>
      <vt:lpstr>Potable Water Requirement</vt:lpstr>
      <vt:lpstr>Fundraisers</vt:lpstr>
      <vt:lpstr>Fundraisers Exemption</vt:lpstr>
      <vt:lpstr>Fundraisers Exemption</vt:lpstr>
      <vt:lpstr>   Snacks Not Meeting Standards</vt:lpstr>
      <vt:lpstr>Administrative Provisions</vt:lpstr>
      <vt:lpstr>Recordkeeping</vt:lpstr>
      <vt:lpstr>State Agency Monitoring</vt:lpstr>
      <vt:lpstr>Implementation and Support</vt:lpstr>
      <vt:lpstr>Next Steps</vt:lpstr>
      <vt:lpstr>Reviewing the Rule </vt:lpstr>
      <vt:lpstr>Instructions for Commenting</vt:lpstr>
      <vt:lpstr>Instructions for Commenting</vt:lpstr>
      <vt:lpstr>USDA’s Next Steps</vt:lpstr>
      <vt:lpstr>Questions?</vt:lpstr>
    </vt:vector>
  </TitlesOfParts>
  <Company>USDA/FNS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Recommendations to Requirements: Change is Coming</dc:title>
  <dc:creator>mbenesch</dc:creator>
  <cp:lastModifiedBy>twalli</cp:lastModifiedBy>
  <cp:revision>1069</cp:revision>
  <dcterms:created xsi:type="dcterms:W3CDTF">2011-01-07T21:09:44Z</dcterms:created>
  <dcterms:modified xsi:type="dcterms:W3CDTF">2013-02-11T21:43:43Z</dcterms:modified>
</cp:coreProperties>
</file>