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4"/>
  </p:sldMasterIdLst>
  <p:notesMasterIdLst>
    <p:notesMasterId r:id="rId36"/>
  </p:notesMasterIdLst>
  <p:handoutMasterIdLst>
    <p:handoutMasterId r:id="rId37"/>
  </p:handoutMasterIdLst>
  <p:sldIdLst>
    <p:sldId id="257" r:id="rId5"/>
    <p:sldId id="278" r:id="rId6"/>
    <p:sldId id="345" r:id="rId7"/>
    <p:sldId id="260" r:id="rId8"/>
    <p:sldId id="304" r:id="rId9"/>
    <p:sldId id="311" r:id="rId10"/>
    <p:sldId id="313" r:id="rId11"/>
    <p:sldId id="305" r:id="rId12"/>
    <p:sldId id="307" r:id="rId13"/>
    <p:sldId id="309" r:id="rId14"/>
    <p:sldId id="310" r:id="rId15"/>
    <p:sldId id="346" r:id="rId16"/>
    <p:sldId id="347" r:id="rId17"/>
    <p:sldId id="333" r:id="rId18"/>
    <p:sldId id="357" r:id="rId19"/>
    <p:sldId id="355" r:id="rId20"/>
    <p:sldId id="350" r:id="rId21"/>
    <p:sldId id="403" r:id="rId22"/>
    <p:sldId id="409" r:id="rId23"/>
    <p:sldId id="410" r:id="rId24"/>
    <p:sldId id="411" r:id="rId25"/>
    <p:sldId id="405" r:id="rId26"/>
    <p:sldId id="407" r:id="rId27"/>
    <p:sldId id="406" r:id="rId28"/>
    <p:sldId id="408" r:id="rId29"/>
    <p:sldId id="404" r:id="rId30"/>
    <p:sldId id="339" r:id="rId31"/>
    <p:sldId id="379" r:id="rId32"/>
    <p:sldId id="343" r:id="rId33"/>
    <p:sldId id="344" r:id="rId34"/>
    <p:sldId id="394" r:id="rId35"/>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nigri" initials="d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E4E4E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718" autoAdjust="0"/>
    <p:restoredTop sz="81360" autoAdjust="0"/>
  </p:normalViewPr>
  <p:slideViewPr>
    <p:cSldViewPr>
      <p:cViewPr>
        <p:scale>
          <a:sx n="90" d="100"/>
          <a:sy n="90" d="100"/>
        </p:scale>
        <p:origin x="-97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8" d="100"/>
          <a:sy n="98" d="100"/>
        </p:scale>
        <p:origin x="-3594" y="-108"/>
      </p:cViewPr>
      <p:guideLst>
        <p:guide orient="horz" pos="2928"/>
        <p:guide pos="216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2756CA-4657-4CC2-806A-09723DEEE0F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FE4E8A9C-39CC-4EA8-BF7A-789CDB8A71BD}">
      <dgm:prSet phldrT="[Text]" custT="1">
        <dgm:style>
          <a:lnRef idx="0">
            <a:schemeClr val="accent3"/>
          </a:lnRef>
          <a:fillRef idx="3">
            <a:schemeClr val="accent3"/>
          </a:fillRef>
          <a:effectRef idx="3">
            <a:schemeClr val="accent3"/>
          </a:effectRef>
          <a:fontRef idx="minor">
            <a:schemeClr val="lt1"/>
          </a:fontRef>
        </dgm:style>
      </dgm:prSet>
      <dgm:spPr>
        <a:gradFill rotWithShape="0">
          <a:gsLst>
            <a:gs pos="0">
              <a:srgbClr val="5E9EFF"/>
            </a:gs>
            <a:gs pos="39999">
              <a:srgbClr val="85C2FF"/>
            </a:gs>
            <a:gs pos="70000">
              <a:srgbClr val="C4D6EB"/>
            </a:gs>
            <a:gs pos="100000">
              <a:srgbClr val="FFEBFA"/>
            </a:gs>
          </a:gsLst>
          <a:lin ang="5400000" scaled="0"/>
        </a:gradFill>
      </dgm:spPr>
      <dgm:t>
        <a:bodyPr/>
        <a:lstStyle/>
        <a:p>
          <a:r>
            <a:rPr lang="en-US" sz="3200" dirty="0" smtClean="0">
              <a:solidFill>
                <a:schemeClr val="tx1"/>
              </a:solidFill>
            </a:rPr>
            <a:t>Foods sold a la carte with in food service</a:t>
          </a:r>
          <a:endParaRPr lang="en-US" sz="3200" dirty="0">
            <a:solidFill>
              <a:schemeClr val="tx1"/>
            </a:solidFill>
          </a:endParaRPr>
        </a:p>
      </dgm:t>
    </dgm:pt>
    <dgm:pt modelId="{D6C87CCD-E79E-4726-A7A6-7CC4FE4B4951}" type="parTrans" cxnId="{CA01CBB7-D7B3-4E18-95D8-150B1F270ECA}">
      <dgm:prSet/>
      <dgm:spPr/>
      <dgm:t>
        <a:bodyPr/>
        <a:lstStyle/>
        <a:p>
          <a:endParaRPr lang="en-US"/>
        </a:p>
      </dgm:t>
    </dgm:pt>
    <dgm:pt modelId="{7BD4ACD9-9F43-4BA8-BA00-E9B57AD2BD90}" type="sibTrans" cxnId="{CA01CBB7-D7B3-4E18-95D8-150B1F270ECA}">
      <dgm:prSet/>
      <dgm:spPr/>
      <dgm:t>
        <a:bodyPr/>
        <a:lstStyle/>
        <a:p>
          <a:endParaRPr lang="en-US"/>
        </a:p>
      </dgm:t>
    </dgm:pt>
    <dgm:pt modelId="{CC51AC93-77AA-4824-A915-21574E6003CA}">
      <dgm:prSet phldrT="[Text]" custT="1">
        <dgm:style>
          <a:lnRef idx="0">
            <a:schemeClr val="accent3"/>
          </a:lnRef>
          <a:fillRef idx="3">
            <a:schemeClr val="accent3"/>
          </a:fillRef>
          <a:effectRef idx="3">
            <a:schemeClr val="accent3"/>
          </a:effectRef>
          <a:fontRef idx="minor">
            <a:schemeClr val="lt1"/>
          </a:fontRef>
        </dgm:style>
      </dgm:prSet>
      <dgm:spPr>
        <a:gradFill rotWithShape="0">
          <a:gsLst>
            <a:gs pos="0">
              <a:srgbClr val="5E9EFF"/>
            </a:gs>
            <a:gs pos="39999">
              <a:srgbClr val="85C2FF"/>
            </a:gs>
            <a:gs pos="70000">
              <a:srgbClr val="C4D6EB"/>
            </a:gs>
            <a:gs pos="100000">
              <a:srgbClr val="FFEBFA"/>
            </a:gs>
          </a:gsLst>
          <a:lin ang="5400000" scaled="0"/>
        </a:gradFill>
      </dgm:spPr>
      <dgm:t>
        <a:bodyPr/>
        <a:lstStyle/>
        <a:p>
          <a:r>
            <a:rPr lang="en-US" sz="3200" dirty="0" smtClean="0">
              <a:solidFill>
                <a:schemeClr val="tx1"/>
              </a:solidFill>
            </a:rPr>
            <a:t>School Stores</a:t>
          </a:r>
          <a:endParaRPr lang="en-US" sz="3200" dirty="0">
            <a:solidFill>
              <a:schemeClr val="tx1"/>
            </a:solidFill>
          </a:endParaRPr>
        </a:p>
      </dgm:t>
    </dgm:pt>
    <dgm:pt modelId="{DFBA975A-7684-475E-B500-2323AFD96688}" type="parTrans" cxnId="{F4ABB8ED-710E-43DF-8C24-2653864B8941}">
      <dgm:prSet/>
      <dgm:spPr/>
      <dgm:t>
        <a:bodyPr/>
        <a:lstStyle/>
        <a:p>
          <a:endParaRPr lang="en-US"/>
        </a:p>
      </dgm:t>
    </dgm:pt>
    <dgm:pt modelId="{412E1532-5CC8-4BE8-B438-338575307F68}" type="sibTrans" cxnId="{F4ABB8ED-710E-43DF-8C24-2653864B8941}">
      <dgm:prSet/>
      <dgm:spPr/>
      <dgm:t>
        <a:bodyPr/>
        <a:lstStyle/>
        <a:p>
          <a:endParaRPr lang="en-US"/>
        </a:p>
      </dgm:t>
    </dgm:pt>
    <dgm:pt modelId="{A2B632F3-05F0-45A3-A760-74075FF74CA7}">
      <dgm:prSet phldrT="[Text]" custT="1">
        <dgm:style>
          <a:lnRef idx="0">
            <a:schemeClr val="accent3"/>
          </a:lnRef>
          <a:fillRef idx="3">
            <a:schemeClr val="accent3"/>
          </a:fillRef>
          <a:effectRef idx="3">
            <a:schemeClr val="accent3"/>
          </a:effectRef>
          <a:fontRef idx="minor">
            <a:schemeClr val="lt1"/>
          </a:fontRef>
        </dgm:style>
      </dgm:prSet>
      <dgm:spPr>
        <a:gradFill rotWithShape="0">
          <a:gsLst>
            <a:gs pos="0">
              <a:srgbClr val="5E9EFF"/>
            </a:gs>
            <a:gs pos="39999">
              <a:srgbClr val="85C2FF"/>
            </a:gs>
            <a:gs pos="70000">
              <a:srgbClr val="C4D6EB"/>
            </a:gs>
            <a:gs pos="100000">
              <a:srgbClr val="FFEBFA"/>
            </a:gs>
          </a:gsLst>
          <a:lin ang="5400000" scaled="0"/>
        </a:gradFill>
      </dgm:spPr>
      <dgm:t>
        <a:bodyPr/>
        <a:lstStyle/>
        <a:p>
          <a:r>
            <a:rPr lang="en-US" sz="3200" dirty="0" smtClean="0">
              <a:solidFill>
                <a:schemeClr val="tx1"/>
              </a:solidFill>
            </a:rPr>
            <a:t>Vending Machines</a:t>
          </a:r>
          <a:endParaRPr lang="en-US" sz="3200" dirty="0">
            <a:solidFill>
              <a:schemeClr val="tx1"/>
            </a:solidFill>
          </a:endParaRPr>
        </a:p>
      </dgm:t>
    </dgm:pt>
    <dgm:pt modelId="{7213CECD-15AE-4F41-A733-2A93F9C82201}" type="parTrans" cxnId="{D2140128-CA42-49D2-9B09-6520A7D79F13}">
      <dgm:prSet/>
      <dgm:spPr/>
      <dgm:t>
        <a:bodyPr/>
        <a:lstStyle/>
        <a:p>
          <a:endParaRPr lang="en-US"/>
        </a:p>
      </dgm:t>
    </dgm:pt>
    <dgm:pt modelId="{3C253E1A-E652-4CFE-9786-09C1524D18C6}" type="sibTrans" cxnId="{D2140128-CA42-49D2-9B09-6520A7D79F13}">
      <dgm:prSet/>
      <dgm:spPr/>
      <dgm:t>
        <a:bodyPr/>
        <a:lstStyle/>
        <a:p>
          <a:endParaRPr lang="en-US"/>
        </a:p>
      </dgm:t>
    </dgm:pt>
    <dgm:pt modelId="{C0B8D637-E443-49EA-9A46-5D06564445A9}">
      <dgm:prSet phldrT="[Text]" custT="1">
        <dgm:style>
          <a:lnRef idx="0">
            <a:schemeClr val="accent3"/>
          </a:lnRef>
          <a:fillRef idx="3">
            <a:schemeClr val="accent3"/>
          </a:fillRef>
          <a:effectRef idx="3">
            <a:schemeClr val="accent3"/>
          </a:effectRef>
          <a:fontRef idx="minor">
            <a:schemeClr val="lt1"/>
          </a:fontRef>
        </dgm:style>
      </dgm:prSet>
      <dgm:spPr>
        <a:gradFill rotWithShape="0">
          <a:gsLst>
            <a:gs pos="0">
              <a:srgbClr val="5E9EFF"/>
            </a:gs>
            <a:gs pos="39999">
              <a:srgbClr val="85C2FF"/>
            </a:gs>
            <a:gs pos="70000">
              <a:srgbClr val="C4D6EB"/>
            </a:gs>
            <a:gs pos="100000">
              <a:srgbClr val="FFEBFA"/>
            </a:gs>
          </a:gsLst>
          <a:lin ang="5400000" scaled="0"/>
        </a:gradFill>
      </dgm:spPr>
      <dgm:t>
        <a:bodyPr/>
        <a:lstStyle/>
        <a:p>
          <a:r>
            <a:rPr lang="en-US" sz="3200" dirty="0" smtClean="0">
              <a:solidFill>
                <a:schemeClr val="tx1"/>
              </a:solidFill>
            </a:rPr>
            <a:t>Snack Bars</a:t>
          </a:r>
          <a:endParaRPr lang="en-US" sz="3200" dirty="0">
            <a:solidFill>
              <a:schemeClr val="tx1"/>
            </a:solidFill>
          </a:endParaRPr>
        </a:p>
      </dgm:t>
    </dgm:pt>
    <dgm:pt modelId="{C98CC8F0-DD89-4312-9E40-1960BFCA4EC4}" type="parTrans" cxnId="{14DBD391-E418-4FB2-986E-90ECE94DFA04}">
      <dgm:prSet/>
      <dgm:spPr/>
      <dgm:t>
        <a:bodyPr/>
        <a:lstStyle/>
        <a:p>
          <a:endParaRPr lang="en-US"/>
        </a:p>
      </dgm:t>
    </dgm:pt>
    <dgm:pt modelId="{82BF6C73-45A3-410B-A542-39CCE638B851}" type="sibTrans" cxnId="{14DBD391-E418-4FB2-986E-90ECE94DFA04}">
      <dgm:prSet/>
      <dgm:spPr/>
      <dgm:t>
        <a:bodyPr/>
        <a:lstStyle/>
        <a:p>
          <a:endParaRPr lang="en-US"/>
        </a:p>
      </dgm:t>
    </dgm:pt>
    <dgm:pt modelId="{09F11CD9-E70B-46CE-9F98-03F5A2E8194D}">
      <dgm:prSet phldrT="[Text]" custT="1">
        <dgm:style>
          <a:lnRef idx="0">
            <a:schemeClr val="accent3"/>
          </a:lnRef>
          <a:fillRef idx="3">
            <a:schemeClr val="accent3"/>
          </a:fillRef>
          <a:effectRef idx="3">
            <a:schemeClr val="accent3"/>
          </a:effectRef>
          <a:fontRef idx="minor">
            <a:schemeClr val="lt1"/>
          </a:fontRef>
        </dgm:style>
      </dgm:prSet>
      <dgm:spPr>
        <a:gradFill rotWithShape="0">
          <a:gsLst>
            <a:gs pos="0">
              <a:srgbClr val="5E9EFF"/>
            </a:gs>
            <a:gs pos="39999">
              <a:srgbClr val="85C2FF"/>
            </a:gs>
            <a:gs pos="70000">
              <a:srgbClr val="C4D6EB"/>
            </a:gs>
            <a:gs pos="100000">
              <a:srgbClr val="FFEBFA"/>
            </a:gs>
          </a:gsLst>
          <a:lin ang="5400000" scaled="0"/>
        </a:gradFill>
      </dgm:spPr>
      <dgm:t>
        <a:bodyPr/>
        <a:lstStyle/>
        <a:p>
          <a:r>
            <a:rPr lang="en-US" sz="3200" dirty="0" smtClean="0">
              <a:solidFill>
                <a:schemeClr val="tx1"/>
              </a:solidFill>
            </a:rPr>
            <a:t>Food-based fundraisers that take place during the school day</a:t>
          </a:r>
          <a:endParaRPr lang="en-US" sz="3200" dirty="0">
            <a:solidFill>
              <a:schemeClr val="tx1"/>
            </a:solidFill>
          </a:endParaRPr>
        </a:p>
      </dgm:t>
    </dgm:pt>
    <dgm:pt modelId="{23E098B0-4DC1-415B-A6A8-692FAC684164}" type="parTrans" cxnId="{3D80B433-F6FA-4E69-AFA1-BFB3D95244AD}">
      <dgm:prSet/>
      <dgm:spPr/>
      <dgm:t>
        <a:bodyPr/>
        <a:lstStyle/>
        <a:p>
          <a:endParaRPr lang="en-US"/>
        </a:p>
      </dgm:t>
    </dgm:pt>
    <dgm:pt modelId="{354AE078-22D9-4BF3-AEA0-A0F33D02239D}" type="sibTrans" cxnId="{3D80B433-F6FA-4E69-AFA1-BFB3D95244AD}">
      <dgm:prSet/>
      <dgm:spPr/>
      <dgm:t>
        <a:bodyPr/>
        <a:lstStyle/>
        <a:p>
          <a:endParaRPr lang="en-US"/>
        </a:p>
      </dgm:t>
    </dgm:pt>
    <dgm:pt modelId="{658C098D-7096-4359-8390-DB8083202D4C}" type="pres">
      <dgm:prSet presAssocID="{5B2756CA-4657-4CC2-806A-09723DEEE0F9}" presName="diagram" presStyleCnt="0">
        <dgm:presLayoutVars>
          <dgm:dir/>
          <dgm:resizeHandles val="exact"/>
        </dgm:presLayoutVars>
      </dgm:prSet>
      <dgm:spPr/>
      <dgm:t>
        <a:bodyPr/>
        <a:lstStyle/>
        <a:p>
          <a:endParaRPr lang="en-US"/>
        </a:p>
      </dgm:t>
    </dgm:pt>
    <dgm:pt modelId="{2394F399-7021-41C8-B62D-DD09233CE683}" type="pres">
      <dgm:prSet presAssocID="{FE4E8A9C-39CC-4EA8-BF7A-789CDB8A71BD}" presName="node" presStyleLbl="node1" presStyleIdx="0" presStyleCnt="5" custScaleY="129629" custLinFactX="9630" custLinFactNeighborX="100000" custLinFactNeighborY="-16101">
        <dgm:presLayoutVars>
          <dgm:bulletEnabled val="1"/>
        </dgm:presLayoutVars>
      </dgm:prSet>
      <dgm:spPr/>
      <dgm:t>
        <a:bodyPr/>
        <a:lstStyle/>
        <a:p>
          <a:endParaRPr lang="en-US"/>
        </a:p>
      </dgm:t>
    </dgm:pt>
    <dgm:pt modelId="{E5CA1EAD-F524-4023-9B3C-99598600F56F}" type="pres">
      <dgm:prSet presAssocID="{7BD4ACD9-9F43-4BA8-BA00-E9B57AD2BD90}" presName="sibTrans" presStyleCnt="0"/>
      <dgm:spPr/>
    </dgm:pt>
    <dgm:pt modelId="{4BC4BDF4-BF0E-4997-9F0B-4DFDFF63BB14}" type="pres">
      <dgm:prSet presAssocID="{CC51AC93-77AA-4824-A915-21574E6003CA}" presName="node" presStyleLbl="node1" presStyleIdx="1" presStyleCnt="5" custLinFactX="-7037" custLinFactNeighborX="-100000" custLinFactNeighborY="-11163">
        <dgm:presLayoutVars>
          <dgm:bulletEnabled val="1"/>
        </dgm:presLayoutVars>
      </dgm:prSet>
      <dgm:spPr/>
      <dgm:t>
        <a:bodyPr/>
        <a:lstStyle/>
        <a:p>
          <a:endParaRPr lang="en-US"/>
        </a:p>
      </dgm:t>
    </dgm:pt>
    <dgm:pt modelId="{AA59BEFE-8850-452B-B999-8B3C2FA67D33}" type="pres">
      <dgm:prSet presAssocID="{412E1532-5CC8-4BE8-B438-338575307F68}" presName="sibTrans" presStyleCnt="0"/>
      <dgm:spPr/>
    </dgm:pt>
    <dgm:pt modelId="{31964A4A-6059-4A28-A6CE-086E7E5562B2}" type="pres">
      <dgm:prSet presAssocID="{A2B632F3-05F0-45A3-A760-74075FF74CA7}" presName="node" presStyleLbl="node1" presStyleIdx="2" presStyleCnt="5" custLinFactNeighborX="-3704" custLinFactNeighborY="-11163">
        <dgm:presLayoutVars>
          <dgm:bulletEnabled val="1"/>
        </dgm:presLayoutVars>
      </dgm:prSet>
      <dgm:spPr/>
      <dgm:t>
        <a:bodyPr/>
        <a:lstStyle/>
        <a:p>
          <a:endParaRPr lang="en-US"/>
        </a:p>
      </dgm:t>
    </dgm:pt>
    <dgm:pt modelId="{6877728A-3784-4505-95DB-7526626A90F0}" type="pres">
      <dgm:prSet presAssocID="{3C253E1A-E652-4CFE-9786-09C1524D18C6}" presName="sibTrans" presStyleCnt="0"/>
      <dgm:spPr/>
    </dgm:pt>
    <dgm:pt modelId="{FAC1A05F-DBA7-4DA3-9B5E-72DABEDB0FD0}" type="pres">
      <dgm:prSet presAssocID="{C0B8D637-E443-49EA-9A46-5D06564445A9}" presName="node" presStyleLbl="node1" presStyleIdx="3" presStyleCnt="5">
        <dgm:presLayoutVars>
          <dgm:bulletEnabled val="1"/>
        </dgm:presLayoutVars>
      </dgm:prSet>
      <dgm:spPr/>
      <dgm:t>
        <a:bodyPr/>
        <a:lstStyle/>
        <a:p>
          <a:endParaRPr lang="en-US"/>
        </a:p>
      </dgm:t>
    </dgm:pt>
    <dgm:pt modelId="{10E30D78-4B47-40FF-8146-C82C2D150665}" type="pres">
      <dgm:prSet presAssocID="{82BF6C73-45A3-410B-A542-39CCE638B851}" presName="sibTrans" presStyleCnt="0"/>
      <dgm:spPr/>
    </dgm:pt>
    <dgm:pt modelId="{F3D44E38-2958-4BE4-B916-981E32AC3C80}" type="pres">
      <dgm:prSet presAssocID="{09F11CD9-E70B-46CE-9F98-03F5A2E8194D}" presName="node" presStyleLbl="node1" presStyleIdx="4" presStyleCnt="5" custScaleX="180371">
        <dgm:presLayoutVars>
          <dgm:bulletEnabled val="1"/>
        </dgm:presLayoutVars>
      </dgm:prSet>
      <dgm:spPr/>
      <dgm:t>
        <a:bodyPr/>
        <a:lstStyle/>
        <a:p>
          <a:endParaRPr lang="en-US"/>
        </a:p>
      </dgm:t>
    </dgm:pt>
  </dgm:ptLst>
  <dgm:cxnLst>
    <dgm:cxn modelId="{14DBD391-E418-4FB2-986E-90ECE94DFA04}" srcId="{5B2756CA-4657-4CC2-806A-09723DEEE0F9}" destId="{C0B8D637-E443-49EA-9A46-5D06564445A9}" srcOrd="3" destOrd="0" parTransId="{C98CC8F0-DD89-4312-9E40-1960BFCA4EC4}" sibTransId="{82BF6C73-45A3-410B-A542-39CCE638B851}"/>
    <dgm:cxn modelId="{D2140128-CA42-49D2-9B09-6520A7D79F13}" srcId="{5B2756CA-4657-4CC2-806A-09723DEEE0F9}" destId="{A2B632F3-05F0-45A3-A760-74075FF74CA7}" srcOrd="2" destOrd="0" parTransId="{7213CECD-15AE-4F41-A733-2A93F9C82201}" sibTransId="{3C253E1A-E652-4CFE-9786-09C1524D18C6}"/>
    <dgm:cxn modelId="{D05F6D26-A317-460A-99F9-3EEA34DE582D}" type="presOf" srcId="{A2B632F3-05F0-45A3-A760-74075FF74CA7}" destId="{31964A4A-6059-4A28-A6CE-086E7E5562B2}" srcOrd="0" destOrd="0" presId="urn:microsoft.com/office/officeart/2005/8/layout/default"/>
    <dgm:cxn modelId="{5E7B8679-28C4-45DD-83F0-7CCEBADA9732}" type="presOf" srcId="{5B2756CA-4657-4CC2-806A-09723DEEE0F9}" destId="{658C098D-7096-4359-8390-DB8083202D4C}" srcOrd="0" destOrd="0" presId="urn:microsoft.com/office/officeart/2005/8/layout/default"/>
    <dgm:cxn modelId="{3D80B433-F6FA-4E69-AFA1-BFB3D95244AD}" srcId="{5B2756CA-4657-4CC2-806A-09723DEEE0F9}" destId="{09F11CD9-E70B-46CE-9F98-03F5A2E8194D}" srcOrd="4" destOrd="0" parTransId="{23E098B0-4DC1-415B-A6A8-692FAC684164}" sibTransId="{354AE078-22D9-4BF3-AEA0-A0F33D02239D}"/>
    <dgm:cxn modelId="{82722522-912B-4CA9-AA78-C4A3C395708C}" type="presOf" srcId="{C0B8D637-E443-49EA-9A46-5D06564445A9}" destId="{FAC1A05F-DBA7-4DA3-9B5E-72DABEDB0FD0}" srcOrd="0" destOrd="0" presId="urn:microsoft.com/office/officeart/2005/8/layout/default"/>
    <dgm:cxn modelId="{F4ABB8ED-710E-43DF-8C24-2653864B8941}" srcId="{5B2756CA-4657-4CC2-806A-09723DEEE0F9}" destId="{CC51AC93-77AA-4824-A915-21574E6003CA}" srcOrd="1" destOrd="0" parTransId="{DFBA975A-7684-475E-B500-2323AFD96688}" sibTransId="{412E1532-5CC8-4BE8-B438-338575307F68}"/>
    <dgm:cxn modelId="{A31AD942-DD3A-4BA0-B314-553E9056176B}" type="presOf" srcId="{CC51AC93-77AA-4824-A915-21574E6003CA}" destId="{4BC4BDF4-BF0E-4997-9F0B-4DFDFF63BB14}" srcOrd="0" destOrd="0" presId="urn:microsoft.com/office/officeart/2005/8/layout/default"/>
    <dgm:cxn modelId="{971B8359-5888-4871-81C2-59DB2589CFA2}" type="presOf" srcId="{FE4E8A9C-39CC-4EA8-BF7A-789CDB8A71BD}" destId="{2394F399-7021-41C8-B62D-DD09233CE683}" srcOrd="0" destOrd="0" presId="urn:microsoft.com/office/officeart/2005/8/layout/default"/>
    <dgm:cxn modelId="{86D0A92F-29F2-41C3-8169-5873B7E08498}" type="presOf" srcId="{09F11CD9-E70B-46CE-9F98-03F5A2E8194D}" destId="{F3D44E38-2958-4BE4-B916-981E32AC3C80}" srcOrd="0" destOrd="0" presId="urn:microsoft.com/office/officeart/2005/8/layout/default"/>
    <dgm:cxn modelId="{CA01CBB7-D7B3-4E18-95D8-150B1F270ECA}" srcId="{5B2756CA-4657-4CC2-806A-09723DEEE0F9}" destId="{FE4E8A9C-39CC-4EA8-BF7A-789CDB8A71BD}" srcOrd="0" destOrd="0" parTransId="{D6C87CCD-E79E-4726-A7A6-7CC4FE4B4951}" sibTransId="{7BD4ACD9-9F43-4BA8-BA00-E9B57AD2BD90}"/>
    <dgm:cxn modelId="{20169E87-457C-4F2A-901A-A10DFEBA2EDB}" type="presParOf" srcId="{658C098D-7096-4359-8390-DB8083202D4C}" destId="{2394F399-7021-41C8-B62D-DD09233CE683}" srcOrd="0" destOrd="0" presId="urn:microsoft.com/office/officeart/2005/8/layout/default"/>
    <dgm:cxn modelId="{281FFE1D-B103-40EF-B77A-98EAFD013350}" type="presParOf" srcId="{658C098D-7096-4359-8390-DB8083202D4C}" destId="{E5CA1EAD-F524-4023-9B3C-99598600F56F}" srcOrd="1" destOrd="0" presId="urn:microsoft.com/office/officeart/2005/8/layout/default"/>
    <dgm:cxn modelId="{B512F23F-900B-4D40-9C39-15A53C9219E0}" type="presParOf" srcId="{658C098D-7096-4359-8390-DB8083202D4C}" destId="{4BC4BDF4-BF0E-4997-9F0B-4DFDFF63BB14}" srcOrd="2" destOrd="0" presId="urn:microsoft.com/office/officeart/2005/8/layout/default"/>
    <dgm:cxn modelId="{C1C6C960-ABA1-4E36-8F48-280130F8F80C}" type="presParOf" srcId="{658C098D-7096-4359-8390-DB8083202D4C}" destId="{AA59BEFE-8850-452B-B999-8B3C2FA67D33}" srcOrd="3" destOrd="0" presId="urn:microsoft.com/office/officeart/2005/8/layout/default"/>
    <dgm:cxn modelId="{861EF593-630E-4493-B22F-13A03E1ECD14}" type="presParOf" srcId="{658C098D-7096-4359-8390-DB8083202D4C}" destId="{31964A4A-6059-4A28-A6CE-086E7E5562B2}" srcOrd="4" destOrd="0" presId="urn:microsoft.com/office/officeart/2005/8/layout/default"/>
    <dgm:cxn modelId="{46A5A2E7-0586-46F5-B4D6-B4DCCCE8E4BE}" type="presParOf" srcId="{658C098D-7096-4359-8390-DB8083202D4C}" destId="{6877728A-3784-4505-95DB-7526626A90F0}" srcOrd="5" destOrd="0" presId="urn:microsoft.com/office/officeart/2005/8/layout/default"/>
    <dgm:cxn modelId="{F5DE54B9-18E7-4982-B778-77149B4B4744}" type="presParOf" srcId="{658C098D-7096-4359-8390-DB8083202D4C}" destId="{FAC1A05F-DBA7-4DA3-9B5E-72DABEDB0FD0}" srcOrd="6" destOrd="0" presId="urn:microsoft.com/office/officeart/2005/8/layout/default"/>
    <dgm:cxn modelId="{870E945D-DB2E-4A3F-B4F0-6AFE57CF65AF}" type="presParOf" srcId="{658C098D-7096-4359-8390-DB8083202D4C}" destId="{10E30D78-4B47-40FF-8146-C82C2D150665}" srcOrd="7" destOrd="0" presId="urn:microsoft.com/office/officeart/2005/8/layout/default"/>
    <dgm:cxn modelId="{5389E3E3-778D-4D85-8E0E-5432089906D8}" type="presParOf" srcId="{658C098D-7096-4359-8390-DB8083202D4C}" destId="{F3D44E38-2958-4BE4-B916-981E32AC3C80}" srcOrd="8"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394F399-7021-41C8-B62D-DD09233CE683}">
      <dsp:nvSpPr>
        <dsp:cNvPr id="0" name=""/>
        <dsp:cNvSpPr/>
      </dsp:nvSpPr>
      <dsp:spPr>
        <a:xfrm>
          <a:off x="2819409" y="46039"/>
          <a:ext cx="2571749" cy="2000240"/>
        </a:xfrm>
        <a:prstGeom prst="rect">
          <a:avLst/>
        </a:prstGeom>
        <a:gradFill rotWithShape="0">
          <a:gsLst>
            <a:gs pos="0">
              <a:srgbClr val="5E9EFF"/>
            </a:gs>
            <a:gs pos="39999">
              <a:srgbClr val="85C2FF"/>
            </a:gs>
            <a:gs pos="70000">
              <a:srgbClr val="C4D6EB"/>
            </a:gs>
            <a:gs pos="100000">
              <a:srgbClr val="FFEBFA"/>
            </a:gs>
          </a:gsLst>
          <a:lin ang="5400000" scaled="0"/>
        </a:gradFill>
        <a:ln>
          <a:noFill/>
        </a:ln>
        <a:effectLst>
          <a:outerShdw blurRad="57150" dist="38100" dir="5400000" algn="ctr" rotWithShape="0">
            <a:schemeClr val="accent3">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hemeClr val="accent3"/>
        </a:lnRef>
        <a:fillRef idx="3">
          <a:schemeClr val="accent3"/>
        </a:fillRef>
        <a:effectRef idx="3">
          <a:schemeClr val="accent3"/>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tx1"/>
              </a:solidFill>
            </a:rPr>
            <a:t>Foods sold a la carte with in food service</a:t>
          </a:r>
          <a:endParaRPr lang="en-US" sz="3200" kern="1200" dirty="0">
            <a:solidFill>
              <a:schemeClr val="tx1"/>
            </a:solidFill>
          </a:endParaRPr>
        </a:p>
      </dsp:txBody>
      <dsp:txXfrm>
        <a:off x="2819409" y="46039"/>
        <a:ext cx="2571749" cy="2000240"/>
      </dsp:txXfrm>
    </dsp:sp>
    <dsp:sp modelId="{4BC4BDF4-BF0E-4997-9F0B-4DFDFF63BB14}">
      <dsp:nvSpPr>
        <dsp:cNvPr id="0" name=""/>
        <dsp:cNvSpPr/>
      </dsp:nvSpPr>
      <dsp:spPr>
        <a:xfrm>
          <a:off x="76200" y="350830"/>
          <a:ext cx="2571749" cy="1543050"/>
        </a:xfrm>
        <a:prstGeom prst="rect">
          <a:avLst/>
        </a:prstGeom>
        <a:gradFill rotWithShape="0">
          <a:gsLst>
            <a:gs pos="0">
              <a:srgbClr val="5E9EFF"/>
            </a:gs>
            <a:gs pos="39999">
              <a:srgbClr val="85C2FF"/>
            </a:gs>
            <a:gs pos="70000">
              <a:srgbClr val="C4D6EB"/>
            </a:gs>
            <a:gs pos="100000">
              <a:srgbClr val="FFEBFA"/>
            </a:gs>
          </a:gsLst>
          <a:lin ang="5400000" scaled="0"/>
        </a:gradFill>
        <a:ln>
          <a:noFill/>
        </a:ln>
        <a:effectLst>
          <a:outerShdw blurRad="57150" dist="38100" dir="5400000" algn="ctr" rotWithShape="0">
            <a:schemeClr val="accent3">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hemeClr val="accent3"/>
        </a:lnRef>
        <a:fillRef idx="3">
          <a:schemeClr val="accent3"/>
        </a:fillRef>
        <a:effectRef idx="3">
          <a:schemeClr val="accent3"/>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tx1"/>
              </a:solidFill>
            </a:rPr>
            <a:t>School Stores</a:t>
          </a:r>
          <a:endParaRPr lang="en-US" sz="3200" kern="1200" dirty="0">
            <a:solidFill>
              <a:schemeClr val="tx1"/>
            </a:solidFill>
          </a:endParaRPr>
        </a:p>
      </dsp:txBody>
      <dsp:txXfrm>
        <a:off x="76200" y="350830"/>
        <a:ext cx="2571749" cy="1543050"/>
      </dsp:txXfrm>
    </dsp:sp>
    <dsp:sp modelId="{31964A4A-6059-4A28-A6CE-086E7E5562B2}">
      <dsp:nvSpPr>
        <dsp:cNvPr id="0" name=""/>
        <dsp:cNvSpPr/>
      </dsp:nvSpPr>
      <dsp:spPr>
        <a:xfrm>
          <a:off x="5562592" y="350830"/>
          <a:ext cx="2571749" cy="1543050"/>
        </a:xfrm>
        <a:prstGeom prst="rect">
          <a:avLst/>
        </a:prstGeom>
        <a:gradFill rotWithShape="0">
          <a:gsLst>
            <a:gs pos="0">
              <a:srgbClr val="5E9EFF"/>
            </a:gs>
            <a:gs pos="39999">
              <a:srgbClr val="85C2FF"/>
            </a:gs>
            <a:gs pos="70000">
              <a:srgbClr val="C4D6EB"/>
            </a:gs>
            <a:gs pos="100000">
              <a:srgbClr val="FFEBFA"/>
            </a:gs>
          </a:gsLst>
          <a:lin ang="5400000" scaled="0"/>
        </a:gradFill>
        <a:ln>
          <a:noFill/>
        </a:ln>
        <a:effectLst>
          <a:outerShdw blurRad="57150" dist="38100" dir="5400000" algn="ctr" rotWithShape="0">
            <a:schemeClr val="accent3">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hemeClr val="accent3"/>
        </a:lnRef>
        <a:fillRef idx="3">
          <a:schemeClr val="accent3"/>
        </a:fillRef>
        <a:effectRef idx="3">
          <a:schemeClr val="accent3"/>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tx1"/>
              </a:solidFill>
            </a:rPr>
            <a:t>Vending Machines</a:t>
          </a:r>
          <a:endParaRPr lang="en-US" sz="3200" kern="1200" dirty="0">
            <a:solidFill>
              <a:schemeClr val="tx1"/>
            </a:solidFill>
          </a:endParaRPr>
        </a:p>
      </dsp:txBody>
      <dsp:txXfrm>
        <a:off x="5562592" y="350830"/>
        <a:ext cx="2571749" cy="1543050"/>
      </dsp:txXfrm>
    </dsp:sp>
    <dsp:sp modelId="{FAC1A05F-DBA7-4DA3-9B5E-72DABEDB0FD0}">
      <dsp:nvSpPr>
        <dsp:cNvPr id="0" name=""/>
        <dsp:cNvSpPr/>
      </dsp:nvSpPr>
      <dsp:spPr>
        <a:xfrm>
          <a:off x="380991" y="2551901"/>
          <a:ext cx="2571749" cy="1543050"/>
        </a:xfrm>
        <a:prstGeom prst="rect">
          <a:avLst/>
        </a:prstGeom>
        <a:gradFill rotWithShape="0">
          <a:gsLst>
            <a:gs pos="0">
              <a:srgbClr val="5E9EFF"/>
            </a:gs>
            <a:gs pos="39999">
              <a:srgbClr val="85C2FF"/>
            </a:gs>
            <a:gs pos="70000">
              <a:srgbClr val="C4D6EB"/>
            </a:gs>
            <a:gs pos="100000">
              <a:srgbClr val="FFEBFA"/>
            </a:gs>
          </a:gsLst>
          <a:lin ang="5400000" scaled="0"/>
        </a:gradFill>
        <a:ln>
          <a:noFill/>
        </a:ln>
        <a:effectLst>
          <a:outerShdw blurRad="57150" dist="38100" dir="5400000" algn="ctr" rotWithShape="0">
            <a:schemeClr val="accent3">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hemeClr val="accent3"/>
        </a:lnRef>
        <a:fillRef idx="3">
          <a:schemeClr val="accent3"/>
        </a:fillRef>
        <a:effectRef idx="3">
          <a:schemeClr val="accent3"/>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tx1"/>
              </a:solidFill>
            </a:rPr>
            <a:t>Snack Bars</a:t>
          </a:r>
          <a:endParaRPr lang="en-US" sz="3200" kern="1200" dirty="0">
            <a:solidFill>
              <a:schemeClr val="tx1"/>
            </a:solidFill>
          </a:endParaRPr>
        </a:p>
      </dsp:txBody>
      <dsp:txXfrm>
        <a:off x="380991" y="2551901"/>
        <a:ext cx="2571749" cy="1543050"/>
      </dsp:txXfrm>
    </dsp:sp>
    <dsp:sp modelId="{F3D44E38-2958-4BE4-B916-981E32AC3C80}">
      <dsp:nvSpPr>
        <dsp:cNvPr id="0" name=""/>
        <dsp:cNvSpPr/>
      </dsp:nvSpPr>
      <dsp:spPr>
        <a:xfrm>
          <a:off x="3209916" y="2551901"/>
          <a:ext cx="4638691" cy="1543050"/>
        </a:xfrm>
        <a:prstGeom prst="rect">
          <a:avLst/>
        </a:prstGeom>
        <a:gradFill rotWithShape="0">
          <a:gsLst>
            <a:gs pos="0">
              <a:srgbClr val="5E9EFF"/>
            </a:gs>
            <a:gs pos="39999">
              <a:srgbClr val="85C2FF"/>
            </a:gs>
            <a:gs pos="70000">
              <a:srgbClr val="C4D6EB"/>
            </a:gs>
            <a:gs pos="100000">
              <a:srgbClr val="FFEBFA"/>
            </a:gs>
          </a:gsLst>
          <a:lin ang="5400000" scaled="0"/>
        </a:gradFill>
        <a:ln>
          <a:noFill/>
        </a:ln>
        <a:effectLst>
          <a:outerShdw blurRad="57150" dist="38100" dir="5400000" algn="ctr" rotWithShape="0">
            <a:schemeClr val="accent3">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hemeClr val="accent3"/>
        </a:lnRef>
        <a:fillRef idx="3">
          <a:schemeClr val="accent3"/>
        </a:fillRef>
        <a:effectRef idx="3">
          <a:schemeClr val="accent3"/>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tx1"/>
              </a:solidFill>
            </a:rPr>
            <a:t>Food-based fundraisers that take place during the school day</a:t>
          </a:r>
          <a:endParaRPr lang="en-US" sz="3200" kern="1200" dirty="0">
            <a:solidFill>
              <a:schemeClr val="tx1"/>
            </a:solidFill>
          </a:endParaRPr>
        </a:p>
      </dsp:txBody>
      <dsp:txXfrm>
        <a:off x="3209916" y="2551901"/>
        <a:ext cx="4638691" cy="154305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82913" cy="465138"/>
          </a:xfrm>
          <a:prstGeom prst="rect">
            <a:avLst/>
          </a:prstGeom>
        </p:spPr>
        <p:txBody>
          <a:bodyPr vert="horz" lIns="92158" tIns="46079" rIns="92158" bIns="46079" rtlCol="0"/>
          <a:lstStyle>
            <a:lvl1pPr algn="l">
              <a:defRPr sz="1300"/>
            </a:lvl1pPr>
          </a:lstStyle>
          <a:p>
            <a:endParaRPr lang="en-US"/>
          </a:p>
        </p:txBody>
      </p:sp>
      <p:sp>
        <p:nvSpPr>
          <p:cNvPr id="3" name="Date Placeholder 2"/>
          <p:cNvSpPr>
            <a:spLocks noGrp="1"/>
          </p:cNvSpPr>
          <p:nvPr>
            <p:ph type="dt" sz="quarter" idx="1"/>
          </p:nvPr>
        </p:nvSpPr>
        <p:spPr>
          <a:xfrm>
            <a:off x="3897314" y="0"/>
            <a:ext cx="2982912" cy="465138"/>
          </a:xfrm>
          <a:prstGeom prst="rect">
            <a:avLst/>
          </a:prstGeom>
        </p:spPr>
        <p:txBody>
          <a:bodyPr vert="horz" lIns="92158" tIns="46079" rIns="92158" bIns="46079" rtlCol="0"/>
          <a:lstStyle>
            <a:lvl1pPr algn="r">
              <a:defRPr sz="1300"/>
            </a:lvl1pPr>
          </a:lstStyle>
          <a:p>
            <a:fld id="{F85947C1-7C7D-4BF2-9D02-5B967C5C5250}" type="datetimeFigureOut">
              <a:rPr lang="en-US" smtClean="0"/>
              <a:pPr/>
              <a:t>9/16/2014</a:t>
            </a:fld>
            <a:endParaRPr lang="en-US"/>
          </a:p>
        </p:txBody>
      </p:sp>
      <p:sp>
        <p:nvSpPr>
          <p:cNvPr id="4" name="Footer Placeholder 3"/>
          <p:cNvSpPr>
            <a:spLocks noGrp="1"/>
          </p:cNvSpPr>
          <p:nvPr>
            <p:ph type="ftr" sz="quarter" idx="2"/>
          </p:nvPr>
        </p:nvSpPr>
        <p:spPr>
          <a:xfrm>
            <a:off x="4" y="8829675"/>
            <a:ext cx="2982913" cy="465138"/>
          </a:xfrm>
          <a:prstGeom prst="rect">
            <a:avLst/>
          </a:prstGeom>
        </p:spPr>
        <p:txBody>
          <a:bodyPr vert="horz" lIns="92158" tIns="46079" rIns="92158" bIns="46079" rtlCol="0" anchor="b"/>
          <a:lstStyle>
            <a:lvl1pPr algn="l">
              <a:defRPr sz="1300"/>
            </a:lvl1pPr>
          </a:lstStyle>
          <a:p>
            <a:endParaRPr lang="en-US"/>
          </a:p>
        </p:txBody>
      </p:sp>
      <p:sp>
        <p:nvSpPr>
          <p:cNvPr id="5" name="Slide Number Placeholder 4"/>
          <p:cNvSpPr>
            <a:spLocks noGrp="1"/>
          </p:cNvSpPr>
          <p:nvPr>
            <p:ph type="sldNum" sz="quarter" idx="3"/>
          </p:nvPr>
        </p:nvSpPr>
        <p:spPr>
          <a:xfrm>
            <a:off x="3897314" y="8829675"/>
            <a:ext cx="2982912" cy="465138"/>
          </a:xfrm>
          <a:prstGeom prst="rect">
            <a:avLst/>
          </a:prstGeom>
        </p:spPr>
        <p:txBody>
          <a:bodyPr vert="horz" lIns="92158" tIns="46079" rIns="92158" bIns="46079" rtlCol="0" anchor="b"/>
          <a:lstStyle>
            <a:lvl1pPr algn="r">
              <a:defRPr sz="1300"/>
            </a:lvl1pPr>
          </a:lstStyle>
          <a:p>
            <a:fld id="{3AC3138F-3449-4F24-B304-25373004DAF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82119" cy="464820"/>
          </a:xfrm>
          <a:prstGeom prst="rect">
            <a:avLst/>
          </a:prstGeom>
        </p:spPr>
        <p:txBody>
          <a:bodyPr vert="horz" lIns="93173" tIns="46586" rIns="93173" bIns="46586" rtlCol="0"/>
          <a:lstStyle>
            <a:lvl1pPr algn="l">
              <a:defRPr sz="1300"/>
            </a:lvl1pPr>
          </a:lstStyle>
          <a:p>
            <a:endParaRPr lang="en-US" dirty="0"/>
          </a:p>
        </p:txBody>
      </p:sp>
      <p:sp>
        <p:nvSpPr>
          <p:cNvPr id="3" name="Date Placeholder 2"/>
          <p:cNvSpPr>
            <a:spLocks noGrp="1"/>
          </p:cNvSpPr>
          <p:nvPr>
            <p:ph type="dt" idx="1"/>
          </p:nvPr>
        </p:nvSpPr>
        <p:spPr>
          <a:xfrm>
            <a:off x="3898105" y="0"/>
            <a:ext cx="2982119" cy="464820"/>
          </a:xfrm>
          <a:prstGeom prst="rect">
            <a:avLst/>
          </a:prstGeom>
        </p:spPr>
        <p:txBody>
          <a:bodyPr vert="horz" lIns="93173" tIns="46586" rIns="93173" bIns="46586" rtlCol="0"/>
          <a:lstStyle>
            <a:lvl1pPr algn="r">
              <a:defRPr sz="1300"/>
            </a:lvl1pPr>
          </a:lstStyle>
          <a:p>
            <a:fld id="{B3E60CBD-E8C5-4B15-B448-DA6D1EDC537C}" type="datetimeFigureOut">
              <a:rPr lang="en-US" smtClean="0"/>
              <a:pPr/>
              <a:t>9/16/2014</a:t>
            </a:fld>
            <a:endParaRPr lang="en-US" dirty="0"/>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3173" tIns="46586" rIns="93173" bIns="46586"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3173" tIns="46586" rIns="93173" bIns="46586"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3" y="8829967"/>
            <a:ext cx="2982119" cy="464820"/>
          </a:xfrm>
          <a:prstGeom prst="rect">
            <a:avLst/>
          </a:prstGeom>
        </p:spPr>
        <p:txBody>
          <a:bodyPr vert="horz" lIns="93173" tIns="46586" rIns="93173"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898105" y="8829967"/>
            <a:ext cx="2982119" cy="464820"/>
          </a:xfrm>
          <a:prstGeom prst="rect">
            <a:avLst/>
          </a:prstGeom>
        </p:spPr>
        <p:txBody>
          <a:bodyPr vert="horz" lIns="93173" tIns="46586" rIns="93173" bIns="46586" rtlCol="0" anchor="b"/>
          <a:lstStyle>
            <a:lvl1pPr algn="r">
              <a:defRPr sz="1300"/>
            </a:lvl1pPr>
          </a:lstStyle>
          <a:p>
            <a:fld id="{30E02E6D-B157-4C10-918A-C605841D56C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400" kern="1200">
        <a:solidFill>
          <a:schemeClr val="tx1"/>
        </a:solidFill>
        <a:latin typeface="Times New Roman" pitchFamily="18" charset="0"/>
        <a:ea typeface="+mn-ea"/>
        <a:cs typeface="Times New Roman" pitchFamily="18" charset="0"/>
      </a:defRPr>
    </a:lvl1pPr>
    <a:lvl2pPr marL="457200" algn="l" defTabSz="914400" rtl="0" eaLnBrk="1" latinLnBrk="0" hangingPunct="1">
      <a:defRPr sz="1400" kern="1200">
        <a:solidFill>
          <a:schemeClr val="tx1"/>
        </a:solidFill>
        <a:latin typeface="Times New Roman" pitchFamily="18" charset="0"/>
        <a:ea typeface="+mn-ea"/>
        <a:cs typeface="Times New Roman" pitchFamily="18" charset="0"/>
      </a:defRPr>
    </a:lvl2pPr>
    <a:lvl3pPr marL="914400" algn="l" defTabSz="914400" rtl="0" eaLnBrk="1" latinLnBrk="0" hangingPunct="1">
      <a:defRPr sz="1400" kern="1200">
        <a:solidFill>
          <a:schemeClr val="tx1"/>
        </a:solidFill>
        <a:latin typeface="Times New Roman" pitchFamily="18" charset="0"/>
        <a:ea typeface="+mn-ea"/>
        <a:cs typeface="Times New Roman" pitchFamily="18" charset="0"/>
      </a:defRPr>
    </a:lvl3pPr>
    <a:lvl4pPr marL="1371600" algn="l" defTabSz="914400" rtl="0" eaLnBrk="1" latinLnBrk="0" hangingPunct="1">
      <a:defRPr sz="1400" kern="1200">
        <a:solidFill>
          <a:schemeClr val="tx1"/>
        </a:solidFill>
        <a:latin typeface="Times New Roman" pitchFamily="18" charset="0"/>
        <a:ea typeface="+mn-ea"/>
        <a:cs typeface="Times New Roman" pitchFamily="18" charset="0"/>
      </a:defRPr>
    </a:lvl4pPr>
    <a:lvl5pPr marL="1828800" algn="l" defTabSz="914400" rtl="0" eaLnBrk="1" latinLnBrk="0" hangingPunct="1">
      <a:defRPr sz="1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40A5FA-CA54-4E04-AE9C-F717FF641E4C}" type="slidenum">
              <a:rPr lang="en-US"/>
              <a:pPr/>
              <a:t>1</a:t>
            </a:fld>
            <a:endParaRPr lang="en-US" dirty="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r>
              <a:rPr lang="en-US" sz="1600" dirty="0" smtClean="0">
                <a:latin typeface="Times New Roman" pitchFamily="18" charset="0"/>
              </a:rPr>
              <a:t>This presentation is intended to provide a summary of the proposed rule to establish nutrition standards for all foods sold in school.</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These proposed standards will impact students in several ways.  The intent of the proposed changes is to improve the health and well-being of the Nation’s children, increase consumption of healthful foods during the school day and create an environment that reinforces the development of healthy eating habits.</a:t>
            </a:r>
          </a:p>
          <a:p>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The standards for food and beverages proposed in this rule represent </a:t>
            </a:r>
            <a:r>
              <a:rPr lang="en-US" u="sng" dirty="0" smtClean="0"/>
              <a:t>minimum</a:t>
            </a:r>
            <a:r>
              <a:rPr lang="en-US" dirty="0" smtClean="0"/>
              <a:t> standards that local educational agencies, school food authorities and schools would be required to meet.  </a:t>
            </a:r>
          </a:p>
          <a:p>
            <a:pPr lvl="0"/>
            <a:endParaRPr lang="en-US" dirty="0" smtClean="0"/>
          </a:p>
          <a:p>
            <a:pPr lvl="0"/>
            <a:r>
              <a:rPr lang="en-US" dirty="0" smtClean="0"/>
              <a:t>State agencies and/or local schools would have the discretion to establish their own standards for non-program foods sold to children should they wish to do so. </a:t>
            </a:r>
          </a:p>
          <a:p>
            <a:pPr lvl="0"/>
            <a:endParaRPr lang="en-US" dirty="0" smtClean="0"/>
          </a:p>
          <a:p>
            <a:pPr lvl="0"/>
            <a:r>
              <a:rPr lang="en-US" dirty="0" smtClean="0"/>
              <a:t>Such standards, however, would have to be consistent with the final minimum standards established by federal regulation.    </a:t>
            </a:r>
          </a:p>
          <a:p>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proposal includes several</a:t>
            </a:r>
            <a:r>
              <a:rPr lang="en-US" baseline="0" dirty="0" smtClean="0"/>
              <a:t> new definitions.</a:t>
            </a: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81390">
              <a:defRPr/>
            </a:pPr>
            <a:r>
              <a:rPr lang="en-US" dirty="0" smtClean="0"/>
              <a:t>The</a:t>
            </a:r>
            <a:r>
              <a:rPr lang="en-US" baseline="0" dirty="0" smtClean="0"/>
              <a:t> Healthy, Hunger-Free Kids Act</a:t>
            </a:r>
            <a:r>
              <a:rPr lang="en-US" dirty="0" smtClean="0"/>
              <a:t> stipulates that the nutrition standards for competitive food shall apply to all foods and beverages sold: (a) outside the school meals programs; (b) on the school campus; and (c) at any time during the school day. </a:t>
            </a:r>
          </a:p>
          <a:p>
            <a:pPr defTabSz="881390">
              <a:defRPr/>
            </a:pPr>
            <a:endParaRPr lang="en-US" dirty="0" smtClean="0"/>
          </a:p>
          <a:p>
            <a:pPr defTabSz="881390">
              <a:defRPr/>
            </a:pPr>
            <a:r>
              <a:rPr lang="en-US" dirty="0" smtClean="0"/>
              <a:t>Therefore, for the purpose of implementing section 208 of the Healthy,</a:t>
            </a:r>
            <a:r>
              <a:rPr lang="en-US" baseline="0" dirty="0" smtClean="0"/>
              <a:t> Hunger-Free Kids Act</a:t>
            </a:r>
            <a:r>
              <a:rPr lang="en-US" dirty="0" smtClean="0"/>
              <a:t> this rule includes proposed definitions for “competitive foods”, “school campus” and “school day”.</a:t>
            </a:r>
          </a:p>
          <a:p>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81390">
              <a:defRPr/>
            </a:pPr>
            <a:r>
              <a:rPr lang="en-US" sz="1400" u="sng" dirty="0" smtClean="0"/>
              <a:t>Competitive food</a:t>
            </a:r>
            <a:r>
              <a:rPr lang="en-US" sz="1400" dirty="0" smtClean="0"/>
              <a:t> is proposed to be defined as all food and beverages sold to students on the </a:t>
            </a:r>
            <a:r>
              <a:rPr lang="en-US" sz="1400" u="sng" dirty="0" smtClean="0"/>
              <a:t>School campus</a:t>
            </a:r>
            <a:r>
              <a:rPr lang="en-US" sz="1400" dirty="0" smtClean="0"/>
              <a:t> during the </a:t>
            </a:r>
            <a:r>
              <a:rPr lang="en-US" sz="1400" u="sng" dirty="0" smtClean="0"/>
              <a:t>School day, </a:t>
            </a:r>
            <a:r>
              <a:rPr lang="en-US" sz="1400" dirty="0" smtClean="0"/>
              <a:t>other than those meals reimbursable under programs authorized by the National School Lunch Act and the Child Nutrition Act. </a:t>
            </a:r>
          </a:p>
          <a:p>
            <a:pPr defTabSz="881390">
              <a:defRPr/>
            </a:pPr>
            <a:endParaRPr lang="en-US" sz="1400" dirty="0" smtClean="0"/>
          </a:p>
          <a:p>
            <a:pPr defTabSz="881390">
              <a:defRPr/>
            </a:pPr>
            <a:r>
              <a:rPr lang="en-US" sz="1400" dirty="0" smtClean="0"/>
              <a:t>These include all of the Child Nutrition Programs</a:t>
            </a:r>
            <a:r>
              <a:rPr lang="en-US" sz="1400" baseline="0" dirty="0" smtClean="0"/>
              <a:t> operating in a school.</a:t>
            </a:r>
            <a:endParaRPr lang="en-US" sz="1400"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81390">
              <a:defRPr/>
            </a:pPr>
            <a:r>
              <a:rPr lang="en-US" u="sng" dirty="0" smtClean="0"/>
              <a:t>School campus</a:t>
            </a:r>
            <a:r>
              <a:rPr lang="en-US" dirty="0" smtClean="0"/>
              <a:t> is proposed to be defined, for the purpose of competitive food standards implementation, as all areas of the property under the jurisdiction of the school that are accessible to students during the school day. </a:t>
            </a:r>
          </a:p>
          <a:p>
            <a:pPr defTabSz="881390">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defTabSz="881390">
              <a:defRPr/>
            </a:pPr>
            <a:r>
              <a:rPr lang="en-US" sz="1400" dirty="0" smtClean="0"/>
              <a:t>With the many activities, programs and schedules established by schools, it is not possible to specify in regulations a precise time for the start of the school day; therefore, this rule proposes that the sale of competitive food to students be prohibited from the midnight before, to 30 minutes after the end of the official school day</a:t>
            </a:r>
            <a:r>
              <a:rPr lang="en-US" sz="1400" baseline="0" dirty="0" smtClean="0"/>
              <a:t>, or what may be considered the</a:t>
            </a:r>
            <a:r>
              <a:rPr lang="en-US" sz="1400" dirty="0" smtClean="0"/>
              <a:t> instructional day.  </a:t>
            </a:r>
          </a:p>
          <a:p>
            <a:pPr defTabSz="881390">
              <a:defRPr/>
            </a:pPr>
            <a:endParaRPr lang="en-US" sz="1400" dirty="0" smtClean="0"/>
          </a:p>
          <a:p>
            <a:pPr defTabSz="881390">
              <a:defRPr/>
            </a:pPr>
            <a:r>
              <a:rPr lang="en-US" sz="1400" dirty="0" smtClean="0"/>
              <a:t>For example, if a school dismissed each day at 3:00,</a:t>
            </a:r>
            <a:r>
              <a:rPr lang="en-US" sz="1400" baseline="0" dirty="0" smtClean="0"/>
              <a:t> then the standards would apply from midnight that day until 3:30 pm, 30 minutes after dismissal.</a:t>
            </a:r>
            <a:endParaRPr lang="en-US" sz="1400" dirty="0" smtClean="0"/>
          </a:p>
          <a:p>
            <a:pPr defTabSz="881390">
              <a:defRPr/>
            </a:pPr>
            <a:endParaRPr lang="en-US" sz="1400" dirty="0" smtClean="0"/>
          </a:p>
          <a:p>
            <a:pPr defTabSz="881390">
              <a:defRPr/>
            </a:pPr>
            <a:r>
              <a:rPr lang="en-US" sz="1400" dirty="0" smtClean="0"/>
              <a:t>The intent of the proposed definitions of school day and school campus is to provide simple and straightforward criteria to ensure that food that does not meet the standards outlined in this proposed rule is not sold to students on the school campus during the school day.  The definitions proposed deal exclusively with the application of the proposed food standards and are intended to have no impact whatsoever on any definition of instructional day or school campus that is established by a State or a local educational agency or school for other purposes. </a:t>
            </a:r>
          </a:p>
          <a:p>
            <a:pPr defTabSz="881390">
              <a:defRPr/>
            </a:pPr>
            <a:endParaRPr lang="en-US" sz="1500" dirty="0" smtClean="0"/>
          </a:p>
          <a:p>
            <a:pPr defTabSz="881390">
              <a:defRPr/>
            </a:pPr>
            <a:endParaRPr lang="en-US" sz="1500" dirty="0" smtClean="0"/>
          </a:p>
          <a:p>
            <a:pPr defTabSz="881390">
              <a:defRPr/>
            </a:pPr>
            <a:r>
              <a:rPr lang="en-US" sz="1500" dirty="0" smtClean="0"/>
              <a:t> </a:t>
            </a:r>
          </a:p>
          <a:p>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next slides,</a:t>
            </a:r>
            <a:r>
              <a:rPr lang="en-US" baseline="0" dirty="0" smtClean="0"/>
              <a:t> we will outline the proposed nutrition standards for foods and beverages sold in school.</a:t>
            </a: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400" kern="1200" baseline="0" dirty="0" smtClean="0">
              <a:solidFill>
                <a:schemeClr val="tx1"/>
              </a:solidFill>
              <a:latin typeface="Times New Roman" pitchFamily="18" charset="0"/>
              <a:ea typeface="+mn-ea"/>
              <a:cs typeface="Times New Roman" pitchFamily="18" charset="0"/>
            </a:endParaRPr>
          </a:p>
          <a:p>
            <a:r>
              <a:rPr lang="en-US" sz="1400" b="1" kern="1200" baseline="0" dirty="0" smtClean="0">
                <a:solidFill>
                  <a:schemeClr val="tx1"/>
                </a:solidFill>
                <a:latin typeface="Times New Roman" pitchFamily="18" charset="0"/>
                <a:ea typeface="+mn-ea"/>
                <a:cs typeface="Times New Roman" pitchFamily="18" charset="0"/>
              </a:rPr>
              <a:t>†Accompaniments: must be included when comparing nutrient standards—amount may be based on the average amount served per item </a:t>
            </a:r>
          </a:p>
          <a:p>
            <a:r>
              <a:rPr lang="en-US" sz="1400" b="1" kern="1200" baseline="0" dirty="0" smtClean="0">
                <a:solidFill>
                  <a:schemeClr val="tx1"/>
                </a:solidFill>
                <a:latin typeface="Times New Roman" pitchFamily="18" charset="0"/>
                <a:ea typeface="+mn-ea"/>
                <a:cs typeface="Times New Roman" pitchFamily="18" charset="0"/>
              </a:rPr>
              <a:t>NSLP/SBP Side Items Sold Á la Carte: Side items sold á la carte must meet the nutrient standards. </a:t>
            </a:r>
          </a:p>
          <a:p>
            <a:r>
              <a:rPr lang="en-US" sz="1400" b="1" kern="1200" baseline="0" dirty="0" smtClean="0">
                <a:solidFill>
                  <a:schemeClr val="tx1"/>
                </a:solidFill>
                <a:latin typeface="Times New Roman" pitchFamily="18" charset="0"/>
                <a:ea typeface="+mn-ea"/>
                <a:cs typeface="Times New Roman" pitchFamily="18" charset="0"/>
              </a:rPr>
              <a:t>Combination Food: Products that contain two or more components representing two or more of the recommended food groups: fruit, vegetables, dairy, protein, or grains. </a:t>
            </a:r>
          </a:p>
          <a:p>
            <a:r>
              <a:rPr lang="en-US" sz="1400" b="1" kern="1200" baseline="0" dirty="0" smtClean="0">
                <a:solidFill>
                  <a:schemeClr val="tx1"/>
                </a:solidFill>
                <a:latin typeface="Times New Roman" pitchFamily="18" charset="0"/>
                <a:ea typeface="+mn-ea"/>
                <a:cs typeface="Times New Roman" pitchFamily="18" charset="0"/>
              </a:rPr>
              <a:t>Competitive Food: All food and beverages other than meals reimbursed under the Richard B. Russell National School Lunch Act and Child Nutrition Act of 1966 available for sale to students on the School campus during the School day. </a:t>
            </a:r>
          </a:p>
          <a:p>
            <a:r>
              <a:rPr lang="en-US" sz="1400" b="1" kern="1200" baseline="0" dirty="0" smtClean="0">
                <a:solidFill>
                  <a:schemeClr val="tx1"/>
                </a:solidFill>
                <a:latin typeface="Times New Roman" pitchFamily="18" charset="0"/>
                <a:ea typeface="+mn-ea"/>
                <a:cs typeface="Times New Roman" pitchFamily="18" charset="0"/>
              </a:rPr>
              <a:t>School Day: The period from the midnight before, to 30 minutes after the end of the official school day, for the purpose of competitive food standards implementation. </a:t>
            </a:r>
          </a:p>
          <a:p>
            <a:r>
              <a:rPr lang="en-US" sz="1400" b="1" kern="1200" baseline="0" dirty="0" smtClean="0">
                <a:solidFill>
                  <a:schemeClr val="tx1"/>
                </a:solidFill>
                <a:latin typeface="Times New Roman" pitchFamily="18" charset="0"/>
                <a:ea typeface="+mn-ea"/>
                <a:cs typeface="Times New Roman" pitchFamily="18" charset="0"/>
              </a:rPr>
              <a:t>School Campus: All areas of the property under the jurisdiction of the school that are accessible to students during the school day, for the purpose of competitive food standards implementation. </a:t>
            </a: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Sodium – less</a:t>
            </a:r>
            <a:r>
              <a:rPr lang="en-US" baseline="0" dirty="0" smtClean="0"/>
              <a:t> than or equal to 200 mg in SY 2016</a:t>
            </a:r>
            <a:endParaRPr lang="en-US" dirty="0" smtClean="0"/>
          </a:p>
        </p:txBody>
      </p:sp>
      <p:sp>
        <p:nvSpPr>
          <p:cNvPr id="4" name="Slide Number Placeholder 3"/>
          <p:cNvSpPr>
            <a:spLocks noGrp="1"/>
          </p:cNvSpPr>
          <p:nvPr>
            <p:ph type="sldNum" sz="quarter" idx="10"/>
          </p:nvPr>
        </p:nvSpPr>
        <p:spPr/>
        <p:txBody>
          <a:bodyPr/>
          <a:lstStyle/>
          <a:p>
            <a:fld id="{30E02E6D-B157-4C10-918A-C605841D56C4}" type="slidenum">
              <a:rPr lang="en-US" smtClean="0"/>
              <a:pPr/>
              <a:t>21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18">
              <a:defRPr/>
            </a:pPr>
            <a:r>
              <a:rPr lang="en-US" dirty="0" smtClean="0"/>
              <a:t>This rule sets forth proposed provisions to implement sections 203 and 208 of Public Law 111–296, the Healthy, Hunger-Free Kids Act of 2010 (HHFKA) for schools that participate in the National School Lunch Program (NSLP) and the School Breakfast Program (SBP). </a:t>
            </a:r>
          </a:p>
          <a:p>
            <a:pPr defTabSz="931718">
              <a:defRPr/>
            </a:pPr>
            <a:endParaRPr lang="en-US" dirty="0" smtClean="0"/>
          </a:p>
          <a:p>
            <a:pPr defTabSz="931718">
              <a:defRPr/>
            </a:pPr>
            <a:r>
              <a:rPr lang="en-US" dirty="0" smtClean="0"/>
              <a:t>The proposed rule was published in the Federal Register on February 8</a:t>
            </a:r>
            <a:r>
              <a:rPr lang="en-US" baseline="30000" dirty="0" smtClean="0"/>
              <a:t>th</a:t>
            </a:r>
            <a:r>
              <a:rPr lang="en-US" baseline="0" dirty="0" smtClean="0"/>
              <a:t> 2013 </a:t>
            </a:r>
            <a:r>
              <a:rPr lang="en-US" dirty="0" smtClean="0"/>
              <a:t>and had a 60-day comment period which ran from February</a:t>
            </a:r>
            <a:r>
              <a:rPr lang="en-US" baseline="0" dirty="0" smtClean="0"/>
              <a:t> 8</a:t>
            </a:r>
            <a:r>
              <a:rPr lang="en-US" baseline="30000" dirty="0" smtClean="0"/>
              <a:t>th</a:t>
            </a:r>
            <a:r>
              <a:rPr lang="en-US" baseline="0" dirty="0" smtClean="0"/>
              <a:t> to April 8</a:t>
            </a:r>
            <a:r>
              <a:rPr lang="en-US" baseline="30000" dirty="0" smtClean="0"/>
              <a:t>th</a:t>
            </a:r>
            <a:r>
              <a:rPr lang="en-US" baseline="0" dirty="0" smtClean="0"/>
              <a:t> 2013</a:t>
            </a:r>
            <a:r>
              <a:rPr lang="en-US" dirty="0" smtClean="0"/>
              <a:t>.</a:t>
            </a:r>
          </a:p>
          <a:p>
            <a:pPr defTabSz="931718">
              <a:defRPr/>
            </a:pPr>
            <a:endParaRPr lang="en-US" dirty="0" smtClean="0"/>
          </a:p>
          <a:p>
            <a:pPr defTabSz="931718">
              <a:defRPr/>
            </a:pPr>
            <a:endParaRPr lang="en-US" dirty="0" smtClean="0"/>
          </a:p>
        </p:txBody>
      </p:sp>
      <p:sp>
        <p:nvSpPr>
          <p:cNvPr id="4" name="Slide Number Placeholder 3"/>
          <p:cNvSpPr>
            <a:spLocks noGrp="1"/>
          </p:cNvSpPr>
          <p:nvPr>
            <p:ph type="sldNum" sz="quarter" idx="10"/>
          </p:nvPr>
        </p:nvSpPr>
        <p:spPr/>
        <p:txBody>
          <a:bodyPr/>
          <a:lstStyle/>
          <a:p>
            <a:fld id="{30E02E6D-B157-4C10-918A-C605841D56C4}"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b="1" kern="1200" baseline="0" dirty="0" smtClean="0">
                <a:solidFill>
                  <a:schemeClr val="tx1"/>
                </a:solidFill>
                <a:latin typeface="Times New Roman" pitchFamily="18" charset="0"/>
                <a:ea typeface="+mn-ea"/>
                <a:cs typeface="Times New Roman" pitchFamily="18" charset="0"/>
              </a:rPr>
              <a:t>Healthy Snack Portion Size is one that has &lt;200 calories per serving</a:t>
            </a:r>
          </a:p>
          <a:p>
            <a:endParaRPr lang="en-US" sz="1400" b="1" kern="1200" baseline="0" dirty="0" smtClean="0">
              <a:solidFill>
                <a:schemeClr val="tx1"/>
              </a:solidFill>
              <a:latin typeface="Times New Roman" pitchFamily="18" charset="0"/>
              <a:ea typeface="+mn-ea"/>
              <a:cs typeface="Times New Roman" pitchFamily="18" charset="0"/>
            </a:endParaRPr>
          </a:p>
          <a:p>
            <a:r>
              <a:rPr lang="en-US" sz="1400" b="1" kern="1200" baseline="0" dirty="0" smtClean="0">
                <a:solidFill>
                  <a:schemeClr val="tx1"/>
                </a:solidFill>
                <a:latin typeface="Times New Roman" pitchFamily="18" charset="0"/>
                <a:ea typeface="+mn-ea"/>
                <a:cs typeface="Times New Roman" pitchFamily="18" charset="0"/>
              </a:rPr>
              <a:t>Remember to choose lean and low fat protein and dairy</a:t>
            </a: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22</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23</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kern="1200" baseline="0" dirty="0" smtClean="0">
                <a:solidFill>
                  <a:schemeClr val="tx1"/>
                </a:solidFill>
                <a:latin typeface="Times New Roman" pitchFamily="18" charset="0"/>
                <a:ea typeface="+mn-ea"/>
                <a:cs typeface="Times New Roman" pitchFamily="18" charset="0"/>
              </a:rPr>
              <a:t>Classroom events (birthdays, holiday parties, etc)</a:t>
            </a:r>
          </a:p>
          <a:p>
            <a:r>
              <a:rPr lang="en-US" sz="1400" kern="1200" baseline="0" dirty="0" smtClean="0">
                <a:solidFill>
                  <a:schemeClr val="tx1"/>
                </a:solidFill>
                <a:latin typeface="Times New Roman" pitchFamily="18" charset="0"/>
                <a:ea typeface="+mn-ea"/>
                <a:cs typeface="Times New Roman" pitchFamily="18" charset="0"/>
              </a:rPr>
              <a:t>A</a:t>
            </a:r>
            <a:r>
              <a:rPr lang="en-US" sz="1400" i="1" kern="1200" baseline="0" dirty="0" smtClean="0">
                <a:solidFill>
                  <a:schemeClr val="tx1"/>
                </a:solidFill>
                <a:latin typeface="Times New Roman" pitchFamily="18" charset="0"/>
                <a:ea typeface="+mn-ea"/>
                <a:cs typeface="Times New Roman" pitchFamily="18" charset="0"/>
              </a:rPr>
              <a:t>lthough schools may consider this area as an</a:t>
            </a:r>
          </a:p>
          <a:p>
            <a:r>
              <a:rPr lang="en-US" sz="1400" i="1" kern="1200" baseline="0" dirty="0" smtClean="0">
                <a:solidFill>
                  <a:schemeClr val="tx1"/>
                </a:solidFill>
                <a:latin typeface="Times New Roman" pitchFamily="18" charset="0"/>
                <a:ea typeface="+mn-ea"/>
                <a:cs typeface="Times New Roman" pitchFamily="18" charset="0"/>
              </a:rPr>
              <a:t>opportunity for positive change</a:t>
            </a: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26</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However, it is important to note that, as with the nutrition standards themselves, the proposed fundraising frequency standards are minimum standards. Should local educational agencies choose to establish their own  standards</a:t>
            </a:r>
            <a:r>
              <a:rPr lang="en-US" baseline="0" dirty="0" smtClean="0"/>
              <a:t> that are consistent with the final minimum standards</a:t>
            </a:r>
            <a:r>
              <a:rPr lang="en-US" dirty="0" smtClean="0"/>
              <a:t>, they may do so.</a:t>
            </a:r>
          </a:p>
          <a:p>
            <a:r>
              <a:rPr lang="en-US" dirty="0" smtClean="0"/>
              <a:t> </a:t>
            </a: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27</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That</a:t>
            </a:r>
            <a:r>
              <a:rPr lang="en-US" baseline="0" dirty="0" smtClean="0"/>
              <a:t> completes the description of the standards proposed by the rule. Let’s now turn our attention to some administrative considerations, including recordkeeping and monitoring requirements. </a:t>
            </a: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28</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400" kern="1200" dirty="0" smtClean="0">
                <a:solidFill>
                  <a:srgbClr val="FF0000"/>
                </a:solidFill>
                <a:latin typeface="Times New Roman" pitchFamily="18" charset="0"/>
                <a:ea typeface="+mn-ea"/>
                <a:cs typeface="Times New Roman" pitchFamily="18" charset="0"/>
              </a:rPr>
              <a:t>THIS</a:t>
            </a:r>
            <a:r>
              <a:rPr lang="en-US" sz="1400" kern="1200" baseline="0" dirty="0" smtClean="0">
                <a:solidFill>
                  <a:srgbClr val="FF0000"/>
                </a:solidFill>
                <a:latin typeface="Times New Roman" pitchFamily="18" charset="0"/>
                <a:ea typeface="+mn-ea"/>
                <a:cs typeface="Times New Roman" pitchFamily="18" charset="0"/>
              </a:rPr>
              <a:t> DOES NOT MEAN THE FSD MUST TAKE ON THIS RESPONSIBILITY </a:t>
            </a:r>
            <a:r>
              <a:rPr lang="en-US" sz="1400" kern="1200" dirty="0" smtClean="0">
                <a:solidFill>
                  <a:schemeClr val="tx1"/>
                </a:solidFill>
                <a:latin typeface="Times New Roman" pitchFamily="18" charset="0"/>
                <a:ea typeface="+mn-ea"/>
                <a:cs typeface="Times New Roman" pitchFamily="18" charset="0"/>
              </a:rPr>
              <a:t>USDA recognizes that these competitive food standards apply to ALL foods sold throughout the day at ALL of the venues available in a school. This means that all parts of the school involved with selling food to students during the school day will have a role in meeting these requirements, not just the school food authority and cafeteria staff. </a:t>
            </a:r>
          </a:p>
          <a:p>
            <a:r>
              <a:rPr lang="en-US" sz="1400" kern="1200" dirty="0" smtClean="0">
                <a:solidFill>
                  <a:schemeClr val="tx1"/>
                </a:solidFill>
                <a:latin typeface="Times New Roman" pitchFamily="18" charset="0"/>
                <a:ea typeface="+mn-ea"/>
                <a:cs typeface="Times New Roman" pitchFamily="18" charset="0"/>
              </a:rPr>
              <a:t> </a:t>
            </a:r>
          </a:p>
          <a:p>
            <a:r>
              <a:rPr lang="en-US" sz="1400" kern="1200" dirty="0" smtClean="0">
                <a:solidFill>
                  <a:schemeClr val="tx1"/>
                </a:solidFill>
                <a:latin typeface="Times New Roman" pitchFamily="18" charset="0"/>
                <a:ea typeface="+mn-ea"/>
                <a:cs typeface="Times New Roman" pitchFamily="18" charset="0"/>
              </a:rPr>
              <a:t>How this actually happens will look different from one local educational agency to the next. At a minimum, the rule anticipates that local educational agencies would need to ensure that receipts, nutrition labels or product specifications are maintained by those designated as responsible for competitive food service at the various venues in the school. </a:t>
            </a:r>
          </a:p>
          <a:p>
            <a:r>
              <a:rPr lang="en-US" sz="1400" kern="1200" dirty="0" smtClean="0">
                <a:solidFill>
                  <a:schemeClr val="tx1"/>
                </a:solidFill>
                <a:latin typeface="Times New Roman" pitchFamily="18" charset="0"/>
                <a:ea typeface="+mn-ea"/>
                <a:cs typeface="Times New Roman" pitchFamily="18" charset="0"/>
              </a:rPr>
              <a:t> </a:t>
            </a:r>
          </a:p>
          <a:p>
            <a:r>
              <a:rPr lang="en-US" sz="1400" kern="1200" dirty="0" smtClean="0">
                <a:solidFill>
                  <a:schemeClr val="tx1"/>
                </a:solidFill>
                <a:latin typeface="Times New Roman" pitchFamily="18" charset="0"/>
                <a:ea typeface="+mn-ea"/>
                <a:cs typeface="Times New Roman" pitchFamily="18" charset="0"/>
              </a:rPr>
              <a:t>This is certainly an area that FNS would provide technical assistance and further guidance on as the rule is implemented. </a:t>
            </a:r>
          </a:p>
          <a:p>
            <a:r>
              <a:rPr lang="en-US" sz="1400" kern="1200" dirty="0" smtClean="0">
                <a:solidFill>
                  <a:schemeClr val="tx1"/>
                </a:solidFill>
                <a:latin typeface="Times New Roman" pitchFamily="18" charset="0"/>
                <a:ea typeface="+mn-ea"/>
                <a:cs typeface="Times New Roman" pitchFamily="18" charset="0"/>
              </a:rPr>
              <a:t> </a:t>
            </a:r>
          </a:p>
          <a:p>
            <a:endParaRPr lang="en-US" sz="1200"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29</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State agencies will be responsible for monitoring compliance with the requirements of the competitive food nutrition standards through a review of local educational agency records.</a:t>
            </a:r>
          </a:p>
          <a:p>
            <a:endParaRPr lang="en-US" dirty="0" smtClean="0"/>
          </a:p>
          <a:p>
            <a:r>
              <a:rPr lang="en-US" dirty="0" smtClean="0"/>
              <a:t>This requirement has been included in §210.18(h)(7) as part of the general areas of State agency administrative review responsibilities.  </a:t>
            </a:r>
          </a:p>
          <a:p>
            <a:endParaRPr lang="en-US" dirty="0" smtClean="0"/>
          </a:p>
          <a:p>
            <a:r>
              <a:rPr lang="en-US" dirty="0" smtClean="0"/>
              <a:t>As with other program violations, if a State agency determines during an administrative review that violations of the competitive food standards have occurred, corrective action plans would be required to be submitted to the State agency by the local educational agency and school food authority.  </a:t>
            </a:r>
          </a:p>
          <a:p>
            <a:endParaRPr lang="en-US" dirty="0" smtClean="0"/>
          </a:p>
          <a:p>
            <a:r>
              <a:rPr lang="en-US" dirty="0" smtClean="0"/>
              <a:t>This rule does not propose any fiscal action related to recovery of National School</a:t>
            </a:r>
            <a:r>
              <a:rPr lang="en-US" baseline="0" dirty="0" smtClean="0"/>
              <a:t> </a:t>
            </a:r>
            <a:r>
              <a:rPr lang="en-US" dirty="0" smtClean="0"/>
              <a:t>Lunch Program or School Breakfast Program</a:t>
            </a:r>
            <a:r>
              <a:rPr lang="en-US" baseline="0" dirty="0" smtClean="0"/>
              <a:t> funds.</a:t>
            </a:r>
            <a:endParaRPr lang="en-US" dirty="0" smtClean="0"/>
          </a:p>
          <a:p>
            <a:r>
              <a:rPr lang="en-US" b="1" dirty="0" smtClean="0"/>
              <a:t> </a:t>
            </a: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30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Times New Roman" pitchFamily="18" charset="0"/>
                <a:cs typeface="Times New Roman" pitchFamily="18" charset="0"/>
              </a:rPr>
              <a:t>This presentation will give you an overview of the key provisions of the proposed rule, including:</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background and rationale for the development of standards for all foods sold in schools</a:t>
            </a:r>
          </a:p>
          <a:p>
            <a:pPr>
              <a:buFont typeface="Arial" pitchFamily="34" charset="0"/>
              <a:buNone/>
            </a:pPr>
            <a:endParaRPr lang="en-US" dirty="0" smtClean="0">
              <a:latin typeface="Times New Roman" pitchFamily="18" charset="0"/>
              <a:cs typeface="Times New Roman" pitchFamily="18" charset="0"/>
            </a:endParaRPr>
          </a:p>
          <a:p>
            <a:pPr>
              <a:buFont typeface="Arial" pitchFamily="34" charset="0"/>
              <a:buNone/>
            </a:pPr>
            <a:r>
              <a:rPr lang="en-US" dirty="0" smtClean="0">
                <a:latin typeface="Times New Roman" pitchFamily="18" charset="0"/>
                <a:cs typeface="Times New Roman" pitchFamily="18" charset="0"/>
              </a:rPr>
              <a:t>Proposed standards that schools must meet for foods and beverages available in schools and</a:t>
            </a:r>
          </a:p>
          <a:p>
            <a:pPr>
              <a:buFont typeface="Arial" pitchFamily="34" charset="0"/>
              <a:buNone/>
            </a:pPr>
            <a:endParaRPr lang="en-US" dirty="0" smtClean="0">
              <a:latin typeface="Times New Roman" pitchFamily="18" charset="0"/>
              <a:cs typeface="Times New Roman" pitchFamily="18" charset="0"/>
            </a:endParaRPr>
          </a:p>
          <a:p>
            <a:pPr>
              <a:buFont typeface="Arial" pitchFamily="34" charset="0"/>
              <a:buNone/>
            </a:pPr>
            <a:r>
              <a:rPr lang="en-US" dirty="0" smtClean="0">
                <a:latin typeface="Times New Roman" pitchFamily="18" charset="0"/>
                <a:cs typeface="Times New Roman" pitchFamily="18" charset="0"/>
              </a:rPr>
              <a:t>The proposed Recordkeeping requirements</a:t>
            </a:r>
          </a:p>
          <a:p>
            <a:pPr>
              <a:buFont typeface="Arial" pitchFamily="34" charset="0"/>
              <a:buNone/>
            </a:pPr>
            <a:endParaRPr lang="en-US" baseline="0" dirty="0" smtClean="0">
              <a:latin typeface="Times New Roman" pitchFamily="18" charset="0"/>
              <a:cs typeface="Times New Roman" pitchFamily="18" charset="0"/>
            </a:endParaRPr>
          </a:p>
          <a:p>
            <a:pPr>
              <a:buFont typeface="Arial" pitchFamily="34" charset="0"/>
              <a:buNone/>
            </a:pPr>
            <a:r>
              <a:rPr lang="en-US" baseline="0" dirty="0" smtClean="0">
                <a:latin typeface="Times New Roman" pitchFamily="18" charset="0"/>
                <a:cs typeface="Times New Roman" pitchFamily="18" charset="0"/>
              </a:rPr>
              <a:t>We will then discuss next steps</a:t>
            </a:r>
            <a:endParaRPr lang="en-US" dirty="0" smtClean="0">
              <a:latin typeface="Times New Roman" pitchFamily="18" charset="0"/>
              <a:cs typeface="Times New Roman" pitchFamily="18" charset="0"/>
            </a:endParaRPr>
          </a:p>
          <a:p>
            <a:pPr>
              <a:buFont typeface="Arial" pitchFamily="34" charset="0"/>
              <a:buNone/>
            </a:pPr>
            <a:endParaRPr lang="en-US" sz="1600" dirty="0" smtClean="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0E02E6D-B157-4C10-918A-C605841D56C4}"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Federal child nutrition programs play a critical role in providing nutritious, balanced meals to children and promoting healthy lifestyles. </a:t>
            </a:r>
          </a:p>
          <a:p>
            <a:pPr lvl="0"/>
            <a:endParaRPr lang="en-US" dirty="0" smtClean="0"/>
          </a:p>
          <a:p>
            <a:pPr lvl="0"/>
            <a:r>
              <a:rPr lang="en-US" dirty="0" smtClean="0"/>
              <a:t>Major strides have been made in recent years to improve the quality of meals served to children through Federal child nutrition programs. </a:t>
            </a:r>
          </a:p>
          <a:p>
            <a:pPr lvl="0"/>
            <a:endParaRPr lang="en-US" dirty="0" smtClean="0"/>
          </a:p>
          <a:p>
            <a:pPr lvl="0"/>
            <a:r>
              <a:rPr lang="en-US" dirty="0" smtClean="0"/>
              <a:t>Despite this significant progress, however, considerable work remains to be done to improve the diets</a:t>
            </a:r>
            <a:r>
              <a:rPr lang="en-US" baseline="0" dirty="0" smtClean="0"/>
              <a:t> of American </a:t>
            </a:r>
            <a:r>
              <a:rPr lang="en-US" dirty="0" smtClean="0"/>
              <a:t>children.  </a:t>
            </a:r>
          </a:p>
          <a:p>
            <a:pPr lvl="0"/>
            <a:endParaRPr lang="en-US" dirty="0" smtClean="0"/>
          </a:p>
          <a:p>
            <a:pPr defTabSz="881390">
              <a:defRPr/>
            </a:pPr>
            <a:r>
              <a:rPr lang="en-US" dirty="0" smtClean="0"/>
              <a:t>Available research has consistently shown that the diets of children in the U.S. do not meet current national dietary recommendations for nutrition and health. Overall, children today have diets that are low in fruits, vegetables, whole grains, and dairy foods and high in sodium, fat and added sugars. </a:t>
            </a:r>
          </a:p>
          <a:p>
            <a:pPr defTabSz="881390">
              <a:defRPr/>
            </a:pPr>
            <a:endParaRPr lang="en-US" dirty="0" smtClean="0"/>
          </a:p>
          <a:p>
            <a:pPr defTabSz="881390">
              <a:defRPr/>
            </a:pPr>
            <a:r>
              <a:rPr lang="en-US" dirty="0" smtClean="0"/>
              <a:t>This evidence indicates a continued need for</a:t>
            </a:r>
            <a:r>
              <a:rPr lang="en-US" baseline="0" dirty="0" smtClean="0"/>
              <a:t> further effort </a:t>
            </a:r>
            <a:r>
              <a:rPr lang="en-US" dirty="0" smtClean="0"/>
              <a:t>to improve the diets of children. </a:t>
            </a:r>
          </a:p>
          <a:p>
            <a:pPr lvl="0"/>
            <a:endParaRPr lang="en-US" dirty="0" smtClean="0"/>
          </a:p>
          <a:p>
            <a:endParaRPr lang="en-US" b="0" dirty="0"/>
          </a:p>
        </p:txBody>
      </p:sp>
      <p:sp>
        <p:nvSpPr>
          <p:cNvPr id="4" name="Slide Number Placeholder 3"/>
          <p:cNvSpPr>
            <a:spLocks noGrp="1"/>
          </p:cNvSpPr>
          <p:nvPr>
            <p:ph type="sldNum" sz="quarter" idx="10"/>
          </p:nvPr>
        </p:nvSpPr>
        <p:spPr/>
        <p:txBody>
          <a:bodyPr/>
          <a:lstStyle/>
          <a:p>
            <a:fld id="{47AF39CB-AB78-40E9-8E9E-EAA9E11B99B5}"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Since a significant portion of calories consumed by children takes place at school, improving the nutritional profile of all foods sold in school beyond Federally-reimbursable meals is critical to improve the diets and overall health of American children, and to</a:t>
            </a:r>
            <a:r>
              <a:rPr lang="en-US" baseline="0" dirty="0" smtClean="0"/>
              <a:t> </a:t>
            </a:r>
            <a:r>
              <a:rPr lang="en-US" dirty="0" smtClean="0"/>
              <a:t>ensure that children from all income levels adopt the kind of healthful eating habits and lifestyles that will enable them to live healthier, more productive lives.  </a:t>
            </a:r>
          </a:p>
          <a:p>
            <a:endParaRPr lang="en-US" dirty="0" smtClean="0"/>
          </a:p>
          <a:p>
            <a:r>
              <a:rPr lang="en-US" dirty="0" smtClean="0"/>
              <a:t>An</a:t>
            </a:r>
            <a:r>
              <a:rPr lang="en-US" baseline="0" dirty="0" smtClean="0"/>
              <a:t> increasing body of research tells us that giving school children healthy food options, through strong competitive food standards, will help them make healthier choices during the day and can reduce their risk for obesity. </a:t>
            </a: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lvl="0">
              <a:buFont typeface="Arial" pitchFamily="34" charset="0"/>
              <a:buNone/>
            </a:pPr>
            <a:r>
              <a:rPr lang="en-US" sz="1200" dirty="0" smtClean="0"/>
              <a:t>In developing the proposed rule, USDA considered a wide range of information available on competitive foods. </a:t>
            </a:r>
          </a:p>
          <a:p>
            <a:pPr lvl="0">
              <a:buFont typeface="Arial" pitchFamily="34" charset="0"/>
              <a:buNone/>
            </a:pPr>
            <a:endParaRPr lang="en-US" sz="1200" dirty="0" smtClean="0"/>
          </a:p>
          <a:p>
            <a:pPr lvl="0">
              <a:buFont typeface="Arial" pitchFamily="34" charset="0"/>
              <a:buNone/>
            </a:pPr>
            <a:r>
              <a:rPr lang="en-US" sz="1200" dirty="0" smtClean="0"/>
              <a:t>As part of USDA’s review of authoritative scientific recommendations for nutrition standards, the Agency gave consideration to the National Academies’ 2007 Institute of Medicine’s (IOM) report entitled </a:t>
            </a:r>
            <a:r>
              <a:rPr lang="en-US" sz="1200" u="sng" dirty="0" smtClean="0"/>
              <a:t>Nutrition</a:t>
            </a:r>
            <a:r>
              <a:rPr lang="en-US" sz="1200" i="1" dirty="0" smtClean="0"/>
              <a:t> </a:t>
            </a:r>
            <a:r>
              <a:rPr lang="en-US" sz="1200" u="sng" dirty="0" smtClean="0"/>
              <a:t>Standards for Foods in Schools: Leading the Way Toward Healthier Youth.</a:t>
            </a:r>
            <a:endParaRPr lang="en-US" sz="1200" dirty="0" smtClean="0"/>
          </a:p>
          <a:p>
            <a:pPr lvl="0"/>
            <a:endParaRPr lang="en-US" sz="1200" dirty="0" smtClean="0"/>
          </a:p>
          <a:p>
            <a:pPr lvl="0"/>
            <a:r>
              <a:rPr lang="en-US" sz="1200" dirty="0" smtClean="0"/>
              <a:t>In addition, the Department conducted a broad review of existing nutrition standards including:   </a:t>
            </a:r>
          </a:p>
          <a:p>
            <a:pPr lvl="0"/>
            <a:endParaRPr lang="en-US" sz="1200" dirty="0" smtClean="0"/>
          </a:p>
          <a:p>
            <a:pPr>
              <a:buFont typeface="Arial" pitchFamily="34" charset="0"/>
              <a:buChar char="•"/>
            </a:pPr>
            <a:r>
              <a:rPr lang="en-US" sz="1200" dirty="0" smtClean="0"/>
              <a:t>USDA’s </a:t>
            </a:r>
            <a:r>
              <a:rPr lang="en-US" sz="1200" dirty="0" err="1" smtClean="0"/>
              <a:t>HealthierUS</a:t>
            </a:r>
            <a:r>
              <a:rPr lang="en-US" sz="1200" baseline="0" dirty="0" smtClean="0"/>
              <a:t> School Challenge </a:t>
            </a:r>
            <a:r>
              <a:rPr lang="en-US" sz="1200" dirty="0" smtClean="0"/>
              <a:t>standards, </a:t>
            </a:r>
          </a:p>
          <a:p>
            <a:pPr>
              <a:buFont typeface="Arial" pitchFamily="34" charset="0"/>
              <a:buNone/>
            </a:pPr>
            <a:endParaRPr lang="en-US" sz="1200" dirty="0" smtClean="0"/>
          </a:p>
          <a:p>
            <a:pPr>
              <a:buFont typeface="Arial" pitchFamily="34" charset="0"/>
              <a:buChar char="•"/>
            </a:pPr>
            <a:r>
              <a:rPr lang="en-US" sz="1200" dirty="0" smtClean="0"/>
              <a:t>existing State and local nutrition standards for foods and beverages sold in competition with school meals and</a:t>
            </a:r>
          </a:p>
          <a:p>
            <a:pPr>
              <a:buFont typeface="Arial" pitchFamily="34" charset="0"/>
              <a:buChar char="•"/>
            </a:pPr>
            <a:endParaRPr lang="en-US" sz="1200" dirty="0" smtClean="0"/>
          </a:p>
          <a:p>
            <a:pPr>
              <a:buFont typeface="Arial" pitchFamily="34" charset="0"/>
              <a:buChar char="•"/>
            </a:pPr>
            <a:r>
              <a:rPr lang="en-US" sz="1200" dirty="0" smtClean="0"/>
              <a:t>existing voluntary standards and recommendations that have been developed by various private organizations such as the National Alliance for Nutrition and Activity and the Alliance for a Healthier Generation. </a:t>
            </a:r>
          </a:p>
          <a:p>
            <a:pPr lvl="0">
              <a:buFont typeface="Arial" pitchFamily="34" charset="0"/>
              <a:buChar char="•"/>
            </a:pPr>
            <a:endParaRPr lang="en-US" sz="1200" dirty="0" smtClean="0"/>
          </a:p>
          <a:p>
            <a:pPr lvl="0">
              <a:buFont typeface="Arial" pitchFamily="34" charset="0"/>
              <a:buNone/>
            </a:pPr>
            <a:r>
              <a:rPr lang="en-US" sz="1200" dirty="0" smtClean="0"/>
              <a:t>The Department also solicited input from Federal child nutrition program stakeholders, including nutrition and health professionals, academics, industry, interest groups and the public through a variety of channels.  </a:t>
            </a:r>
          </a:p>
          <a:p>
            <a:pPr lvl="0">
              <a:buFont typeface="Arial" pitchFamily="34" charset="0"/>
              <a:buChar char="•"/>
            </a:pPr>
            <a:endParaRPr lang="en-US" sz="1200" dirty="0" smtClean="0"/>
          </a:p>
          <a:p>
            <a:pPr lvl="0">
              <a:buFont typeface="Arial" pitchFamily="34" charset="0"/>
              <a:buNone/>
            </a:pPr>
            <a:r>
              <a:rPr lang="en-US" sz="1200" dirty="0" smtClean="0"/>
              <a:t>Input gathered from these various sources has served to assist the Department in formulating the standards and options proposed in this rule.  </a:t>
            </a:r>
          </a:p>
          <a:p>
            <a:endParaRPr lang="en-US" dirty="0" smtClean="0"/>
          </a:p>
          <a:p>
            <a:pPr lvl="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In addition, USDA strongly considered the practical application of the proposed</a:t>
            </a:r>
            <a:r>
              <a:rPr lang="en-US" baseline="0" dirty="0" smtClean="0"/>
              <a:t> </a:t>
            </a:r>
            <a:r>
              <a:rPr lang="en-US" dirty="0" smtClean="0"/>
              <a:t>standards in the school setting. They</a:t>
            </a:r>
            <a:r>
              <a:rPr lang="en-US" baseline="0" dirty="0" smtClean="0"/>
              <a:t> wanted the schools to be able to succeed at implementing these standards. </a:t>
            </a:r>
            <a:endParaRPr lang="en-US" dirty="0" smtClean="0"/>
          </a:p>
          <a:p>
            <a:pPr>
              <a:buNone/>
            </a:pPr>
            <a:r>
              <a:rPr lang="en-US" dirty="0" smtClean="0"/>
              <a:t> </a:t>
            </a:r>
          </a:p>
          <a:p>
            <a:pPr lvl="0"/>
            <a:r>
              <a:rPr lang="en-US" dirty="0" smtClean="0"/>
              <a:t>Making sure the standards align</a:t>
            </a:r>
            <a:r>
              <a:rPr lang="en-US" baseline="0" dirty="0" smtClean="0"/>
              <a:t> with and complement the efforts to improve nutrition already underway in the cafeteria under the recently updated school meal requirements was also a consideration in developing these proposed standards. </a:t>
            </a:r>
          </a:p>
          <a:p>
            <a:pPr lvl="0"/>
            <a:endParaRPr lang="en-US" baseline="0" dirty="0" smtClean="0"/>
          </a:p>
          <a:p>
            <a:pPr lvl="0"/>
            <a:r>
              <a:rPr lang="en-US" dirty="0" smtClean="0"/>
              <a:t>The intent of this proposal is to support the school meal programs as the major source of foods and beverages offered at school and to ensure that all other foods and beverages sold on the school campus during the school day will contribute to an overall healthful eating environment.</a:t>
            </a:r>
            <a:r>
              <a:rPr lang="en-US" baseline="0" dirty="0" smtClean="0"/>
              <a:t> Together the school meal standards and the proposed nutrition standards for all foods support the</a:t>
            </a:r>
            <a:r>
              <a:rPr lang="en-US" dirty="0" smtClean="0"/>
              <a:t> goal of improving the nutrition environment of our Nation’s schools.  </a:t>
            </a:r>
          </a:p>
          <a:p>
            <a:pPr>
              <a:buNone/>
            </a:pPr>
            <a:r>
              <a:rPr lang="en-US" dirty="0" smtClean="0"/>
              <a:t> </a:t>
            </a:r>
          </a:p>
          <a:p>
            <a:r>
              <a:rPr lang="en-US" dirty="0" smtClean="0"/>
              <a:t>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Section 208 of the Healthy,</a:t>
            </a:r>
            <a:r>
              <a:rPr lang="en-US" baseline="0" dirty="0" smtClean="0"/>
              <a:t> Hunger-Free Kids Act</a:t>
            </a:r>
            <a:r>
              <a:rPr lang="en-US" dirty="0" smtClean="0"/>
              <a:t> amended Section 10 of the Child Nutrition Act providing the Secretary new authority to establish nutrition standards for all foods and beverages sold outside of the Federal child nutrition programs in schools.  </a:t>
            </a:r>
          </a:p>
          <a:p>
            <a:pPr lvl="0"/>
            <a:endParaRPr lang="en-US" dirty="0" smtClean="0"/>
          </a:p>
          <a:p>
            <a:pPr lvl="0"/>
            <a:r>
              <a:rPr lang="en-US" dirty="0" smtClean="0"/>
              <a:t>Specifically, the Child</a:t>
            </a:r>
            <a:r>
              <a:rPr lang="en-US" baseline="0" dirty="0" smtClean="0"/>
              <a:t> Nutrition Act</a:t>
            </a:r>
            <a:r>
              <a:rPr lang="en-US" dirty="0" smtClean="0"/>
              <a:t> was amended to require that the Secretary promulgate proposed regulations to establish nutrition standards for foods sold in schools other than those foods provided under the Child Nutrition Act and the National School</a:t>
            </a:r>
            <a:r>
              <a:rPr lang="en-US" baseline="0" dirty="0" smtClean="0"/>
              <a:t> Lunch Act</a:t>
            </a:r>
            <a:r>
              <a:rPr lang="en-US" dirty="0" smtClean="0"/>
              <a:t>. These foods are typically</a:t>
            </a:r>
            <a:r>
              <a:rPr lang="en-US" baseline="0" dirty="0" smtClean="0"/>
              <a:t> referred to as competitive foods, as they compete with the meal.</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provisions specify that the nutrition standards shall apply to all foods sold (a) outside the school meal programs; (b) on the school campus; and (c) at any time during the school day. </a:t>
            </a:r>
          </a:p>
          <a:p>
            <a:pPr lvl="0"/>
            <a:r>
              <a:rPr lang="en-US" dirty="0" smtClean="0"/>
              <a:t>  </a:t>
            </a:r>
          </a:p>
          <a:p>
            <a:pPr lvl="0"/>
            <a:r>
              <a:rPr lang="en-US" dirty="0" smtClean="0"/>
              <a:t>Prior to enactment of the Healthy,</a:t>
            </a:r>
            <a:r>
              <a:rPr lang="en-US" baseline="0" dirty="0" smtClean="0"/>
              <a:t> Hunger-Free Kids Act</a:t>
            </a:r>
            <a:r>
              <a:rPr lang="en-US" dirty="0" smtClean="0"/>
              <a:t>, USDA’s authority to regulate the types of foods sold in schools was limited to meal pattern requirements for reimbursable meals and other foods sold in the food service areas during meal periods.</a:t>
            </a:r>
          </a:p>
          <a:p>
            <a:pPr lvl="0"/>
            <a:endParaRPr lang="en-US" dirty="0" smtClean="0"/>
          </a:p>
          <a:p>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0"/>
            <a:r>
              <a:rPr lang="en-US" dirty="0" smtClean="0"/>
              <a:t>The law stipulates that standards for all foods sold in school be consistent with the most recent Dietary Guidelines for Americans. </a:t>
            </a:r>
          </a:p>
          <a:p>
            <a:pPr lvl="0"/>
            <a:endParaRPr lang="en-US" dirty="0" smtClean="0"/>
          </a:p>
          <a:p>
            <a:pPr lvl="0"/>
            <a:r>
              <a:rPr lang="en-US" dirty="0" smtClean="0"/>
              <a:t>The law also directs</a:t>
            </a:r>
            <a:r>
              <a:rPr lang="en-US" baseline="0" dirty="0" smtClean="0"/>
              <a:t> the </a:t>
            </a:r>
            <a:r>
              <a:rPr lang="en-US" dirty="0" smtClean="0"/>
              <a:t>Secretary, when</a:t>
            </a:r>
            <a:r>
              <a:rPr lang="en-US" baseline="0" dirty="0" smtClean="0"/>
              <a:t> establishing the nutrition standards, to</a:t>
            </a:r>
            <a:r>
              <a:rPr lang="en-US" dirty="0" smtClean="0"/>
              <a:t> consider: </a:t>
            </a:r>
          </a:p>
          <a:p>
            <a:pPr lvl="0"/>
            <a:endParaRPr lang="en-US" dirty="0" smtClean="0"/>
          </a:p>
          <a:p>
            <a:pPr lvl="1">
              <a:buFont typeface="Arial" pitchFamily="34" charset="0"/>
              <a:buChar char="•"/>
            </a:pPr>
            <a:r>
              <a:rPr lang="en-US" sz="1500" dirty="0" smtClean="0"/>
              <a:t>authoritative scientific recommendations for nutrition standards; </a:t>
            </a:r>
          </a:p>
          <a:p>
            <a:pPr lvl="1">
              <a:buFont typeface="Arial" pitchFamily="34" charset="0"/>
              <a:buChar char="•"/>
            </a:pPr>
            <a:endParaRPr lang="en-US" sz="1500" dirty="0" smtClean="0"/>
          </a:p>
          <a:p>
            <a:pPr lvl="1">
              <a:buFont typeface="Arial" pitchFamily="34" charset="0"/>
              <a:buChar char="•"/>
            </a:pPr>
            <a:r>
              <a:rPr lang="en-US" sz="1500" dirty="0" smtClean="0"/>
              <a:t>existing school nutrition standards, including voluntary standards for beverages and snack foods; </a:t>
            </a:r>
          </a:p>
          <a:p>
            <a:pPr lvl="1">
              <a:buFont typeface="Arial" pitchFamily="34" charset="0"/>
              <a:buChar char="•"/>
            </a:pPr>
            <a:endParaRPr lang="en-US" sz="1500" dirty="0" smtClean="0"/>
          </a:p>
          <a:p>
            <a:pPr lvl="1">
              <a:buFont typeface="Arial" pitchFamily="34" charset="0"/>
              <a:buChar char="•"/>
            </a:pPr>
            <a:r>
              <a:rPr lang="en-US" sz="1500" dirty="0" smtClean="0"/>
              <a:t>current State and local standards; </a:t>
            </a:r>
          </a:p>
          <a:p>
            <a:pPr lvl="1">
              <a:buFont typeface="Arial" pitchFamily="34" charset="0"/>
              <a:buChar char="•"/>
            </a:pPr>
            <a:endParaRPr lang="en-US" sz="1500" dirty="0" smtClean="0"/>
          </a:p>
          <a:p>
            <a:pPr lvl="1">
              <a:buFont typeface="Arial" pitchFamily="34" charset="0"/>
              <a:buChar char="•"/>
            </a:pPr>
            <a:r>
              <a:rPr lang="en-US" sz="1500" dirty="0" smtClean="0"/>
              <a:t>the practical application of the nutrition standards; and </a:t>
            </a:r>
          </a:p>
          <a:p>
            <a:pPr lvl="1">
              <a:buFont typeface="Arial" pitchFamily="34" charset="0"/>
              <a:buChar char="•"/>
            </a:pPr>
            <a:endParaRPr lang="en-US" sz="1500" dirty="0" smtClean="0"/>
          </a:p>
          <a:p>
            <a:pPr lvl="1">
              <a:buFont typeface="Arial" pitchFamily="34" charset="0"/>
              <a:buChar char="•"/>
            </a:pPr>
            <a:r>
              <a:rPr lang="en-US" sz="1500" dirty="0" smtClean="0"/>
              <a:t>special exemptions for school-sponsored</a:t>
            </a:r>
            <a:r>
              <a:rPr lang="en-US" sz="1500" baseline="0" dirty="0" smtClean="0"/>
              <a:t> fundraisers</a:t>
            </a:r>
            <a:endParaRPr lang="en-US" sz="1500" dirty="0" smtClean="0"/>
          </a:p>
          <a:p>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8B6B8C7-0822-429B-B1B2-2D1612127441}" type="datetime1">
              <a:rPr lang="en-US" smtClean="0"/>
              <a:pPr/>
              <a:t>9/16/2014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ACBB548E-D236-48B0-B771-751CF2B41A1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19E54D-3597-4042-8E59-B9CFD223EEBA}" type="datetime1">
              <a:rPr lang="en-US" smtClean="0"/>
              <a:pPr/>
              <a:t>9/16/2014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BB548E-D236-48B0-B771-751CF2B41A1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35F891-AC5C-4699-ACDD-153A2BA48B9E}" type="datetime1">
              <a:rPr lang="en-US" smtClean="0"/>
              <a:pPr/>
              <a:t>9/16/2014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BB548E-D236-48B0-B771-751CF2B41A1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814EF942-B9D5-416A-8545-7361CB66B695}" type="datetime1">
              <a:rPr lang="en-US" smtClean="0"/>
              <a:pPr/>
              <a:t>9/16/2014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BB548E-D236-48B0-B771-751CF2B41A1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5CA246E-3C92-4BA8-A01B-F66C7421AC47}" type="datetime1">
              <a:rPr lang="en-US" smtClean="0"/>
              <a:pPr/>
              <a:t>9/16/2014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BB548E-D236-48B0-B771-751CF2B41A1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5612BBD-73EB-4106-B780-A3D666E52756}" type="datetime1">
              <a:rPr lang="en-US" smtClean="0"/>
              <a:pPr/>
              <a:t>9/16/2014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BB548E-D236-48B0-B771-751CF2B41A1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6DEED9A-EACA-4DAC-ABB7-5A4DFD50F1CF}" type="datetime1">
              <a:rPr lang="en-US" smtClean="0"/>
              <a:pPr/>
              <a:t>9/16/2014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CBB548E-D236-48B0-B771-751CF2B41A1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D9D05BC-F48A-4EBD-B57F-35D615D02792}" type="datetime1">
              <a:rPr lang="en-US" smtClean="0"/>
              <a:pPr/>
              <a:t>9/16/2014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CBB548E-D236-48B0-B771-751CF2B41A1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86605D-DC73-405A-B2B6-7F16AF7D2209}" type="datetime1">
              <a:rPr lang="en-US" smtClean="0"/>
              <a:pPr/>
              <a:t>9/16/2014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86A888-5CB8-44B9-BD71-F828EB7AA2C2}" type="datetime1">
              <a:rPr lang="en-US" smtClean="0"/>
              <a:pPr/>
              <a:t>9/16/2014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BB548E-D236-48B0-B771-751CF2B41A1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A8CAC10-A44B-4015-B1F0-B65B95315088}" type="datetime1">
              <a:rPr lang="en-US" smtClean="0"/>
              <a:pPr/>
              <a:t>9/16/2014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ACBB548E-D236-48B0-B771-751CF2B41A16}" type="slidenum">
              <a:rPr lang="en-US" smtClean="0"/>
              <a:pPr/>
              <a:t>‹#›</a:t>
            </a:fld>
            <a:endParaRPr lang="en-US" dirty="0"/>
          </a:p>
        </p:txBody>
      </p:sp>
      <p:sp>
        <p:nvSpPr>
          <p:cNvPr id="3" name="Picture Placeholder 2"/>
          <p:cNvSpPr>
            <a:spLocks noGrp="1"/>
          </p:cNvSpPr>
          <p:nvPr>
            <p:ph type="pic" idx="1"/>
          </p:nvPr>
        </p:nvSpPr>
        <p:spPr>
          <a:xfrm rot="420000">
            <a:off x="3498979" y="1257326"/>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3" name="Rectangle 12"/>
          <p:cNvSpPr/>
          <p:nvPr userDrawn="1"/>
        </p:nvSpPr>
        <p:spPr>
          <a:xfrm rot="19433424">
            <a:off x="1186313" y="2323398"/>
            <a:ext cx="5988884" cy="1323439"/>
          </a:xfrm>
          <a:prstGeom prst="rect">
            <a:avLst/>
          </a:prstGeom>
        </p:spPr>
        <p:txBody>
          <a:bodyPr wrap="none">
            <a:spAutoFit/>
          </a:bodyPr>
          <a:lstStyle/>
          <a:p>
            <a:r>
              <a:rPr kumimoji="0" lang="en-US" sz="8000" b="0" i="0" u="none" strike="noStrike" kern="1200" cap="none" spc="0" normalizeH="0" baseline="0" noProof="0" dirty="0" smtClean="0">
                <a:ln w="18415" cmpd="sng">
                  <a:solidFill>
                    <a:prstClr val="white"/>
                  </a:solidFill>
                  <a:prstDash val="solid"/>
                </a:ln>
                <a:noFill/>
                <a:effectLst>
                  <a:outerShdw blurRad="63500" dir="3600000" algn="tl" rotWithShape="0">
                    <a:srgbClr val="000000">
                      <a:alpha val="70000"/>
                    </a:srgbClr>
                  </a:outerShdw>
                </a:effectLst>
                <a:uLnTx/>
                <a:uFillTx/>
                <a:latin typeface="+mn-lt"/>
                <a:ea typeface="+mn-ea"/>
                <a:cs typeface="+mn-cs"/>
              </a:rPr>
              <a:t>Confidential</a:t>
            </a:r>
            <a:r>
              <a:rPr kumimoji="0" lang="en-US" sz="8000" b="0" i="0" u="none" strike="noStrike" kern="1200" cap="none" spc="0" normalizeH="0" baseline="0" noProof="0" dirty="0" smtClean="0">
                <a:ln>
                  <a:solidFill>
                    <a:prstClr val="white"/>
                  </a:solidFill>
                </a:ln>
                <a:noFill/>
                <a:effectLst/>
                <a:uLnTx/>
                <a:uFillTx/>
                <a:latin typeface="+mn-lt"/>
                <a:ea typeface="+mn-ea"/>
                <a:cs typeface="+mn-cs"/>
              </a:rPr>
              <a:t> </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A212F82-F733-46BF-9D11-821B00377A03}" type="datetime1">
              <a:rPr lang="en-US" smtClean="0"/>
              <a:pPr/>
              <a:t>9/16/2014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CBB548E-D236-48B0-B771-751CF2B41A16}"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
        <p:nvSpPr>
          <p:cNvPr id="14" name="TextBox 13"/>
          <p:cNvSpPr txBox="1"/>
          <p:nvPr userDrawn="1"/>
        </p:nvSpPr>
        <p:spPr>
          <a:xfrm rot="20579530">
            <a:off x="1796663" y="3367735"/>
            <a:ext cx="6012831" cy="1200329"/>
          </a:xfrm>
          <a:prstGeom prst="rect">
            <a:avLst/>
          </a:prstGeom>
          <a:noFill/>
        </p:spPr>
        <p:txBody>
          <a:bodyPr wrap="square" rtlCol="0">
            <a:spAutoFit/>
          </a:bodyPr>
          <a:lstStyle/>
          <a:p>
            <a:r>
              <a:rPr lang="en-US" sz="7200" dirty="0" smtClean="0">
                <a:ln>
                  <a:solidFill>
                    <a:schemeClr val="bg2">
                      <a:lumMod val="40000"/>
                      <a:lumOff val="60000"/>
                    </a:schemeClr>
                  </a:solidFill>
                </a:ln>
                <a:noFill/>
              </a:rPr>
              <a:t> </a:t>
            </a:r>
            <a:endParaRPr lang="en-US" sz="7200" dirty="0">
              <a:ln>
                <a:solidFill>
                  <a:schemeClr val="bg2">
                    <a:lumMod val="40000"/>
                    <a:lumOff val="60000"/>
                  </a:schemeClr>
                </a:solidFill>
              </a:ln>
              <a:noFill/>
            </a:endParaRPr>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choosemyplate.gov/index.html" TargetMode="External"/><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851648" cy="2362200"/>
          </a:xfrm>
        </p:spPr>
        <p:txBody>
          <a:bodyPr>
            <a:normAutofit fontScale="90000"/>
          </a:bodyPr>
          <a:lstStyle/>
          <a:p>
            <a:r>
              <a:rPr lang="en-US" dirty="0" smtClean="0"/>
              <a:t>Proposed Rule: Nutrition Standards for All Foods Sold in School</a:t>
            </a:r>
            <a:endParaRPr lang="en-US" dirty="0"/>
          </a:p>
        </p:txBody>
      </p:sp>
      <p:sp>
        <p:nvSpPr>
          <p:cNvPr id="3" name="Subtitle 2"/>
          <p:cNvSpPr>
            <a:spLocks noGrp="1"/>
          </p:cNvSpPr>
          <p:nvPr>
            <p:ph type="subTitle" idx="1"/>
          </p:nvPr>
        </p:nvSpPr>
        <p:spPr>
          <a:xfrm>
            <a:off x="533400" y="4648200"/>
            <a:ext cx="7854696" cy="1752600"/>
          </a:xfrm>
        </p:spPr>
        <p:txBody>
          <a:bodyPr>
            <a:normAutofit/>
          </a:bodyPr>
          <a:lstStyle/>
          <a:p>
            <a:r>
              <a:rPr lang="en-US" dirty="0" smtClean="0"/>
              <a:t>Wyoming Department of Education</a:t>
            </a:r>
          </a:p>
          <a:p>
            <a:r>
              <a:rPr lang="en-US" dirty="0" smtClean="0"/>
              <a:t>Child Nutrition Division</a:t>
            </a:r>
          </a:p>
          <a:p>
            <a:r>
              <a:rPr lang="en-US" dirty="0" smtClean="0"/>
              <a:t> 2014</a:t>
            </a:r>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1</a:t>
            </a:fld>
            <a:endParaRPr lang="en-US" dirty="0"/>
          </a:p>
        </p:txBody>
      </p:sp>
      <p:pic>
        <p:nvPicPr>
          <p:cNvPr id="78850" name="Picture 2" descr="USDA Food &amp; Nutrition Service"/>
          <p:cNvPicPr>
            <a:picLocks noChangeAspect="1" noChangeArrowheads="1"/>
          </p:cNvPicPr>
          <p:nvPr/>
        </p:nvPicPr>
        <p:blipFill>
          <a:blip r:embed="rId3" cstate="print"/>
          <a:srcRect r="63494"/>
          <a:stretch>
            <a:fillRect/>
          </a:stretch>
        </p:blipFill>
        <p:spPr bwMode="auto">
          <a:xfrm>
            <a:off x="228600" y="6096000"/>
            <a:ext cx="2667000" cy="50482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students</a:t>
            </a:r>
            <a:endParaRPr lang="en-US" dirty="0"/>
          </a:p>
        </p:txBody>
      </p:sp>
      <p:sp>
        <p:nvSpPr>
          <p:cNvPr id="3" name="Content Placeholder 2"/>
          <p:cNvSpPr>
            <a:spLocks noGrp="1"/>
          </p:cNvSpPr>
          <p:nvPr>
            <p:ph idx="1"/>
          </p:nvPr>
        </p:nvSpPr>
        <p:spPr/>
        <p:txBody>
          <a:bodyPr>
            <a:normAutofit/>
          </a:bodyPr>
          <a:lstStyle/>
          <a:p>
            <a:pPr lvl="0">
              <a:buNone/>
            </a:pPr>
            <a:r>
              <a:rPr lang="en-US" dirty="0" smtClean="0"/>
              <a:t>The proposed changes are intended to:</a:t>
            </a:r>
          </a:p>
          <a:p>
            <a:pPr lvl="0">
              <a:buNone/>
            </a:pPr>
            <a:r>
              <a:rPr lang="en-US" dirty="0" smtClean="0"/>
              <a:t> </a:t>
            </a:r>
          </a:p>
          <a:p>
            <a:pPr lvl="1">
              <a:buFont typeface="Arial" pitchFamily="34" charset="0"/>
              <a:buChar char="•"/>
            </a:pPr>
            <a:r>
              <a:rPr lang="en-US" dirty="0" smtClean="0"/>
              <a:t>improve the health of the Nation’s children, </a:t>
            </a:r>
          </a:p>
          <a:p>
            <a:pPr lvl="1">
              <a:buNone/>
            </a:pPr>
            <a:endParaRPr lang="en-US" dirty="0" smtClean="0"/>
          </a:p>
          <a:p>
            <a:pPr lvl="1">
              <a:buFont typeface="Arial" pitchFamily="34" charset="0"/>
              <a:buChar char="•"/>
            </a:pPr>
            <a:r>
              <a:rPr lang="en-US" dirty="0" smtClean="0"/>
              <a:t>increase consumption of healthful foods during the school day and</a:t>
            </a:r>
          </a:p>
          <a:p>
            <a:pPr lvl="1">
              <a:buNone/>
            </a:pPr>
            <a:endParaRPr lang="en-US" dirty="0" smtClean="0"/>
          </a:p>
          <a:p>
            <a:pPr lvl="1">
              <a:buFont typeface="Arial" pitchFamily="34" charset="0"/>
              <a:buChar char="•"/>
            </a:pPr>
            <a:r>
              <a:rPr lang="en-US" dirty="0" smtClean="0"/>
              <a:t>create an environment that reinforces the development of healthy eating habits.</a:t>
            </a:r>
          </a:p>
          <a:p>
            <a:pPr>
              <a:buNone/>
            </a:pPr>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10</a:t>
            </a:fld>
            <a:endParaRPr lang="en-US" dirty="0"/>
          </a:p>
        </p:txBody>
      </p:sp>
      <p:pic>
        <p:nvPicPr>
          <p:cNvPr id="108546" name="Picture 2" descr="picture of grains  - Almond in wooden bowl - JPG "/>
          <p:cNvPicPr>
            <a:picLocks noChangeAspect="1" noChangeArrowheads="1"/>
          </p:cNvPicPr>
          <p:nvPr/>
        </p:nvPicPr>
        <p:blipFill>
          <a:blip r:embed="rId3" cstate="print"/>
          <a:srcRect/>
          <a:stretch>
            <a:fillRect/>
          </a:stretch>
        </p:blipFill>
        <p:spPr bwMode="auto">
          <a:xfrm>
            <a:off x="7162800" y="1219200"/>
            <a:ext cx="1619250" cy="107632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Standards</a:t>
            </a:r>
            <a:endParaRPr lang="en-US" dirty="0"/>
          </a:p>
        </p:txBody>
      </p:sp>
      <p:sp>
        <p:nvSpPr>
          <p:cNvPr id="3" name="Content Placeholder 2"/>
          <p:cNvSpPr>
            <a:spLocks noGrp="1"/>
          </p:cNvSpPr>
          <p:nvPr>
            <p:ph idx="1"/>
          </p:nvPr>
        </p:nvSpPr>
        <p:spPr/>
        <p:txBody>
          <a:bodyPr>
            <a:normAutofit/>
          </a:bodyPr>
          <a:lstStyle/>
          <a:p>
            <a:pPr lvl="0"/>
            <a:endParaRPr lang="en-US" dirty="0" smtClean="0"/>
          </a:p>
          <a:p>
            <a:pPr lvl="0"/>
            <a:endParaRPr lang="en-US" dirty="0" smtClean="0"/>
          </a:p>
          <a:p>
            <a:pPr lvl="0"/>
            <a:r>
              <a:rPr lang="en-US" dirty="0" smtClean="0"/>
              <a:t>The nutrition standards  for all foods sold in school  are </a:t>
            </a:r>
            <a:r>
              <a:rPr lang="en-US" u="sng" dirty="0" smtClean="0"/>
              <a:t>minimum</a:t>
            </a:r>
            <a:r>
              <a:rPr lang="en-US" dirty="0" smtClean="0"/>
              <a:t> standards.  </a:t>
            </a:r>
          </a:p>
          <a:p>
            <a:pPr lvl="0"/>
            <a:endParaRPr lang="en-US" dirty="0" smtClean="0"/>
          </a:p>
          <a:p>
            <a:pPr lvl="0"/>
            <a:r>
              <a:rPr lang="en-US" dirty="0" smtClean="0"/>
              <a:t>Additional State or local standards are allowed if consistent with the final rule.    </a:t>
            </a:r>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Definitions </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ACBB548E-D236-48B0-B771-751CF2B41A16}"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endParaRPr lang="en-US" dirty="0" smtClean="0"/>
          </a:p>
          <a:p>
            <a:pPr>
              <a:buNone/>
            </a:pPr>
            <a:r>
              <a:rPr lang="en-US" dirty="0" smtClean="0"/>
              <a:t>	Nutrition standards for competitive foods apply to all foods and beverages sold: </a:t>
            </a:r>
          </a:p>
          <a:p>
            <a:pPr>
              <a:buNone/>
            </a:pPr>
            <a:endParaRPr lang="en-US" dirty="0" smtClean="0"/>
          </a:p>
          <a:p>
            <a:pPr lvl="1"/>
            <a:r>
              <a:rPr lang="en-US" u="sng" dirty="0" smtClean="0"/>
              <a:t>outside the school meals </a:t>
            </a:r>
            <a:r>
              <a:rPr lang="en-US" dirty="0" smtClean="0"/>
              <a:t>programs; </a:t>
            </a:r>
          </a:p>
          <a:p>
            <a:pPr lvl="1"/>
            <a:r>
              <a:rPr lang="en-US" u="sng" dirty="0" smtClean="0"/>
              <a:t>on the school campus</a:t>
            </a:r>
            <a:r>
              <a:rPr lang="en-US" dirty="0" smtClean="0"/>
              <a:t>; and </a:t>
            </a:r>
          </a:p>
          <a:p>
            <a:pPr lvl="1"/>
            <a:r>
              <a:rPr lang="en-US" dirty="0" smtClean="0"/>
              <a:t>at any time </a:t>
            </a:r>
            <a:r>
              <a:rPr lang="en-US" u="sng" dirty="0" smtClean="0"/>
              <a:t>during the school day</a:t>
            </a:r>
            <a:r>
              <a:rPr lang="en-US" dirty="0" smtClean="0"/>
              <a:t>.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Proposed Definitions</a:t>
            </a:r>
            <a:endParaRPr lang="en-US" dirty="0"/>
          </a:p>
        </p:txBody>
      </p:sp>
      <p:sp>
        <p:nvSpPr>
          <p:cNvPr id="3" name="Content Placeholder 2"/>
          <p:cNvSpPr>
            <a:spLocks noGrp="1"/>
          </p:cNvSpPr>
          <p:nvPr>
            <p:ph idx="1"/>
          </p:nvPr>
        </p:nvSpPr>
        <p:spPr/>
        <p:txBody>
          <a:bodyPr>
            <a:normAutofit/>
          </a:bodyPr>
          <a:lstStyle/>
          <a:p>
            <a:endParaRPr lang="en-US" u="sng" dirty="0" smtClean="0"/>
          </a:p>
          <a:p>
            <a:pPr>
              <a:buNone/>
            </a:pPr>
            <a:r>
              <a:rPr lang="en-US" dirty="0" smtClean="0"/>
              <a:t>	</a:t>
            </a:r>
          </a:p>
          <a:p>
            <a:pPr>
              <a:buNone/>
            </a:pPr>
            <a:r>
              <a:rPr lang="en-US" dirty="0" smtClean="0"/>
              <a:t>	</a:t>
            </a:r>
            <a:r>
              <a:rPr lang="en-US" sz="2800" u="sng" dirty="0" smtClean="0"/>
              <a:t>Competitive food</a:t>
            </a:r>
            <a:r>
              <a:rPr lang="en-US" sz="2800" dirty="0" smtClean="0"/>
              <a:t>:  all food and beverages sold to students on the </a:t>
            </a:r>
            <a:r>
              <a:rPr lang="en-US" sz="2800" u="sng" dirty="0" smtClean="0"/>
              <a:t>School campus</a:t>
            </a:r>
            <a:r>
              <a:rPr lang="en-US" sz="2800" dirty="0" smtClean="0"/>
              <a:t> during the </a:t>
            </a:r>
            <a:r>
              <a:rPr lang="en-US" sz="2800" u="sng" dirty="0" smtClean="0"/>
              <a:t>School day, </a:t>
            </a:r>
            <a:r>
              <a:rPr lang="en-US" sz="2800" dirty="0" smtClean="0"/>
              <a:t>other than those meals reimbursable under programs authorized by the NSLA and the CNA.  </a:t>
            </a:r>
          </a:p>
          <a:p>
            <a:pPr>
              <a:buNone/>
            </a:pPr>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Definitions</a:t>
            </a:r>
            <a:endParaRPr lang="en-US" dirty="0"/>
          </a:p>
        </p:txBody>
      </p:sp>
      <p:sp>
        <p:nvSpPr>
          <p:cNvPr id="3" name="Content Placeholder 2"/>
          <p:cNvSpPr>
            <a:spLocks noGrp="1"/>
          </p:cNvSpPr>
          <p:nvPr>
            <p:ph idx="1"/>
          </p:nvPr>
        </p:nvSpPr>
        <p:spPr/>
        <p:txBody>
          <a:bodyPr/>
          <a:lstStyle/>
          <a:p>
            <a:pPr>
              <a:buNone/>
            </a:pPr>
            <a:endParaRPr lang="en-US" u="sng" dirty="0" smtClean="0"/>
          </a:p>
          <a:p>
            <a:pPr>
              <a:buNone/>
            </a:pPr>
            <a:endParaRPr lang="en-US" u="sng" dirty="0" smtClean="0"/>
          </a:p>
          <a:p>
            <a:pPr>
              <a:buNone/>
            </a:pPr>
            <a:r>
              <a:rPr lang="en-US" dirty="0" smtClean="0"/>
              <a:t>	</a:t>
            </a:r>
            <a:r>
              <a:rPr lang="en-US" sz="3200" u="sng" dirty="0" smtClean="0"/>
              <a:t>School campus:</a:t>
            </a:r>
            <a:r>
              <a:rPr lang="en-US" sz="3200" dirty="0" smtClean="0"/>
              <a:t> all areas of the property under the jurisdiction of the school that are accessible to students during the school day.</a:t>
            </a:r>
          </a:p>
          <a:p>
            <a:pPr>
              <a:buNone/>
            </a:pPr>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Definitions</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endParaRPr lang="en-US" u="sng" dirty="0" smtClean="0"/>
          </a:p>
          <a:p>
            <a:pPr>
              <a:buNone/>
            </a:pPr>
            <a:r>
              <a:rPr lang="en-US" dirty="0" smtClean="0"/>
              <a:t>	</a:t>
            </a:r>
            <a:r>
              <a:rPr lang="en-US" sz="3200" u="sng" dirty="0" smtClean="0"/>
              <a:t>School day:</a:t>
            </a:r>
            <a:r>
              <a:rPr lang="en-US" sz="3200" dirty="0" smtClean="0"/>
              <a:t> the period from the midnight before, to 30 minutes after the end of the official school day.  </a:t>
            </a:r>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Summary of Proposed Standards</a:t>
            </a:r>
            <a:endParaRPr lang="en-US" dirty="0"/>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ACBB548E-D236-48B0-B771-751CF2B41A16}"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Areas Will the Rule Affect? </a:t>
            </a:r>
            <a:endParaRPr lang="en-US" dirty="0"/>
          </a:p>
        </p:txBody>
      </p:sp>
      <p:graphicFrame>
        <p:nvGraphicFramePr>
          <p:cNvPr id="7" name="Content Placeholder 6"/>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ACBB548E-D236-48B0-B771-751CF2B41A16}"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610600" cy="990600"/>
          </a:xfrm>
        </p:spPr>
        <p:txBody>
          <a:bodyPr>
            <a:normAutofit fontScale="90000"/>
          </a:bodyPr>
          <a:lstStyle/>
          <a:p>
            <a:r>
              <a:rPr lang="en-US" dirty="0" smtClean="0"/>
              <a:t>Entrée (a la Carte) Foods </a:t>
            </a:r>
            <a:r>
              <a:rPr lang="en-US" sz="4000" dirty="0" smtClean="0"/>
              <a:t>Nutrition Facts</a:t>
            </a:r>
            <a:endParaRPr lang="en-US" sz="4000" dirty="0"/>
          </a:p>
        </p:txBody>
      </p:sp>
      <p:sp>
        <p:nvSpPr>
          <p:cNvPr id="3" name="Content Placeholder 2"/>
          <p:cNvSpPr>
            <a:spLocks noGrp="1"/>
          </p:cNvSpPr>
          <p:nvPr>
            <p:ph idx="1"/>
          </p:nvPr>
        </p:nvSpPr>
        <p:spPr>
          <a:xfrm>
            <a:off x="457200" y="1935480"/>
            <a:ext cx="8229600" cy="4541520"/>
          </a:xfrm>
        </p:spPr>
        <p:txBody>
          <a:bodyPr/>
          <a:lstStyle/>
          <a:p>
            <a:r>
              <a:rPr lang="en-US" dirty="0" smtClean="0"/>
              <a:t>    Calories           &lt;  350</a:t>
            </a:r>
          </a:p>
          <a:p>
            <a:pPr>
              <a:buNone/>
            </a:pPr>
            <a:endParaRPr lang="en-US" sz="1600" dirty="0" smtClean="0"/>
          </a:p>
          <a:p>
            <a:pPr>
              <a:buNone/>
            </a:pPr>
            <a:r>
              <a:rPr lang="en-US" dirty="0" smtClean="0"/>
              <a:t>                           </a:t>
            </a:r>
            <a:r>
              <a:rPr lang="en-US" u="sng" dirty="0" smtClean="0"/>
              <a:t>% Daily Value </a:t>
            </a:r>
          </a:p>
          <a:p>
            <a:r>
              <a:rPr lang="en-US" dirty="0" smtClean="0"/>
              <a:t>Total Fat              &lt;  35%  </a:t>
            </a:r>
          </a:p>
          <a:p>
            <a:pPr lvl="1">
              <a:buFont typeface="Courier New" pitchFamily="49" charset="0"/>
              <a:buChar char="o"/>
            </a:pPr>
            <a:r>
              <a:rPr lang="en-US" dirty="0" smtClean="0"/>
              <a:t> Sat Fat               &lt;  10 %  </a:t>
            </a:r>
          </a:p>
          <a:p>
            <a:pPr lvl="1">
              <a:buFont typeface="Courier New" pitchFamily="49" charset="0"/>
              <a:buChar char="o"/>
            </a:pPr>
            <a:r>
              <a:rPr lang="en-US" dirty="0" smtClean="0"/>
              <a:t>Trans Fat                 0     (&lt; 0.5 g per serving)</a:t>
            </a:r>
          </a:p>
          <a:p>
            <a:r>
              <a:rPr lang="en-US" dirty="0" smtClean="0"/>
              <a:t>Sodium                &lt;  480 mg  </a:t>
            </a:r>
          </a:p>
          <a:p>
            <a:r>
              <a:rPr lang="en-US" dirty="0" smtClean="0"/>
              <a:t>Sugar                    &lt;  35% </a:t>
            </a:r>
            <a:r>
              <a:rPr lang="en-US" sz="2000" dirty="0" smtClean="0"/>
              <a:t>[grams of sugar divided by total weight</a:t>
            </a:r>
          </a:p>
          <a:p>
            <a:pPr>
              <a:buNone/>
            </a:pPr>
            <a:r>
              <a:rPr lang="en-US" sz="2000" dirty="0" smtClean="0"/>
              <a:t>                                                           of serving in grams] times 100 = %</a:t>
            </a:r>
          </a:p>
          <a:p>
            <a:pPr>
              <a:buNone/>
            </a:pPr>
            <a:endParaRPr lang="en-US" dirty="0" smtClean="0"/>
          </a:p>
        </p:txBody>
      </p:sp>
      <p:sp>
        <p:nvSpPr>
          <p:cNvPr id="4" name="Slide Number Placeholder 3"/>
          <p:cNvSpPr>
            <a:spLocks noGrp="1"/>
          </p:cNvSpPr>
          <p:nvPr>
            <p:ph type="sldNum" sz="quarter" idx="12"/>
          </p:nvPr>
        </p:nvSpPr>
        <p:spPr/>
        <p:txBody>
          <a:bodyPr/>
          <a:lstStyle/>
          <a:p>
            <a:fld id="{ACBB548E-D236-48B0-B771-751CF2B41A16}" type="slidenum">
              <a:rPr lang="en-US" smtClean="0"/>
              <a:pPr/>
              <a:t>19</a:t>
            </a:fld>
            <a:endParaRPr lang="en-US" dirty="0"/>
          </a:p>
        </p:txBody>
      </p:sp>
      <p:cxnSp>
        <p:nvCxnSpPr>
          <p:cNvPr id="5" name="Straight Connector 4"/>
          <p:cNvCxnSpPr/>
          <p:nvPr/>
        </p:nvCxnSpPr>
        <p:spPr>
          <a:xfrm>
            <a:off x="3276600" y="23622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276600" y="35814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276600" y="40386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276600" y="49530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276600" y="54102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Proposed Rule</a:t>
            </a:r>
            <a:endParaRPr lang="en-US" dirty="0"/>
          </a:p>
        </p:txBody>
      </p:sp>
      <p:sp>
        <p:nvSpPr>
          <p:cNvPr id="3" name="Content Placeholder 2"/>
          <p:cNvSpPr>
            <a:spLocks noGrp="1"/>
          </p:cNvSpPr>
          <p:nvPr>
            <p:ph idx="1"/>
          </p:nvPr>
        </p:nvSpPr>
        <p:spPr>
          <a:xfrm>
            <a:off x="457200" y="1935480"/>
            <a:ext cx="7772400" cy="3627120"/>
          </a:xfrm>
        </p:spPr>
        <p:txBody>
          <a:bodyPr>
            <a:normAutofit/>
          </a:bodyPr>
          <a:lstStyle/>
          <a:p>
            <a:endParaRPr lang="en-US" sz="2800" dirty="0" smtClean="0"/>
          </a:p>
          <a:p>
            <a:r>
              <a:rPr lang="en-US" sz="2800" dirty="0" smtClean="0"/>
              <a:t>Title: </a:t>
            </a:r>
            <a:r>
              <a:rPr lang="en-US" sz="2800" b="1" i="1" dirty="0" smtClean="0"/>
              <a:t>Nutrition Standards for All Foods Sold in School</a:t>
            </a:r>
          </a:p>
          <a:p>
            <a:r>
              <a:rPr lang="en-US" sz="2800" dirty="0" smtClean="0"/>
              <a:t>Published: Feb. 8, 2013</a:t>
            </a:r>
          </a:p>
          <a:p>
            <a:pPr>
              <a:buNone/>
            </a:pPr>
            <a:endParaRPr lang="en-US" b="1" i="1" dirty="0" smtClean="0"/>
          </a:p>
          <a:p>
            <a:endParaRPr lang="en-US" dirty="0"/>
          </a:p>
        </p:txBody>
      </p:sp>
      <p:sp>
        <p:nvSpPr>
          <p:cNvPr id="4" name="Slide Number Placeholder 3"/>
          <p:cNvSpPr>
            <a:spLocks noGrp="1"/>
          </p:cNvSpPr>
          <p:nvPr>
            <p:ph type="sldNum" sz="quarter" idx="12"/>
          </p:nvPr>
        </p:nvSpPr>
        <p:spPr/>
        <p:txBody>
          <a:bodyPr>
            <a:normAutofit/>
          </a:bodyPr>
          <a:lstStyle/>
          <a:p>
            <a:fld id="{ACBB548E-D236-48B0-B771-751CF2B41A16}"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 Entrée (a la Carte) Foods</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Tomato-Mozzarella Pizza with whole grain crust</a:t>
            </a:r>
          </a:p>
          <a:p>
            <a:r>
              <a:rPr lang="en-US" sz="3200" dirty="0" smtClean="0"/>
              <a:t>Salsa Chicken</a:t>
            </a:r>
          </a:p>
          <a:p>
            <a:r>
              <a:rPr lang="en-US" sz="3200" dirty="0" smtClean="0"/>
              <a:t>Pineapple Salsa Chicken</a:t>
            </a:r>
          </a:p>
          <a:p>
            <a:r>
              <a:rPr lang="en-US" sz="3200" dirty="0" smtClean="0"/>
              <a:t>Pulled BBQ Chicken</a:t>
            </a:r>
          </a:p>
          <a:p>
            <a:r>
              <a:rPr lang="en-US" sz="3200" dirty="0" smtClean="0"/>
              <a:t>Pulled BBQ Pork</a:t>
            </a:r>
          </a:p>
          <a:p>
            <a:r>
              <a:rPr lang="en-US" sz="3200" dirty="0" smtClean="0"/>
              <a:t>Veggie burger</a:t>
            </a:r>
          </a:p>
          <a:p>
            <a:r>
              <a:rPr lang="en-US" sz="3200" dirty="0" smtClean="0"/>
              <a:t>Turkey and Veggie Melt</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20</a:t>
            </a:fld>
            <a:endParaRPr lang="en-US" dirty="0"/>
          </a:p>
        </p:txBody>
      </p:sp>
      <p:pic>
        <p:nvPicPr>
          <p:cNvPr id="74754" name="Picture 2" descr="Turkey and Veggie Melts"/>
          <p:cNvPicPr>
            <a:picLocks noChangeAspect="1" noChangeArrowheads="1"/>
          </p:cNvPicPr>
          <p:nvPr/>
        </p:nvPicPr>
        <p:blipFill>
          <a:blip r:embed="rId2" cstate="print"/>
          <a:srcRect/>
          <a:stretch>
            <a:fillRect/>
          </a:stretch>
        </p:blipFill>
        <p:spPr bwMode="auto">
          <a:xfrm>
            <a:off x="5181600" y="3810000"/>
            <a:ext cx="3522133" cy="19812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Smart Snack/Side </a:t>
            </a:r>
            <a:r>
              <a:rPr lang="en-US" sz="4000" dirty="0" smtClean="0"/>
              <a:t>Nutrition Facts</a:t>
            </a:r>
            <a:endParaRPr lang="en-US" sz="4000" dirty="0"/>
          </a:p>
        </p:txBody>
      </p:sp>
      <p:sp>
        <p:nvSpPr>
          <p:cNvPr id="3" name="Content Placeholder 2"/>
          <p:cNvSpPr>
            <a:spLocks noGrp="1"/>
          </p:cNvSpPr>
          <p:nvPr>
            <p:ph idx="1"/>
          </p:nvPr>
        </p:nvSpPr>
        <p:spPr/>
        <p:txBody>
          <a:bodyPr/>
          <a:lstStyle/>
          <a:p>
            <a:r>
              <a:rPr lang="en-US" dirty="0" smtClean="0"/>
              <a:t> Calories           &lt;  200</a:t>
            </a:r>
          </a:p>
          <a:p>
            <a:pPr>
              <a:buNone/>
            </a:pPr>
            <a:endParaRPr lang="en-US" sz="1600" dirty="0" smtClean="0"/>
          </a:p>
          <a:p>
            <a:pPr>
              <a:buNone/>
            </a:pPr>
            <a:r>
              <a:rPr lang="en-US" dirty="0" smtClean="0"/>
              <a:t>                           </a:t>
            </a:r>
            <a:r>
              <a:rPr lang="en-US" u="sng" dirty="0" smtClean="0"/>
              <a:t>% Daily Value </a:t>
            </a:r>
          </a:p>
          <a:p>
            <a:r>
              <a:rPr lang="en-US" dirty="0" smtClean="0"/>
              <a:t>Total Fat              &lt;  35%  </a:t>
            </a:r>
          </a:p>
          <a:p>
            <a:pPr lvl="1">
              <a:buFont typeface="Courier New" pitchFamily="49" charset="0"/>
              <a:buChar char="o"/>
            </a:pPr>
            <a:r>
              <a:rPr lang="en-US" dirty="0" smtClean="0"/>
              <a:t> Sat Fat               &lt;  </a:t>
            </a:r>
            <a:r>
              <a:rPr lang="en-US" sz="2600" dirty="0" smtClean="0"/>
              <a:t>10</a:t>
            </a:r>
            <a:r>
              <a:rPr lang="en-US" dirty="0" smtClean="0"/>
              <a:t> %  </a:t>
            </a:r>
          </a:p>
          <a:p>
            <a:pPr lvl="1">
              <a:buFont typeface="Courier New" pitchFamily="49" charset="0"/>
              <a:buChar char="o"/>
            </a:pPr>
            <a:r>
              <a:rPr lang="en-US" dirty="0" smtClean="0"/>
              <a:t>Trans Fat                 </a:t>
            </a:r>
            <a:r>
              <a:rPr lang="en-US" sz="2600" dirty="0" smtClean="0"/>
              <a:t>0</a:t>
            </a:r>
            <a:r>
              <a:rPr lang="en-US" dirty="0" smtClean="0"/>
              <a:t>     </a:t>
            </a:r>
            <a:r>
              <a:rPr lang="en-US" sz="2000" dirty="0" smtClean="0"/>
              <a:t>(&lt; 0.5 g per serving)</a:t>
            </a:r>
          </a:p>
          <a:p>
            <a:r>
              <a:rPr lang="en-US" dirty="0" smtClean="0"/>
              <a:t>Sodium                &lt;  230 mg  </a:t>
            </a:r>
            <a:r>
              <a:rPr lang="en-US" sz="2000" dirty="0" smtClean="0"/>
              <a:t>(including accompaniments)</a:t>
            </a:r>
          </a:p>
          <a:p>
            <a:r>
              <a:rPr lang="en-US" dirty="0" smtClean="0"/>
              <a:t>Sugar                    &lt;  35% </a:t>
            </a:r>
            <a:r>
              <a:rPr lang="en-US" sz="2000" dirty="0" smtClean="0"/>
              <a:t>[grams of sugar divided by total weight</a:t>
            </a:r>
          </a:p>
          <a:p>
            <a:pPr>
              <a:buNone/>
            </a:pPr>
            <a:r>
              <a:rPr lang="en-US" sz="2000" dirty="0" smtClean="0"/>
              <a:t>                                                           of serving in grams] times 100 = %</a:t>
            </a:r>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21</a:t>
            </a:fld>
            <a:endParaRPr lang="en-US" dirty="0"/>
          </a:p>
        </p:txBody>
      </p:sp>
      <p:cxnSp>
        <p:nvCxnSpPr>
          <p:cNvPr id="5" name="Straight Connector 4"/>
          <p:cNvCxnSpPr/>
          <p:nvPr/>
        </p:nvCxnSpPr>
        <p:spPr>
          <a:xfrm>
            <a:off x="2971800" y="23622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276600" y="35814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276600" y="54864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276600" y="49530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4724400" y="4267200"/>
            <a:ext cx="3352800" cy="2057400"/>
          </a:xfrm>
          <a:prstGeom prst="round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tx1"/>
                </a:solidFill>
              </a:rPr>
              <a:t>             </a:t>
            </a:r>
            <a:r>
              <a:rPr lang="en-US" sz="1600" b="1" dirty="0" smtClean="0">
                <a:solidFill>
                  <a:schemeClr val="tx1"/>
                </a:solidFill>
              </a:rPr>
              <a:t>Beef Jerky</a:t>
            </a:r>
          </a:p>
          <a:p>
            <a:r>
              <a:rPr lang="en-US" sz="1600" b="1" dirty="0" smtClean="0">
                <a:solidFill>
                  <a:schemeClr val="tx1"/>
                </a:solidFill>
              </a:rPr>
              <a:t>         Peanut Butter</a:t>
            </a:r>
          </a:p>
          <a:p>
            <a:r>
              <a:rPr lang="en-US" sz="1600" b="1" dirty="0" smtClean="0">
                <a:solidFill>
                  <a:schemeClr val="tx1"/>
                </a:solidFill>
              </a:rPr>
              <a:t>      Hard Boiled Eggs</a:t>
            </a:r>
          </a:p>
          <a:p>
            <a:r>
              <a:rPr lang="en-US" sz="1600" b="1" dirty="0" smtClean="0">
                <a:solidFill>
                  <a:schemeClr val="tx1"/>
                </a:solidFill>
              </a:rPr>
              <a:t>       Nuts and Seeds</a:t>
            </a:r>
          </a:p>
          <a:p>
            <a:r>
              <a:rPr lang="en-US" sz="1600" b="1" dirty="0" smtClean="0">
                <a:solidFill>
                  <a:schemeClr val="tx1"/>
                </a:solidFill>
              </a:rPr>
              <a:t>            Trail Mix</a:t>
            </a:r>
            <a:endParaRPr lang="en-US" sz="1600" dirty="0">
              <a:solidFill>
                <a:schemeClr val="tx1"/>
              </a:solidFill>
            </a:endParaRPr>
          </a:p>
        </p:txBody>
      </p:sp>
      <p:sp>
        <p:nvSpPr>
          <p:cNvPr id="13" name="Rounded Rectangle 12"/>
          <p:cNvSpPr/>
          <p:nvPr/>
        </p:nvSpPr>
        <p:spPr>
          <a:xfrm>
            <a:off x="838200" y="4267200"/>
            <a:ext cx="3352800" cy="2057400"/>
          </a:xfrm>
          <a:prstGeom prst="round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tx1"/>
                </a:solidFill>
              </a:rPr>
              <a:t>Fresh Vegetables with Dip</a:t>
            </a:r>
          </a:p>
          <a:p>
            <a:r>
              <a:rPr lang="en-US" sz="1400" dirty="0" smtClean="0">
                <a:solidFill>
                  <a:schemeClr val="tx1"/>
                </a:solidFill>
              </a:rPr>
              <a:t>hummus, low fat dressing, peanut butter</a:t>
            </a:r>
          </a:p>
          <a:p>
            <a:r>
              <a:rPr lang="en-US" sz="1400" b="1" dirty="0" smtClean="0">
                <a:solidFill>
                  <a:schemeClr val="tx1"/>
                </a:solidFill>
              </a:rPr>
              <a:t>Raw Vegetables</a:t>
            </a:r>
          </a:p>
          <a:p>
            <a:r>
              <a:rPr lang="en-US" sz="1400" dirty="0" smtClean="0">
                <a:solidFill>
                  <a:schemeClr val="tx1"/>
                </a:solidFill>
              </a:rPr>
              <a:t>celery, carrots, broccoli, cherry tomatoes, snap peas,</a:t>
            </a:r>
          </a:p>
          <a:p>
            <a:r>
              <a:rPr lang="en-US" sz="1400" dirty="0" smtClean="0">
                <a:solidFill>
                  <a:schemeClr val="tx1"/>
                </a:solidFill>
              </a:rPr>
              <a:t>cucumber, peppers</a:t>
            </a:r>
          </a:p>
          <a:p>
            <a:r>
              <a:rPr lang="en-US" sz="1600" b="1" dirty="0" smtClean="0">
                <a:solidFill>
                  <a:schemeClr val="tx1"/>
                </a:solidFill>
              </a:rPr>
              <a:t>Grab and Go Salad</a:t>
            </a:r>
            <a:endParaRPr lang="en-US" sz="1600" dirty="0">
              <a:solidFill>
                <a:schemeClr val="tx1"/>
              </a:solidFill>
            </a:endParaRPr>
          </a:p>
        </p:txBody>
      </p:sp>
      <p:sp>
        <p:nvSpPr>
          <p:cNvPr id="12" name="Rounded Rectangle 11"/>
          <p:cNvSpPr/>
          <p:nvPr/>
        </p:nvSpPr>
        <p:spPr>
          <a:xfrm>
            <a:off x="4648200" y="1905000"/>
            <a:ext cx="3352800" cy="2133600"/>
          </a:xfrm>
          <a:prstGeom prst="roundRect">
            <a:avLst/>
          </a:prstGeom>
          <a:solidFill>
            <a:schemeClr val="bg1"/>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t>Choose </a:t>
            </a:r>
            <a:r>
              <a:rPr lang="en-US" sz="1400" b="1" dirty="0" smtClean="0">
                <a:solidFill>
                  <a:schemeClr val="tx1"/>
                </a:solidFill>
              </a:rPr>
              <a:t>Whole Grain</a:t>
            </a:r>
            <a:r>
              <a:rPr lang="en-US" b="1" dirty="0" smtClean="0"/>
              <a:t>:</a:t>
            </a:r>
          </a:p>
          <a:p>
            <a:r>
              <a:rPr lang="en-US" sz="1600" b="1" dirty="0" smtClean="0">
                <a:solidFill>
                  <a:schemeClr val="tx1"/>
                </a:solidFill>
              </a:rPr>
              <a:t>Baked Chips and Tortilla Chips</a:t>
            </a:r>
          </a:p>
          <a:p>
            <a:r>
              <a:rPr lang="en-US" sz="1600" b="1" dirty="0" smtClean="0">
                <a:solidFill>
                  <a:schemeClr val="tx1"/>
                </a:solidFill>
              </a:rPr>
              <a:t>            Baked Crackers</a:t>
            </a:r>
          </a:p>
          <a:p>
            <a:r>
              <a:rPr lang="en-US" sz="1600" b="1" dirty="0" smtClean="0">
                <a:solidFill>
                  <a:schemeClr val="tx1"/>
                </a:solidFill>
              </a:rPr>
              <a:t>Granola Bars and Cereal Bars</a:t>
            </a:r>
          </a:p>
          <a:p>
            <a:r>
              <a:rPr lang="en-US" sz="1600" b="1" dirty="0" smtClean="0">
                <a:solidFill>
                  <a:schemeClr val="tx1"/>
                </a:solidFill>
              </a:rPr>
              <a:t>                Sandwiches</a:t>
            </a:r>
          </a:p>
          <a:p>
            <a:r>
              <a:rPr lang="en-US" sz="1600" b="1" dirty="0" smtClean="0">
                <a:solidFill>
                  <a:schemeClr val="tx1"/>
                </a:solidFill>
              </a:rPr>
              <a:t>                      Wraps</a:t>
            </a:r>
          </a:p>
          <a:p>
            <a:r>
              <a:rPr lang="en-US" sz="1600" b="1" dirty="0" smtClean="0">
                <a:solidFill>
                  <a:schemeClr val="tx1"/>
                </a:solidFill>
              </a:rPr>
              <a:t>                      Bagels</a:t>
            </a:r>
          </a:p>
          <a:p>
            <a:r>
              <a:rPr lang="en-US" b="1" dirty="0" smtClean="0"/>
              <a:t>Popcorn</a:t>
            </a:r>
            <a:endParaRPr lang="en-US" dirty="0"/>
          </a:p>
        </p:txBody>
      </p:sp>
      <p:sp>
        <p:nvSpPr>
          <p:cNvPr id="11" name="Rounded Rectangle 10"/>
          <p:cNvSpPr/>
          <p:nvPr/>
        </p:nvSpPr>
        <p:spPr>
          <a:xfrm>
            <a:off x="838200" y="1905000"/>
            <a:ext cx="3352800" cy="213360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solidFill>
                  <a:schemeClr val="tx1"/>
                </a:solidFill>
              </a:rPr>
              <a:t>            Dried Fruit</a:t>
            </a:r>
          </a:p>
          <a:p>
            <a:r>
              <a:rPr lang="en-US" sz="1600" dirty="0" smtClean="0">
                <a:solidFill>
                  <a:schemeClr val="tx1"/>
                </a:solidFill>
              </a:rPr>
              <a:t>     Raisins, mango, bananas</a:t>
            </a:r>
          </a:p>
          <a:p>
            <a:r>
              <a:rPr lang="en-US" sz="1600" b="1" dirty="0" smtClean="0">
                <a:solidFill>
                  <a:schemeClr val="tx1"/>
                </a:solidFill>
              </a:rPr>
              <a:t> Fruit Cups (fresh or canned)</a:t>
            </a:r>
          </a:p>
          <a:p>
            <a:r>
              <a:rPr lang="en-US" sz="1600" dirty="0" smtClean="0">
                <a:solidFill>
                  <a:schemeClr val="tx1"/>
                </a:solidFill>
              </a:rPr>
              <a:t>berries, applesauce, peach</a:t>
            </a:r>
          </a:p>
          <a:p>
            <a:r>
              <a:rPr lang="en-US" sz="1600" b="1" dirty="0" smtClean="0">
                <a:solidFill>
                  <a:schemeClr val="tx1"/>
                </a:solidFill>
              </a:rPr>
              <a:t>            Fresh Fruit</a:t>
            </a:r>
          </a:p>
          <a:p>
            <a:r>
              <a:rPr lang="en-US" sz="1600" dirty="0" smtClean="0">
                <a:solidFill>
                  <a:schemeClr val="tx1"/>
                </a:solidFill>
              </a:rPr>
              <a:t>   apple, pear, banana, kiwi</a:t>
            </a:r>
            <a:r>
              <a:rPr lang="en-US" dirty="0" smtClean="0"/>
              <a:t>, peach, </a:t>
            </a:r>
            <a:endParaRPr lang="en-US" sz="1600" dirty="0" smtClean="0">
              <a:solidFill>
                <a:schemeClr val="tx1"/>
              </a:solidFill>
            </a:endParaRPr>
          </a:p>
        </p:txBody>
      </p:sp>
      <p:sp>
        <p:nvSpPr>
          <p:cNvPr id="5" name="Title 4"/>
          <p:cNvSpPr>
            <a:spLocks noGrp="1"/>
          </p:cNvSpPr>
          <p:nvPr>
            <p:ph type="title"/>
          </p:nvPr>
        </p:nvSpPr>
        <p:spPr/>
        <p:txBody>
          <a:bodyPr/>
          <a:lstStyle/>
          <a:p>
            <a:r>
              <a:rPr lang="en-US" dirty="0" smtClean="0"/>
              <a:t>Ideas for Brain-Boosting Snacks:</a:t>
            </a:r>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22</a:t>
            </a:fld>
            <a:endParaRPr lang="en-US" dirty="0"/>
          </a:p>
        </p:txBody>
      </p:sp>
      <p:pic>
        <p:nvPicPr>
          <p:cNvPr id="1029" name="Picture 5" descr="ChooseMyPlate.gov">
            <a:hlinkClick r:id="rId3"/>
          </p:cNvPr>
          <p:cNvPicPr>
            <a:picLocks noChangeAspect="1" noChangeArrowheads="1"/>
          </p:cNvPicPr>
          <p:nvPr/>
        </p:nvPicPr>
        <p:blipFill>
          <a:blip r:embed="rId4" cstate="print"/>
          <a:srcRect/>
          <a:stretch>
            <a:fillRect/>
          </a:stretch>
        </p:blipFill>
        <p:spPr bwMode="auto">
          <a:xfrm>
            <a:off x="3581400" y="3352800"/>
            <a:ext cx="1619250" cy="1476375"/>
          </a:xfrm>
          <a:prstGeom prst="rect">
            <a:avLst/>
          </a:prstGeom>
          <a:noFill/>
        </p:spPr>
      </p:pic>
      <p:sp>
        <p:nvSpPr>
          <p:cNvPr id="15" name="Oval 14"/>
          <p:cNvSpPr/>
          <p:nvPr/>
        </p:nvSpPr>
        <p:spPr>
          <a:xfrm>
            <a:off x="7010400" y="4572000"/>
            <a:ext cx="1905000" cy="1981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tx1"/>
                </a:solidFill>
              </a:rPr>
              <a:t>      Yogurt String cheese</a:t>
            </a:r>
          </a:p>
          <a:p>
            <a:r>
              <a:rPr lang="en-US" sz="1400" b="1" dirty="0" smtClean="0">
                <a:solidFill>
                  <a:schemeClr val="tx1"/>
                </a:solidFill>
              </a:rPr>
              <a:t>        Milk</a:t>
            </a:r>
            <a:endParaRPr lang="en-US" sz="1400"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Brain-Boosting Beverages</a:t>
            </a:r>
            <a:endParaRPr lang="en-US" dirty="0">
              <a:solidFill>
                <a:srgbClr val="FF0000"/>
              </a:solidFill>
            </a:endParaRPr>
          </a:p>
        </p:txBody>
      </p:sp>
      <p:sp>
        <p:nvSpPr>
          <p:cNvPr id="3" name="Slide Number Placeholder 2"/>
          <p:cNvSpPr>
            <a:spLocks noGrp="1"/>
          </p:cNvSpPr>
          <p:nvPr>
            <p:ph type="sldNum" sz="quarter" idx="12"/>
          </p:nvPr>
        </p:nvSpPr>
        <p:spPr/>
        <p:txBody>
          <a:bodyPr/>
          <a:lstStyle/>
          <a:p>
            <a:fld id="{ACBB548E-D236-48B0-B771-751CF2B41A16}" type="slidenum">
              <a:rPr lang="en-US" smtClean="0"/>
              <a:pPr/>
              <a:t>23</a:t>
            </a:fld>
            <a:endParaRPr lang="en-US" dirty="0"/>
          </a:p>
        </p:txBody>
      </p:sp>
      <p:graphicFrame>
        <p:nvGraphicFramePr>
          <p:cNvPr id="4" name="Table 3"/>
          <p:cNvGraphicFramePr>
            <a:graphicFrameLocks noGrp="1"/>
          </p:cNvGraphicFramePr>
          <p:nvPr/>
        </p:nvGraphicFramePr>
        <p:xfrm>
          <a:off x="685800" y="2133600"/>
          <a:ext cx="8001000" cy="3535680"/>
        </p:xfrm>
        <a:graphic>
          <a:graphicData uri="http://schemas.openxmlformats.org/drawingml/2006/table">
            <a:tbl>
              <a:tblPr firstRow="1" bandRow="1">
                <a:tableStyleId>{5C22544A-7EE6-4342-B048-85BDC9FD1C3A}</a:tableStyleId>
              </a:tblPr>
              <a:tblGrid>
                <a:gridCol w="2895600"/>
                <a:gridCol w="1447800"/>
                <a:gridCol w="1752600"/>
                <a:gridCol w="1905000"/>
              </a:tblGrid>
              <a:tr h="418465">
                <a:tc>
                  <a:txBody>
                    <a:bodyPr/>
                    <a:lstStyle/>
                    <a:p>
                      <a:endParaRPr lang="en-US" dirty="0"/>
                    </a:p>
                  </a:txBody>
                  <a:tcPr>
                    <a:solidFill>
                      <a:schemeClr val="bg1"/>
                    </a:solidFill>
                  </a:tcPr>
                </a:tc>
                <a:tc>
                  <a:txBody>
                    <a:bodyPr/>
                    <a:lstStyle/>
                    <a:p>
                      <a:r>
                        <a:rPr lang="en-US" dirty="0" smtClean="0">
                          <a:solidFill>
                            <a:schemeClr val="tx1"/>
                          </a:solidFill>
                        </a:rPr>
                        <a:t>Elementary</a:t>
                      </a:r>
                      <a:endParaRPr lang="en-US" dirty="0">
                        <a:solidFill>
                          <a:schemeClr val="tx1"/>
                        </a:solidFill>
                      </a:endParaRPr>
                    </a:p>
                  </a:txBody>
                  <a:tcPr>
                    <a:solidFill>
                      <a:schemeClr val="bg2"/>
                    </a:solidFill>
                  </a:tcPr>
                </a:tc>
                <a:tc>
                  <a:txBody>
                    <a:bodyPr/>
                    <a:lstStyle/>
                    <a:p>
                      <a:r>
                        <a:rPr lang="en-US" b="1" dirty="0" smtClean="0">
                          <a:solidFill>
                            <a:schemeClr val="tx1"/>
                          </a:solidFill>
                        </a:rPr>
                        <a:t>       Middle</a:t>
                      </a:r>
                      <a:endParaRPr lang="en-US" b="1" dirty="0">
                        <a:solidFill>
                          <a:schemeClr val="tx1"/>
                        </a:solidFill>
                      </a:endParaRPr>
                    </a:p>
                  </a:txBody>
                  <a:tcPr>
                    <a:solidFill>
                      <a:schemeClr val="accent1">
                        <a:lumMod val="60000"/>
                        <a:lumOff val="40000"/>
                      </a:schemeClr>
                    </a:solidFill>
                  </a:tcPr>
                </a:tc>
                <a:tc>
                  <a:txBody>
                    <a:bodyPr/>
                    <a:lstStyle/>
                    <a:p>
                      <a:r>
                        <a:rPr lang="en-US" dirty="0" smtClean="0">
                          <a:solidFill>
                            <a:schemeClr val="tx1"/>
                          </a:solidFill>
                        </a:rPr>
                        <a:t>         High</a:t>
                      </a:r>
                      <a:endParaRPr lang="en-US" dirty="0">
                        <a:solidFill>
                          <a:schemeClr val="tx1"/>
                        </a:solidFill>
                      </a:endParaRPr>
                    </a:p>
                  </a:txBody>
                  <a:tcPr>
                    <a:solidFill>
                      <a:schemeClr val="accent2">
                        <a:lumMod val="60000"/>
                        <a:lumOff val="40000"/>
                      </a:schemeClr>
                    </a:solidFill>
                  </a:tcPr>
                </a:tc>
              </a:tr>
              <a:tr h="648335">
                <a:tc>
                  <a:txBody>
                    <a:bodyPr/>
                    <a:lstStyle/>
                    <a:p>
                      <a:r>
                        <a:rPr lang="en-US" sz="1800" dirty="0" smtClean="0">
                          <a:solidFill>
                            <a:schemeClr val="bg1"/>
                          </a:solidFill>
                        </a:rPr>
                        <a:t>Flavored and/or</a:t>
                      </a:r>
                      <a:r>
                        <a:rPr lang="en-US" sz="1800" baseline="0" dirty="0" smtClean="0">
                          <a:solidFill>
                            <a:schemeClr val="bg1"/>
                          </a:solidFill>
                        </a:rPr>
                        <a:t> Carbonated Beverages</a:t>
                      </a:r>
                      <a:endParaRPr lang="en-US" sz="1800" dirty="0">
                        <a:solidFill>
                          <a:schemeClr val="bg1"/>
                        </a:solidFill>
                      </a:endParaRPr>
                    </a:p>
                  </a:txBody>
                  <a:tcPr>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p>
                  </a:txBody>
                  <a:tcPr>
                    <a:solidFill>
                      <a:schemeClr val="tx2"/>
                    </a:solidFill>
                  </a:tcPr>
                </a:tc>
                <a:tc>
                  <a:txBody>
                    <a:bodyPr/>
                    <a:lstStyle/>
                    <a:p>
                      <a:pPr algn="ctr"/>
                      <a:endParaRPr lang="en-US" dirty="0"/>
                    </a:p>
                  </a:txBody>
                  <a:tcPr>
                    <a:solidFill>
                      <a:schemeClr val="tx2"/>
                    </a:solidFill>
                  </a:tcPr>
                </a:tc>
                <a:tc>
                  <a:txBody>
                    <a:bodyPr/>
                    <a:lstStyle/>
                    <a:p>
                      <a:endParaRPr lang="en-US" dirty="0"/>
                    </a:p>
                  </a:txBody>
                  <a:tcPr>
                    <a:solidFill>
                      <a:schemeClr val="tx2"/>
                    </a:solidFill>
                  </a:tcPr>
                </a:tc>
              </a:tr>
              <a:tr h="306070">
                <a:tc>
                  <a:txBody>
                    <a:bodyPr/>
                    <a:lstStyle/>
                    <a:p>
                      <a:pPr algn="ctr"/>
                      <a:r>
                        <a:rPr lang="en-US" sz="1600" dirty="0" smtClean="0">
                          <a:solidFill>
                            <a:schemeClr val="tx1"/>
                          </a:solidFill>
                        </a:rPr>
                        <a:t>&lt; 40 Calories per 8 fl oz</a:t>
                      </a:r>
                      <a:endParaRPr lang="en-US" sz="16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t>NO</a:t>
                      </a:r>
                      <a:endParaRPr lang="en-US" sz="1600" b="1" dirty="0"/>
                    </a:p>
                  </a:txBody>
                  <a:tcPr/>
                </a:tc>
                <a:tc>
                  <a:txBody>
                    <a:bodyPr/>
                    <a:lstStyle/>
                    <a:p>
                      <a:pPr algn="ctr"/>
                      <a:r>
                        <a:rPr lang="en-US" sz="1600" b="1" dirty="0" smtClean="0"/>
                        <a:t>NO</a:t>
                      </a:r>
                      <a:endParaRPr lang="en-US" sz="1600" b="1" dirty="0"/>
                    </a:p>
                  </a:txBody>
                  <a:tcPr/>
                </a:tc>
                <a:tc>
                  <a:txBody>
                    <a:bodyPr/>
                    <a:lstStyle/>
                    <a:p>
                      <a:r>
                        <a:rPr lang="en-US" sz="1600" dirty="0" smtClean="0"/>
                        <a:t>         &lt; 8 fl oz</a:t>
                      </a:r>
                      <a:endParaRPr lang="en-US" sz="1600" dirty="0"/>
                    </a:p>
                  </a:txBody>
                  <a:tcPr/>
                </a:tc>
              </a:tr>
              <a:tr h="351790">
                <a:tc>
                  <a:txBody>
                    <a:bodyPr/>
                    <a:lstStyle/>
                    <a:p>
                      <a:pPr algn="ctr"/>
                      <a:r>
                        <a:rPr lang="en-US" sz="1600" dirty="0" smtClean="0"/>
                        <a:t>&lt; 60 Calories</a:t>
                      </a:r>
                      <a:r>
                        <a:rPr lang="en-US" sz="1600" baseline="0" dirty="0" smtClean="0"/>
                        <a:t> per 12 fl oz</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t>NO</a:t>
                      </a:r>
                      <a:endParaRPr lang="en-US" sz="1600" b="1" dirty="0"/>
                    </a:p>
                  </a:txBody>
                  <a:tcPr/>
                </a:tc>
                <a:tc>
                  <a:txBody>
                    <a:bodyPr/>
                    <a:lstStyle/>
                    <a:p>
                      <a:pPr algn="ctr"/>
                      <a:r>
                        <a:rPr lang="en-US" sz="1600" b="1" dirty="0" smtClean="0"/>
                        <a:t>NO</a:t>
                      </a:r>
                      <a:endParaRPr lang="en-US" sz="16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&lt; 12 fl oz</a:t>
                      </a:r>
                      <a:endParaRPr lang="en-US" dirty="0"/>
                    </a:p>
                  </a:txBody>
                  <a:tcPr/>
                </a:tc>
              </a:tr>
              <a:tr h="290830">
                <a:tc>
                  <a:txBody>
                    <a:bodyPr/>
                    <a:lstStyle/>
                    <a:p>
                      <a:pPr algn="ctr"/>
                      <a:r>
                        <a:rPr lang="en-US" sz="1600" dirty="0" smtClean="0"/>
                        <a:t>&lt; 5</a:t>
                      </a:r>
                      <a:r>
                        <a:rPr lang="en-US" sz="1600" baseline="0" dirty="0" smtClean="0"/>
                        <a:t> Calories per 8 fl oz</a:t>
                      </a:r>
                    </a:p>
                    <a:p>
                      <a:pPr algn="ctr"/>
                      <a:r>
                        <a:rPr lang="en-US" sz="1600" dirty="0" smtClean="0"/>
                        <a:t>&lt; 10 Calories</a:t>
                      </a:r>
                      <a:r>
                        <a:rPr lang="en-US" sz="1600" baseline="0" dirty="0" smtClean="0"/>
                        <a:t> per fl oz</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t>NO</a:t>
                      </a:r>
                      <a:endParaRPr lang="en-US" sz="1600" b="1" dirty="0"/>
                    </a:p>
                  </a:txBody>
                  <a:tcPr/>
                </a:tc>
                <a:tc>
                  <a:txBody>
                    <a:bodyPr/>
                    <a:lstStyle/>
                    <a:p>
                      <a:pPr algn="ctr"/>
                      <a:r>
                        <a:rPr lang="en-US" sz="1600" b="1" dirty="0" smtClean="0"/>
                        <a:t>NO</a:t>
                      </a:r>
                      <a:endParaRPr lang="en-US" sz="16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&lt; 20 fl oz</a:t>
                      </a:r>
                      <a:endParaRPr lang="en-US" dirty="0"/>
                    </a:p>
                  </a:txBody>
                  <a:tcPr/>
                </a:tc>
              </a:tr>
              <a:tr h="418465">
                <a:tc>
                  <a:txBody>
                    <a:bodyPr/>
                    <a:lstStyle/>
                    <a:p>
                      <a:r>
                        <a:rPr lang="en-US" sz="1600" b="1" dirty="0" smtClean="0">
                          <a:solidFill>
                            <a:schemeClr val="bg1"/>
                          </a:solidFill>
                        </a:rPr>
                        <a:t>Beverages</a:t>
                      </a:r>
                      <a:r>
                        <a:rPr lang="en-US" sz="1600" b="1" baseline="0" dirty="0" smtClean="0">
                          <a:solidFill>
                            <a:schemeClr val="bg1"/>
                          </a:solidFill>
                        </a:rPr>
                        <a:t> with Caffeine</a:t>
                      </a:r>
                      <a:endParaRPr lang="en-US" sz="1600" b="1" dirty="0">
                        <a:solidFill>
                          <a:schemeClr val="bg1"/>
                        </a:solidFill>
                      </a:endParaRPr>
                    </a:p>
                  </a:txBody>
                  <a:tcPr>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No</a:t>
                      </a:r>
                    </a:p>
                    <a:p>
                      <a:pPr marL="0" marR="0" indent="0" algn="ctr" defTabSz="914400" rtl="0" eaLnBrk="1" fontAlgn="auto" latinLnBrk="0" hangingPunct="1">
                        <a:lnSpc>
                          <a:spcPct val="100000"/>
                        </a:lnSpc>
                        <a:spcBef>
                          <a:spcPts val="0"/>
                        </a:spcBef>
                        <a:spcAft>
                          <a:spcPts val="0"/>
                        </a:spcAft>
                        <a:buClrTx/>
                        <a:buSzTx/>
                        <a:buFontTx/>
                        <a:buNone/>
                        <a:tabLst/>
                        <a:defRPr/>
                      </a:pPr>
                      <a:r>
                        <a:rPr lang="en-US" sz="800" b="1" dirty="0" smtClean="0"/>
                        <a:t>Unless naturally occurring trace amounts</a:t>
                      </a:r>
                      <a:endParaRPr lang="en-US" sz="800" b="1" dirty="0"/>
                    </a:p>
                  </a:txBody>
                  <a:tcPr>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No</a:t>
                      </a:r>
                    </a:p>
                    <a:p>
                      <a:pPr marL="0" marR="0" indent="0" algn="ctr" defTabSz="914400" rtl="0" eaLnBrk="1" fontAlgn="auto" latinLnBrk="0" hangingPunct="1">
                        <a:lnSpc>
                          <a:spcPct val="100000"/>
                        </a:lnSpc>
                        <a:spcBef>
                          <a:spcPts val="0"/>
                        </a:spcBef>
                        <a:spcAft>
                          <a:spcPts val="0"/>
                        </a:spcAft>
                        <a:buClrTx/>
                        <a:buSzTx/>
                        <a:buFontTx/>
                        <a:buNone/>
                        <a:tabLst/>
                        <a:defRPr/>
                      </a:pPr>
                      <a:r>
                        <a:rPr lang="en-US" sz="800" b="1" dirty="0" smtClean="0"/>
                        <a:t>Unless naturally occurring trace amounts</a:t>
                      </a:r>
                      <a:endParaRPr lang="en-US" dirty="0"/>
                    </a:p>
                  </a:txBody>
                  <a:tcPr>
                    <a:solidFill>
                      <a:schemeClr val="accent1">
                        <a:lumMod val="60000"/>
                        <a:lumOff val="40000"/>
                      </a:schemeClr>
                    </a:solidFill>
                  </a:tcPr>
                </a:tc>
                <a:tc>
                  <a:txBody>
                    <a:bodyPr/>
                    <a:lstStyle/>
                    <a:p>
                      <a:pPr algn="ctr"/>
                      <a:r>
                        <a:rPr lang="en-US" dirty="0" smtClean="0"/>
                        <a:t>YES</a:t>
                      </a:r>
                    </a:p>
                    <a:p>
                      <a:pPr algn="ctr"/>
                      <a:r>
                        <a:rPr lang="en-US" sz="800" dirty="0" smtClean="0"/>
                        <a:t>High</a:t>
                      </a:r>
                      <a:r>
                        <a:rPr lang="en-US" sz="800" baseline="0" dirty="0" smtClean="0"/>
                        <a:t> school beverages may contain caffeine </a:t>
                      </a:r>
                      <a:endParaRPr lang="en-US" sz="800" dirty="0"/>
                    </a:p>
                  </a:txBody>
                  <a:tcPr>
                    <a:solidFill>
                      <a:schemeClr val="accent2">
                        <a:lumMod val="40000"/>
                        <a:lumOff val="60000"/>
                      </a:schemeClr>
                    </a:solidFill>
                  </a:tcPr>
                </a:tc>
              </a:tr>
              <a:tr h="418465">
                <a:tc>
                  <a:txBody>
                    <a:bodyPr/>
                    <a:lstStyle/>
                    <a:p>
                      <a:pPr algn="ctr"/>
                      <a:r>
                        <a:rPr lang="en-US" sz="1600" dirty="0" smtClean="0">
                          <a:solidFill>
                            <a:schemeClr val="bg1"/>
                          </a:solidFill>
                        </a:rPr>
                        <a:t>Plain</a:t>
                      </a:r>
                      <a:r>
                        <a:rPr lang="en-US" sz="1600" baseline="0" dirty="0" smtClean="0">
                          <a:solidFill>
                            <a:schemeClr val="bg1"/>
                          </a:solidFill>
                        </a:rPr>
                        <a:t> water or plain Carbonated Water</a:t>
                      </a:r>
                      <a:endParaRPr lang="en-US" sz="1600" dirty="0">
                        <a:solidFill>
                          <a:schemeClr val="bg1"/>
                        </a:solidFill>
                      </a:endParaRPr>
                    </a:p>
                  </a:txBody>
                  <a:tcPr>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No size limit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No size limit</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No size limit</a:t>
                      </a:r>
                      <a:endParaRPr lang="en-US" dirty="0" smtClean="0"/>
                    </a:p>
                  </a:txBody>
                  <a:tcPr/>
                </a:tc>
              </a:tr>
            </a:tbl>
          </a:graphicData>
        </a:graphic>
      </p:graphicFrame>
      <p:cxnSp>
        <p:nvCxnSpPr>
          <p:cNvPr id="5" name="Straight Connector 4"/>
          <p:cNvCxnSpPr/>
          <p:nvPr/>
        </p:nvCxnSpPr>
        <p:spPr>
          <a:xfrm>
            <a:off x="7467600" y="35052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066800" y="35052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066800" y="38100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19200" y="44196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85800" y="2514600"/>
            <a:ext cx="8001000" cy="0"/>
          </a:xfrm>
          <a:prstGeom prst="line">
            <a:avLst/>
          </a:prstGeom>
          <a:ln w="889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5800" y="3200400"/>
            <a:ext cx="8001000" cy="0"/>
          </a:xfrm>
          <a:prstGeom prst="line">
            <a:avLst/>
          </a:prstGeom>
          <a:ln w="889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5800" y="4495800"/>
            <a:ext cx="8001000" cy="0"/>
          </a:xfrm>
          <a:prstGeom prst="line">
            <a:avLst/>
          </a:prstGeom>
          <a:ln w="889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5800" y="5105400"/>
            <a:ext cx="8001000" cy="0"/>
          </a:xfrm>
          <a:prstGeom prst="line">
            <a:avLst/>
          </a:prstGeom>
          <a:ln w="889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5800" y="5638800"/>
            <a:ext cx="8001000" cy="0"/>
          </a:xfrm>
          <a:prstGeom prst="line">
            <a:avLst/>
          </a:prstGeom>
          <a:ln w="88900">
            <a:solidFill>
              <a:srgbClr val="92D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Brain-Boosting Beverages:</a:t>
            </a:r>
            <a:endParaRPr lang="en-US" dirty="0"/>
          </a:p>
        </p:txBody>
      </p:sp>
      <p:sp>
        <p:nvSpPr>
          <p:cNvPr id="3" name="Slide Number Placeholder 2"/>
          <p:cNvSpPr>
            <a:spLocks noGrp="1"/>
          </p:cNvSpPr>
          <p:nvPr>
            <p:ph type="sldNum" sz="quarter" idx="12"/>
          </p:nvPr>
        </p:nvSpPr>
        <p:spPr/>
        <p:txBody>
          <a:bodyPr/>
          <a:lstStyle/>
          <a:p>
            <a:fld id="{ACBB548E-D236-48B0-B771-751CF2B41A16}" type="slidenum">
              <a:rPr lang="en-US" smtClean="0"/>
              <a:pPr/>
              <a:t>24</a:t>
            </a:fld>
            <a:endParaRPr lang="en-US" dirty="0"/>
          </a:p>
        </p:txBody>
      </p:sp>
      <p:graphicFrame>
        <p:nvGraphicFramePr>
          <p:cNvPr id="4" name="Table 3"/>
          <p:cNvGraphicFramePr>
            <a:graphicFrameLocks noGrp="1"/>
          </p:cNvGraphicFramePr>
          <p:nvPr/>
        </p:nvGraphicFramePr>
        <p:xfrm>
          <a:off x="533400" y="1981200"/>
          <a:ext cx="8001000" cy="3563620"/>
        </p:xfrm>
        <a:graphic>
          <a:graphicData uri="http://schemas.openxmlformats.org/drawingml/2006/table">
            <a:tbl>
              <a:tblPr firstRow="1" bandRow="1">
                <a:tableStyleId>{5C22544A-7EE6-4342-B048-85BDC9FD1C3A}</a:tableStyleId>
              </a:tblPr>
              <a:tblGrid>
                <a:gridCol w="2895600"/>
                <a:gridCol w="1447800"/>
                <a:gridCol w="1752600"/>
                <a:gridCol w="1905000"/>
              </a:tblGrid>
              <a:tr h="418465">
                <a:tc>
                  <a:txBody>
                    <a:bodyPr/>
                    <a:lstStyle/>
                    <a:p>
                      <a:endParaRPr lang="en-US" dirty="0"/>
                    </a:p>
                  </a:txBody>
                  <a:tcPr>
                    <a:solidFill>
                      <a:schemeClr val="bg1"/>
                    </a:solidFill>
                  </a:tcPr>
                </a:tc>
                <a:tc>
                  <a:txBody>
                    <a:bodyPr/>
                    <a:lstStyle/>
                    <a:p>
                      <a:r>
                        <a:rPr lang="en-US" dirty="0" smtClean="0">
                          <a:solidFill>
                            <a:schemeClr val="tx1"/>
                          </a:solidFill>
                        </a:rPr>
                        <a:t>Elementary</a:t>
                      </a:r>
                      <a:endParaRPr lang="en-US" dirty="0">
                        <a:solidFill>
                          <a:schemeClr val="tx1"/>
                        </a:solidFill>
                      </a:endParaRPr>
                    </a:p>
                  </a:txBody>
                  <a:tcPr>
                    <a:solidFill>
                      <a:schemeClr val="bg2"/>
                    </a:solidFill>
                  </a:tcPr>
                </a:tc>
                <a:tc>
                  <a:txBody>
                    <a:bodyPr/>
                    <a:lstStyle/>
                    <a:p>
                      <a:r>
                        <a:rPr lang="en-US" b="1" dirty="0" smtClean="0">
                          <a:solidFill>
                            <a:schemeClr val="tx1"/>
                          </a:solidFill>
                        </a:rPr>
                        <a:t>       Middle</a:t>
                      </a:r>
                      <a:endParaRPr lang="en-US" b="1" dirty="0">
                        <a:solidFill>
                          <a:schemeClr val="tx1"/>
                        </a:solidFill>
                      </a:endParaRPr>
                    </a:p>
                  </a:txBody>
                  <a:tcPr>
                    <a:solidFill>
                      <a:schemeClr val="accent1">
                        <a:lumMod val="60000"/>
                        <a:lumOff val="40000"/>
                      </a:schemeClr>
                    </a:solidFill>
                  </a:tcPr>
                </a:tc>
                <a:tc>
                  <a:txBody>
                    <a:bodyPr/>
                    <a:lstStyle/>
                    <a:p>
                      <a:r>
                        <a:rPr lang="en-US" dirty="0" smtClean="0">
                          <a:solidFill>
                            <a:schemeClr val="tx1"/>
                          </a:solidFill>
                        </a:rPr>
                        <a:t>         High</a:t>
                      </a:r>
                      <a:endParaRPr lang="en-US" dirty="0">
                        <a:solidFill>
                          <a:schemeClr val="tx1"/>
                        </a:solidFill>
                      </a:endParaRPr>
                    </a:p>
                  </a:txBody>
                  <a:tcPr>
                    <a:solidFill>
                      <a:schemeClr val="accent2">
                        <a:lumMod val="60000"/>
                        <a:lumOff val="40000"/>
                      </a:schemeClr>
                    </a:solidFill>
                  </a:tcPr>
                </a:tc>
              </a:tr>
              <a:tr h="418465">
                <a:tc>
                  <a:txBody>
                    <a:bodyPr/>
                    <a:lstStyle/>
                    <a:p>
                      <a:r>
                        <a:rPr lang="en-US" b="1" dirty="0" smtClean="0">
                          <a:solidFill>
                            <a:schemeClr val="bg1"/>
                          </a:solidFill>
                        </a:rPr>
                        <a:t>Milk</a:t>
                      </a:r>
                      <a:endParaRPr lang="en-US" b="1" dirty="0">
                        <a:solidFill>
                          <a:schemeClr val="bg1"/>
                        </a:solidFill>
                      </a:endParaRPr>
                    </a:p>
                  </a:txBody>
                  <a:tcPr>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p>
                  </a:txBody>
                  <a:tcPr>
                    <a:solidFill>
                      <a:schemeClr val="tx2"/>
                    </a:solidFill>
                  </a:tcPr>
                </a:tc>
                <a:tc>
                  <a:txBody>
                    <a:bodyPr/>
                    <a:lstStyle/>
                    <a:p>
                      <a:pPr algn="ctr"/>
                      <a:endParaRPr lang="en-US" dirty="0"/>
                    </a:p>
                  </a:txBody>
                  <a:tcPr>
                    <a:solidFill>
                      <a:schemeClr val="tx2"/>
                    </a:solidFill>
                  </a:tcPr>
                </a:tc>
                <a:tc>
                  <a:txBody>
                    <a:bodyPr/>
                    <a:lstStyle/>
                    <a:p>
                      <a:endParaRPr lang="en-US" dirty="0"/>
                    </a:p>
                  </a:txBody>
                  <a:tcPr>
                    <a:solidFill>
                      <a:schemeClr val="tx2"/>
                    </a:solidFill>
                  </a:tcPr>
                </a:tc>
              </a:tr>
              <a:tr h="306070">
                <a:tc>
                  <a:txBody>
                    <a:bodyPr/>
                    <a:lstStyle/>
                    <a:p>
                      <a:r>
                        <a:rPr lang="en-US" sz="1600" dirty="0" smtClean="0">
                          <a:solidFill>
                            <a:schemeClr val="tx1"/>
                          </a:solidFill>
                        </a:rPr>
                        <a:t>Low fat (1%) Unflavored</a:t>
                      </a:r>
                      <a:endParaRPr lang="en-US" sz="16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&lt; 8 fl oz</a:t>
                      </a:r>
                      <a:endParaRPr lang="en-US" sz="1600" dirty="0"/>
                    </a:p>
                  </a:txBody>
                  <a:tcPr/>
                </a:tc>
                <a:tc>
                  <a:txBody>
                    <a:bodyPr/>
                    <a:lstStyle/>
                    <a:p>
                      <a:pPr algn="ctr"/>
                      <a:r>
                        <a:rPr lang="en-US" sz="1600" dirty="0" smtClean="0"/>
                        <a:t>&lt; 12 fl oz</a:t>
                      </a:r>
                      <a:endParaRPr lang="en-US" sz="1600" dirty="0"/>
                    </a:p>
                  </a:txBody>
                  <a:tcPr/>
                </a:tc>
                <a:tc>
                  <a:txBody>
                    <a:bodyPr/>
                    <a:lstStyle/>
                    <a:p>
                      <a:r>
                        <a:rPr lang="en-US" sz="1600" dirty="0" smtClean="0"/>
                        <a:t>         &lt; 12 fl oz</a:t>
                      </a:r>
                      <a:endParaRPr lang="en-US" sz="1600" dirty="0"/>
                    </a:p>
                  </a:txBody>
                  <a:tcPr/>
                </a:tc>
              </a:tr>
              <a:tr h="351790">
                <a:tc>
                  <a:txBody>
                    <a:bodyPr/>
                    <a:lstStyle/>
                    <a:p>
                      <a:r>
                        <a:rPr lang="en-US" sz="1600" dirty="0" smtClean="0"/>
                        <a:t>Skim</a:t>
                      </a:r>
                      <a:r>
                        <a:rPr lang="en-US" sz="1600" baseline="0" dirty="0" smtClean="0"/>
                        <a:t> Flavored or Unflavored</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&lt; 8 fl oz</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&lt; 12 fl oz</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&lt; 12 fl oz</a:t>
                      </a:r>
                      <a:endParaRPr lang="en-US" dirty="0"/>
                    </a:p>
                  </a:txBody>
                  <a:tcPr/>
                </a:tc>
              </a:tr>
              <a:tr h="290830">
                <a:tc>
                  <a:txBody>
                    <a:bodyPr/>
                    <a:lstStyle/>
                    <a:p>
                      <a:r>
                        <a:rPr lang="en-US" sz="1600" dirty="0" smtClean="0"/>
                        <a:t>Nutritionally Equivalent</a:t>
                      </a:r>
                      <a:r>
                        <a:rPr lang="en-US" sz="1600" baseline="0" dirty="0" smtClean="0"/>
                        <a:t> </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&lt; 8 fl oz</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&lt; 12 fl oz</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&lt; 12 fl oz</a:t>
                      </a:r>
                      <a:endParaRPr lang="en-US" dirty="0"/>
                    </a:p>
                  </a:txBody>
                  <a:tcPr/>
                </a:tc>
              </a:tr>
              <a:tr h="418465">
                <a:tc>
                  <a:txBody>
                    <a:bodyPr/>
                    <a:lstStyle/>
                    <a:p>
                      <a:r>
                        <a:rPr lang="en-US" sz="1600" b="1" dirty="0" smtClean="0">
                          <a:solidFill>
                            <a:schemeClr val="bg1"/>
                          </a:solidFill>
                        </a:rPr>
                        <a:t>Fruit and/or</a:t>
                      </a:r>
                      <a:r>
                        <a:rPr lang="en-US" sz="1600" b="1" baseline="0" dirty="0" smtClean="0">
                          <a:solidFill>
                            <a:schemeClr val="bg1"/>
                          </a:solidFill>
                        </a:rPr>
                        <a:t> Vegetable Juice</a:t>
                      </a:r>
                      <a:endParaRPr lang="en-US" sz="1600" b="1" dirty="0">
                        <a:solidFill>
                          <a:schemeClr val="bg1"/>
                        </a:solidFill>
                      </a:endParaRPr>
                    </a:p>
                  </a:txBody>
                  <a:tcPr>
                    <a:solidFill>
                      <a:schemeClr val="tx2"/>
                    </a:solidFill>
                  </a:tcPr>
                </a:tc>
                <a:tc>
                  <a:txBody>
                    <a:bodyPr/>
                    <a:lstStyle/>
                    <a:p>
                      <a:endParaRPr lang="en-US" dirty="0"/>
                    </a:p>
                  </a:txBody>
                  <a:tcPr>
                    <a:solidFill>
                      <a:schemeClr val="tx2"/>
                    </a:solidFill>
                  </a:tcPr>
                </a:tc>
                <a:tc>
                  <a:txBody>
                    <a:bodyPr/>
                    <a:lstStyle/>
                    <a:p>
                      <a:endParaRPr lang="en-US"/>
                    </a:p>
                  </a:txBody>
                  <a:tcPr>
                    <a:solidFill>
                      <a:schemeClr val="tx2"/>
                    </a:solidFill>
                  </a:tcPr>
                </a:tc>
                <a:tc>
                  <a:txBody>
                    <a:bodyPr/>
                    <a:lstStyle/>
                    <a:p>
                      <a:endParaRPr lang="en-US" dirty="0"/>
                    </a:p>
                  </a:txBody>
                  <a:tcPr>
                    <a:solidFill>
                      <a:schemeClr val="tx2"/>
                    </a:solidFill>
                  </a:tcPr>
                </a:tc>
              </a:tr>
              <a:tr h="418465">
                <a:tc>
                  <a:txBody>
                    <a:bodyPr/>
                    <a:lstStyle/>
                    <a:p>
                      <a:pPr algn="ctr"/>
                      <a:r>
                        <a:rPr lang="en-US" sz="1600" dirty="0" smtClean="0"/>
                        <a:t>100% Juice</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&lt; 8 fl oz</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&lt; 12 fl oz</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&lt; 12 fl oz</a:t>
                      </a:r>
                      <a:endParaRPr lang="en-US" dirty="0"/>
                    </a:p>
                  </a:txBody>
                  <a:tcPr/>
                </a:tc>
              </a:tr>
              <a:tr h="418465">
                <a:tc>
                  <a:txBody>
                    <a:bodyPr/>
                    <a:lstStyle/>
                    <a:p>
                      <a:pPr algn="ctr"/>
                      <a:r>
                        <a:rPr lang="en-US" sz="1600" dirty="0" smtClean="0"/>
                        <a:t>100% juice</a:t>
                      </a:r>
                      <a:r>
                        <a:rPr lang="en-US" sz="1600" baseline="0" dirty="0" smtClean="0"/>
                        <a:t> diluted with water and no added sweeteners (with or without carbonation)</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&lt; 8 fl oz</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&lt; 12 fl oz</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&lt; 12 fl oz</a:t>
                      </a:r>
                      <a:endParaRPr lang="en-US" dirty="0"/>
                    </a:p>
                  </a:txBody>
                  <a:tcPr/>
                </a:tc>
              </a:tr>
            </a:tbl>
          </a:graphicData>
        </a:graphic>
      </p:graphicFrame>
      <p:cxnSp>
        <p:nvCxnSpPr>
          <p:cNvPr id="6" name="Straight Connector 5"/>
          <p:cNvCxnSpPr/>
          <p:nvPr/>
        </p:nvCxnSpPr>
        <p:spPr>
          <a:xfrm>
            <a:off x="7162800" y="31242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410200" y="31242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810000" y="31242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810000" y="34290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810000" y="38100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334000" y="34290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334000" y="38100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162800" y="34290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162800" y="38100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334000" y="46482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334000" y="50292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733800" y="46482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733800" y="50292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162800" y="46482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162800" y="50292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33400" y="2362200"/>
            <a:ext cx="8001000" cy="0"/>
          </a:xfrm>
          <a:prstGeom prst="line">
            <a:avLst/>
          </a:prstGeom>
          <a:ln w="889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33400" y="2819400"/>
            <a:ext cx="8001000" cy="0"/>
          </a:xfrm>
          <a:prstGeom prst="line">
            <a:avLst/>
          </a:prstGeom>
          <a:ln w="889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33400" y="4267200"/>
            <a:ext cx="8001000" cy="0"/>
          </a:xfrm>
          <a:prstGeom prst="line">
            <a:avLst/>
          </a:prstGeom>
          <a:ln w="889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33400" y="3886200"/>
            <a:ext cx="8001000" cy="0"/>
          </a:xfrm>
          <a:prstGeom prst="line">
            <a:avLst/>
          </a:prstGeom>
          <a:ln w="88900">
            <a:solidFill>
              <a:srgbClr val="92D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 Beverage Ideas</a:t>
            </a:r>
            <a:endParaRPr lang="en-US" dirty="0"/>
          </a:p>
        </p:txBody>
      </p:sp>
      <p:sp>
        <p:nvSpPr>
          <p:cNvPr id="3" name="Content Placeholder 2"/>
          <p:cNvSpPr>
            <a:spLocks noGrp="1"/>
          </p:cNvSpPr>
          <p:nvPr>
            <p:ph sz="half" idx="1"/>
          </p:nvPr>
        </p:nvSpPr>
        <p:spPr/>
        <p:txBody>
          <a:bodyPr/>
          <a:lstStyle/>
          <a:p>
            <a:pPr algn="ctr">
              <a:buNone/>
            </a:pPr>
            <a:endParaRPr lang="en-US" dirty="0" smtClean="0"/>
          </a:p>
          <a:p>
            <a:pPr algn="ctr">
              <a:buNone/>
            </a:pPr>
            <a:endParaRPr lang="en-US" dirty="0" smtClean="0"/>
          </a:p>
          <a:p>
            <a:r>
              <a:rPr lang="en-US" dirty="0" smtClean="0"/>
              <a:t>Low fat (1%) White Milk </a:t>
            </a:r>
          </a:p>
          <a:p>
            <a:r>
              <a:rPr lang="en-US" dirty="0" smtClean="0"/>
              <a:t>Fat-free (skim) White Milk</a:t>
            </a:r>
          </a:p>
          <a:p>
            <a:r>
              <a:rPr lang="en-US" dirty="0" smtClean="0"/>
              <a:t>Fat-free (skim) Flavored Milk </a:t>
            </a:r>
          </a:p>
          <a:p>
            <a:r>
              <a:rPr lang="en-US" dirty="0" smtClean="0"/>
              <a:t>100% Juice</a:t>
            </a:r>
            <a:endParaRPr lang="en-US" dirty="0"/>
          </a:p>
        </p:txBody>
      </p:sp>
      <p:sp>
        <p:nvSpPr>
          <p:cNvPr id="4" name="Content Placeholder 3"/>
          <p:cNvSpPr>
            <a:spLocks noGrp="1"/>
          </p:cNvSpPr>
          <p:nvPr>
            <p:ph sz="half" idx="2"/>
          </p:nvPr>
        </p:nvSpPr>
        <p:spPr/>
        <p:txBody>
          <a:bodyPr/>
          <a:lstStyle/>
          <a:p>
            <a:endParaRPr lang="en-US" dirty="0" smtClean="0"/>
          </a:p>
          <a:p>
            <a:endParaRPr lang="en-US" dirty="0" smtClean="0"/>
          </a:p>
          <a:p>
            <a:r>
              <a:rPr lang="en-US" dirty="0" smtClean="0"/>
              <a:t>Sparkling 100 % Juice</a:t>
            </a:r>
          </a:p>
          <a:p>
            <a:r>
              <a:rPr lang="en-US" dirty="0" smtClean="0"/>
              <a:t>Water</a:t>
            </a:r>
          </a:p>
          <a:p>
            <a:r>
              <a:rPr lang="en-US" dirty="0" smtClean="0"/>
              <a:t>Sparkling Water</a:t>
            </a:r>
            <a:endParaRPr lang="en-US" dirty="0"/>
          </a:p>
        </p:txBody>
      </p:sp>
      <p:sp>
        <p:nvSpPr>
          <p:cNvPr id="5" name="Slide Number Placeholder 4"/>
          <p:cNvSpPr>
            <a:spLocks noGrp="1"/>
          </p:cNvSpPr>
          <p:nvPr>
            <p:ph type="sldNum" sz="quarter" idx="12"/>
          </p:nvPr>
        </p:nvSpPr>
        <p:spPr/>
        <p:txBody>
          <a:bodyPr/>
          <a:lstStyle/>
          <a:p>
            <a:fld id="{ACBB548E-D236-48B0-B771-751CF2B41A16}" type="slidenum">
              <a:rPr lang="en-US" smtClean="0"/>
              <a:pPr/>
              <a:t>25</a:t>
            </a:fld>
            <a:endParaRPr lang="en-US" dirty="0"/>
          </a:p>
        </p:txBody>
      </p:sp>
      <p:pic>
        <p:nvPicPr>
          <p:cNvPr id="1028" name="Picture 4" descr="http://ts4.mm.bing.net/th?id=H.4889366258125239&amp;w=180&amp;h=180&amp;c=7&amp;rs=1&amp;pid=1.7"/>
          <p:cNvPicPr>
            <a:picLocks noChangeAspect="1" noChangeArrowheads="1"/>
          </p:cNvPicPr>
          <p:nvPr/>
        </p:nvPicPr>
        <p:blipFill>
          <a:blip r:embed="rId2" cstate="print"/>
          <a:srcRect/>
          <a:stretch>
            <a:fillRect/>
          </a:stretch>
        </p:blipFill>
        <p:spPr bwMode="auto">
          <a:xfrm>
            <a:off x="6172200" y="4495800"/>
            <a:ext cx="1714500" cy="17145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13688"/>
          </a:xfrm>
        </p:spPr>
        <p:txBody>
          <a:bodyPr>
            <a:normAutofit fontScale="90000"/>
          </a:bodyPr>
          <a:lstStyle/>
          <a:p>
            <a:r>
              <a:rPr lang="en-US" dirty="0" smtClean="0"/>
              <a:t>What Areas Will the Rule Not Affect? </a:t>
            </a:r>
            <a:endParaRPr lang="en-US" dirty="0"/>
          </a:p>
        </p:txBody>
      </p:sp>
      <p:sp>
        <p:nvSpPr>
          <p:cNvPr id="3" name="Content Placeholder 2"/>
          <p:cNvSpPr>
            <a:spLocks noGrp="1"/>
          </p:cNvSpPr>
          <p:nvPr>
            <p:ph idx="1"/>
          </p:nvPr>
        </p:nvSpPr>
        <p:spPr/>
        <p:txBody>
          <a:bodyPr/>
          <a:lstStyle/>
          <a:p>
            <a:pPr lvl="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26</a:t>
            </a:fld>
            <a:endParaRPr lang="en-US" dirty="0"/>
          </a:p>
        </p:txBody>
      </p:sp>
      <p:grpSp>
        <p:nvGrpSpPr>
          <p:cNvPr id="5" name="Group 4"/>
          <p:cNvGrpSpPr/>
          <p:nvPr/>
        </p:nvGrpSpPr>
        <p:grpSpPr>
          <a:xfrm>
            <a:off x="685800" y="1905000"/>
            <a:ext cx="3352800" cy="1981200"/>
            <a:chOff x="76200" y="350830"/>
            <a:chExt cx="2571749" cy="1543050"/>
          </a:xfrm>
        </p:grpSpPr>
        <p:sp>
          <p:nvSpPr>
            <p:cNvPr id="6" name="Rectangle 5"/>
            <p:cNvSpPr/>
            <p:nvPr/>
          </p:nvSpPr>
          <p:spPr>
            <a:xfrm>
              <a:off x="76200" y="350830"/>
              <a:ext cx="2571749" cy="1543050"/>
            </a:xfrm>
            <a:prstGeom prst="rect">
              <a:avLst/>
            </a:prstGeom>
          </p:spPr>
          <p:style>
            <a:lnRef idx="0">
              <a:schemeClr val="accent3"/>
            </a:lnRef>
            <a:fillRef idx="3">
              <a:schemeClr val="accent3"/>
            </a:fillRef>
            <a:effectRef idx="3">
              <a:schemeClr val="accent3"/>
            </a:effectRef>
            <a:fontRef idx="minor">
              <a:schemeClr val="lt1"/>
            </a:fontRef>
          </p:style>
        </p:sp>
        <p:sp>
          <p:nvSpPr>
            <p:cNvPr id="7" name="Rectangle 6"/>
            <p:cNvSpPr/>
            <p:nvPr/>
          </p:nvSpPr>
          <p:spPr>
            <a:xfrm>
              <a:off x="76200" y="350830"/>
              <a:ext cx="2571749" cy="154305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tx1"/>
                  </a:solidFill>
                </a:rPr>
                <a:t>Concessions after school, off campus, or on weekends</a:t>
              </a:r>
              <a:endParaRPr lang="en-US" sz="3200" kern="1200" dirty="0">
                <a:solidFill>
                  <a:schemeClr val="tx1"/>
                </a:solidFill>
              </a:endParaRPr>
            </a:p>
          </p:txBody>
        </p:sp>
      </p:grpSp>
      <p:grpSp>
        <p:nvGrpSpPr>
          <p:cNvPr id="13" name="Group 12"/>
          <p:cNvGrpSpPr/>
          <p:nvPr/>
        </p:nvGrpSpPr>
        <p:grpSpPr>
          <a:xfrm>
            <a:off x="4876800" y="2057400"/>
            <a:ext cx="3276600" cy="1543050"/>
            <a:chOff x="76200" y="350830"/>
            <a:chExt cx="2571749" cy="1543050"/>
          </a:xfrm>
        </p:grpSpPr>
        <p:sp>
          <p:nvSpPr>
            <p:cNvPr id="14" name="Rectangle 13"/>
            <p:cNvSpPr/>
            <p:nvPr/>
          </p:nvSpPr>
          <p:spPr>
            <a:xfrm>
              <a:off x="76200" y="350830"/>
              <a:ext cx="2571749" cy="1543050"/>
            </a:xfrm>
            <a:prstGeom prst="rect">
              <a:avLst/>
            </a:prstGeom>
          </p:spPr>
          <p:style>
            <a:lnRef idx="0">
              <a:schemeClr val="accent3"/>
            </a:lnRef>
            <a:fillRef idx="3">
              <a:schemeClr val="accent3"/>
            </a:fillRef>
            <a:effectRef idx="3">
              <a:schemeClr val="accent3"/>
            </a:effectRef>
            <a:fontRef idx="minor">
              <a:schemeClr val="lt1"/>
            </a:fontRef>
          </p:style>
        </p:sp>
        <p:sp>
          <p:nvSpPr>
            <p:cNvPr id="15" name="Rectangle 14"/>
            <p:cNvSpPr/>
            <p:nvPr/>
          </p:nvSpPr>
          <p:spPr>
            <a:xfrm>
              <a:off x="76200" y="350830"/>
              <a:ext cx="2571749" cy="154305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tx1"/>
                  </a:solidFill>
                </a:rPr>
                <a:t>Food &amp; snacks students bring from home</a:t>
              </a:r>
              <a:endParaRPr lang="en-US" sz="3200" kern="1200" dirty="0">
                <a:solidFill>
                  <a:schemeClr val="tx1"/>
                </a:solidFill>
              </a:endParaRPr>
            </a:p>
          </p:txBody>
        </p:sp>
      </p:grpSp>
      <p:grpSp>
        <p:nvGrpSpPr>
          <p:cNvPr id="16" name="Group 15"/>
          <p:cNvGrpSpPr/>
          <p:nvPr/>
        </p:nvGrpSpPr>
        <p:grpSpPr>
          <a:xfrm>
            <a:off x="1295400" y="4343400"/>
            <a:ext cx="2895600" cy="2000240"/>
            <a:chOff x="2819409" y="46039"/>
            <a:chExt cx="2571749" cy="2000240"/>
          </a:xfrm>
        </p:grpSpPr>
        <p:sp>
          <p:nvSpPr>
            <p:cNvPr id="17" name="Rectangle 16"/>
            <p:cNvSpPr/>
            <p:nvPr/>
          </p:nvSpPr>
          <p:spPr>
            <a:xfrm>
              <a:off x="2819409" y="46039"/>
              <a:ext cx="2571749" cy="2000240"/>
            </a:xfrm>
            <a:prstGeom prst="rect">
              <a:avLst/>
            </a:prstGeom>
          </p:spPr>
          <p:style>
            <a:lnRef idx="0">
              <a:schemeClr val="accent3"/>
            </a:lnRef>
            <a:fillRef idx="3">
              <a:schemeClr val="accent3"/>
            </a:fillRef>
            <a:effectRef idx="3">
              <a:schemeClr val="accent3"/>
            </a:effectRef>
            <a:fontRef idx="minor">
              <a:schemeClr val="lt1"/>
            </a:fontRef>
          </p:style>
        </p:sp>
        <p:sp>
          <p:nvSpPr>
            <p:cNvPr id="18" name="Rectangle 17"/>
            <p:cNvSpPr/>
            <p:nvPr/>
          </p:nvSpPr>
          <p:spPr>
            <a:xfrm>
              <a:off x="2819409" y="46039"/>
              <a:ext cx="2571749" cy="20002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tx1"/>
                  </a:solidFill>
                </a:rPr>
                <a:t>Classroom events (holiday parties)</a:t>
              </a:r>
              <a:endParaRPr lang="en-US" sz="3200" kern="1200" dirty="0">
                <a:solidFill>
                  <a:schemeClr val="tx1"/>
                </a:solidFill>
              </a:endParaRPr>
            </a:p>
          </p:txBody>
        </p:sp>
      </p:grpSp>
      <p:grpSp>
        <p:nvGrpSpPr>
          <p:cNvPr id="19" name="Group 18"/>
          <p:cNvGrpSpPr/>
          <p:nvPr/>
        </p:nvGrpSpPr>
        <p:grpSpPr>
          <a:xfrm>
            <a:off x="4953000" y="4343400"/>
            <a:ext cx="2571749" cy="2000240"/>
            <a:chOff x="2819409" y="46039"/>
            <a:chExt cx="2571749" cy="2000240"/>
          </a:xfrm>
        </p:grpSpPr>
        <p:sp>
          <p:nvSpPr>
            <p:cNvPr id="20" name="Rectangle 19"/>
            <p:cNvSpPr/>
            <p:nvPr/>
          </p:nvSpPr>
          <p:spPr>
            <a:xfrm>
              <a:off x="2819409" y="46039"/>
              <a:ext cx="2571749" cy="2000240"/>
            </a:xfrm>
            <a:prstGeom prst="rect">
              <a:avLst/>
            </a:prstGeom>
          </p:spPr>
          <p:style>
            <a:lnRef idx="0">
              <a:schemeClr val="accent3"/>
            </a:lnRef>
            <a:fillRef idx="3">
              <a:schemeClr val="accent3"/>
            </a:fillRef>
            <a:effectRef idx="3">
              <a:schemeClr val="accent3"/>
            </a:effectRef>
            <a:fontRef idx="minor">
              <a:schemeClr val="lt1"/>
            </a:fontRef>
          </p:style>
        </p:sp>
        <p:sp>
          <p:nvSpPr>
            <p:cNvPr id="21" name="Rectangle 20"/>
            <p:cNvSpPr/>
            <p:nvPr/>
          </p:nvSpPr>
          <p:spPr>
            <a:xfrm>
              <a:off x="2819409" y="46039"/>
              <a:ext cx="2571749" cy="20002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tx1"/>
                  </a:solidFill>
                </a:rPr>
                <a:t>Teachers’ lounges</a:t>
              </a:r>
              <a:endParaRPr lang="en-US" sz="3200" kern="1200" dirty="0">
                <a:solidFill>
                  <a:schemeClr val="tx1"/>
                </a:solidFill>
              </a:endParaRPr>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Fundraisers Exemption</a:t>
            </a:r>
            <a:endParaRPr lang="en-US" dirty="0"/>
          </a:p>
        </p:txBody>
      </p:sp>
      <p:sp>
        <p:nvSpPr>
          <p:cNvPr id="3" name="Content Placeholder 2"/>
          <p:cNvSpPr>
            <a:spLocks noGrp="1"/>
          </p:cNvSpPr>
          <p:nvPr>
            <p:ph sz="quarter" idx="2"/>
          </p:nvPr>
        </p:nvSpPr>
        <p:spPr>
          <a:xfrm>
            <a:off x="381000" y="1828800"/>
            <a:ext cx="8305800" cy="4495800"/>
          </a:xfrm>
        </p:spPr>
        <p:txBody>
          <a:bodyPr>
            <a:normAutofit fontScale="55000" lnSpcReduction="20000"/>
          </a:bodyPr>
          <a:lstStyle/>
          <a:p>
            <a:pPr>
              <a:buNone/>
            </a:pPr>
            <a:r>
              <a:rPr lang="en-US" dirty="0" smtClean="0"/>
              <a:t>	</a:t>
            </a:r>
          </a:p>
          <a:p>
            <a:pPr lvl="1">
              <a:buClr>
                <a:srgbClr val="92D050"/>
              </a:buClr>
            </a:pPr>
            <a:r>
              <a:rPr lang="en-US" sz="5100" dirty="0" smtClean="0"/>
              <a:t>The HHFKA allows each State Agency the discretion to exempt from 0-5  school-sponsored fundraisers.</a:t>
            </a:r>
          </a:p>
          <a:p>
            <a:pPr lvl="1">
              <a:buClr>
                <a:srgbClr val="92D050"/>
              </a:buClr>
            </a:pPr>
            <a:r>
              <a:rPr lang="en-US" sz="5100" dirty="0" smtClean="0"/>
              <a:t>The Wyoming SA has determined that 5 school-sponsored fundraisers will be allowed at each school</a:t>
            </a:r>
          </a:p>
          <a:p>
            <a:pPr lvl="1">
              <a:buClr>
                <a:srgbClr val="92D050"/>
              </a:buClr>
            </a:pPr>
            <a:r>
              <a:rPr lang="en-US" sz="5100" dirty="0" smtClean="0"/>
              <a:t>The fundraiser length of each will be no longer than 2 weeks in length. </a:t>
            </a:r>
          </a:p>
          <a:p>
            <a:pPr lvl="1">
              <a:buClr>
                <a:srgbClr val="92D050"/>
              </a:buClr>
            </a:pPr>
            <a:r>
              <a:rPr lang="en-US" sz="5100" dirty="0" smtClean="0"/>
              <a:t>The exempt fundraisers will be prohibited during the school meal service.</a:t>
            </a:r>
          </a:p>
        </p:txBody>
      </p:sp>
      <p:sp>
        <p:nvSpPr>
          <p:cNvPr id="4" name="Slide Number Placeholder 3"/>
          <p:cNvSpPr>
            <a:spLocks noGrp="1"/>
          </p:cNvSpPr>
          <p:nvPr>
            <p:ph type="sldNum" sz="quarter" idx="12"/>
          </p:nvPr>
        </p:nvSpPr>
        <p:spPr/>
        <p:txBody>
          <a:bodyPr/>
          <a:lstStyle/>
          <a:p>
            <a:fld id="{ACBB548E-D236-48B0-B771-751CF2B41A16}"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Administrative Provisions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ACBB548E-D236-48B0-B771-751CF2B41A16}"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Recordkeeping</a:t>
            </a:r>
            <a:endParaRPr lang="en-US" dirty="0"/>
          </a:p>
        </p:txBody>
      </p:sp>
      <p:sp>
        <p:nvSpPr>
          <p:cNvPr id="3" name="Content Placeholder 2"/>
          <p:cNvSpPr>
            <a:spLocks noGrp="1"/>
          </p:cNvSpPr>
          <p:nvPr>
            <p:ph idx="1"/>
          </p:nvPr>
        </p:nvSpPr>
        <p:spPr/>
        <p:txBody>
          <a:bodyPr>
            <a:normAutofit/>
          </a:bodyPr>
          <a:lstStyle/>
          <a:p>
            <a:endParaRPr lang="en-US" sz="2000" dirty="0" smtClean="0"/>
          </a:p>
          <a:p>
            <a:pPr lvl="1">
              <a:buNone/>
            </a:pPr>
            <a:endParaRPr lang="en-US" sz="2000" dirty="0" smtClean="0"/>
          </a:p>
          <a:p>
            <a:pPr lvl="1">
              <a:buNone/>
            </a:pPr>
            <a:r>
              <a:rPr lang="en-US" sz="2800" dirty="0" smtClean="0"/>
              <a:t>Records must be maintained by those designated as responsible for any competitive food service in the school.</a:t>
            </a:r>
          </a:p>
          <a:p>
            <a:pPr lvl="1">
              <a:buNone/>
            </a:pPr>
            <a:endParaRPr lang="en-US" sz="2000" dirty="0" smtClean="0"/>
          </a:p>
          <a:p>
            <a:pPr lvl="1">
              <a:buNone/>
            </a:pPr>
            <a:endParaRPr lang="en-US" dirty="0" smtClean="0"/>
          </a:p>
          <a:p>
            <a:endParaRPr lang="en-US" dirty="0" smtClean="0"/>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Presentation Outline</a:t>
            </a:r>
            <a:endParaRPr lang="en-US" dirty="0"/>
          </a:p>
        </p:txBody>
      </p:sp>
      <p:sp>
        <p:nvSpPr>
          <p:cNvPr id="3" name="Content Placeholder 2"/>
          <p:cNvSpPr>
            <a:spLocks noGrp="1"/>
          </p:cNvSpPr>
          <p:nvPr>
            <p:ph idx="1"/>
          </p:nvPr>
        </p:nvSpPr>
        <p:spPr>
          <a:xfrm>
            <a:off x="457200" y="1935480"/>
            <a:ext cx="8229600" cy="2865120"/>
          </a:xfrm>
        </p:spPr>
        <p:txBody>
          <a:bodyPr>
            <a:normAutofit/>
          </a:bodyPr>
          <a:lstStyle/>
          <a:p>
            <a:pPr>
              <a:buNone/>
            </a:pPr>
            <a:endParaRPr lang="en-US" dirty="0" smtClean="0"/>
          </a:p>
          <a:p>
            <a:r>
              <a:rPr lang="en-US" dirty="0" smtClean="0"/>
              <a:t>Requirements for All Foods Standards</a:t>
            </a:r>
          </a:p>
          <a:p>
            <a:pPr>
              <a:buNone/>
            </a:pPr>
            <a:endParaRPr lang="en-US" dirty="0" smtClean="0"/>
          </a:p>
          <a:p>
            <a:r>
              <a:rPr lang="en-US" dirty="0" smtClean="0"/>
              <a:t>Recordkeeping</a:t>
            </a:r>
          </a:p>
          <a:p>
            <a:pPr>
              <a:buNone/>
            </a:pPr>
            <a:endParaRPr lang="en-US" dirty="0" smtClean="0"/>
          </a:p>
          <a:p>
            <a:pPr>
              <a:buNone/>
            </a:pPr>
            <a:endParaRPr lang="en-US" dirty="0" smtClean="0"/>
          </a:p>
        </p:txBody>
      </p:sp>
      <p:sp>
        <p:nvSpPr>
          <p:cNvPr id="4" name="Slide Number Placeholder 3"/>
          <p:cNvSpPr>
            <a:spLocks noGrp="1"/>
          </p:cNvSpPr>
          <p:nvPr>
            <p:ph type="sldNum" sz="quarter" idx="12"/>
          </p:nvPr>
        </p:nvSpPr>
        <p:spPr/>
        <p:txBody>
          <a:bodyPr/>
          <a:lstStyle/>
          <a:p>
            <a:fld id="{ACBB548E-D236-48B0-B771-751CF2B41A16}" type="slidenum">
              <a:rPr lang="en-US" smtClean="0"/>
              <a:pPr/>
              <a:t>3</a:t>
            </a:fld>
            <a:endParaRPr lang="en-US" dirty="0"/>
          </a:p>
        </p:txBody>
      </p:sp>
      <p:pic>
        <p:nvPicPr>
          <p:cNvPr id="118786" name="Picture 2" descr="Green apple among red apples"/>
          <p:cNvPicPr>
            <a:picLocks noChangeAspect="1" noChangeArrowheads="1"/>
          </p:cNvPicPr>
          <p:nvPr/>
        </p:nvPicPr>
        <p:blipFill>
          <a:blip r:embed="rId3" cstate="print"/>
          <a:srcRect/>
          <a:stretch>
            <a:fillRect/>
          </a:stretch>
        </p:blipFill>
        <p:spPr bwMode="auto">
          <a:xfrm>
            <a:off x="3352800" y="4114800"/>
            <a:ext cx="2133600" cy="21336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Agency Monitoring</a:t>
            </a:r>
            <a:endParaRPr lang="en-US" dirty="0"/>
          </a:p>
        </p:txBody>
      </p:sp>
      <p:sp>
        <p:nvSpPr>
          <p:cNvPr id="3" name="Content Placeholder 2"/>
          <p:cNvSpPr>
            <a:spLocks noGrp="1"/>
          </p:cNvSpPr>
          <p:nvPr>
            <p:ph idx="1"/>
          </p:nvPr>
        </p:nvSpPr>
        <p:spPr>
          <a:xfrm>
            <a:off x="457200" y="2209800"/>
            <a:ext cx="8229600" cy="4389120"/>
          </a:xfrm>
        </p:spPr>
        <p:txBody>
          <a:bodyPr>
            <a:normAutofit/>
          </a:bodyPr>
          <a:lstStyle/>
          <a:p>
            <a:r>
              <a:rPr lang="en-US" dirty="0" smtClean="0"/>
              <a:t>State agencies will monitor compliance with the standards through a review of local educational agency records as part of the State agency administrative review.</a:t>
            </a:r>
          </a:p>
          <a:p>
            <a:pPr>
              <a:buNone/>
            </a:pPr>
            <a:endParaRPr lang="en-US" dirty="0" smtClean="0"/>
          </a:p>
          <a:p>
            <a:r>
              <a:rPr lang="en-US" dirty="0" smtClean="0"/>
              <a:t>If violations have occurred, corrective action plans would be required to be submitted to the State agency.</a:t>
            </a:r>
          </a:p>
          <a:p>
            <a:pPr>
              <a:buNone/>
            </a:pPr>
            <a:endParaRPr lang="en-US" dirty="0" smtClean="0"/>
          </a:p>
          <a:p>
            <a:pPr>
              <a:buNone/>
            </a:pPr>
            <a:r>
              <a:rPr lang="en-US" b="1" dirty="0" smtClean="0">
                <a:solidFill>
                  <a:schemeClr val="accent2"/>
                </a:solidFill>
              </a:rPr>
              <a:t> </a:t>
            </a:r>
            <a:endParaRPr lang="en-US" dirty="0" smtClean="0">
              <a:solidFill>
                <a:schemeClr val="accent2"/>
              </a:solidFill>
            </a:endParaRPr>
          </a:p>
        </p:txBody>
      </p:sp>
      <p:sp>
        <p:nvSpPr>
          <p:cNvPr id="4" name="Slide Number Placeholder 3"/>
          <p:cNvSpPr>
            <a:spLocks noGrp="1"/>
          </p:cNvSpPr>
          <p:nvPr>
            <p:ph type="sldNum" sz="quarter" idx="12"/>
          </p:nvPr>
        </p:nvSpPr>
        <p:spPr/>
        <p:txBody>
          <a:bodyPr/>
          <a:lstStyle/>
          <a:p>
            <a:fld id="{ACBB548E-D236-48B0-B771-751CF2B41A16}"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31</a:t>
            </a:fld>
            <a:endParaRPr lang="en-US" dirty="0"/>
          </a:p>
        </p:txBody>
      </p:sp>
      <p:pic>
        <p:nvPicPr>
          <p:cNvPr id="5121" name="Picture 1"/>
          <p:cNvPicPr>
            <a:picLocks noChangeAspect="1" noChangeArrowheads="1"/>
          </p:cNvPicPr>
          <p:nvPr/>
        </p:nvPicPr>
        <p:blipFill>
          <a:blip r:embed="rId2" cstate="print"/>
          <a:srcRect/>
          <a:stretch>
            <a:fillRect/>
          </a:stretch>
        </p:blipFill>
        <p:spPr bwMode="auto">
          <a:xfrm>
            <a:off x="3124200" y="2133599"/>
            <a:ext cx="2895600" cy="342042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6934200" cy="1231106"/>
          </a:xfrm>
        </p:spPr>
        <p:txBody>
          <a:bodyPr>
            <a:normAutofit/>
          </a:bodyPr>
          <a:lstStyle/>
          <a:p>
            <a:r>
              <a:rPr lang="en-US" dirty="0" smtClean="0"/>
              <a:t>Background</a:t>
            </a:r>
            <a:endParaRPr lang="en-US" dirty="0"/>
          </a:p>
        </p:txBody>
      </p:sp>
      <p:sp>
        <p:nvSpPr>
          <p:cNvPr id="3" name="Content Placeholder 2"/>
          <p:cNvSpPr>
            <a:spLocks noGrp="1"/>
          </p:cNvSpPr>
          <p:nvPr>
            <p:ph idx="1"/>
          </p:nvPr>
        </p:nvSpPr>
        <p:spPr>
          <a:xfrm>
            <a:off x="609600" y="1981200"/>
            <a:ext cx="7772400" cy="4210383"/>
          </a:xfrm>
        </p:spPr>
        <p:txBody>
          <a:bodyPr>
            <a:normAutofit fontScale="92500" lnSpcReduction="20000"/>
          </a:bodyPr>
          <a:lstStyle/>
          <a:p>
            <a:r>
              <a:rPr lang="en-US" dirty="0" smtClean="0"/>
              <a:t>A significant portion of calories consumed by children are consumed at school.</a:t>
            </a:r>
          </a:p>
          <a:p>
            <a:pPr lvl="0">
              <a:buNone/>
            </a:pPr>
            <a:endParaRPr lang="en-US" dirty="0" smtClean="0"/>
          </a:p>
          <a:p>
            <a:pPr lvl="0"/>
            <a:r>
              <a:rPr lang="en-US" dirty="0" smtClean="0"/>
              <a:t>Federal child nutrition programs are an important source of nutritious, balanced meals. </a:t>
            </a:r>
          </a:p>
          <a:p>
            <a:pPr lvl="0">
              <a:buNone/>
            </a:pPr>
            <a:endParaRPr lang="en-US" dirty="0" smtClean="0"/>
          </a:p>
          <a:p>
            <a:pPr lvl="0"/>
            <a:r>
              <a:rPr lang="en-US" dirty="0" smtClean="0"/>
              <a:t>Despite progress in meal quality, work remains to improve children's diets. </a:t>
            </a:r>
          </a:p>
          <a:p>
            <a:pPr lvl="0">
              <a:buNone/>
            </a:pPr>
            <a:endParaRPr lang="en-US" dirty="0" smtClean="0"/>
          </a:p>
          <a:p>
            <a:pPr lvl="0"/>
            <a:r>
              <a:rPr lang="en-US" dirty="0" smtClean="0"/>
              <a:t>Research has consistently shown that American children do not meet current national dietary recommendations.</a:t>
            </a:r>
          </a:p>
          <a:p>
            <a:pPr lvl="0"/>
            <a:endParaRPr lang="en-US" dirty="0" smtClean="0"/>
          </a:p>
        </p:txBody>
      </p:sp>
      <p:sp>
        <p:nvSpPr>
          <p:cNvPr id="4" name="Slide Number Placeholder 3"/>
          <p:cNvSpPr>
            <a:spLocks noGrp="1"/>
          </p:cNvSpPr>
          <p:nvPr>
            <p:ph type="sldNum" sz="quarter" idx="12"/>
          </p:nvPr>
        </p:nvSpPr>
        <p:spPr/>
        <p:txBody>
          <a:bodyPr/>
          <a:lstStyle/>
          <a:p>
            <a:fld id="{ACBB548E-D236-48B0-B771-751CF2B41A16}"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457200" y="2057400"/>
            <a:ext cx="8229600" cy="4389120"/>
          </a:xfrm>
        </p:spPr>
        <p:txBody>
          <a:bodyPr>
            <a:normAutofit/>
          </a:bodyPr>
          <a:lstStyle/>
          <a:p>
            <a:pPr lvl="0">
              <a:buNone/>
            </a:pPr>
            <a:r>
              <a:rPr lang="en-US" dirty="0" smtClean="0"/>
              <a:t>Improving the nutritional profile of all foods sold in school is critical to: </a:t>
            </a:r>
          </a:p>
          <a:p>
            <a:pPr lvl="0">
              <a:buNone/>
            </a:pPr>
            <a:endParaRPr lang="en-US" dirty="0" smtClean="0"/>
          </a:p>
          <a:p>
            <a:pPr lvl="1">
              <a:buFont typeface="Arial" pitchFamily="34" charset="0"/>
              <a:buChar char="•"/>
            </a:pPr>
            <a:r>
              <a:rPr lang="en-US" dirty="0" smtClean="0"/>
              <a:t>improve diet and overall health of American children</a:t>
            </a:r>
          </a:p>
          <a:p>
            <a:pPr lvl="1">
              <a:buNone/>
            </a:pPr>
            <a:endParaRPr lang="en-US" dirty="0" smtClean="0"/>
          </a:p>
          <a:p>
            <a:pPr lvl="1">
              <a:buFont typeface="Arial" pitchFamily="34" charset="0"/>
              <a:buChar char="•"/>
            </a:pPr>
            <a:r>
              <a:rPr lang="en-US" dirty="0" smtClean="0"/>
              <a:t>ensure children from all income levels adopt  healthful eating habits that will enable them to live productive lives.  </a:t>
            </a:r>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Proposal Development</a:t>
            </a:r>
            <a:endParaRPr lang="en-US" dirty="0"/>
          </a:p>
        </p:txBody>
      </p:sp>
      <p:sp>
        <p:nvSpPr>
          <p:cNvPr id="3" name="Content Placeholder 2"/>
          <p:cNvSpPr>
            <a:spLocks noGrp="1"/>
          </p:cNvSpPr>
          <p:nvPr>
            <p:ph idx="1"/>
          </p:nvPr>
        </p:nvSpPr>
        <p:spPr/>
        <p:txBody>
          <a:bodyPr>
            <a:normAutofit/>
          </a:bodyPr>
          <a:lstStyle/>
          <a:p>
            <a:pPr lvl="0">
              <a:buFont typeface="Arial" pitchFamily="34" charset="0"/>
              <a:buChar char="•"/>
            </a:pPr>
            <a:endParaRPr lang="en-US" dirty="0" smtClean="0"/>
          </a:p>
          <a:p>
            <a:pPr lvl="0">
              <a:buNone/>
            </a:pPr>
            <a:r>
              <a:rPr lang="en-US" dirty="0" smtClean="0"/>
              <a:t>	USDA considered a wide range of information available on competitive foods, including:</a:t>
            </a:r>
          </a:p>
          <a:p>
            <a:pPr lvl="1">
              <a:buNone/>
            </a:pPr>
            <a:endParaRPr lang="en-US" dirty="0" smtClean="0"/>
          </a:p>
          <a:p>
            <a:pPr lvl="1">
              <a:buFont typeface="Arial" pitchFamily="34" charset="0"/>
              <a:buChar char="•"/>
            </a:pPr>
            <a:r>
              <a:rPr lang="en-US" dirty="0" smtClean="0"/>
              <a:t>Recommendations  of the 2007 Institute of Medicine (IOM) Report;</a:t>
            </a:r>
          </a:p>
          <a:p>
            <a:pPr lvl="1">
              <a:buFont typeface="Arial" pitchFamily="34" charset="0"/>
              <a:buChar char="•"/>
            </a:pPr>
            <a:r>
              <a:rPr lang="en-US" dirty="0" smtClean="0"/>
              <a:t>USDA’s HUSSC standards;</a:t>
            </a:r>
          </a:p>
          <a:p>
            <a:pPr lvl="1">
              <a:buFont typeface="Arial" pitchFamily="34" charset="0"/>
              <a:buChar char="•"/>
            </a:pPr>
            <a:r>
              <a:rPr lang="en-US" dirty="0" smtClean="0"/>
              <a:t>Existing State and local standards;</a:t>
            </a:r>
          </a:p>
          <a:p>
            <a:pPr lvl="1">
              <a:buFont typeface="Arial" pitchFamily="34" charset="0"/>
              <a:buChar char="•"/>
            </a:pPr>
            <a:r>
              <a:rPr lang="en-US" dirty="0" smtClean="0"/>
              <a:t>Existing voluntary standards and recommendations; and </a:t>
            </a:r>
          </a:p>
          <a:p>
            <a:pPr lvl="1">
              <a:buFont typeface="Arial" pitchFamily="34" charset="0"/>
              <a:buChar char="•"/>
            </a:pPr>
            <a:r>
              <a:rPr lang="en-US" dirty="0" smtClean="0"/>
              <a:t>Input from nutrition program stakeholders.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Further Considerations</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lvl="0"/>
            <a:endParaRPr lang="en-US" dirty="0" smtClean="0"/>
          </a:p>
          <a:p>
            <a:pPr lvl="0"/>
            <a:r>
              <a:rPr lang="en-US" dirty="0" smtClean="0"/>
              <a:t>The practical application of standards in school settings; </a:t>
            </a:r>
          </a:p>
          <a:p>
            <a:pPr lvl="0">
              <a:buNone/>
            </a:pPr>
            <a:r>
              <a:rPr lang="en-US" dirty="0" smtClean="0"/>
              <a:t> </a:t>
            </a:r>
          </a:p>
          <a:p>
            <a:pPr lvl="0"/>
            <a:r>
              <a:rPr lang="en-US" dirty="0" smtClean="0"/>
              <a:t>Context of new meal patterns for the Federal school meal programs; </a:t>
            </a:r>
          </a:p>
          <a:p>
            <a:pPr>
              <a:buNone/>
            </a:pPr>
            <a:r>
              <a:rPr lang="en-US" dirty="0" smtClean="0"/>
              <a:t> </a:t>
            </a:r>
          </a:p>
          <a:p>
            <a:r>
              <a:rPr lang="en-US" dirty="0" smtClean="0"/>
              <a:t>Support of the federally- reimbursed school nutrition programs as the major source of foods and beverages offered at school; </a:t>
            </a:r>
          </a:p>
          <a:p>
            <a:pPr>
              <a:buNone/>
            </a:pPr>
            <a:endParaRPr lang="en-US" dirty="0" smtClean="0"/>
          </a:p>
          <a:p>
            <a:pPr lvl="0">
              <a:buNone/>
            </a:pPr>
            <a:r>
              <a:rPr lang="en-US" dirty="0" smtClean="0"/>
              <a:t> </a:t>
            </a:r>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Healthy, Hunger-Free Kids Act</a:t>
            </a:r>
            <a:endParaRPr lang="en-US" dirty="0"/>
          </a:p>
        </p:txBody>
      </p:sp>
      <p:sp>
        <p:nvSpPr>
          <p:cNvPr id="3" name="Content Placeholder 2"/>
          <p:cNvSpPr>
            <a:spLocks noGrp="1"/>
          </p:cNvSpPr>
          <p:nvPr>
            <p:ph idx="1"/>
          </p:nvPr>
        </p:nvSpPr>
        <p:spPr>
          <a:xfrm>
            <a:off x="381000" y="2133600"/>
            <a:ext cx="8229600" cy="4389120"/>
          </a:xfrm>
        </p:spPr>
        <p:txBody>
          <a:bodyPr>
            <a:normAutofit fontScale="92500" lnSpcReduction="10000"/>
          </a:bodyPr>
          <a:lstStyle/>
          <a:p>
            <a:pPr lvl="0"/>
            <a:r>
              <a:rPr lang="en-US" dirty="0" smtClean="0"/>
              <a:t>USDA has </a:t>
            </a:r>
            <a:r>
              <a:rPr lang="en-US" b="1" dirty="0" smtClean="0"/>
              <a:t>new authority </a:t>
            </a:r>
            <a:r>
              <a:rPr lang="en-US" dirty="0" smtClean="0"/>
              <a:t>to establish nutrition standards for all foods and beverages sold outside of the Federal child nutrition programs in schools.  </a:t>
            </a:r>
          </a:p>
          <a:p>
            <a:pPr lvl="0">
              <a:buNone/>
            </a:pPr>
            <a:endParaRPr lang="en-US" dirty="0" smtClean="0"/>
          </a:p>
          <a:p>
            <a:pPr lvl="0"/>
            <a:r>
              <a:rPr lang="en-US" dirty="0" smtClean="0"/>
              <a:t>The provisions specify that the nutrition standards shall apply to all foods sold: </a:t>
            </a:r>
          </a:p>
          <a:p>
            <a:pPr lvl="1"/>
            <a:r>
              <a:rPr lang="en-US" u="sng" dirty="0" smtClean="0"/>
              <a:t>outside the school meal </a:t>
            </a:r>
            <a:r>
              <a:rPr lang="en-US" dirty="0" smtClean="0"/>
              <a:t>programs; </a:t>
            </a:r>
          </a:p>
          <a:p>
            <a:pPr lvl="1"/>
            <a:r>
              <a:rPr lang="en-US" dirty="0" smtClean="0"/>
              <a:t>on the </a:t>
            </a:r>
            <a:r>
              <a:rPr lang="en-US" u="sng" dirty="0" smtClean="0"/>
              <a:t>school campus</a:t>
            </a:r>
            <a:r>
              <a:rPr lang="en-US" dirty="0" smtClean="0"/>
              <a:t>; and </a:t>
            </a:r>
          </a:p>
          <a:p>
            <a:pPr lvl="1"/>
            <a:r>
              <a:rPr lang="en-US" dirty="0" smtClean="0"/>
              <a:t>at any time during the </a:t>
            </a:r>
            <a:r>
              <a:rPr lang="en-US" u="sng" dirty="0" smtClean="0"/>
              <a:t>school day</a:t>
            </a:r>
            <a:r>
              <a:rPr lang="en-US" dirty="0" smtClean="0"/>
              <a:t>. </a:t>
            </a:r>
          </a:p>
          <a:p>
            <a:pPr lvl="0">
              <a:buNone/>
            </a:pPr>
            <a:endParaRPr lang="en-US" dirty="0" smtClean="0"/>
          </a:p>
          <a:p>
            <a:pPr lvl="0">
              <a:buNone/>
            </a:pPr>
            <a:r>
              <a:rPr lang="en-US" i="1" dirty="0" smtClean="0"/>
              <a:t>Section 208, HHFKA</a:t>
            </a:r>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Healthy, Hunger-Free Kids Act</a:t>
            </a:r>
            <a:endParaRPr lang="en-US" dirty="0"/>
          </a:p>
        </p:txBody>
      </p:sp>
      <p:sp>
        <p:nvSpPr>
          <p:cNvPr id="3" name="Content Placeholder 2"/>
          <p:cNvSpPr>
            <a:spLocks noGrp="1"/>
          </p:cNvSpPr>
          <p:nvPr>
            <p:ph idx="1"/>
          </p:nvPr>
        </p:nvSpPr>
        <p:spPr>
          <a:xfrm>
            <a:off x="457200" y="2057400"/>
            <a:ext cx="8229600" cy="4389120"/>
          </a:xfrm>
        </p:spPr>
        <p:txBody>
          <a:bodyPr>
            <a:normAutofit/>
          </a:bodyPr>
          <a:lstStyle/>
          <a:p>
            <a:pPr lvl="0">
              <a:buNone/>
            </a:pPr>
            <a:r>
              <a:rPr lang="en-US" sz="2800" dirty="0" smtClean="0"/>
              <a:t>	</a:t>
            </a:r>
            <a:r>
              <a:rPr lang="en-US" sz="2400" dirty="0" smtClean="0"/>
              <a:t>Requires standards be </a:t>
            </a:r>
            <a:r>
              <a:rPr lang="en-US" sz="2400" b="1" dirty="0" smtClean="0"/>
              <a:t>consistent with most recent Dietary Guidelines for Americans</a:t>
            </a:r>
          </a:p>
          <a:p>
            <a:pPr lvl="0">
              <a:buNone/>
            </a:pPr>
            <a:endParaRPr lang="en-US" sz="2400" b="1" dirty="0" smtClean="0"/>
          </a:p>
          <a:p>
            <a:pPr lvl="0">
              <a:buNone/>
            </a:pPr>
            <a:r>
              <a:rPr lang="en-US" sz="2400" dirty="0" smtClean="0"/>
              <a:t>	Directs the Secretary to consider: </a:t>
            </a:r>
          </a:p>
          <a:p>
            <a:pPr lvl="0">
              <a:buNone/>
            </a:pPr>
            <a:endParaRPr lang="en-US" sz="2400" dirty="0" smtClean="0"/>
          </a:p>
          <a:p>
            <a:pPr lvl="1">
              <a:buFont typeface="Arial" pitchFamily="34" charset="0"/>
              <a:buChar char="•"/>
            </a:pPr>
            <a:r>
              <a:rPr lang="en-US" sz="1800" dirty="0" smtClean="0"/>
              <a:t>authoritative scientific recommendations, </a:t>
            </a:r>
          </a:p>
          <a:p>
            <a:pPr lvl="1">
              <a:buFont typeface="Arial" pitchFamily="34" charset="0"/>
              <a:buChar char="•"/>
            </a:pPr>
            <a:r>
              <a:rPr lang="en-US" sz="1800" dirty="0" smtClean="0"/>
              <a:t>existing school nutrition standards,</a:t>
            </a:r>
          </a:p>
          <a:p>
            <a:pPr lvl="1">
              <a:buFont typeface="Arial" pitchFamily="34" charset="0"/>
              <a:buChar char="•"/>
            </a:pPr>
            <a:r>
              <a:rPr lang="en-US" sz="1800" dirty="0" smtClean="0"/>
              <a:t>current State and local standards,</a:t>
            </a:r>
          </a:p>
          <a:p>
            <a:pPr lvl="1">
              <a:buFont typeface="Arial" pitchFamily="34" charset="0"/>
              <a:buChar char="•"/>
            </a:pPr>
            <a:r>
              <a:rPr lang="en-US" sz="1800" dirty="0" smtClean="0"/>
              <a:t>practical application of standards and </a:t>
            </a:r>
          </a:p>
          <a:p>
            <a:pPr lvl="1">
              <a:buFont typeface="Arial" pitchFamily="34" charset="0"/>
              <a:buChar char="•"/>
            </a:pPr>
            <a:r>
              <a:rPr lang="en-US" sz="1800" dirty="0" smtClean="0"/>
              <a:t>exemptions for school-sponsored fundraisers.</a:t>
            </a:r>
          </a:p>
          <a:p>
            <a:pPr>
              <a:buNone/>
            </a:pPr>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9</a:t>
            </a:fld>
            <a:endParaRPr lang="en-US" dirty="0"/>
          </a:p>
        </p:txBody>
      </p:sp>
      <p:pic>
        <p:nvPicPr>
          <p:cNvPr id="110594" name="Picture 2" descr="image of grains  - various grain - JPG "/>
          <p:cNvPicPr>
            <a:picLocks noChangeAspect="1" noChangeArrowheads="1"/>
          </p:cNvPicPr>
          <p:nvPr/>
        </p:nvPicPr>
        <p:blipFill>
          <a:blip r:embed="rId3" cstate="print"/>
          <a:srcRect/>
          <a:stretch>
            <a:fillRect/>
          </a:stretch>
        </p:blipFill>
        <p:spPr bwMode="auto">
          <a:xfrm>
            <a:off x="6313715" y="3429000"/>
            <a:ext cx="2163535" cy="1514476"/>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7a63ae98c9331042c85a0ce3caf3b722">
  <xsd:schema xmlns:xsd="http://www.w3.org/2001/XMLSchema" xmlns:p="http://schemas.microsoft.com/office/2006/metadata/properties" targetNamespace="http://schemas.microsoft.com/office/2006/metadata/properties" ma:root="true" ma:fieldsID="643ad641ad674e858ec36190b61f65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4DFBA5-3CC0-4A37-AC9C-2AD0B34A51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8B8829CE-984E-4D0B-B794-7164C7478CC8}">
  <ds:schemaRefs>
    <ds:schemaRef ds:uri="http://schemas.microsoft.com/office/2006/metadata/properties"/>
  </ds:schemaRefs>
</ds:datastoreItem>
</file>

<file path=customXml/itemProps3.xml><?xml version="1.0" encoding="utf-8"?>
<ds:datastoreItem xmlns:ds="http://schemas.openxmlformats.org/officeDocument/2006/customXml" ds:itemID="{787C98B3-4159-4360-8A5C-344FC7101C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Flow</Template>
  <TotalTime>11681</TotalTime>
  <Words>2916</Words>
  <Application>Microsoft Office PowerPoint</Application>
  <PresentationFormat>On-screen Show (4:3)</PresentationFormat>
  <Paragraphs>435</Paragraphs>
  <Slides>31</Slides>
  <Notes>26</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Flow</vt:lpstr>
      <vt:lpstr>Proposed Rule: Nutrition Standards for All Foods Sold in School</vt:lpstr>
      <vt:lpstr>Proposed Rule</vt:lpstr>
      <vt:lpstr> Presentation Outline</vt:lpstr>
      <vt:lpstr>Background</vt:lpstr>
      <vt:lpstr>Background</vt:lpstr>
      <vt:lpstr> Proposal Development</vt:lpstr>
      <vt:lpstr>Further Considerations</vt:lpstr>
      <vt:lpstr>Healthy, Hunger-Free Kids Act</vt:lpstr>
      <vt:lpstr>Healthy, Hunger-Free Kids Act</vt:lpstr>
      <vt:lpstr>Impact on students</vt:lpstr>
      <vt:lpstr>Minimum Standards</vt:lpstr>
      <vt:lpstr>Definitions </vt:lpstr>
      <vt:lpstr>Definitions</vt:lpstr>
      <vt:lpstr>Proposed Definitions</vt:lpstr>
      <vt:lpstr>Proposed Definitions</vt:lpstr>
      <vt:lpstr>Proposed Definitions</vt:lpstr>
      <vt:lpstr>Summary of Proposed Standards</vt:lpstr>
      <vt:lpstr>What Areas Will the Rule Affect? </vt:lpstr>
      <vt:lpstr>Entrée (a la Carte) Foods Nutrition Facts</vt:lpstr>
      <vt:lpstr>Smart Entrée (a la Carte) Foods</vt:lpstr>
      <vt:lpstr>Smart Snack/Side Nutrition Facts</vt:lpstr>
      <vt:lpstr>Ideas for Brain-Boosting Snacks:</vt:lpstr>
      <vt:lpstr>Brain-Boosting Beverages</vt:lpstr>
      <vt:lpstr>Brain-Boosting Beverages:</vt:lpstr>
      <vt:lpstr>Smart Beverage Ideas</vt:lpstr>
      <vt:lpstr>What Areas Will the Rule Not Affect? </vt:lpstr>
      <vt:lpstr> Fundraisers Exemption</vt:lpstr>
      <vt:lpstr>Administrative Provisions</vt:lpstr>
      <vt:lpstr>Recordkeeping</vt:lpstr>
      <vt:lpstr>State Agency Monitoring</vt:lpstr>
      <vt:lpstr>Questions?</vt:lpstr>
    </vt:vector>
  </TitlesOfParts>
  <Company>USDA/FNS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Recommendations to Requirements: Change is Coming</dc:title>
  <dc:creator>mbenesch</dc:creator>
  <cp:lastModifiedBy>sbenni</cp:lastModifiedBy>
  <cp:revision>1291</cp:revision>
  <dcterms:created xsi:type="dcterms:W3CDTF">2011-01-07T21:09:44Z</dcterms:created>
  <dcterms:modified xsi:type="dcterms:W3CDTF">2014-09-16T19:01:41Z</dcterms:modified>
</cp:coreProperties>
</file>