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7"/>
  </p:notesMasterIdLst>
  <p:handoutMasterIdLst>
    <p:handoutMasterId r:id="rId28"/>
  </p:handoutMasterIdLst>
  <p:sldIdLst>
    <p:sldId id="330" r:id="rId2"/>
    <p:sldId id="331" r:id="rId3"/>
    <p:sldId id="303" r:id="rId4"/>
    <p:sldId id="299" r:id="rId5"/>
    <p:sldId id="304" r:id="rId6"/>
    <p:sldId id="305" r:id="rId7"/>
    <p:sldId id="306" r:id="rId8"/>
    <p:sldId id="307" r:id="rId9"/>
    <p:sldId id="308" r:id="rId10"/>
    <p:sldId id="309" r:id="rId11"/>
    <p:sldId id="310" r:id="rId12"/>
    <p:sldId id="311" r:id="rId13"/>
    <p:sldId id="312" r:id="rId14"/>
    <p:sldId id="313" r:id="rId15"/>
    <p:sldId id="314" r:id="rId16"/>
    <p:sldId id="315" r:id="rId17"/>
    <p:sldId id="300" r:id="rId18"/>
    <p:sldId id="316" r:id="rId19"/>
    <p:sldId id="317" r:id="rId20"/>
    <p:sldId id="318" r:id="rId21"/>
    <p:sldId id="319" r:id="rId22"/>
    <p:sldId id="320" r:id="rId23"/>
    <p:sldId id="324" r:id="rId24"/>
    <p:sldId id="325" r:id="rId25"/>
    <p:sldId id="326" r:id="rId2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ana Bowman" initials="DB" lastIdx="11" clrIdx="0"/>
  <p:cmAuthor id="1" name="Christina Endres" initials="CE"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0059" autoAdjust="0"/>
  </p:normalViewPr>
  <p:slideViewPr>
    <p:cSldViewPr>
      <p:cViewPr varScale="1">
        <p:scale>
          <a:sx n="37" d="100"/>
          <a:sy n="37" d="100"/>
        </p:scale>
        <p:origin x="2070"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144" y="-84"/>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C363E7-7F39-49BC-84A0-B9F7AE330B69}" type="doc">
      <dgm:prSet loTypeId="urn:microsoft.com/office/officeart/2005/8/layout/hList1" loCatId="list" qsTypeId="urn:microsoft.com/office/officeart/2005/8/quickstyle/3d1" qsCatId="3D" csTypeId="urn:microsoft.com/office/officeart/2005/8/colors/colorful1" csCatId="colorful" phldr="1"/>
      <dgm:spPr/>
      <dgm:t>
        <a:bodyPr/>
        <a:lstStyle/>
        <a:p>
          <a:endParaRPr lang="en-US"/>
        </a:p>
      </dgm:t>
    </dgm:pt>
    <dgm:pt modelId="{344037A3-DD22-4FC0-92E1-6D8B70992F5F}">
      <dgm:prSet phldrT="[Text]"/>
      <dgm:spPr/>
      <dgm:t>
        <a:bodyPr/>
        <a:lstStyle/>
        <a:p>
          <a:r>
            <a:rPr lang="en-US" dirty="0" smtClean="0"/>
            <a:t>9/11</a:t>
          </a:r>
          <a:endParaRPr lang="en-US" dirty="0"/>
        </a:p>
      </dgm:t>
    </dgm:pt>
    <dgm:pt modelId="{AB56FDCB-4261-47BC-A44B-2822CD3BD4D8}" type="parTrans" cxnId="{0CE00FF8-2468-4192-96BE-2369502982C8}">
      <dgm:prSet/>
      <dgm:spPr/>
      <dgm:t>
        <a:bodyPr/>
        <a:lstStyle/>
        <a:p>
          <a:endParaRPr lang="en-US"/>
        </a:p>
      </dgm:t>
    </dgm:pt>
    <dgm:pt modelId="{F0AA2DB1-D4AB-47C7-B2F4-A030A44EA7F0}" type="sibTrans" cxnId="{0CE00FF8-2468-4192-96BE-2369502982C8}">
      <dgm:prSet/>
      <dgm:spPr/>
      <dgm:t>
        <a:bodyPr/>
        <a:lstStyle/>
        <a:p>
          <a:endParaRPr lang="en-US"/>
        </a:p>
      </dgm:t>
    </dgm:pt>
    <dgm:pt modelId="{5EA88086-55AE-4091-913B-E262BFBCFFF0}">
      <dgm:prSet phldrT="[Text]"/>
      <dgm:spPr/>
      <dgm:t>
        <a:bodyPr/>
        <a:lstStyle/>
        <a:p>
          <a:r>
            <a:rPr lang="en-US" dirty="0" smtClean="0"/>
            <a:t>5% of survivors developed PTSD</a:t>
          </a:r>
          <a:endParaRPr lang="en-US" dirty="0"/>
        </a:p>
      </dgm:t>
    </dgm:pt>
    <dgm:pt modelId="{77545D30-9B09-4F0D-9B6A-FFFE49EE5192}" type="parTrans" cxnId="{A5EBC346-DB97-4B0C-BD9E-8C38879FC4CD}">
      <dgm:prSet/>
      <dgm:spPr/>
      <dgm:t>
        <a:bodyPr/>
        <a:lstStyle/>
        <a:p>
          <a:endParaRPr lang="en-US"/>
        </a:p>
      </dgm:t>
    </dgm:pt>
    <dgm:pt modelId="{24EE93C2-5B03-4B74-A6CE-D7D39606A25F}" type="sibTrans" cxnId="{A5EBC346-DB97-4B0C-BD9E-8C38879FC4CD}">
      <dgm:prSet/>
      <dgm:spPr/>
      <dgm:t>
        <a:bodyPr/>
        <a:lstStyle/>
        <a:p>
          <a:endParaRPr lang="en-US"/>
        </a:p>
      </dgm:t>
    </dgm:pt>
    <dgm:pt modelId="{3EF1ED41-6717-46A3-964E-725D3331B60C}">
      <dgm:prSet phldrT="[Text]"/>
      <dgm:spPr/>
      <dgm:t>
        <a:bodyPr/>
        <a:lstStyle/>
        <a:p>
          <a:r>
            <a:rPr lang="en-US" dirty="0" smtClean="0"/>
            <a:t>Hurricane Katrina</a:t>
          </a:r>
          <a:endParaRPr lang="en-US" dirty="0"/>
        </a:p>
      </dgm:t>
    </dgm:pt>
    <dgm:pt modelId="{600D6C24-63BD-44F1-A953-90CFF7F34999}" type="parTrans" cxnId="{2BC9FFCF-6419-4AA4-8E60-A9496548DB46}">
      <dgm:prSet/>
      <dgm:spPr/>
      <dgm:t>
        <a:bodyPr/>
        <a:lstStyle/>
        <a:p>
          <a:endParaRPr lang="en-US"/>
        </a:p>
      </dgm:t>
    </dgm:pt>
    <dgm:pt modelId="{7AB7DEE4-75C9-46D0-807A-311835209AC6}" type="sibTrans" cxnId="{2BC9FFCF-6419-4AA4-8E60-A9496548DB46}">
      <dgm:prSet/>
      <dgm:spPr/>
      <dgm:t>
        <a:bodyPr/>
        <a:lstStyle/>
        <a:p>
          <a:endParaRPr lang="en-US"/>
        </a:p>
      </dgm:t>
    </dgm:pt>
    <dgm:pt modelId="{485FB899-CB74-4D26-A520-ABFF46006FE2}">
      <dgm:prSet phldrT="[Text]"/>
      <dgm:spPr/>
      <dgm:t>
        <a:bodyPr/>
        <a:lstStyle/>
        <a:p>
          <a:r>
            <a:rPr lang="en-US" dirty="0" smtClean="0"/>
            <a:t>Survivors ran from home, lost home</a:t>
          </a:r>
          <a:endParaRPr lang="en-US" dirty="0"/>
        </a:p>
      </dgm:t>
    </dgm:pt>
    <dgm:pt modelId="{B33FBD4B-0380-4FAA-BC22-F527EBDC7D2A}" type="parTrans" cxnId="{DB88D7DE-806C-428F-A2C3-180F34D8AF98}">
      <dgm:prSet/>
      <dgm:spPr/>
      <dgm:t>
        <a:bodyPr/>
        <a:lstStyle/>
        <a:p>
          <a:endParaRPr lang="en-US"/>
        </a:p>
      </dgm:t>
    </dgm:pt>
    <dgm:pt modelId="{1AD17AAE-3487-4B7C-B75D-40990EFD2DCC}" type="sibTrans" cxnId="{DB88D7DE-806C-428F-A2C3-180F34D8AF98}">
      <dgm:prSet/>
      <dgm:spPr/>
      <dgm:t>
        <a:bodyPr/>
        <a:lstStyle/>
        <a:p>
          <a:endParaRPr lang="en-US"/>
        </a:p>
      </dgm:t>
    </dgm:pt>
    <dgm:pt modelId="{3C44D6A4-C086-42B1-BBFE-3B49B014A49D}">
      <dgm:prSet phldrT="[Text]"/>
      <dgm:spPr/>
      <dgm:t>
        <a:bodyPr/>
        <a:lstStyle/>
        <a:p>
          <a:r>
            <a:rPr lang="en-US" dirty="0" smtClean="0"/>
            <a:t>33% of survivors developed PTSD</a:t>
          </a:r>
          <a:endParaRPr lang="en-US" dirty="0"/>
        </a:p>
      </dgm:t>
    </dgm:pt>
    <dgm:pt modelId="{89311218-F0C5-44CB-B0EB-F204DC44B363}" type="parTrans" cxnId="{11B98F75-36D5-468F-8323-5765931AF090}">
      <dgm:prSet/>
      <dgm:spPr/>
      <dgm:t>
        <a:bodyPr/>
        <a:lstStyle/>
        <a:p>
          <a:endParaRPr lang="en-US"/>
        </a:p>
      </dgm:t>
    </dgm:pt>
    <dgm:pt modelId="{AA85FBE5-99AA-4DDC-BD52-4C4E7E7DFF9D}" type="sibTrans" cxnId="{11B98F75-36D5-468F-8323-5765931AF090}">
      <dgm:prSet/>
      <dgm:spPr/>
      <dgm:t>
        <a:bodyPr/>
        <a:lstStyle/>
        <a:p>
          <a:endParaRPr lang="en-US"/>
        </a:p>
      </dgm:t>
    </dgm:pt>
    <dgm:pt modelId="{1FCA5FD4-9A7F-412A-ABB5-7C31A7A8B735}">
      <dgm:prSet phldrT="[Text]"/>
      <dgm:spPr/>
      <dgm:t>
        <a:bodyPr/>
        <a:lstStyle/>
        <a:p>
          <a:r>
            <a:rPr lang="en-US" dirty="0" smtClean="0"/>
            <a:t>Survivors ran toward home</a:t>
          </a:r>
          <a:endParaRPr lang="en-US" dirty="0"/>
        </a:p>
      </dgm:t>
    </dgm:pt>
    <dgm:pt modelId="{F18F74F0-AC6F-442E-80AC-5ACC5C3FEFF2}" type="parTrans" cxnId="{EA8A4CB6-A25B-4465-963C-99D39AFBDAC4}">
      <dgm:prSet/>
      <dgm:spPr/>
      <dgm:t>
        <a:bodyPr/>
        <a:lstStyle/>
        <a:p>
          <a:endParaRPr lang="en-US"/>
        </a:p>
      </dgm:t>
    </dgm:pt>
    <dgm:pt modelId="{D1FCDC5E-CB44-4396-B06A-152DB3EADF46}" type="sibTrans" cxnId="{EA8A4CB6-A25B-4465-963C-99D39AFBDAC4}">
      <dgm:prSet/>
      <dgm:spPr/>
      <dgm:t>
        <a:bodyPr/>
        <a:lstStyle/>
        <a:p>
          <a:endParaRPr lang="en-US"/>
        </a:p>
      </dgm:t>
    </dgm:pt>
    <dgm:pt modelId="{F4AE96D6-B75D-4365-BB49-5C3103545D95}" type="pres">
      <dgm:prSet presAssocID="{75C363E7-7F39-49BC-84A0-B9F7AE330B69}" presName="Name0" presStyleCnt="0">
        <dgm:presLayoutVars>
          <dgm:dir/>
          <dgm:animLvl val="lvl"/>
          <dgm:resizeHandles val="exact"/>
        </dgm:presLayoutVars>
      </dgm:prSet>
      <dgm:spPr/>
      <dgm:t>
        <a:bodyPr/>
        <a:lstStyle/>
        <a:p>
          <a:endParaRPr lang="en-US"/>
        </a:p>
      </dgm:t>
    </dgm:pt>
    <dgm:pt modelId="{FF7602AC-2476-49F8-A520-92FF3F5C411F}" type="pres">
      <dgm:prSet presAssocID="{344037A3-DD22-4FC0-92E1-6D8B70992F5F}" presName="composite" presStyleCnt="0"/>
      <dgm:spPr/>
      <dgm:t>
        <a:bodyPr/>
        <a:lstStyle/>
        <a:p>
          <a:endParaRPr lang="en-US"/>
        </a:p>
      </dgm:t>
    </dgm:pt>
    <dgm:pt modelId="{C2BB91AD-FF8D-4BA9-888E-43E1C66C9A81}" type="pres">
      <dgm:prSet presAssocID="{344037A3-DD22-4FC0-92E1-6D8B70992F5F}" presName="parTx" presStyleLbl="alignNode1" presStyleIdx="0" presStyleCnt="2">
        <dgm:presLayoutVars>
          <dgm:chMax val="0"/>
          <dgm:chPref val="0"/>
          <dgm:bulletEnabled val="1"/>
        </dgm:presLayoutVars>
      </dgm:prSet>
      <dgm:spPr/>
      <dgm:t>
        <a:bodyPr/>
        <a:lstStyle/>
        <a:p>
          <a:endParaRPr lang="en-US"/>
        </a:p>
      </dgm:t>
    </dgm:pt>
    <dgm:pt modelId="{ED045AD8-00CD-4C7F-B496-D0E37EDF25DF}" type="pres">
      <dgm:prSet presAssocID="{344037A3-DD22-4FC0-92E1-6D8B70992F5F}" presName="desTx" presStyleLbl="alignAccFollowNode1" presStyleIdx="0" presStyleCnt="2">
        <dgm:presLayoutVars>
          <dgm:bulletEnabled val="1"/>
        </dgm:presLayoutVars>
      </dgm:prSet>
      <dgm:spPr/>
      <dgm:t>
        <a:bodyPr/>
        <a:lstStyle/>
        <a:p>
          <a:endParaRPr lang="en-US"/>
        </a:p>
      </dgm:t>
    </dgm:pt>
    <dgm:pt modelId="{43ADA259-A863-461B-B894-CE3E5CDC54E0}" type="pres">
      <dgm:prSet presAssocID="{F0AA2DB1-D4AB-47C7-B2F4-A030A44EA7F0}" presName="space" presStyleCnt="0"/>
      <dgm:spPr/>
      <dgm:t>
        <a:bodyPr/>
        <a:lstStyle/>
        <a:p>
          <a:endParaRPr lang="en-US"/>
        </a:p>
      </dgm:t>
    </dgm:pt>
    <dgm:pt modelId="{B4638EDE-6E4E-4213-B5D3-2BBA6D581F62}" type="pres">
      <dgm:prSet presAssocID="{3EF1ED41-6717-46A3-964E-725D3331B60C}" presName="composite" presStyleCnt="0"/>
      <dgm:spPr/>
      <dgm:t>
        <a:bodyPr/>
        <a:lstStyle/>
        <a:p>
          <a:endParaRPr lang="en-US"/>
        </a:p>
      </dgm:t>
    </dgm:pt>
    <dgm:pt modelId="{9C783B9A-7549-4176-AC39-392903935BAF}" type="pres">
      <dgm:prSet presAssocID="{3EF1ED41-6717-46A3-964E-725D3331B60C}" presName="parTx" presStyleLbl="alignNode1" presStyleIdx="1" presStyleCnt="2">
        <dgm:presLayoutVars>
          <dgm:chMax val="0"/>
          <dgm:chPref val="0"/>
          <dgm:bulletEnabled val="1"/>
        </dgm:presLayoutVars>
      </dgm:prSet>
      <dgm:spPr/>
      <dgm:t>
        <a:bodyPr/>
        <a:lstStyle/>
        <a:p>
          <a:endParaRPr lang="en-US"/>
        </a:p>
      </dgm:t>
    </dgm:pt>
    <dgm:pt modelId="{98E1AEF5-9362-42DA-8BE8-FB8BFB51DE78}" type="pres">
      <dgm:prSet presAssocID="{3EF1ED41-6717-46A3-964E-725D3331B60C}" presName="desTx" presStyleLbl="alignAccFollowNode1" presStyleIdx="1" presStyleCnt="2">
        <dgm:presLayoutVars>
          <dgm:bulletEnabled val="1"/>
        </dgm:presLayoutVars>
      </dgm:prSet>
      <dgm:spPr/>
      <dgm:t>
        <a:bodyPr/>
        <a:lstStyle/>
        <a:p>
          <a:endParaRPr lang="en-US"/>
        </a:p>
      </dgm:t>
    </dgm:pt>
  </dgm:ptLst>
  <dgm:cxnLst>
    <dgm:cxn modelId="{EA8A4CB6-A25B-4465-963C-99D39AFBDAC4}" srcId="{344037A3-DD22-4FC0-92E1-6D8B70992F5F}" destId="{1FCA5FD4-9A7F-412A-ABB5-7C31A7A8B735}" srcOrd="0" destOrd="0" parTransId="{F18F74F0-AC6F-442E-80AC-5ACC5C3FEFF2}" sibTransId="{D1FCDC5E-CB44-4396-B06A-152DB3EADF46}"/>
    <dgm:cxn modelId="{F1125ABB-D57C-4569-91EA-6D5314617AEE}" type="presOf" srcId="{1FCA5FD4-9A7F-412A-ABB5-7C31A7A8B735}" destId="{ED045AD8-00CD-4C7F-B496-D0E37EDF25DF}" srcOrd="0" destOrd="0" presId="urn:microsoft.com/office/officeart/2005/8/layout/hList1"/>
    <dgm:cxn modelId="{DB88D7DE-806C-428F-A2C3-180F34D8AF98}" srcId="{3EF1ED41-6717-46A3-964E-725D3331B60C}" destId="{485FB899-CB74-4D26-A520-ABFF46006FE2}" srcOrd="0" destOrd="0" parTransId="{B33FBD4B-0380-4FAA-BC22-F527EBDC7D2A}" sibTransId="{1AD17AAE-3487-4B7C-B75D-40990EFD2DCC}"/>
    <dgm:cxn modelId="{CC543E5B-BC4B-4210-9BB7-594AFDA6AA56}" type="presOf" srcId="{344037A3-DD22-4FC0-92E1-6D8B70992F5F}" destId="{C2BB91AD-FF8D-4BA9-888E-43E1C66C9A81}" srcOrd="0" destOrd="0" presId="urn:microsoft.com/office/officeart/2005/8/layout/hList1"/>
    <dgm:cxn modelId="{11B98F75-36D5-468F-8323-5765931AF090}" srcId="{3EF1ED41-6717-46A3-964E-725D3331B60C}" destId="{3C44D6A4-C086-42B1-BBFE-3B49B014A49D}" srcOrd="1" destOrd="0" parTransId="{89311218-F0C5-44CB-B0EB-F204DC44B363}" sibTransId="{AA85FBE5-99AA-4DDC-BD52-4C4E7E7DFF9D}"/>
    <dgm:cxn modelId="{B0A8FF8B-E163-4975-989F-237BC83C83DE}" type="presOf" srcId="{3EF1ED41-6717-46A3-964E-725D3331B60C}" destId="{9C783B9A-7549-4176-AC39-392903935BAF}" srcOrd="0" destOrd="0" presId="urn:microsoft.com/office/officeart/2005/8/layout/hList1"/>
    <dgm:cxn modelId="{89370AB2-0B57-4E94-B4CA-00AB302623F5}" type="presOf" srcId="{485FB899-CB74-4D26-A520-ABFF46006FE2}" destId="{98E1AEF5-9362-42DA-8BE8-FB8BFB51DE78}" srcOrd="0" destOrd="0" presId="urn:microsoft.com/office/officeart/2005/8/layout/hList1"/>
    <dgm:cxn modelId="{6E3DB23F-7511-4B7E-A43B-071EDD4B006C}" type="presOf" srcId="{5EA88086-55AE-4091-913B-E262BFBCFFF0}" destId="{ED045AD8-00CD-4C7F-B496-D0E37EDF25DF}" srcOrd="0" destOrd="1" presId="urn:microsoft.com/office/officeart/2005/8/layout/hList1"/>
    <dgm:cxn modelId="{2BC9FFCF-6419-4AA4-8E60-A9496548DB46}" srcId="{75C363E7-7F39-49BC-84A0-B9F7AE330B69}" destId="{3EF1ED41-6717-46A3-964E-725D3331B60C}" srcOrd="1" destOrd="0" parTransId="{600D6C24-63BD-44F1-A953-90CFF7F34999}" sibTransId="{7AB7DEE4-75C9-46D0-807A-311835209AC6}"/>
    <dgm:cxn modelId="{0CE00FF8-2468-4192-96BE-2369502982C8}" srcId="{75C363E7-7F39-49BC-84A0-B9F7AE330B69}" destId="{344037A3-DD22-4FC0-92E1-6D8B70992F5F}" srcOrd="0" destOrd="0" parTransId="{AB56FDCB-4261-47BC-A44B-2822CD3BD4D8}" sibTransId="{F0AA2DB1-D4AB-47C7-B2F4-A030A44EA7F0}"/>
    <dgm:cxn modelId="{8340FEA9-28C2-46EA-9C01-DBD4D64C9479}" type="presOf" srcId="{75C363E7-7F39-49BC-84A0-B9F7AE330B69}" destId="{F4AE96D6-B75D-4365-BB49-5C3103545D95}" srcOrd="0" destOrd="0" presId="urn:microsoft.com/office/officeart/2005/8/layout/hList1"/>
    <dgm:cxn modelId="{A5EBC346-DB97-4B0C-BD9E-8C38879FC4CD}" srcId="{344037A3-DD22-4FC0-92E1-6D8B70992F5F}" destId="{5EA88086-55AE-4091-913B-E262BFBCFFF0}" srcOrd="1" destOrd="0" parTransId="{77545D30-9B09-4F0D-9B6A-FFFE49EE5192}" sibTransId="{24EE93C2-5B03-4B74-A6CE-D7D39606A25F}"/>
    <dgm:cxn modelId="{7B9F2243-3659-4A70-A916-7270E1220D7D}" type="presOf" srcId="{3C44D6A4-C086-42B1-BBFE-3B49B014A49D}" destId="{98E1AEF5-9362-42DA-8BE8-FB8BFB51DE78}" srcOrd="0" destOrd="1" presId="urn:microsoft.com/office/officeart/2005/8/layout/hList1"/>
    <dgm:cxn modelId="{8AF41672-7A91-40DD-90A2-F80779D4F36D}" type="presParOf" srcId="{F4AE96D6-B75D-4365-BB49-5C3103545D95}" destId="{FF7602AC-2476-49F8-A520-92FF3F5C411F}" srcOrd="0" destOrd="0" presId="urn:microsoft.com/office/officeart/2005/8/layout/hList1"/>
    <dgm:cxn modelId="{7A4DAF61-25C4-4159-8BF8-9D019EEE3E3D}" type="presParOf" srcId="{FF7602AC-2476-49F8-A520-92FF3F5C411F}" destId="{C2BB91AD-FF8D-4BA9-888E-43E1C66C9A81}" srcOrd="0" destOrd="0" presId="urn:microsoft.com/office/officeart/2005/8/layout/hList1"/>
    <dgm:cxn modelId="{BFE820AD-1A56-4504-B8B6-A9E0C2C2F6AE}" type="presParOf" srcId="{FF7602AC-2476-49F8-A520-92FF3F5C411F}" destId="{ED045AD8-00CD-4C7F-B496-D0E37EDF25DF}" srcOrd="1" destOrd="0" presId="urn:microsoft.com/office/officeart/2005/8/layout/hList1"/>
    <dgm:cxn modelId="{E6C4888C-CB8C-4F15-BA97-B368CAAC01D1}" type="presParOf" srcId="{F4AE96D6-B75D-4365-BB49-5C3103545D95}" destId="{43ADA259-A863-461B-B894-CE3E5CDC54E0}" srcOrd="1" destOrd="0" presId="urn:microsoft.com/office/officeart/2005/8/layout/hList1"/>
    <dgm:cxn modelId="{C851B8C7-4529-4A54-8AB6-5425719C3BCA}" type="presParOf" srcId="{F4AE96D6-B75D-4365-BB49-5C3103545D95}" destId="{B4638EDE-6E4E-4213-B5D3-2BBA6D581F62}" srcOrd="2" destOrd="0" presId="urn:microsoft.com/office/officeart/2005/8/layout/hList1"/>
    <dgm:cxn modelId="{34803221-52BA-4715-83CE-AB6BA2B68090}" type="presParOf" srcId="{B4638EDE-6E4E-4213-B5D3-2BBA6D581F62}" destId="{9C783B9A-7549-4176-AC39-392903935BAF}" srcOrd="0" destOrd="0" presId="urn:microsoft.com/office/officeart/2005/8/layout/hList1"/>
    <dgm:cxn modelId="{600AC644-25FA-40E1-ACF5-5FCA6E516CCF}" type="presParOf" srcId="{B4638EDE-6E4E-4213-B5D3-2BBA6D581F62}" destId="{98E1AEF5-9362-42DA-8BE8-FB8BFB51DE78}"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5693"/>
          </a:xfrm>
          <a:prstGeom prst="rect">
            <a:avLst/>
          </a:prstGeom>
        </p:spPr>
        <p:txBody>
          <a:bodyPr vert="horz" lIns="91440" tIns="45720" rIns="91440" bIns="45720" rtlCol="0"/>
          <a:lstStyle>
            <a:lvl1pPr algn="r">
              <a:defRPr sz="1200"/>
            </a:lvl1pPr>
          </a:lstStyle>
          <a:p>
            <a:fld id="{32C2A2C3-EAFD-4B44-8D5D-E03D2A1FF15B}" type="datetimeFigureOut">
              <a:rPr lang="en-US" smtClean="0"/>
              <a:t>6/2/2015</a:t>
            </a:fld>
            <a:endParaRPr lang="en-US"/>
          </a:p>
        </p:txBody>
      </p:sp>
      <p:sp>
        <p:nvSpPr>
          <p:cNvPr id="4" name="Footer Placeholder 3"/>
          <p:cNvSpPr>
            <a:spLocks noGrp="1"/>
          </p:cNvSpPr>
          <p:nvPr>
            <p:ph type="ftr" sz="quarter" idx="2"/>
          </p:nvPr>
        </p:nvSpPr>
        <p:spPr>
          <a:xfrm>
            <a:off x="0" y="8846554"/>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46554"/>
            <a:ext cx="2971800" cy="465693"/>
          </a:xfrm>
          <a:prstGeom prst="rect">
            <a:avLst/>
          </a:prstGeom>
        </p:spPr>
        <p:txBody>
          <a:bodyPr vert="horz" lIns="91440" tIns="45720" rIns="91440" bIns="45720" rtlCol="0" anchor="b"/>
          <a:lstStyle>
            <a:lvl1pPr algn="r">
              <a:defRPr sz="1200"/>
            </a:lvl1pPr>
          </a:lstStyle>
          <a:p>
            <a:fld id="{A011EB27-D3C1-41FB-96C9-16917127E384}" type="slidenum">
              <a:rPr lang="en-US" smtClean="0"/>
              <a:t>‹#›</a:t>
            </a:fld>
            <a:endParaRPr lang="en-US"/>
          </a:p>
        </p:txBody>
      </p:sp>
    </p:spTree>
    <p:extLst>
      <p:ext uri="{BB962C8B-B14F-4D97-AF65-F5344CB8AC3E}">
        <p14:creationId xmlns:p14="http://schemas.microsoft.com/office/powerpoint/2010/main" val="3250204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4" y="0"/>
            <a:ext cx="2971800" cy="465693"/>
          </a:xfrm>
          <a:prstGeom prst="rect">
            <a:avLst/>
          </a:prstGeom>
        </p:spPr>
        <p:txBody>
          <a:bodyPr vert="horz" lIns="91440" tIns="45720" rIns="91440" bIns="45720" rtlCol="0"/>
          <a:lstStyle>
            <a:lvl1pPr algn="r">
              <a:defRPr sz="1200"/>
            </a:lvl1pPr>
          </a:lstStyle>
          <a:p>
            <a:fld id="{A9ED091C-2B99-4496-8CEB-FFDF671BA03D}" type="datetimeFigureOut">
              <a:rPr lang="en-US" smtClean="0"/>
              <a:t>6/2/2015</a:t>
            </a:fld>
            <a:endParaRPr lang="en-US"/>
          </a:p>
        </p:txBody>
      </p:sp>
      <p:sp>
        <p:nvSpPr>
          <p:cNvPr id="7" name="Slide Number Placeholder 6"/>
          <p:cNvSpPr>
            <a:spLocks noGrp="1"/>
          </p:cNvSpPr>
          <p:nvPr>
            <p:ph type="sldNum" sz="quarter" idx="5"/>
          </p:nvPr>
        </p:nvSpPr>
        <p:spPr>
          <a:xfrm>
            <a:off x="3884614" y="8846554"/>
            <a:ext cx="2971800" cy="465693"/>
          </a:xfrm>
          <a:prstGeom prst="rect">
            <a:avLst/>
          </a:prstGeom>
        </p:spPr>
        <p:txBody>
          <a:bodyPr vert="horz" lIns="91440" tIns="45720" rIns="91440" bIns="45720" rtlCol="0" anchor="b"/>
          <a:lstStyle>
            <a:lvl1pPr algn="r">
              <a:defRPr sz="1200"/>
            </a:lvl1pPr>
          </a:lstStyle>
          <a:p>
            <a:fld id="{561E626F-3A79-4ED7-A536-107777210762}" type="slidenum">
              <a:rPr lang="en-US" smtClean="0"/>
              <a:t>‹#›</a:t>
            </a:fld>
            <a:endParaRPr lang="en-US"/>
          </a:p>
        </p:txBody>
      </p:sp>
      <p:sp>
        <p:nvSpPr>
          <p:cNvPr id="8" name="Notes Placeholder 7"/>
          <p:cNvSpPr>
            <a:spLocks noGrp="1"/>
          </p:cNvSpPr>
          <p:nvPr>
            <p:ph type="body" sz="quarter" idx="3"/>
          </p:nvPr>
        </p:nvSpPr>
        <p:spPr>
          <a:xfrm>
            <a:off x="685800" y="2523331"/>
            <a:ext cx="5486400" cy="63246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Image Placeholder 8"/>
          <p:cNvSpPr>
            <a:spLocks noGrp="1" noRot="1" noChangeAspect="1"/>
          </p:cNvSpPr>
          <p:nvPr>
            <p:ph type="sldImg" idx="2"/>
          </p:nvPr>
        </p:nvSpPr>
        <p:spPr>
          <a:xfrm>
            <a:off x="2252266" y="698500"/>
            <a:ext cx="2353468" cy="1765904"/>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110261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4550" cy="3492500"/>
          </a:xfrm>
          <a:prstGeom prst="rect">
            <a:avLst/>
          </a:prstGeom>
        </p:spPr>
      </p:sp>
      <p:sp>
        <p:nvSpPr>
          <p:cNvPr id="3" name="Notes Placeholder 2"/>
          <p:cNvSpPr>
            <a:spLocks noGrp="1"/>
          </p:cNvSpPr>
          <p:nvPr>
            <p:ph type="body" idx="1"/>
          </p:nvPr>
        </p:nvSpPr>
        <p:spPr>
          <a:xfrm>
            <a:off x="685800" y="4424085"/>
            <a:ext cx="5486400" cy="419123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61E626F-3A79-4ED7-A536-107777210762}" type="slidenum">
              <a:rPr lang="en-US" smtClean="0"/>
              <a:t>1</a:t>
            </a:fld>
            <a:endParaRPr lang="en-US"/>
          </a:p>
        </p:txBody>
      </p:sp>
    </p:spTree>
    <p:extLst>
      <p:ext uri="{BB962C8B-B14F-4D97-AF65-F5344CB8AC3E}">
        <p14:creationId xmlns:p14="http://schemas.microsoft.com/office/powerpoint/2010/main" val="766670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6263" y="698500"/>
            <a:ext cx="3165475" cy="2374900"/>
          </a:xfrm>
          <a:prstGeom prst="rect">
            <a:avLst/>
          </a:prstGeom>
        </p:spPr>
      </p:sp>
      <p:sp>
        <p:nvSpPr>
          <p:cNvPr id="3" name="Notes Placeholder 2"/>
          <p:cNvSpPr>
            <a:spLocks noGrp="1"/>
          </p:cNvSpPr>
          <p:nvPr>
            <p:ph type="body" idx="1"/>
          </p:nvPr>
        </p:nvSpPr>
        <p:spPr>
          <a:xfrm>
            <a:off x="685800" y="3285331"/>
            <a:ext cx="5486400" cy="5329992"/>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57148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160338"/>
            <a:ext cx="1828800" cy="1373187"/>
          </a:xfrm>
          <a:prstGeom prst="rect">
            <a:avLst/>
          </a:prstGeom>
        </p:spPr>
      </p:sp>
      <p:sp>
        <p:nvSpPr>
          <p:cNvPr id="3" name="Notes Placeholder 2"/>
          <p:cNvSpPr>
            <a:spLocks noGrp="1"/>
          </p:cNvSpPr>
          <p:nvPr>
            <p:ph type="body" idx="1"/>
          </p:nvPr>
        </p:nvSpPr>
        <p:spPr>
          <a:xfrm>
            <a:off x="381000" y="1456531"/>
            <a:ext cx="6096000" cy="7158792"/>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542048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698500"/>
            <a:ext cx="2555875" cy="1917700"/>
          </a:xfrm>
          <a:prstGeom prst="rect">
            <a:avLst/>
          </a:prstGeom>
        </p:spPr>
      </p:sp>
      <p:sp>
        <p:nvSpPr>
          <p:cNvPr id="3" name="Notes Placeholder 2"/>
          <p:cNvSpPr>
            <a:spLocks noGrp="1"/>
          </p:cNvSpPr>
          <p:nvPr>
            <p:ph type="body" idx="1"/>
          </p:nvPr>
        </p:nvSpPr>
        <p:spPr>
          <a:xfrm>
            <a:off x="685800" y="3437731"/>
            <a:ext cx="5486400" cy="5177592"/>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902734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89163" y="698500"/>
            <a:ext cx="2479675" cy="1860550"/>
          </a:xfrm>
          <a:prstGeom prst="rect">
            <a:avLst/>
          </a:prstGeom>
        </p:spPr>
      </p:sp>
      <p:sp>
        <p:nvSpPr>
          <p:cNvPr id="3" name="Notes Placeholder 2"/>
          <p:cNvSpPr>
            <a:spLocks noGrp="1"/>
          </p:cNvSpPr>
          <p:nvPr>
            <p:ph type="body" idx="1"/>
          </p:nvPr>
        </p:nvSpPr>
        <p:spPr>
          <a:xfrm>
            <a:off x="685800" y="2751931"/>
            <a:ext cx="5486400" cy="5863392"/>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1458861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2447131"/>
            <a:ext cx="5486400" cy="6168192"/>
          </a:xfrm>
          <a:prstGeom prst="rect">
            <a:avLst/>
          </a:prstGeom>
        </p:spPr>
        <p:txBody>
          <a:bodyPr/>
          <a:lstStyle/>
          <a:p>
            <a:endParaRPr lang="en-US"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2369142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6263" y="698500"/>
            <a:ext cx="3165475" cy="2374900"/>
          </a:xfrm>
          <a:prstGeom prst="rect">
            <a:avLst/>
          </a:prstGeom>
        </p:spPr>
      </p:sp>
      <p:sp>
        <p:nvSpPr>
          <p:cNvPr id="3" name="Notes Placeholder 2"/>
          <p:cNvSpPr>
            <a:spLocks noGrp="1"/>
          </p:cNvSpPr>
          <p:nvPr>
            <p:ph type="body" idx="1"/>
          </p:nvPr>
        </p:nvSpPr>
        <p:spPr>
          <a:xfrm>
            <a:off x="685800" y="3742531"/>
            <a:ext cx="5486400" cy="4872792"/>
          </a:xfrm>
          <a:prstGeom prst="rect">
            <a:avLst/>
          </a:prstGeom>
        </p:spPr>
        <p:txBody>
          <a:bodyPr/>
          <a:lstStyle/>
          <a:p>
            <a:endParaRPr lang="en-US"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9467292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0063" y="698500"/>
            <a:ext cx="3317875" cy="2489200"/>
          </a:xfrm>
          <a:prstGeom prst="rect">
            <a:avLst/>
          </a:prstGeom>
        </p:spPr>
      </p:sp>
      <p:sp>
        <p:nvSpPr>
          <p:cNvPr id="3" name="Notes Placeholder 2"/>
          <p:cNvSpPr>
            <a:spLocks noGrp="1"/>
          </p:cNvSpPr>
          <p:nvPr>
            <p:ph type="body" idx="1"/>
          </p:nvPr>
        </p:nvSpPr>
        <p:spPr>
          <a:xfrm>
            <a:off x="685800" y="3513931"/>
            <a:ext cx="5486400" cy="5101392"/>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61E626F-3A79-4ED7-A536-107777210762}" type="slidenum">
              <a:rPr lang="en-US" smtClean="0"/>
              <a:t>16</a:t>
            </a:fld>
            <a:endParaRPr lang="en-US"/>
          </a:p>
        </p:txBody>
      </p:sp>
    </p:spTree>
    <p:extLst>
      <p:ext uri="{BB962C8B-B14F-4D97-AF65-F5344CB8AC3E}">
        <p14:creationId xmlns:p14="http://schemas.microsoft.com/office/powerpoint/2010/main" val="64656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4550" cy="3492500"/>
          </a:xfrm>
          <a:prstGeom prst="rect">
            <a:avLst/>
          </a:prstGeom>
        </p:spPr>
      </p:sp>
      <p:sp>
        <p:nvSpPr>
          <p:cNvPr id="3" name="Notes Placeholder 2"/>
          <p:cNvSpPr>
            <a:spLocks noGrp="1"/>
          </p:cNvSpPr>
          <p:nvPr>
            <p:ph type="body" idx="1"/>
          </p:nvPr>
        </p:nvSpPr>
        <p:spPr>
          <a:xfrm>
            <a:off x="685800" y="4424085"/>
            <a:ext cx="5486400" cy="419123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61E626F-3A79-4ED7-A536-107777210762}"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4074150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04975" y="698500"/>
            <a:ext cx="3448050" cy="2586038"/>
          </a:xfrm>
          <a:prstGeom prst="rect">
            <a:avLst/>
          </a:prstGeom>
        </p:spPr>
      </p:sp>
      <p:sp>
        <p:nvSpPr>
          <p:cNvPr id="3" name="Notes Placeholder 2"/>
          <p:cNvSpPr>
            <a:spLocks noGrp="1"/>
          </p:cNvSpPr>
          <p:nvPr>
            <p:ph type="body" idx="1"/>
          </p:nvPr>
        </p:nvSpPr>
        <p:spPr>
          <a:xfrm>
            <a:off x="685800" y="3590131"/>
            <a:ext cx="5486400" cy="5025192"/>
          </a:xfrm>
          <a:prstGeom prst="rect">
            <a:avLst/>
          </a:prstGeom>
        </p:spPr>
        <p:txBody>
          <a:bodyPr/>
          <a:lstStyle/>
          <a:p>
            <a:endParaRPr lang="en-US"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22426576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05000" y="388938"/>
            <a:ext cx="3041650" cy="2282825"/>
          </a:xfrm>
          <a:prstGeom prst="rect">
            <a:avLst/>
          </a:prstGeom>
        </p:spPr>
      </p:sp>
      <p:sp>
        <p:nvSpPr>
          <p:cNvPr id="3" name="Notes Placeholder 2"/>
          <p:cNvSpPr>
            <a:spLocks noGrp="1"/>
          </p:cNvSpPr>
          <p:nvPr>
            <p:ph type="body" idx="1"/>
          </p:nvPr>
        </p:nvSpPr>
        <p:spPr>
          <a:xfrm>
            <a:off x="685800" y="2751931"/>
            <a:ext cx="5486400" cy="63246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414688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4863" y="698500"/>
            <a:ext cx="2708275" cy="2032000"/>
          </a:xfrm>
          <a:prstGeom prst="rect">
            <a:avLst/>
          </a:prstGeom>
        </p:spPr>
      </p:sp>
      <p:sp>
        <p:nvSpPr>
          <p:cNvPr id="3" name="Notes Placeholder 2"/>
          <p:cNvSpPr>
            <a:spLocks noGrp="1"/>
          </p:cNvSpPr>
          <p:nvPr>
            <p:ph type="body" idx="1"/>
          </p:nvPr>
        </p:nvSpPr>
        <p:spPr>
          <a:xfrm>
            <a:off x="685800" y="3132931"/>
            <a:ext cx="5486400" cy="5482392"/>
          </a:xfrm>
          <a:prstGeom prst="rect">
            <a:avLst/>
          </a:prstGeom>
        </p:spPr>
        <p:txBody>
          <a:bodyPr/>
          <a:lstStyle/>
          <a:p>
            <a:r>
              <a:rPr lang="en-US" dirty="0" smtClean="0"/>
              <a:t>http://www.nytimes.com/projects/2013/invisible-child/#/?chapt=3</a:t>
            </a:r>
          </a:p>
          <a:p>
            <a:endParaRPr lang="en-US"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t>2</a:t>
            </a:fld>
            <a:endParaRPr lang="en-US"/>
          </a:p>
        </p:txBody>
      </p:sp>
    </p:spTree>
    <p:extLst>
      <p:ext uri="{BB962C8B-B14F-4D97-AF65-F5344CB8AC3E}">
        <p14:creationId xmlns:p14="http://schemas.microsoft.com/office/powerpoint/2010/main" val="4096947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79613" y="236538"/>
            <a:ext cx="2863850" cy="2147887"/>
          </a:xfrm>
          <a:prstGeom prst="rect">
            <a:avLst/>
          </a:prstGeom>
        </p:spPr>
      </p:sp>
      <p:sp>
        <p:nvSpPr>
          <p:cNvPr id="3" name="Notes Placeholder 2"/>
          <p:cNvSpPr>
            <a:spLocks noGrp="1"/>
          </p:cNvSpPr>
          <p:nvPr>
            <p:ph type="body" idx="1"/>
          </p:nvPr>
        </p:nvSpPr>
        <p:spPr>
          <a:xfrm>
            <a:off x="685800" y="2447131"/>
            <a:ext cx="5486400" cy="65532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61E626F-3A79-4ED7-A536-107777210762}" type="slidenum">
              <a:rPr lang="en-US" smtClean="0"/>
              <a:t>20</a:t>
            </a:fld>
            <a:endParaRPr lang="en-US" dirty="0"/>
          </a:p>
        </p:txBody>
      </p:sp>
    </p:spTree>
    <p:extLst>
      <p:ext uri="{BB962C8B-B14F-4D97-AF65-F5344CB8AC3E}">
        <p14:creationId xmlns:p14="http://schemas.microsoft.com/office/powerpoint/2010/main" val="995983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79613" y="465138"/>
            <a:ext cx="2940050" cy="2205037"/>
          </a:xfrm>
          <a:prstGeom prst="rect">
            <a:avLst/>
          </a:prstGeom>
        </p:spPr>
      </p:sp>
      <p:sp>
        <p:nvSpPr>
          <p:cNvPr id="3" name="Notes Placeholder 2"/>
          <p:cNvSpPr>
            <a:spLocks noGrp="1"/>
          </p:cNvSpPr>
          <p:nvPr>
            <p:ph type="body" idx="1"/>
          </p:nvPr>
        </p:nvSpPr>
        <p:spPr>
          <a:xfrm>
            <a:off x="685800" y="3437731"/>
            <a:ext cx="5486400" cy="5177592"/>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6426061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33600" y="693738"/>
            <a:ext cx="2838450" cy="2130425"/>
          </a:xfrm>
          <a:prstGeom prst="rect">
            <a:avLst/>
          </a:prstGeom>
        </p:spPr>
      </p:sp>
      <p:sp>
        <p:nvSpPr>
          <p:cNvPr id="3" name="Notes Placeholder 2"/>
          <p:cNvSpPr>
            <a:spLocks noGrp="1"/>
          </p:cNvSpPr>
          <p:nvPr>
            <p:ph type="body" idx="1"/>
          </p:nvPr>
        </p:nvSpPr>
        <p:spPr>
          <a:xfrm>
            <a:off x="685800" y="2980531"/>
            <a:ext cx="5486400" cy="5634792"/>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61E626F-3A79-4ED7-A536-107777210762}"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767906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79613" y="617538"/>
            <a:ext cx="2787650" cy="2090737"/>
          </a:xfrm>
          <a:prstGeom prst="rect">
            <a:avLst/>
          </a:prstGeom>
        </p:spPr>
      </p:sp>
      <p:sp>
        <p:nvSpPr>
          <p:cNvPr id="3" name="Notes Placeholder 2"/>
          <p:cNvSpPr>
            <a:spLocks noGrp="1"/>
          </p:cNvSpPr>
          <p:nvPr>
            <p:ph type="body" idx="1"/>
          </p:nvPr>
        </p:nvSpPr>
        <p:spPr>
          <a:xfrm>
            <a:off x="685800" y="3056731"/>
            <a:ext cx="5486400" cy="5558592"/>
          </a:xfrm>
          <a:prstGeom prst="rect">
            <a:avLst/>
          </a:prstGeom>
        </p:spPr>
        <p:txBody>
          <a:bodyPr/>
          <a:lstStyle/>
          <a:p>
            <a:r>
              <a:rPr lang="en-US" dirty="0" smtClean="0"/>
              <a:t>Source</a:t>
            </a:r>
            <a:r>
              <a:rPr lang="en-US" baseline="0" dirty="0" smtClean="0"/>
              <a:t> for 1</a:t>
            </a:r>
            <a:r>
              <a:rPr lang="en-US" baseline="30000" dirty="0" smtClean="0"/>
              <a:t>st</a:t>
            </a:r>
            <a:r>
              <a:rPr lang="en-US" baseline="0" dirty="0" smtClean="0"/>
              <a:t> bullet</a:t>
            </a:r>
            <a:r>
              <a:rPr lang="en-US" dirty="0" smtClean="0"/>
              <a:t>: National Child Traumatic Stress Network</a:t>
            </a:r>
          </a:p>
          <a:p>
            <a:endParaRPr lang="en-US"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1776758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7213" y="693738"/>
            <a:ext cx="3168650" cy="2376487"/>
          </a:xfrm>
          <a:prstGeom prst="rect">
            <a:avLst/>
          </a:prstGeom>
        </p:spPr>
      </p:sp>
      <p:sp>
        <p:nvSpPr>
          <p:cNvPr id="3" name="Notes Placeholder 2"/>
          <p:cNvSpPr>
            <a:spLocks noGrp="1"/>
          </p:cNvSpPr>
          <p:nvPr>
            <p:ph type="body" idx="1"/>
          </p:nvPr>
        </p:nvSpPr>
        <p:spPr>
          <a:xfrm>
            <a:off x="685800" y="3437731"/>
            <a:ext cx="5486400" cy="5177592"/>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891857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28800" y="693738"/>
            <a:ext cx="3244850" cy="2435225"/>
          </a:xfrm>
          <a:prstGeom prst="rect">
            <a:avLst/>
          </a:prstGeom>
        </p:spPr>
      </p:sp>
      <p:sp>
        <p:nvSpPr>
          <p:cNvPr id="3" name="Notes Placeholder 2"/>
          <p:cNvSpPr>
            <a:spLocks noGrp="1"/>
          </p:cNvSpPr>
          <p:nvPr>
            <p:ph type="body" idx="1"/>
          </p:nvPr>
        </p:nvSpPr>
        <p:spPr>
          <a:xfrm>
            <a:off x="685800" y="3285331"/>
            <a:ext cx="5486400" cy="5329992"/>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179774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57400" y="388938"/>
            <a:ext cx="2736850" cy="2054225"/>
          </a:xfrm>
          <a:prstGeom prst="rect">
            <a:avLst/>
          </a:prstGeom>
        </p:spPr>
      </p:sp>
      <p:sp>
        <p:nvSpPr>
          <p:cNvPr id="3" name="Notes Placeholder 2"/>
          <p:cNvSpPr>
            <a:spLocks noGrp="1"/>
          </p:cNvSpPr>
          <p:nvPr>
            <p:ph type="body" idx="1"/>
          </p:nvPr>
        </p:nvSpPr>
        <p:spPr>
          <a:xfrm>
            <a:off x="685800" y="2599531"/>
            <a:ext cx="5486400" cy="6477000"/>
          </a:xfrm>
          <a:prstGeom prst="rect">
            <a:avLst/>
          </a:prstGeom>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781367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698500"/>
            <a:ext cx="4654550" cy="3492500"/>
          </a:xfrm>
          <a:prstGeom prst="rect">
            <a:avLst/>
          </a:prstGeom>
        </p:spPr>
      </p:sp>
      <p:sp>
        <p:nvSpPr>
          <p:cNvPr id="3" name="Notes Placeholder 2"/>
          <p:cNvSpPr>
            <a:spLocks noGrp="1"/>
          </p:cNvSpPr>
          <p:nvPr>
            <p:ph type="body" idx="1"/>
          </p:nvPr>
        </p:nvSpPr>
        <p:spPr>
          <a:xfrm>
            <a:off x="685800" y="4424085"/>
            <a:ext cx="5486400" cy="4191238"/>
          </a:xfrm>
          <a:prstGeom prst="rect">
            <a:avLst/>
          </a:prstGeom>
        </p:spPr>
        <p:txBody>
          <a:bodyPr/>
          <a:lstStyle/>
          <a:p>
            <a:r>
              <a:rPr lang="en-US" dirty="0" smtClean="0"/>
              <a:t>Citation: </a:t>
            </a:r>
            <a:r>
              <a:rPr lang="en-US" dirty="0" err="1" smtClean="0"/>
              <a:t>Babbel</a:t>
            </a:r>
            <a:r>
              <a:rPr lang="en-US" dirty="0" smtClean="0"/>
              <a:t>,</a:t>
            </a:r>
            <a:r>
              <a:rPr lang="en-US" baseline="0" dirty="0" smtClean="0"/>
              <a:t> S. (2011). Post Traumatic Stress Disorder after 9/11 and Katrina. </a:t>
            </a:r>
            <a:r>
              <a:rPr lang="en-US" i="1" baseline="0" dirty="0" smtClean="0"/>
              <a:t>Psychology Today. </a:t>
            </a:r>
            <a:r>
              <a:rPr lang="en-US" baseline="0" dirty="0" smtClean="0"/>
              <a:t>Retrieved on January 28, 2015. https://www.psychologytoday.com/blog/somatic-psychology/201109/post-traumatic-stress-disorder-after-911-and-katrina</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48436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698500"/>
            <a:ext cx="2555875" cy="1917700"/>
          </a:xfrm>
          <a:prstGeom prst="rect">
            <a:avLst/>
          </a:prstGeom>
        </p:spPr>
      </p:sp>
      <p:sp>
        <p:nvSpPr>
          <p:cNvPr id="3" name="Notes Placeholder 2"/>
          <p:cNvSpPr>
            <a:spLocks noGrp="1"/>
          </p:cNvSpPr>
          <p:nvPr>
            <p:ph type="body" idx="1"/>
          </p:nvPr>
        </p:nvSpPr>
        <p:spPr>
          <a:xfrm>
            <a:off x="685800" y="2675731"/>
            <a:ext cx="5486400" cy="5939592"/>
          </a:xfrm>
          <a:prstGeom prst="rect">
            <a:avLst/>
          </a:prstGeom>
        </p:spPr>
        <p:txBody>
          <a:bodyPr/>
          <a:lstStyle/>
          <a:p>
            <a:r>
              <a:rPr lang="en-US" dirty="0" smtClean="0"/>
              <a:t>Definition</a:t>
            </a:r>
            <a:r>
              <a:rPr lang="en-US" baseline="0" dirty="0" smtClean="0"/>
              <a:t> #1 source: </a:t>
            </a:r>
            <a:r>
              <a:rPr lang="en-US" dirty="0" smtClean="0"/>
              <a:t>Merriam Webster; Definition #2: SAMHSA</a:t>
            </a:r>
            <a:r>
              <a:rPr lang="en-US" baseline="0" dirty="0" smtClean="0"/>
              <a:t>; Definition #3: </a:t>
            </a:r>
            <a:r>
              <a:rPr lang="en-US" dirty="0" smtClean="0"/>
              <a:t>APA (American Psychological</a:t>
            </a:r>
            <a:r>
              <a:rPr lang="en-US" baseline="0" dirty="0" smtClean="0"/>
              <a:t> Association)</a:t>
            </a:r>
          </a:p>
          <a:p>
            <a:endParaRPr lang="en-US" baseline="0" dirty="0" smtClean="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0258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93863" y="698500"/>
            <a:ext cx="3470275" cy="2603500"/>
          </a:xfrm>
          <a:prstGeom prst="rect">
            <a:avLst/>
          </a:prstGeom>
        </p:spPr>
      </p:sp>
      <p:sp>
        <p:nvSpPr>
          <p:cNvPr id="3" name="Notes Placeholder 2"/>
          <p:cNvSpPr>
            <a:spLocks noGrp="1"/>
          </p:cNvSpPr>
          <p:nvPr>
            <p:ph type="body" idx="1"/>
          </p:nvPr>
        </p:nvSpPr>
        <p:spPr>
          <a:xfrm>
            <a:off x="685800" y="3590131"/>
            <a:ext cx="5486400" cy="5025192"/>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61E626F-3A79-4ED7-A536-107777210762}"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60978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6263" y="698500"/>
            <a:ext cx="3165475" cy="2374900"/>
          </a:xfrm>
          <a:prstGeom prst="rect">
            <a:avLst/>
          </a:prstGeom>
        </p:spPr>
      </p:sp>
      <p:sp>
        <p:nvSpPr>
          <p:cNvPr id="3" name="Notes Placeholder 2"/>
          <p:cNvSpPr>
            <a:spLocks noGrp="1"/>
          </p:cNvSpPr>
          <p:nvPr>
            <p:ph type="body" idx="1"/>
          </p:nvPr>
        </p:nvSpPr>
        <p:spPr>
          <a:xfrm>
            <a:off x="685800" y="3132931"/>
            <a:ext cx="5486400" cy="579120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586802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08163" y="698500"/>
            <a:ext cx="3241675" cy="2432050"/>
          </a:xfrm>
          <a:prstGeom prst="rect">
            <a:avLst/>
          </a:prstGeom>
        </p:spPr>
      </p:sp>
      <p:sp>
        <p:nvSpPr>
          <p:cNvPr id="3" name="Notes Placeholder 2"/>
          <p:cNvSpPr>
            <a:spLocks noGrp="1"/>
          </p:cNvSpPr>
          <p:nvPr>
            <p:ph type="body" idx="1"/>
          </p:nvPr>
        </p:nvSpPr>
        <p:spPr>
          <a:xfrm>
            <a:off x="685800" y="3361531"/>
            <a:ext cx="5486400" cy="5638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61E626F-3A79-4ED7-A536-107777210762}" type="slidenum">
              <a:rPr lang="en-US" smtClean="0"/>
              <a:t>8</a:t>
            </a:fld>
            <a:endParaRPr lang="en-US"/>
          </a:p>
        </p:txBody>
      </p:sp>
    </p:spTree>
    <p:extLst>
      <p:ext uri="{BB962C8B-B14F-4D97-AF65-F5344CB8AC3E}">
        <p14:creationId xmlns:p14="http://schemas.microsoft.com/office/powerpoint/2010/main" val="3206503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0063" y="698500"/>
            <a:ext cx="3317875" cy="2489200"/>
          </a:xfrm>
          <a:prstGeom prst="rect">
            <a:avLst/>
          </a:prstGeom>
        </p:spPr>
      </p:sp>
      <p:sp>
        <p:nvSpPr>
          <p:cNvPr id="3" name="Notes Placeholder 2"/>
          <p:cNvSpPr>
            <a:spLocks noGrp="1"/>
          </p:cNvSpPr>
          <p:nvPr>
            <p:ph type="body" idx="1"/>
          </p:nvPr>
        </p:nvSpPr>
        <p:spPr>
          <a:xfrm>
            <a:off x="685800" y="3513931"/>
            <a:ext cx="5486400" cy="5101392"/>
          </a:xfrm>
          <a:prstGeom prst="rect">
            <a:avLst/>
          </a:prstGeom>
        </p:spPr>
        <p:txBody>
          <a:bodyPr/>
          <a:lstStyle/>
          <a:p>
            <a:r>
              <a:rPr lang="en-US" baseline="0" dirty="0" smtClean="0"/>
              <a:t>For more information, see the by National Association of School Psychologists: http://www.nasponline.org/resources/crisis_safety/neat_cultural.aspx</a:t>
            </a:r>
          </a:p>
        </p:txBody>
      </p:sp>
      <p:sp>
        <p:nvSpPr>
          <p:cNvPr id="4" name="Slide Number Placeholder 3"/>
          <p:cNvSpPr>
            <a:spLocks noGrp="1"/>
          </p:cNvSpPr>
          <p:nvPr>
            <p:ph type="sldNum" sz="quarter" idx="10"/>
          </p:nvPr>
        </p:nvSpPr>
        <p:spPr/>
        <p:txBody>
          <a:bodyPr/>
          <a:lstStyle/>
          <a:p>
            <a:fld id="{555CA75B-9CB8-47FD-A27F-24F63757C5D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373217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CADAC66-D98A-4713-8D78-1590541B3221}" type="datetimeFigureOut">
              <a:rPr lang="en-US" smtClean="0">
                <a:solidFill>
                  <a:srgbClr val="CCD1B9"/>
                </a:solidFill>
              </a:rPr>
              <a:pPr/>
              <a:t>6/2/2015</a:t>
            </a:fld>
            <a:endParaRPr lang="en-US">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4FA1379-6405-4600-8BF1-420FA200A2B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406164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84FA1379-6405-4600-8BF1-420FA200A2BB}"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1799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4FA1379-6405-4600-8BF1-420FA200A2BB}" type="slidenum">
              <a:rPr lang="en-US" smtClean="0">
                <a:solidFill>
                  <a:srgbClr val="CCD1B9"/>
                </a:solidFill>
              </a:rPr>
              <a:pPr/>
              <a:t>‹#›</a:t>
            </a:fld>
            <a:endParaRPr lang="en-US">
              <a:solidFill>
                <a:srgbClr val="CCD1B9"/>
              </a:solidFill>
            </a:endParaRPr>
          </a:p>
        </p:txBody>
      </p:sp>
    </p:spTree>
    <p:extLst>
      <p:ext uri="{BB962C8B-B14F-4D97-AF65-F5344CB8AC3E}">
        <p14:creationId xmlns:p14="http://schemas.microsoft.com/office/powerpoint/2010/main" val="360542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284163" indent="-284163">
              <a:defRPr sz="3200"/>
            </a:lvl1pPr>
            <a:lvl2pPr marL="690563" indent="-233363">
              <a:tabLst/>
              <a:defRPr sz="2800"/>
            </a:lvl2pPr>
            <a:lvl3pPr marL="854075" indent="-214313">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84FA1379-6405-4600-8BF1-420FA200A2BB}" type="slidenum">
              <a:rPr lang="en-US" smtClean="0">
                <a:solidFill>
                  <a:srgbClr val="534949"/>
                </a:solidFill>
              </a:rPr>
              <a:pPr/>
              <a:t>‹#›</a:t>
            </a:fld>
            <a:endParaRPr lang="en-US">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4964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CADAC66-D98A-4713-8D78-1590541B3221}" type="datetimeFigureOut">
              <a:rPr lang="en-US" smtClean="0"/>
              <a:pPr/>
              <a:t>6/2/2015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4FA1379-6405-4600-8BF1-420FA200A2BB}" type="slidenum">
              <a:rPr lang="en-US" smtClean="0">
                <a:solidFill>
                  <a:srgbClr val="CCD1B9"/>
                </a:solidFill>
              </a:rPr>
              <a:pPr/>
              <a:t>‹#›</a:t>
            </a:fld>
            <a:endParaRPr lang="en-US">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42384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84FA1379-6405-4600-8BF1-420FA200A2BB}" type="slidenum">
              <a:rPr lang="en-US" smtClean="0">
                <a:solidFill>
                  <a:srgbClr val="534949"/>
                </a:solidFill>
              </a:rPr>
              <a:pPr/>
              <a:t>‹#›</a:t>
            </a:fld>
            <a:endParaRPr lang="en-US">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19178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84FA1379-6405-4600-8BF1-420FA200A2BB}" type="slidenum">
              <a:rPr lang="en-US" smtClean="0">
                <a:solidFill>
                  <a:srgbClr val="534949"/>
                </a:solidFill>
              </a:rPr>
              <a:pPr/>
              <a:t>‹#›</a:t>
            </a:fld>
            <a:endParaRPr lang="en-US">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02436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4" name="Footer Placeholder 3"/>
          <p:cNvSpPr>
            <a:spLocks noGrp="1"/>
          </p:cNvSpPr>
          <p:nvPr>
            <p:ph type="ftr" sz="quarter" idx="11"/>
          </p:nvPr>
        </p:nvSpPr>
        <p:spPr/>
        <p:txBody>
          <a:bodyPr/>
          <a:lstStyle/>
          <a:p>
            <a:endParaRPr lang="en-US">
              <a:solidFill>
                <a:srgbClr val="534949"/>
              </a:solidFill>
            </a:endParaRPr>
          </a:p>
        </p:txBody>
      </p:sp>
      <p:sp>
        <p:nvSpPr>
          <p:cNvPr id="5" name="Slide Number Placeholder 4"/>
          <p:cNvSpPr>
            <a:spLocks noGrp="1"/>
          </p:cNvSpPr>
          <p:nvPr>
            <p:ph type="sldNum" sz="quarter" idx="12"/>
          </p:nvPr>
        </p:nvSpPr>
        <p:spPr/>
        <p:txBody>
          <a:bodyPr/>
          <a:lstStyle/>
          <a:p>
            <a:fld id="{84FA1379-6405-4600-8BF1-420FA200A2BB}" type="slidenum">
              <a:rPr lang="en-US" smtClean="0">
                <a:solidFill>
                  <a:srgbClr val="534949"/>
                </a:solidFill>
              </a:rPr>
              <a:pPr/>
              <a:t>‹#›</a:t>
            </a:fld>
            <a:endParaRPr lang="en-US">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89891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84FA1379-6405-4600-8BF1-420FA200A2BB}"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37343258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AC66-D98A-4713-8D78-1590541B3221}" type="datetimeFigureOut">
              <a:rPr lang="en-US" smtClean="0">
                <a:solidFill>
                  <a:srgbClr val="534949"/>
                </a:solidFill>
              </a:rPr>
              <a:pPr/>
              <a:t>6/2/2015</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4FA1379-6405-4600-8BF1-420FA200A2B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6700255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DAC66-D98A-4713-8D78-1590541B3221}" type="datetimeFigureOut">
              <a:rPr lang="en-US" smtClean="0">
                <a:solidFill>
                  <a:srgbClr val="CCD1B9"/>
                </a:solidFill>
              </a:rPr>
              <a:pPr/>
              <a:t>6/2/2015</a:t>
            </a:fld>
            <a:endParaRPr lang="en-US">
              <a:solidFill>
                <a:srgbClr val="CCD1B9"/>
              </a:solidFill>
            </a:endParaRPr>
          </a:p>
        </p:txBody>
      </p:sp>
      <p:sp>
        <p:nvSpPr>
          <p:cNvPr id="6" name="Footer Placeholder 5"/>
          <p:cNvSpPr>
            <a:spLocks noGrp="1"/>
          </p:cNvSpPr>
          <p:nvPr>
            <p:ph type="ftr" sz="quarter" idx="11"/>
          </p:nvPr>
        </p:nvSpPr>
        <p:spPr/>
        <p:txBody>
          <a:bodyPr/>
          <a:lstStyle/>
          <a:p>
            <a:endParaRPr lang="en-US">
              <a:solidFill>
                <a:srgbClr val="CCD1B9"/>
              </a:solidFill>
            </a:endParaRPr>
          </a:p>
        </p:txBody>
      </p:sp>
      <p:sp>
        <p:nvSpPr>
          <p:cNvPr id="7" name="Slide Number Placeholder 6"/>
          <p:cNvSpPr>
            <a:spLocks noGrp="1"/>
          </p:cNvSpPr>
          <p:nvPr>
            <p:ph type="sldNum" sz="quarter" idx="12"/>
          </p:nvPr>
        </p:nvSpPr>
        <p:spPr/>
        <p:txBody>
          <a:bodyPr/>
          <a:lstStyle/>
          <a:p>
            <a:fld id="{84FA1379-6405-4600-8BF1-420FA200A2BB}" type="slidenum">
              <a:rPr lang="en-US" smtClean="0">
                <a:solidFill>
                  <a:srgbClr val="CCD1B9"/>
                </a:solidFill>
              </a:rPr>
              <a:pPr/>
              <a:t>‹#›</a:t>
            </a:fld>
            <a:endParaRPr lang="en-US">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01361044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CADAC66-D98A-4713-8D78-1590541B3221}" type="datetimeFigureOut">
              <a:rPr lang="en-US" smtClean="0">
                <a:solidFill>
                  <a:srgbClr val="534949"/>
                </a:solidFill>
              </a:rPr>
              <a:pPr/>
              <a:t>6/2/2015</a:t>
            </a:fld>
            <a:endParaRPr lang="en-US">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4FA1379-6405-4600-8BF1-420FA200A2BB}"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81287787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samhsa.gov/nctic/trauma-intervention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Trauma in the Classroom: Minimizing Disruptions to Learning</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41143" y="2209800"/>
            <a:ext cx="1367313"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635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spcBef>
                <a:spcPts val="1200"/>
              </a:spcBef>
            </a:pPr>
            <a:r>
              <a:rPr lang="en-US" dirty="0" smtClean="0"/>
              <a:t>Something that sets off an action, process, or series of events</a:t>
            </a:r>
          </a:p>
          <a:p>
            <a:pPr>
              <a:spcBef>
                <a:spcPts val="1200"/>
              </a:spcBef>
            </a:pPr>
            <a:r>
              <a:rPr lang="en-US" dirty="0" smtClean="0"/>
              <a:t>Sometimes referred to as a threat cue</a:t>
            </a:r>
          </a:p>
          <a:p>
            <a:pPr>
              <a:spcBef>
                <a:spcPts val="1200"/>
              </a:spcBef>
            </a:pPr>
            <a:r>
              <a:rPr lang="en-US" dirty="0" smtClean="0"/>
              <a:t>Can include: </a:t>
            </a:r>
          </a:p>
          <a:p>
            <a:pPr lvl="1"/>
            <a:r>
              <a:rPr lang="en-US" dirty="0" smtClean="0"/>
              <a:t>Not being listened to or tone of voice</a:t>
            </a:r>
          </a:p>
          <a:p>
            <a:pPr lvl="1"/>
            <a:r>
              <a:rPr lang="en-US" dirty="0" smtClean="0"/>
              <a:t>Loud noises or yelling</a:t>
            </a:r>
          </a:p>
          <a:p>
            <a:pPr lvl="1"/>
            <a:r>
              <a:rPr lang="en-US" dirty="0" smtClean="0"/>
              <a:t>People being too close</a:t>
            </a:r>
          </a:p>
          <a:p>
            <a:pPr lvl="1"/>
            <a:r>
              <a:rPr lang="en-US" dirty="0" smtClean="0"/>
              <a:t>Someone opening the student’s desk or locker</a:t>
            </a:r>
          </a:p>
          <a:p>
            <a:pPr lvl="1"/>
            <a:r>
              <a:rPr lang="en-US" dirty="0" smtClean="0"/>
              <a:t>Withholding food</a:t>
            </a:r>
            <a:endParaRPr lang="en-US" dirty="0"/>
          </a:p>
        </p:txBody>
      </p:sp>
      <p:sp>
        <p:nvSpPr>
          <p:cNvPr id="2" name="Title 1"/>
          <p:cNvSpPr>
            <a:spLocks noGrp="1"/>
          </p:cNvSpPr>
          <p:nvPr>
            <p:ph type="title"/>
          </p:nvPr>
        </p:nvSpPr>
        <p:spPr/>
        <p:txBody>
          <a:bodyPr/>
          <a:lstStyle/>
          <a:p>
            <a:r>
              <a:rPr lang="en-US" dirty="0" smtClean="0"/>
              <a:t>Triggers</a:t>
            </a:r>
            <a:endParaRPr lang="en-US" dirty="0"/>
          </a:p>
        </p:txBody>
      </p:sp>
    </p:spTree>
    <p:extLst>
      <p:ext uri="{BB962C8B-B14F-4D97-AF65-F5344CB8AC3E}">
        <p14:creationId xmlns:p14="http://schemas.microsoft.com/office/powerpoint/2010/main" val="16180555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Time of day or year</a:t>
            </a:r>
          </a:p>
          <a:p>
            <a:pPr lvl="1"/>
            <a:r>
              <a:rPr lang="en-US" dirty="0" smtClean="0"/>
              <a:t>Start or end of day</a:t>
            </a:r>
          </a:p>
          <a:p>
            <a:pPr lvl="1"/>
            <a:r>
              <a:rPr lang="en-US" dirty="0" smtClean="0"/>
              <a:t>End of school year</a:t>
            </a:r>
          </a:p>
          <a:p>
            <a:pPr lvl="1"/>
            <a:r>
              <a:rPr lang="en-US" dirty="0" smtClean="0"/>
              <a:t>Time of year when student experienced trauma</a:t>
            </a:r>
          </a:p>
          <a:p>
            <a:pPr>
              <a:spcBef>
                <a:spcPts val="1200"/>
              </a:spcBef>
            </a:pPr>
            <a:r>
              <a:rPr lang="en-US" dirty="0" smtClean="0"/>
              <a:t>Particular activities</a:t>
            </a:r>
          </a:p>
          <a:p>
            <a:pPr lvl="1"/>
            <a:r>
              <a:rPr lang="en-US" dirty="0" smtClean="0"/>
              <a:t>Essays about summer activities</a:t>
            </a:r>
          </a:p>
          <a:p>
            <a:pPr lvl="1"/>
            <a:r>
              <a:rPr lang="en-US" dirty="0" smtClean="0"/>
              <a:t>Painting a picture of family or home</a:t>
            </a:r>
          </a:p>
          <a:p>
            <a:pPr>
              <a:spcBef>
                <a:spcPts val="1200"/>
              </a:spcBef>
            </a:pPr>
            <a:r>
              <a:rPr lang="en-US" dirty="0" smtClean="0"/>
              <a:t>Particular items that remind people of loss or harm</a:t>
            </a:r>
            <a:endParaRPr lang="en-US" dirty="0"/>
          </a:p>
        </p:txBody>
      </p:sp>
      <p:sp>
        <p:nvSpPr>
          <p:cNvPr id="2" name="Title 1"/>
          <p:cNvSpPr>
            <a:spLocks noGrp="1"/>
          </p:cNvSpPr>
          <p:nvPr>
            <p:ph type="title"/>
          </p:nvPr>
        </p:nvSpPr>
        <p:spPr/>
        <p:txBody>
          <a:bodyPr/>
          <a:lstStyle/>
          <a:p>
            <a:r>
              <a:rPr lang="en-US" dirty="0" smtClean="0"/>
              <a:t>Triggers</a:t>
            </a:r>
            <a:endParaRPr lang="en-US" dirty="0"/>
          </a:p>
        </p:txBody>
      </p:sp>
    </p:spTree>
    <p:extLst>
      <p:ext uri="{BB962C8B-B14F-4D97-AF65-F5344CB8AC3E}">
        <p14:creationId xmlns:p14="http://schemas.microsoft.com/office/powerpoint/2010/main" val="1857623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Physical symptoms of distress that may signal dangerous proximity to a trigger</a:t>
            </a:r>
          </a:p>
          <a:p>
            <a:pPr marL="460375">
              <a:spcBef>
                <a:spcPts val="1800"/>
              </a:spcBef>
            </a:pPr>
            <a:r>
              <a:rPr lang="en-US" sz="2800" dirty="0" smtClean="0"/>
              <a:t>Restlessness</a:t>
            </a:r>
          </a:p>
          <a:p>
            <a:pPr marL="460375"/>
            <a:r>
              <a:rPr lang="en-US" sz="2800" dirty="0" smtClean="0"/>
              <a:t>Agitation</a:t>
            </a:r>
          </a:p>
          <a:p>
            <a:pPr marL="460375"/>
            <a:r>
              <a:rPr lang="en-US" sz="2800" dirty="0" smtClean="0"/>
              <a:t>Pacing</a:t>
            </a:r>
          </a:p>
          <a:p>
            <a:pPr marL="460375"/>
            <a:r>
              <a:rPr lang="en-US" sz="2800" dirty="0" smtClean="0"/>
              <a:t>Shortness of breath</a:t>
            </a:r>
          </a:p>
          <a:p>
            <a:pPr marL="460375"/>
            <a:r>
              <a:rPr lang="en-US" sz="2800" dirty="0" smtClean="0"/>
              <a:t>Sensation of tightness in chest</a:t>
            </a:r>
          </a:p>
          <a:p>
            <a:pPr marL="460375"/>
            <a:r>
              <a:rPr lang="en-US" sz="2800" dirty="0" smtClean="0"/>
              <a:t>Sweating</a:t>
            </a:r>
          </a:p>
          <a:p>
            <a:pPr marL="460375"/>
            <a:r>
              <a:rPr lang="en-US" sz="2800" dirty="0" smtClean="0"/>
              <a:t>Skin picking, rubbing, or similar</a:t>
            </a:r>
            <a:endParaRPr lang="en-US" sz="2800" dirty="0"/>
          </a:p>
        </p:txBody>
      </p:sp>
      <p:sp>
        <p:nvSpPr>
          <p:cNvPr id="2" name="Title 1"/>
          <p:cNvSpPr>
            <a:spLocks noGrp="1"/>
          </p:cNvSpPr>
          <p:nvPr>
            <p:ph type="title"/>
          </p:nvPr>
        </p:nvSpPr>
        <p:spPr/>
        <p:txBody>
          <a:bodyPr/>
          <a:lstStyle/>
          <a:p>
            <a:r>
              <a:rPr lang="en-US" dirty="0" smtClean="0"/>
              <a:t>Distress Signals</a:t>
            </a:r>
            <a:endParaRPr lang="en-US" dirty="0"/>
          </a:p>
        </p:txBody>
      </p:sp>
    </p:spTree>
    <p:extLst>
      <p:ext uri="{BB962C8B-B14F-4D97-AF65-F5344CB8AC3E}">
        <p14:creationId xmlns:p14="http://schemas.microsoft.com/office/powerpoint/2010/main" val="1546919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000" dirty="0" smtClean="0"/>
              <a:t>Clenching teeth or fists</a:t>
            </a:r>
          </a:p>
          <a:p>
            <a:r>
              <a:rPr lang="en-US" sz="3000" dirty="0" smtClean="0"/>
              <a:t>Hand wringing</a:t>
            </a:r>
          </a:p>
          <a:p>
            <a:r>
              <a:rPr lang="en-US" sz="3000" dirty="0" smtClean="0"/>
              <a:t>Bouncing legs</a:t>
            </a:r>
          </a:p>
          <a:p>
            <a:r>
              <a:rPr lang="en-US" sz="3000" dirty="0" smtClean="0"/>
              <a:t>Shaking</a:t>
            </a:r>
          </a:p>
          <a:p>
            <a:r>
              <a:rPr lang="en-US" sz="3000" dirty="0" smtClean="0"/>
              <a:t>Crying</a:t>
            </a:r>
          </a:p>
          <a:p>
            <a:r>
              <a:rPr lang="en-US" sz="3000" dirty="0" smtClean="0"/>
              <a:t>Giggling</a:t>
            </a:r>
          </a:p>
          <a:p>
            <a:r>
              <a:rPr lang="en-US" sz="3000" dirty="0" smtClean="0"/>
              <a:t>Pounding heart</a:t>
            </a:r>
          </a:p>
          <a:p>
            <a:r>
              <a:rPr lang="en-US" sz="3000" dirty="0" smtClean="0"/>
              <a:t>Singing or yelling</a:t>
            </a:r>
            <a:endParaRPr lang="en-US" sz="3000" dirty="0"/>
          </a:p>
        </p:txBody>
      </p:sp>
      <p:sp>
        <p:nvSpPr>
          <p:cNvPr id="8" name="Title 7"/>
          <p:cNvSpPr>
            <a:spLocks noGrp="1"/>
          </p:cNvSpPr>
          <p:nvPr>
            <p:ph type="title"/>
          </p:nvPr>
        </p:nvSpPr>
        <p:spPr/>
        <p:txBody>
          <a:bodyPr/>
          <a:lstStyle/>
          <a:p>
            <a:r>
              <a:rPr lang="en-US" dirty="0" smtClean="0"/>
              <a:t>Distress Signals</a:t>
            </a:r>
            <a:endParaRPr lang="en-US" dirty="0"/>
          </a:p>
        </p:txBody>
      </p:sp>
      <p:sp>
        <p:nvSpPr>
          <p:cNvPr id="9" name="Content Placeholder 8"/>
          <p:cNvSpPr>
            <a:spLocks noGrp="1"/>
          </p:cNvSpPr>
          <p:nvPr>
            <p:ph sz="half" idx="4294967295"/>
          </p:nvPr>
        </p:nvSpPr>
        <p:spPr>
          <a:xfrm>
            <a:off x="5105400" y="1719263"/>
            <a:ext cx="4038600" cy="4910137"/>
          </a:xfrm>
        </p:spPr>
        <p:txBody>
          <a:bodyPr>
            <a:normAutofit lnSpcReduction="10000"/>
          </a:bodyPr>
          <a:lstStyle/>
          <a:p>
            <a:r>
              <a:rPr lang="en-US" sz="3000" dirty="0"/>
              <a:t>E</a:t>
            </a:r>
            <a:r>
              <a:rPr lang="en-US" sz="3000" dirty="0" smtClean="0"/>
              <a:t>ating food excessively fast</a:t>
            </a:r>
          </a:p>
          <a:p>
            <a:r>
              <a:rPr lang="en-US" sz="3000" dirty="0" smtClean="0"/>
              <a:t>Rocking</a:t>
            </a:r>
          </a:p>
          <a:p>
            <a:r>
              <a:rPr lang="en-US" sz="3000" dirty="0" smtClean="0"/>
              <a:t>Swearing</a:t>
            </a:r>
          </a:p>
          <a:p>
            <a:r>
              <a:rPr lang="en-US" sz="3000" dirty="0" smtClean="0"/>
              <a:t>Coloring so hard it tears paper</a:t>
            </a:r>
          </a:p>
          <a:p>
            <a:r>
              <a:rPr lang="en-US" sz="3000" dirty="0" smtClean="0"/>
              <a:t>Hostility</a:t>
            </a:r>
          </a:p>
          <a:p>
            <a:r>
              <a:rPr lang="en-US" sz="3000" dirty="0" smtClean="0"/>
              <a:t>Isolation</a:t>
            </a:r>
          </a:p>
          <a:p>
            <a:r>
              <a:rPr lang="en-US" sz="3000" dirty="0" smtClean="0"/>
              <a:t>Refusal to look at others</a:t>
            </a:r>
          </a:p>
          <a:p>
            <a:endParaRPr lang="en-US" dirty="0"/>
          </a:p>
        </p:txBody>
      </p:sp>
    </p:spTree>
    <p:extLst>
      <p:ext uri="{BB962C8B-B14F-4D97-AF65-F5344CB8AC3E}">
        <p14:creationId xmlns:p14="http://schemas.microsoft.com/office/powerpoint/2010/main" val="2150374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fontScale="85000" lnSpcReduction="10000"/>
          </a:bodyPr>
          <a:lstStyle/>
          <a:p>
            <a:pPr marL="0" indent="0" algn="ctr">
              <a:buNone/>
            </a:pPr>
            <a:r>
              <a:rPr lang="en-US" dirty="0" smtClean="0"/>
              <a:t>Julie has been at your school for a week.  You don’t really know much about her yet, but you get the impression her family is experiencing a lot of hardship. This afternoon, in the middle of a lesson, Julie started erasing something in her notebook so hard, it was obviously tearing the paper.  You noticed she was also subtly rocking in her seat. You bent down and whispered, “Julie, is something wrong?” She spun away abruptly, sending books flying off her desk, and yelled, “Get away from me, you witch!”</a:t>
            </a:r>
            <a:endParaRPr lang="en-US" dirty="0"/>
          </a:p>
        </p:txBody>
      </p:sp>
      <p:sp>
        <p:nvSpPr>
          <p:cNvPr id="5" name="Title 4"/>
          <p:cNvSpPr>
            <a:spLocks noGrp="1"/>
          </p:cNvSpPr>
          <p:nvPr>
            <p:ph type="title"/>
          </p:nvPr>
        </p:nvSpPr>
        <p:spPr/>
        <p:txBody>
          <a:bodyPr/>
          <a:lstStyle/>
          <a:p>
            <a:r>
              <a:rPr lang="en-US" dirty="0" smtClean="0"/>
              <a:t>Would you do?</a:t>
            </a:r>
            <a:endParaRPr lang="en-US" dirty="0"/>
          </a:p>
        </p:txBody>
      </p:sp>
    </p:spTree>
    <p:extLst>
      <p:ext uri="{BB962C8B-B14F-4D97-AF65-F5344CB8AC3E}">
        <p14:creationId xmlns:p14="http://schemas.microsoft.com/office/powerpoint/2010/main" val="3461142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US" dirty="0" smtClean="0"/>
              <a:t>When overwhelmed by a trigger, the parts of the brain become disassociated</a:t>
            </a:r>
          </a:p>
          <a:p>
            <a:pPr lvl="1"/>
            <a:r>
              <a:rPr lang="en-US" dirty="0" smtClean="0"/>
              <a:t>Logical, speaking  side of brain shuts down</a:t>
            </a:r>
          </a:p>
          <a:p>
            <a:pPr lvl="1"/>
            <a:r>
              <a:rPr lang="en-US" dirty="0" smtClean="0"/>
              <a:t>Emotional, reactionary side of brain takes over</a:t>
            </a:r>
          </a:p>
          <a:p>
            <a:r>
              <a:rPr lang="en-US" dirty="0" smtClean="0"/>
              <a:t>In the midst of the trigger, the person may need help regulating</a:t>
            </a:r>
          </a:p>
          <a:p>
            <a:r>
              <a:rPr lang="en-US" dirty="0" smtClean="0"/>
              <a:t>Over time, they’ll become better at self-regulating</a:t>
            </a:r>
          </a:p>
          <a:p>
            <a:pPr marL="457200" lvl="1" indent="0">
              <a:buNone/>
            </a:pPr>
            <a:endParaRPr lang="en-US" dirty="0"/>
          </a:p>
        </p:txBody>
      </p:sp>
      <p:sp>
        <p:nvSpPr>
          <p:cNvPr id="5" name="Title 4"/>
          <p:cNvSpPr>
            <a:spLocks noGrp="1"/>
          </p:cNvSpPr>
          <p:nvPr>
            <p:ph type="title"/>
          </p:nvPr>
        </p:nvSpPr>
        <p:spPr/>
        <p:txBody>
          <a:bodyPr/>
          <a:lstStyle/>
          <a:p>
            <a:r>
              <a:rPr lang="en-US" dirty="0" smtClean="0"/>
              <a:t>Regulate</a:t>
            </a:r>
            <a:endParaRPr lang="en-US" dirty="0"/>
          </a:p>
        </p:txBody>
      </p:sp>
    </p:spTree>
    <p:extLst>
      <p:ext uri="{BB962C8B-B14F-4D97-AF65-F5344CB8AC3E}">
        <p14:creationId xmlns:p14="http://schemas.microsoft.com/office/powerpoint/2010/main" val="2636465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spcBef>
                <a:spcPts val="1200"/>
              </a:spcBef>
            </a:pPr>
            <a:r>
              <a:rPr lang="en-US" dirty="0" smtClean="0"/>
              <a:t>Remove the trigger</a:t>
            </a:r>
          </a:p>
          <a:p>
            <a:pPr>
              <a:spcBef>
                <a:spcPts val="1200"/>
              </a:spcBef>
            </a:pPr>
            <a:r>
              <a:rPr lang="en-US" dirty="0" smtClean="0"/>
              <a:t>Change the type of activity</a:t>
            </a:r>
          </a:p>
          <a:p>
            <a:pPr>
              <a:spcBef>
                <a:spcPts val="1200"/>
              </a:spcBef>
            </a:pPr>
            <a:r>
              <a:rPr lang="en-US" dirty="0" smtClean="0"/>
              <a:t>Do anything calming</a:t>
            </a:r>
          </a:p>
          <a:p>
            <a:pPr lvl="1"/>
            <a:r>
              <a:rPr lang="en-US" sz="3000" dirty="0" smtClean="0"/>
              <a:t>Listen to music</a:t>
            </a:r>
          </a:p>
          <a:p>
            <a:pPr lvl="1"/>
            <a:r>
              <a:rPr lang="en-US" sz="3000" dirty="0" smtClean="0"/>
              <a:t>Read in the corner</a:t>
            </a:r>
          </a:p>
          <a:p>
            <a:pPr lvl="1"/>
            <a:r>
              <a:rPr lang="en-US" sz="3000" dirty="0" smtClean="0"/>
              <a:t>Allow students to have transitional objects</a:t>
            </a:r>
          </a:p>
          <a:p>
            <a:pPr marL="457200" lvl="1" indent="0" algn="ctr">
              <a:buNone/>
            </a:pPr>
            <a:endParaRPr lang="en-US" dirty="0" smtClean="0"/>
          </a:p>
          <a:p>
            <a:pPr marL="457200" lvl="1" indent="0" algn="ctr">
              <a:buNone/>
            </a:pPr>
            <a:r>
              <a:rPr lang="en-US" sz="3200" dirty="0" smtClean="0"/>
              <a:t>Be alert to students who are coping by re-enacting trauma; avoid being drawn into “role playing” the trauma</a:t>
            </a:r>
          </a:p>
          <a:p>
            <a:pPr lvl="1"/>
            <a:endParaRPr lang="en-US" dirty="0" smtClean="0"/>
          </a:p>
        </p:txBody>
      </p:sp>
      <p:sp>
        <p:nvSpPr>
          <p:cNvPr id="2" name="Title 1"/>
          <p:cNvSpPr>
            <a:spLocks noGrp="1"/>
          </p:cNvSpPr>
          <p:nvPr>
            <p:ph type="title"/>
          </p:nvPr>
        </p:nvSpPr>
        <p:spPr/>
        <p:txBody>
          <a:bodyPr/>
          <a:lstStyle/>
          <a:p>
            <a:r>
              <a:rPr lang="en-US" dirty="0" smtClean="0"/>
              <a:t>Regulate</a:t>
            </a:r>
            <a:endParaRPr lang="en-US" dirty="0"/>
          </a:p>
        </p:txBody>
      </p:sp>
    </p:spTree>
    <p:extLst>
      <p:ext uri="{BB962C8B-B14F-4D97-AF65-F5344CB8AC3E}">
        <p14:creationId xmlns:p14="http://schemas.microsoft.com/office/powerpoint/2010/main" val="2695366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051463" y="273346"/>
            <a:ext cx="7041075" cy="6334281"/>
            <a:chOff x="1234049" y="188745"/>
            <a:chExt cx="7224151" cy="6515828"/>
          </a:xfrm>
        </p:grpSpPr>
        <p:sp>
          <p:nvSpPr>
            <p:cNvPr id="7" name="Freeform 6"/>
            <p:cNvSpPr/>
            <p:nvPr/>
          </p:nvSpPr>
          <p:spPr>
            <a:xfrm>
              <a:off x="5459011" y="867847"/>
              <a:ext cx="1583159" cy="1322274"/>
            </a:xfrm>
            <a:custGeom>
              <a:avLst/>
              <a:gdLst>
                <a:gd name="connsiteX0" fmla="*/ 0 w 1583159"/>
                <a:gd name="connsiteY0" fmla="*/ 0 h 1583159"/>
                <a:gd name="connsiteX1" fmla="*/ 1583159 w 1583159"/>
                <a:gd name="connsiteY1" fmla="*/ 0 h 1583159"/>
                <a:gd name="connsiteX2" fmla="*/ 1583159 w 1583159"/>
                <a:gd name="connsiteY2" fmla="*/ 1583159 h 1583159"/>
                <a:gd name="connsiteX3" fmla="*/ 0 w 1583159"/>
                <a:gd name="connsiteY3" fmla="*/ 1583159 h 1583159"/>
                <a:gd name="connsiteX4" fmla="*/ 0 w 1583159"/>
                <a:gd name="connsiteY4" fmla="*/ 0 h 1583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59" h="1583159">
                  <a:moveTo>
                    <a:pt x="0" y="0"/>
                  </a:moveTo>
                  <a:lnTo>
                    <a:pt x="1583159" y="0"/>
                  </a:lnTo>
                  <a:lnTo>
                    <a:pt x="1583159" y="1583159"/>
                  </a:lnTo>
                  <a:lnTo>
                    <a:pt x="0" y="15831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algn="ctr" defTabSz="889000">
                <a:lnSpc>
                  <a:spcPct val="90000"/>
                </a:lnSpc>
                <a:spcBef>
                  <a:spcPct val="0"/>
                </a:spcBef>
                <a:spcAft>
                  <a:spcPct val="35000"/>
                </a:spcAft>
              </a:pPr>
              <a:r>
                <a:rPr lang="en-US" sz="2400" dirty="0" smtClean="0">
                  <a:solidFill>
                    <a:prstClr val="black">
                      <a:hueOff val="0"/>
                      <a:satOff val="0"/>
                      <a:lumOff val="0"/>
                      <a:alphaOff val="0"/>
                    </a:prstClr>
                  </a:solidFill>
                </a:rPr>
                <a:t>Chronic Trauma</a:t>
              </a:r>
              <a:endParaRPr lang="en-US" sz="2400" dirty="0">
                <a:solidFill>
                  <a:prstClr val="black">
                    <a:hueOff val="0"/>
                    <a:satOff val="0"/>
                    <a:lumOff val="0"/>
                    <a:alphaOff val="0"/>
                  </a:prstClr>
                </a:solidFill>
              </a:endParaRPr>
            </a:p>
          </p:txBody>
        </p:sp>
        <p:sp>
          <p:nvSpPr>
            <p:cNvPr id="8" name="Circular Arrow 7"/>
            <p:cNvSpPr/>
            <p:nvPr/>
          </p:nvSpPr>
          <p:spPr>
            <a:xfrm>
              <a:off x="1410806" y="188745"/>
              <a:ext cx="5943589" cy="5943589"/>
            </a:xfrm>
            <a:prstGeom prst="circularArrow">
              <a:avLst>
                <a:gd name="adj1" fmla="val 5194"/>
                <a:gd name="adj2" fmla="val 335472"/>
                <a:gd name="adj3" fmla="val 21295040"/>
                <a:gd name="adj4" fmla="val 20096151"/>
                <a:gd name="adj5" fmla="val 606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9" name="Freeform 8"/>
            <p:cNvSpPr/>
            <p:nvPr/>
          </p:nvSpPr>
          <p:spPr>
            <a:xfrm>
              <a:off x="6250591" y="3458641"/>
              <a:ext cx="2207609" cy="1583159"/>
            </a:xfrm>
            <a:custGeom>
              <a:avLst/>
              <a:gdLst>
                <a:gd name="connsiteX0" fmla="*/ 0 w 1583159"/>
                <a:gd name="connsiteY0" fmla="*/ 0 h 1583159"/>
                <a:gd name="connsiteX1" fmla="*/ 1583159 w 1583159"/>
                <a:gd name="connsiteY1" fmla="*/ 0 h 1583159"/>
                <a:gd name="connsiteX2" fmla="*/ 1583159 w 1583159"/>
                <a:gd name="connsiteY2" fmla="*/ 1583159 h 1583159"/>
                <a:gd name="connsiteX3" fmla="*/ 0 w 1583159"/>
                <a:gd name="connsiteY3" fmla="*/ 1583159 h 1583159"/>
                <a:gd name="connsiteX4" fmla="*/ 0 w 1583159"/>
                <a:gd name="connsiteY4" fmla="*/ 0 h 1583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59" h="1583159">
                  <a:moveTo>
                    <a:pt x="0" y="0"/>
                  </a:moveTo>
                  <a:lnTo>
                    <a:pt x="1583159" y="0"/>
                  </a:lnTo>
                  <a:lnTo>
                    <a:pt x="1583159" y="1583159"/>
                  </a:lnTo>
                  <a:lnTo>
                    <a:pt x="0" y="15831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algn="ctr" defTabSz="889000">
                <a:lnSpc>
                  <a:spcPct val="90000"/>
                </a:lnSpc>
                <a:spcBef>
                  <a:spcPct val="0"/>
                </a:spcBef>
                <a:spcAft>
                  <a:spcPct val="35000"/>
                </a:spcAft>
              </a:pPr>
              <a:r>
                <a:rPr lang="en-US" sz="2400" dirty="0" smtClean="0">
                  <a:solidFill>
                    <a:prstClr val="black">
                      <a:hueOff val="0"/>
                      <a:satOff val="0"/>
                      <a:lumOff val="0"/>
                      <a:alphaOff val="0"/>
                    </a:prstClr>
                  </a:solidFill>
                </a:rPr>
                <a:t>Fear, Avoidance, Aggression, Uncontrolled Emotion</a:t>
              </a:r>
              <a:endParaRPr lang="en-US" sz="2400" dirty="0">
                <a:solidFill>
                  <a:prstClr val="black">
                    <a:hueOff val="0"/>
                    <a:satOff val="0"/>
                    <a:lumOff val="0"/>
                    <a:alphaOff val="0"/>
                  </a:prstClr>
                </a:solidFill>
              </a:endParaRPr>
            </a:p>
          </p:txBody>
        </p:sp>
        <p:sp>
          <p:nvSpPr>
            <p:cNvPr id="10" name="Circular Arrow 9"/>
            <p:cNvSpPr/>
            <p:nvPr/>
          </p:nvSpPr>
          <p:spPr>
            <a:xfrm>
              <a:off x="1828800" y="188746"/>
              <a:ext cx="5943589" cy="5943589"/>
            </a:xfrm>
            <a:prstGeom prst="circularArrow">
              <a:avLst>
                <a:gd name="adj1" fmla="val 5194"/>
                <a:gd name="adj2" fmla="val 335472"/>
                <a:gd name="adj3" fmla="val 4016561"/>
                <a:gd name="adj4" fmla="val 2757074"/>
                <a:gd name="adj5" fmla="val 6060"/>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11" name="Freeform 10"/>
            <p:cNvSpPr/>
            <p:nvPr/>
          </p:nvSpPr>
          <p:spPr>
            <a:xfrm>
              <a:off x="3543145" y="4882208"/>
              <a:ext cx="1896479" cy="1822365"/>
            </a:xfrm>
            <a:custGeom>
              <a:avLst/>
              <a:gdLst>
                <a:gd name="connsiteX0" fmla="*/ 0 w 1583159"/>
                <a:gd name="connsiteY0" fmla="*/ 0 h 1583159"/>
                <a:gd name="connsiteX1" fmla="*/ 1583159 w 1583159"/>
                <a:gd name="connsiteY1" fmla="*/ 0 h 1583159"/>
                <a:gd name="connsiteX2" fmla="*/ 1583159 w 1583159"/>
                <a:gd name="connsiteY2" fmla="*/ 1583159 h 1583159"/>
                <a:gd name="connsiteX3" fmla="*/ 0 w 1583159"/>
                <a:gd name="connsiteY3" fmla="*/ 1583159 h 1583159"/>
                <a:gd name="connsiteX4" fmla="*/ 0 w 1583159"/>
                <a:gd name="connsiteY4" fmla="*/ 0 h 1583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59" h="1583159">
                  <a:moveTo>
                    <a:pt x="0" y="0"/>
                  </a:moveTo>
                  <a:lnTo>
                    <a:pt x="1583159" y="0"/>
                  </a:lnTo>
                  <a:lnTo>
                    <a:pt x="1583159" y="1583159"/>
                  </a:lnTo>
                  <a:lnTo>
                    <a:pt x="0" y="15831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algn="ctr" defTabSz="889000">
                <a:lnSpc>
                  <a:spcPct val="90000"/>
                </a:lnSpc>
                <a:spcBef>
                  <a:spcPct val="0"/>
                </a:spcBef>
                <a:spcAft>
                  <a:spcPct val="35000"/>
                </a:spcAft>
              </a:pPr>
              <a:r>
                <a:rPr lang="en-US" sz="2400" dirty="0" smtClean="0">
                  <a:solidFill>
                    <a:prstClr val="black">
                      <a:hueOff val="0"/>
                      <a:satOff val="0"/>
                      <a:lumOff val="0"/>
                      <a:alphaOff val="0"/>
                    </a:prstClr>
                  </a:solidFill>
                </a:rPr>
                <a:t>Trauma        Re-writes World View, Stress Response</a:t>
              </a:r>
              <a:endParaRPr lang="en-US" sz="2400" dirty="0">
                <a:solidFill>
                  <a:prstClr val="black">
                    <a:hueOff val="0"/>
                    <a:satOff val="0"/>
                    <a:lumOff val="0"/>
                    <a:alphaOff val="0"/>
                  </a:prstClr>
                </a:solidFill>
              </a:endParaRPr>
            </a:p>
          </p:txBody>
        </p:sp>
        <p:sp>
          <p:nvSpPr>
            <p:cNvPr id="12" name="Circular Arrow 11"/>
            <p:cNvSpPr/>
            <p:nvPr/>
          </p:nvSpPr>
          <p:spPr>
            <a:xfrm>
              <a:off x="1606717" y="280160"/>
              <a:ext cx="5943589" cy="5943589"/>
            </a:xfrm>
            <a:prstGeom prst="circularArrow">
              <a:avLst>
                <a:gd name="adj1" fmla="val 5194"/>
                <a:gd name="adj2" fmla="val 335472"/>
                <a:gd name="adj3" fmla="val 8212806"/>
                <a:gd name="adj4" fmla="val 7073905"/>
                <a:gd name="adj5" fmla="val 606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3" name="Freeform 12"/>
            <p:cNvSpPr/>
            <p:nvPr/>
          </p:nvSpPr>
          <p:spPr>
            <a:xfrm>
              <a:off x="1234049" y="3299049"/>
              <a:ext cx="1583159" cy="1583159"/>
            </a:xfrm>
            <a:custGeom>
              <a:avLst/>
              <a:gdLst>
                <a:gd name="connsiteX0" fmla="*/ 0 w 1583159"/>
                <a:gd name="connsiteY0" fmla="*/ 0 h 1583159"/>
                <a:gd name="connsiteX1" fmla="*/ 1583159 w 1583159"/>
                <a:gd name="connsiteY1" fmla="*/ 0 h 1583159"/>
                <a:gd name="connsiteX2" fmla="*/ 1583159 w 1583159"/>
                <a:gd name="connsiteY2" fmla="*/ 1583159 h 1583159"/>
                <a:gd name="connsiteX3" fmla="*/ 0 w 1583159"/>
                <a:gd name="connsiteY3" fmla="*/ 1583159 h 1583159"/>
                <a:gd name="connsiteX4" fmla="*/ 0 w 1583159"/>
                <a:gd name="connsiteY4" fmla="*/ 0 h 1583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3159" h="1583159">
                  <a:moveTo>
                    <a:pt x="0" y="0"/>
                  </a:moveTo>
                  <a:lnTo>
                    <a:pt x="1583159" y="0"/>
                  </a:lnTo>
                  <a:lnTo>
                    <a:pt x="1583159" y="1583159"/>
                  </a:lnTo>
                  <a:lnTo>
                    <a:pt x="0" y="15831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algn="ctr" defTabSz="889000">
                <a:lnSpc>
                  <a:spcPct val="90000"/>
                </a:lnSpc>
                <a:spcBef>
                  <a:spcPct val="0"/>
                </a:spcBef>
                <a:spcAft>
                  <a:spcPct val="35000"/>
                </a:spcAft>
              </a:pPr>
              <a:r>
                <a:rPr lang="en-US" sz="2400" dirty="0" smtClean="0">
                  <a:solidFill>
                    <a:prstClr val="black">
                      <a:hueOff val="0"/>
                      <a:satOff val="0"/>
                      <a:lumOff val="0"/>
                      <a:alphaOff val="0"/>
                    </a:prstClr>
                  </a:solidFill>
                </a:rPr>
                <a:t>Perceives Safe Place (School) as Threat</a:t>
              </a:r>
              <a:endParaRPr lang="en-US" sz="2400" dirty="0">
                <a:solidFill>
                  <a:prstClr val="black">
                    <a:hueOff val="0"/>
                    <a:satOff val="0"/>
                    <a:lumOff val="0"/>
                    <a:alphaOff val="0"/>
                  </a:prstClr>
                </a:solidFill>
              </a:endParaRPr>
            </a:p>
          </p:txBody>
        </p:sp>
        <p:sp>
          <p:nvSpPr>
            <p:cNvPr id="14" name="Circular Arrow 13"/>
            <p:cNvSpPr/>
            <p:nvPr/>
          </p:nvSpPr>
          <p:spPr>
            <a:xfrm>
              <a:off x="1777434" y="486846"/>
              <a:ext cx="5943589" cy="5943589"/>
            </a:xfrm>
            <a:prstGeom prst="circularArrow">
              <a:avLst>
                <a:gd name="adj1" fmla="val 5194"/>
                <a:gd name="adj2" fmla="val 335472"/>
                <a:gd name="adj3" fmla="val 12299865"/>
                <a:gd name="adj4" fmla="val 11161243"/>
                <a:gd name="adj5" fmla="val 606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5" name="Freeform 14"/>
            <p:cNvSpPr/>
            <p:nvPr/>
          </p:nvSpPr>
          <p:spPr>
            <a:xfrm>
              <a:off x="1820091" y="350399"/>
              <a:ext cx="2500298" cy="1583159"/>
            </a:xfrm>
            <a:custGeom>
              <a:avLst/>
              <a:gdLst>
                <a:gd name="connsiteX0" fmla="*/ 0 w 2157402"/>
                <a:gd name="connsiteY0" fmla="*/ 0 h 1583159"/>
                <a:gd name="connsiteX1" fmla="*/ 2157402 w 2157402"/>
                <a:gd name="connsiteY1" fmla="*/ 0 h 1583159"/>
                <a:gd name="connsiteX2" fmla="*/ 2157402 w 2157402"/>
                <a:gd name="connsiteY2" fmla="*/ 1583159 h 1583159"/>
                <a:gd name="connsiteX3" fmla="*/ 0 w 2157402"/>
                <a:gd name="connsiteY3" fmla="*/ 1583159 h 1583159"/>
                <a:gd name="connsiteX4" fmla="*/ 0 w 2157402"/>
                <a:gd name="connsiteY4" fmla="*/ 0 h 1583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402" h="1583159">
                  <a:moveTo>
                    <a:pt x="0" y="0"/>
                  </a:moveTo>
                  <a:lnTo>
                    <a:pt x="2157402" y="0"/>
                  </a:lnTo>
                  <a:lnTo>
                    <a:pt x="2157402" y="1583159"/>
                  </a:lnTo>
                  <a:lnTo>
                    <a:pt x="0" y="15831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400" tIns="25400" rIns="25400" bIns="25400" numCol="1" spcCol="1270" anchor="ctr" anchorCtr="0">
              <a:noAutofit/>
            </a:bodyPr>
            <a:lstStyle/>
            <a:p>
              <a:pPr algn="ctr" defTabSz="889000">
                <a:lnSpc>
                  <a:spcPct val="90000"/>
                </a:lnSpc>
                <a:spcBef>
                  <a:spcPct val="0"/>
                </a:spcBef>
                <a:spcAft>
                  <a:spcPct val="35000"/>
                </a:spcAft>
              </a:pPr>
              <a:r>
                <a:rPr lang="en-US" sz="2400" dirty="0" smtClean="0">
                  <a:solidFill>
                    <a:prstClr val="black">
                      <a:hueOff val="0"/>
                      <a:satOff val="0"/>
                      <a:lumOff val="0"/>
                      <a:alphaOff val="0"/>
                    </a:prstClr>
                  </a:solidFill>
                </a:rPr>
                <a:t>Fear, Avoidance, Aggression, Uncontrolled Emotion </a:t>
              </a:r>
              <a:endParaRPr lang="en-US" sz="2400" dirty="0">
                <a:solidFill>
                  <a:prstClr val="black">
                    <a:hueOff val="0"/>
                    <a:satOff val="0"/>
                    <a:lumOff val="0"/>
                    <a:alphaOff val="0"/>
                  </a:prstClr>
                </a:solidFill>
              </a:endParaRPr>
            </a:p>
          </p:txBody>
        </p:sp>
        <p:sp>
          <p:nvSpPr>
            <p:cNvPr id="16" name="Circular Arrow 15"/>
            <p:cNvSpPr/>
            <p:nvPr/>
          </p:nvSpPr>
          <p:spPr>
            <a:xfrm>
              <a:off x="1716669" y="760984"/>
              <a:ext cx="5943589" cy="5943589"/>
            </a:xfrm>
            <a:prstGeom prst="circularArrow">
              <a:avLst>
                <a:gd name="adj1" fmla="val 5194"/>
                <a:gd name="adj2" fmla="val 335472"/>
                <a:gd name="adj3" fmla="val 16867544"/>
                <a:gd name="adj4" fmla="val 15582091"/>
                <a:gd name="adj5" fmla="val 6060"/>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grpSp>
      <p:sp>
        <p:nvSpPr>
          <p:cNvPr id="17" name="TextBox 16"/>
          <p:cNvSpPr txBox="1"/>
          <p:nvPr/>
        </p:nvSpPr>
        <p:spPr>
          <a:xfrm>
            <a:off x="3144059" y="2729806"/>
            <a:ext cx="2667000" cy="1384995"/>
          </a:xfrm>
          <a:prstGeom prst="rect">
            <a:avLst/>
          </a:prstGeom>
          <a:noFill/>
        </p:spPr>
        <p:txBody>
          <a:bodyPr wrap="square" rtlCol="0">
            <a:spAutoFit/>
          </a:bodyPr>
          <a:lstStyle/>
          <a:p>
            <a:pPr algn="ctr"/>
            <a:r>
              <a:rPr lang="en-US" sz="2800" b="1" dirty="0" smtClean="0">
                <a:solidFill>
                  <a:prstClr val="black"/>
                </a:solidFill>
              </a:rPr>
              <a:t>Cycle of</a:t>
            </a:r>
          </a:p>
          <a:p>
            <a:pPr algn="ctr"/>
            <a:r>
              <a:rPr lang="en-US" sz="2800" b="1" dirty="0" smtClean="0">
                <a:solidFill>
                  <a:prstClr val="black"/>
                </a:solidFill>
              </a:rPr>
              <a:t>Re-Enacting Trauma</a:t>
            </a:r>
            <a:endParaRPr lang="en-US" sz="2800" b="1" dirty="0">
              <a:solidFill>
                <a:prstClr val="black"/>
              </a:solidFill>
            </a:endParaRPr>
          </a:p>
        </p:txBody>
      </p:sp>
    </p:spTree>
    <p:extLst>
      <p:ext uri="{BB962C8B-B14F-4D97-AF65-F5344CB8AC3E}">
        <p14:creationId xmlns:p14="http://schemas.microsoft.com/office/powerpoint/2010/main" val="213332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a:buNone/>
            </a:pPr>
            <a:r>
              <a:rPr lang="en-US" sz="3500" dirty="0" smtClean="0"/>
              <a:t>“A program, organization, or system that is trauma informed: </a:t>
            </a:r>
          </a:p>
          <a:p>
            <a:pPr marL="514350" indent="-514350">
              <a:buFont typeface="+mj-lt"/>
              <a:buAutoNum type="arabicPeriod"/>
            </a:pPr>
            <a:r>
              <a:rPr lang="en-US" sz="3000" dirty="0" smtClean="0"/>
              <a:t>Realizes the widespread impact of trauma &amp; understands potential paths for recovery;</a:t>
            </a:r>
          </a:p>
          <a:p>
            <a:pPr marL="514350" indent="-514350">
              <a:buFont typeface="+mj-lt"/>
              <a:buAutoNum type="arabicPeriod"/>
            </a:pPr>
            <a:r>
              <a:rPr lang="en-US" sz="3000" dirty="0" smtClean="0"/>
              <a:t>Recognizes the signs &amp; symptoms of trauma in clients, families, staff, &amp; others involved with the system;</a:t>
            </a:r>
          </a:p>
          <a:p>
            <a:pPr marL="514350" indent="-514350">
              <a:buFont typeface="+mj-lt"/>
              <a:buAutoNum type="arabicPeriod"/>
            </a:pPr>
            <a:r>
              <a:rPr lang="en-US" sz="3000" dirty="0" smtClean="0"/>
              <a:t>Responds by fully integrating knowledge about trauma into policies, procedures, &amp; practices; &amp;</a:t>
            </a:r>
          </a:p>
          <a:p>
            <a:pPr marL="514350" indent="-514350">
              <a:buFont typeface="+mj-lt"/>
              <a:buAutoNum type="arabicPeriod"/>
            </a:pPr>
            <a:r>
              <a:rPr lang="en-US" sz="3000" dirty="0" smtClean="0"/>
              <a:t>Seeks to actively resist re-traumatization.”</a:t>
            </a:r>
          </a:p>
          <a:p>
            <a:pPr marL="0" indent="0" algn="r">
              <a:spcBef>
                <a:spcPts val="1800"/>
              </a:spcBef>
              <a:buNone/>
            </a:pPr>
            <a:r>
              <a:rPr lang="en-US" sz="2800" i="1" dirty="0" smtClean="0">
                <a:hlinkClick r:id="rId3"/>
              </a:rPr>
              <a:t>http://www.samhsa.gov/nctic/trauma-interventions</a:t>
            </a:r>
            <a:endParaRPr lang="en-US" sz="2800" i="1" dirty="0" smtClean="0"/>
          </a:p>
          <a:p>
            <a:pPr marL="0" indent="0">
              <a:buNone/>
            </a:pPr>
            <a:endParaRPr lang="en-US" sz="2800" i="1" dirty="0"/>
          </a:p>
        </p:txBody>
      </p:sp>
      <p:sp>
        <p:nvSpPr>
          <p:cNvPr id="2" name="Title 1"/>
          <p:cNvSpPr>
            <a:spLocks noGrp="1"/>
          </p:cNvSpPr>
          <p:nvPr>
            <p:ph type="title"/>
          </p:nvPr>
        </p:nvSpPr>
        <p:spPr/>
        <p:txBody>
          <a:bodyPr/>
          <a:lstStyle/>
          <a:p>
            <a:r>
              <a:rPr lang="en-US" dirty="0" smtClean="0"/>
              <a:t>Trauma Informed Approach</a:t>
            </a:r>
            <a:endParaRPr lang="en-US" dirty="0"/>
          </a:p>
        </p:txBody>
      </p:sp>
    </p:spTree>
    <p:extLst>
      <p:ext uri="{BB962C8B-B14F-4D97-AF65-F5344CB8AC3E}">
        <p14:creationId xmlns:p14="http://schemas.microsoft.com/office/powerpoint/2010/main" val="858821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Safety</a:t>
            </a:r>
          </a:p>
          <a:p>
            <a:r>
              <a:rPr lang="en-US" dirty="0" smtClean="0"/>
              <a:t>Trustworthiness &amp; transparency</a:t>
            </a:r>
          </a:p>
          <a:p>
            <a:r>
              <a:rPr lang="en-US" dirty="0" smtClean="0"/>
              <a:t>Peer support</a:t>
            </a:r>
          </a:p>
          <a:p>
            <a:r>
              <a:rPr lang="en-US" dirty="0" smtClean="0"/>
              <a:t>Collaboration &amp; mutuality</a:t>
            </a:r>
          </a:p>
          <a:p>
            <a:r>
              <a:rPr lang="en-US" dirty="0" smtClean="0"/>
              <a:t>Empowerment, </a:t>
            </a:r>
            <a:r>
              <a:rPr lang="en-US" dirty="0"/>
              <a:t>v</a:t>
            </a:r>
            <a:r>
              <a:rPr lang="en-US" dirty="0" smtClean="0"/>
              <a:t>oice, &amp; </a:t>
            </a:r>
            <a:r>
              <a:rPr lang="en-US" dirty="0"/>
              <a:t>c</a:t>
            </a:r>
            <a:r>
              <a:rPr lang="en-US" dirty="0" smtClean="0"/>
              <a:t>hoice</a:t>
            </a:r>
          </a:p>
          <a:p>
            <a:r>
              <a:rPr lang="en-US" dirty="0" smtClean="0"/>
              <a:t>Cultural, historical, &amp; gender issues</a:t>
            </a:r>
          </a:p>
          <a:p>
            <a:endParaRPr lang="en-US" dirty="0"/>
          </a:p>
        </p:txBody>
      </p:sp>
      <p:sp>
        <p:nvSpPr>
          <p:cNvPr id="2" name="Title 1"/>
          <p:cNvSpPr>
            <a:spLocks noGrp="1"/>
          </p:cNvSpPr>
          <p:nvPr>
            <p:ph type="title"/>
          </p:nvPr>
        </p:nvSpPr>
        <p:spPr/>
        <p:txBody>
          <a:bodyPr>
            <a:normAutofit/>
          </a:bodyPr>
          <a:lstStyle/>
          <a:p>
            <a:r>
              <a:rPr lang="en-US" dirty="0" smtClean="0"/>
              <a:t>Trauma Informed Key Principles</a:t>
            </a:r>
            <a:endParaRPr lang="en-US" dirty="0"/>
          </a:p>
        </p:txBody>
      </p:sp>
    </p:spTree>
    <p:extLst>
      <p:ext uri="{BB962C8B-B14F-4D97-AF65-F5344CB8AC3E}">
        <p14:creationId xmlns:p14="http://schemas.microsoft.com/office/powerpoint/2010/main" val="2811630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68300" y="1905000"/>
            <a:ext cx="8407400" cy="4221163"/>
          </a:xfrm>
        </p:spPr>
        <p:txBody>
          <a:bodyPr>
            <a:normAutofit/>
          </a:bodyPr>
          <a:lstStyle/>
          <a:p>
            <a:pPr marL="0" indent="0" algn="ctr">
              <a:buNone/>
            </a:pPr>
            <a:r>
              <a:rPr lang="en-US" sz="3000" dirty="0"/>
              <a:t>“Get your things </a:t>
            </a:r>
            <a:r>
              <a:rPr lang="en-US" sz="3000" dirty="0" smtClean="0"/>
              <a:t>and </a:t>
            </a:r>
            <a:r>
              <a:rPr lang="en-US" sz="3000" dirty="0"/>
              <a:t>leave,” Miss Holmes tells </a:t>
            </a:r>
            <a:r>
              <a:rPr lang="en-US" sz="3000" dirty="0" smtClean="0"/>
              <a:t>her.  Dasani </a:t>
            </a:r>
            <a:r>
              <a:rPr lang="en-US" sz="3000" dirty="0"/>
              <a:t>will be out of school for a whole week. She cannot </a:t>
            </a:r>
            <a:r>
              <a:rPr lang="en-US" sz="3000" dirty="0" smtClean="0"/>
              <a:t>speak.  </a:t>
            </a:r>
          </a:p>
          <a:p>
            <a:pPr marL="0" indent="0" algn="ctr">
              <a:buNone/>
            </a:pPr>
            <a:endParaRPr lang="en-US" sz="3000" dirty="0"/>
          </a:p>
          <a:p>
            <a:pPr marL="0" indent="0" algn="ctr">
              <a:buNone/>
            </a:pPr>
            <a:r>
              <a:rPr lang="en-US" sz="3000" dirty="0" smtClean="0"/>
              <a:t>To </a:t>
            </a:r>
            <a:r>
              <a:rPr lang="en-US" sz="3000" dirty="0"/>
              <a:t>be suspended is to be truly homeless. </a:t>
            </a:r>
          </a:p>
          <a:p>
            <a:pPr marL="0" indent="0">
              <a:buNone/>
            </a:pPr>
            <a:endParaRPr lang="en-US" sz="3000" dirty="0" smtClean="0"/>
          </a:p>
          <a:p>
            <a:pPr marL="0" indent="0">
              <a:buNone/>
            </a:pPr>
            <a:endParaRPr lang="en-US" sz="3000" dirty="0"/>
          </a:p>
          <a:p>
            <a:pPr marL="0" indent="0" algn="ctr">
              <a:buNone/>
            </a:pPr>
            <a:endParaRPr lang="en-US" dirty="0"/>
          </a:p>
        </p:txBody>
      </p:sp>
    </p:spTree>
    <p:extLst>
      <p:ext uri="{BB962C8B-B14F-4D97-AF65-F5344CB8AC3E}">
        <p14:creationId xmlns:p14="http://schemas.microsoft.com/office/powerpoint/2010/main" val="1424799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Maintain a set schedule of events</a:t>
            </a:r>
          </a:p>
          <a:p>
            <a:pPr lvl="1"/>
            <a:r>
              <a:rPr lang="en-US" dirty="0" smtClean="0"/>
              <a:t>Warn students of what will happen next</a:t>
            </a:r>
          </a:p>
          <a:p>
            <a:pPr lvl="1"/>
            <a:r>
              <a:rPr lang="en-US" dirty="0" smtClean="0"/>
              <a:t>Warn students before turning lights out, making loud noises, etc.</a:t>
            </a:r>
          </a:p>
          <a:p>
            <a:r>
              <a:rPr lang="en-US" dirty="0" smtClean="0"/>
              <a:t>Look at your school from the perspective of the student</a:t>
            </a:r>
          </a:p>
          <a:p>
            <a:pPr lvl="1"/>
            <a:r>
              <a:rPr lang="en-US" dirty="0" smtClean="0"/>
              <a:t>Would you feel safe?  Why?  Why not?</a:t>
            </a:r>
          </a:p>
          <a:p>
            <a:r>
              <a:rPr lang="en-US" dirty="0" smtClean="0"/>
              <a:t>Do the same from the perspective of a parent</a:t>
            </a:r>
          </a:p>
        </p:txBody>
      </p:sp>
      <p:sp>
        <p:nvSpPr>
          <p:cNvPr id="2" name="Title 1"/>
          <p:cNvSpPr>
            <a:spLocks noGrp="1"/>
          </p:cNvSpPr>
          <p:nvPr>
            <p:ph type="title"/>
          </p:nvPr>
        </p:nvSpPr>
        <p:spPr/>
        <p:txBody>
          <a:bodyPr/>
          <a:lstStyle/>
          <a:p>
            <a:r>
              <a:rPr lang="en-US" dirty="0" smtClean="0"/>
              <a:t>Strategies for Schools</a:t>
            </a:r>
            <a:endParaRPr lang="en-US" dirty="0"/>
          </a:p>
        </p:txBody>
      </p:sp>
    </p:spTree>
    <p:extLst>
      <p:ext uri="{BB962C8B-B14F-4D97-AF65-F5344CB8AC3E}">
        <p14:creationId xmlns:p14="http://schemas.microsoft.com/office/powerpoint/2010/main" val="2619863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Seek parent &amp; student input</a:t>
            </a:r>
          </a:p>
          <a:p>
            <a:r>
              <a:rPr lang="en-US" dirty="0" smtClean="0"/>
              <a:t>Identify your own triggers </a:t>
            </a:r>
          </a:p>
          <a:p>
            <a:r>
              <a:rPr lang="en-US" dirty="0" smtClean="0"/>
              <a:t>Be proactive: waiting until the problem escalates results in re-traumatization</a:t>
            </a:r>
          </a:p>
          <a:p>
            <a:r>
              <a:rPr lang="en-US" dirty="0"/>
              <a:t>Consider the impact of language</a:t>
            </a:r>
          </a:p>
          <a:p>
            <a:pPr lvl="1"/>
            <a:r>
              <a:rPr lang="en-US" dirty="0"/>
              <a:t>Survivors vs. Victims</a:t>
            </a:r>
          </a:p>
          <a:p>
            <a:pPr lvl="1"/>
            <a:r>
              <a:rPr lang="en-US" dirty="0"/>
              <a:t>Strategies for classrooms, not fixing people</a:t>
            </a:r>
          </a:p>
          <a:p>
            <a:endParaRPr lang="en-US" dirty="0" smtClean="0"/>
          </a:p>
        </p:txBody>
      </p:sp>
      <p:sp>
        <p:nvSpPr>
          <p:cNvPr id="2" name="Title 1"/>
          <p:cNvSpPr>
            <a:spLocks noGrp="1"/>
          </p:cNvSpPr>
          <p:nvPr>
            <p:ph type="title"/>
          </p:nvPr>
        </p:nvSpPr>
        <p:spPr/>
        <p:txBody>
          <a:bodyPr/>
          <a:lstStyle/>
          <a:p>
            <a:r>
              <a:rPr lang="en-US" dirty="0"/>
              <a:t>Strategies for Schools</a:t>
            </a:r>
          </a:p>
        </p:txBody>
      </p:sp>
    </p:spTree>
    <p:extLst>
      <p:ext uri="{BB962C8B-B14F-4D97-AF65-F5344CB8AC3E}">
        <p14:creationId xmlns:p14="http://schemas.microsoft.com/office/powerpoint/2010/main" val="33470426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35988712"/>
              </p:ext>
            </p:extLst>
          </p:nvPr>
        </p:nvGraphicFramePr>
        <p:xfrm>
          <a:off x="381000" y="610224"/>
          <a:ext cx="8382000" cy="5790576"/>
        </p:xfrm>
        <a:graphic>
          <a:graphicData uri="http://schemas.openxmlformats.org/drawingml/2006/table">
            <a:tbl>
              <a:tblPr firstRow="1" bandRow="1">
                <a:tableStyleId>{5C22544A-7EE6-4342-B048-85BDC9FD1C3A}</a:tableStyleId>
              </a:tblPr>
              <a:tblGrid>
                <a:gridCol w="3810000"/>
                <a:gridCol w="4572000"/>
              </a:tblGrid>
              <a:tr h="782600">
                <a:tc>
                  <a:txBody>
                    <a:bodyPr/>
                    <a:lstStyle/>
                    <a:p>
                      <a:r>
                        <a:rPr lang="en-US" sz="2800" dirty="0" smtClean="0"/>
                        <a:t>Instead</a:t>
                      </a:r>
                      <a:r>
                        <a:rPr lang="en-US" sz="2800" baseline="0" dirty="0" smtClean="0"/>
                        <a:t> of</a:t>
                      </a:r>
                      <a:endParaRPr lang="en-US" sz="2800" dirty="0"/>
                    </a:p>
                  </a:txBody>
                  <a:tcPr anchor="ctr"/>
                </a:tc>
                <a:tc>
                  <a:txBody>
                    <a:bodyPr/>
                    <a:lstStyle/>
                    <a:p>
                      <a:r>
                        <a:rPr lang="en-US" sz="2800" dirty="0" smtClean="0"/>
                        <a:t>Try this instead</a:t>
                      </a:r>
                      <a:endParaRPr lang="en-US" sz="2800" dirty="0"/>
                    </a:p>
                  </a:txBody>
                  <a:tcPr anchor="ctr"/>
                </a:tc>
              </a:tr>
              <a:tr h="1288792">
                <a:tc>
                  <a:txBody>
                    <a:bodyPr/>
                    <a:lstStyle/>
                    <a:p>
                      <a:r>
                        <a:rPr lang="en-US" sz="2400" dirty="0" smtClean="0"/>
                        <a:t>“Fill out this paperwork”</a:t>
                      </a:r>
                      <a:endParaRPr lang="en-US" sz="2400" dirty="0"/>
                    </a:p>
                  </a:txBody>
                  <a:tcPr anchor="ctr"/>
                </a:tc>
                <a:tc>
                  <a:txBody>
                    <a:bodyPr/>
                    <a:lstStyle/>
                    <a:p>
                      <a:r>
                        <a:rPr lang="en-US" sz="2400" dirty="0" smtClean="0"/>
                        <a:t>“Thank you for coming</a:t>
                      </a:r>
                      <a:r>
                        <a:rPr lang="en-US" sz="2400" baseline="0" dirty="0" smtClean="0"/>
                        <a:t> in today.  If you can help me by completing this paperwork, I’ll be able to…”</a:t>
                      </a:r>
                      <a:endParaRPr lang="en-US" sz="2400" dirty="0"/>
                    </a:p>
                  </a:txBody>
                  <a:tcPr anchor="ctr"/>
                </a:tc>
              </a:tr>
              <a:tr h="782600">
                <a:tc>
                  <a:txBody>
                    <a:bodyPr/>
                    <a:lstStyle/>
                    <a:p>
                      <a:r>
                        <a:rPr lang="en-US" sz="2400" dirty="0" smtClean="0"/>
                        <a:t>Closing</a:t>
                      </a:r>
                      <a:r>
                        <a:rPr lang="en-US" sz="2400" baseline="0" dirty="0" smtClean="0"/>
                        <a:t> the office door</a:t>
                      </a:r>
                      <a:endParaRPr lang="en-US" sz="2400" dirty="0"/>
                    </a:p>
                  </a:txBody>
                  <a:tcPr anchor="ctr"/>
                </a:tc>
                <a:tc>
                  <a:txBody>
                    <a:bodyPr/>
                    <a:lstStyle/>
                    <a:p>
                      <a:r>
                        <a:rPr lang="en-US" sz="2400" dirty="0" smtClean="0"/>
                        <a:t>Ask the parent or student if it’s ok to close the door</a:t>
                      </a:r>
                      <a:endParaRPr lang="en-US" sz="2400" dirty="0"/>
                    </a:p>
                  </a:txBody>
                  <a:tcPr anchor="ctr"/>
                </a:tc>
              </a:tr>
              <a:tr h="1600824">
                <a:tc>
                  <a:txBody>
                    <a:bodyPr/>
                    <a:lstStyle/>
                    <a:p>
                      <a:r>
                        <a:rPr lang="en-US" sz="2400" dirty="0" smtClean="0"/>
                        <a:t>Telling a parent they must speak to someone, but you don’t know when the person will be in</a:t>
                      </a:r>
                      <a:endParaRPr lang="en-US" sz="2400" dirty="0"/>
                    </a:p>
                  </a:txBody>
                  <a:tcPr anchor="ctr"/>
                </a:tc>
                <a:tc>
                  <a:txBody>
                    <a:bodyPr/>
                    <a:lstStyle/>
                    <a:p>
                      <a:r>
                        <a:rPr lang="en-US" sz="2400" dirty="0" smtClean="0"/>
                        <a:t>Offer to</a:t>
                      </a:r>
                      <a:r>
                        <a:rPr lang="en-US" sz="2400" baseline="0" dirty="0" smtClean="0"/>
                        <a:t> schedule</a:t>
                      </a:r>
                      <a:r>
                        <a:rPr lang="en-US" sz="2400" dirty="0" smtClean="0"/>
                        <a:t> an appointment with</a:t>
                      </a:r>
                      <a:r>
                        <a:rPr lang="en-US" sz="2400" baseline="0" dirty="0" smtClean="0"/>
                        <a:t> the parent</a:t>
                      </a:r>
                    </a:p>
                    <a:p>
                      <a:endParaRPr lang="en-US" sz="2400" dirty="0"/>
                    </a:p>
                  </a:txBody>
                  <a:tcPr anchor="ctr"/>
                </a:tc>
              </a:tr>
              <a:tr h="1295400">
                <a:tc>
                  <a:txBody>
                    <a:bodyPr/>
                    <a:lstStyle/>
                    <a:p>
                      <a:r>
                        <a:rPr lang="en-US" sz="2400" dirty="0" smtClean="0"/>
                        <a:t>Sending</a:t>
                      </a:r>
                      <a:r>
                        <a:rPr lang="en-US" sz="2400" baseline="0" dirty="0" smtClean="0"/>
                        <a:t> a parent a notice their child is being expelled due to absences/</a:t>
                      </a:r>
                      <a:r>
                        <a:rPr lang="en-US" sz="2400" baseline="0" dirty="0" err="1" smtClean="0"/>
                        <a:t>tardies</a:t>
                      </a:r>
                      <a:endParaRPr lang="en-US" sz="2400" dirty="0"/>
                    </a:p>
                  </a:txBody>
                  <a:tcPr anchor="ctr"/>
                </a:tc>
                <a:tc>
                  <a:txBody>
                    <a:bodyPr/>
                    <a:lstStyle/>
                    <a:p>
                      <a:r>
                        <a:rPr lang="en-US" sz="2400" dirty="0" smtClean="0"/>
                        <a:t>Contact the parent to</a:t>
                      </a:r>
                      <a:r>
                        <a:rPr lang="en-US" sz="2400" baseline="0" dirty="0" smtClean="0"/>
                        <a:t> express concern about the family, offer transportation services</a:t>
                      </a:r>
                      <a:endParaRPr lang="en-US" sz="2400" dirty="0"/>
                    </a:p>
                  </a:txBody>
                  <a:tcPr anchor="ctr"/>
                </a:tc>
              </a:tr>
            </a:tbl>
          </a:graphicData>
        </a:graphic>
      </p:graphicFrame>
    </p:spTree>
    <p:extLst>
      <p:ext uri="{BB962C8B-B14F-4D97-AF65-F5344CB8AC3E}">
        <p14:creationId xmlns:p14="http://schemas.microsoft.com/office/powerpoint/2010/main" val="2063581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spcBef>
                <a:spcPts val="1800"/>
              </a:spcBef>
            </a:pPr>
            <a:r>
              <a:rPr lang="en-US" dirty="0" smtClean="0"/>
              <a:t>Presence of post-traumatic stress disorder (PTSD) symptoms caused by at least one indirect exposure to traumatic material</a:t>
            </a:r>
          </a:p>
          <a:p>
            <a:pPr>
              <a:spcBef>
                <a:spcPts val="1800"/>
              </a:spcBef>
            </a:pPr>
            <a:r>
              <a:rPr lang="en-US" dirty="0" smtClean="0"/>
              <a:t>Can have same level of impact as direct, or primary, trauma</a:t>
            </a:r>
          </a:p>
          <a:p>
            <a:pPr>
              <a:spcBef>
                <a:spcPts val="1800"/>
              </a:spcBef>
            </a:pPr>
            <a:r>
              <a:rPr lang="en-US" dirty="0"/>
              <a:t>S</a:t>
            </a:r>
            <a:r>
              <a:rPr lang="en-US" dirty="0" smtClean="0"/>
              <a:t>ometimes referred to as compassion fatigue</a:t>
            </a:r>
            <a:endParaRPr lang="en-US" dirty="0"/>
          </a:p>
        </p:txBody>
      </p:sp>
      <p:sp>
        <p:nvSpPr>
          <p:cNvPr id="2" name="Title 1"/>
          <p:cNvSpPr>
            <a:spLocks noGrp="1"/>
          </p:cNvSpPr>
          <p:nvPr>
            <p:ph type="title"/>
          </p:nvPr>
        </p:nvSpPr>
        <p:spPr/>
        <p:txBody>
          <a:bodyPr/>
          <a:lstStyle/>
          <a:p>
            <a:r>
              <a:rPr lang="en-US" dirty="0" smtClean="0"/>
              <a:t>Secondary Trauma</a:t>
            </a:r>
            <a:endParaRPr lang="en-US" dirty="0"/>
          </a:p>
        </p:txBody>
      </p:sp>
    </p:spTree>
    <p:extLst>
      <p:ext uri="{BB962C8B-B14F-4D97-AF65-F5344CB8AC3E}">
        <p14:creationId xmlns:p14="http://schemas.microsoft.com/office/powerpoint/2010/main" val="1912452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E</a:t>
            </a:r>
            <a:r>
              <a:rPr lang="en-US" dirty="0" smtClean="0"/>
              <a:t>motional exhaustion, lowered sense of </a:t>
            </a:r>
            <a:r>
              <a:rPr lang="en-US" dirty="0"/>
              <a:t>accomplishment, or </a:t>
            </a:r>
            <a:r>
              <a:rPr lang="en-US" dirty="0" smtClean="0"/>
              <a:t>depersonalization</a:t>
            </a:r>
          </a:p>
          <a:p>
            <a:pPr>
              <a:spcBef>
                <a:spcPts val="1200"/>
              </a:spcBef>
            </a:pPr>
            <a:r>
              <a:rPr lang="en-US" dirty="0" smtClean="0"/>
              <a:t>Develops as a result of general work-related stress</a:t>
            </a:r>
          </a:p>
          <a:p>
            <a:pPr>
              <a:spcBef>
                <a:spcPts val="1200"/>
              </a:spcBef>
            </a:pPr>
            <a:r>
              <a:rPr lang="en-US" dirty="0" smtClean="0"/>
              <a:t>Does not result from exposure to a traumatic event</a:t>
            </a:r>
            <a:endParaRPr lang="en-US" dirty="0"/>
          </a:p>
          <a:p>
            <a:pPr marL="0" indent="0" algn="ctr">
              <a:spcBef>
                <a:spcPts val="2400"/>
              </a:spcBef>
              <a:buNone/>
            </a:pPr>
            <a:r>
              <a:rPr lang="en-US" dirty="0" smtClean="0">
                <a:solidFill>
                  <a:schemeClr val="accent1"/>
                </a:solidFill>
              </a:rPr>
              <a:t>Secondary Trauma is not typical stress, nor is it burnout!</a:t>
            </a:r>
            <a:endParaRPr lang="en-US" dirty="0">
              <a:solidFill>
                <a:schemeClr val="accent1"/>
              </a:solidFill>
            </a:endParaRPr>
          </a:p>
        </p:txBody>
      </p:sp>
      <p:sp>
        <p:nvSpPr>
          <p:cNvPr id="2" name="Title 1"/>
          <p:cNvSpPr>
            <a:spLocks noGrp="1"/>
          </p:cNvSpPr>
          <p:nvPr>
            <p:ph type="title"/>
          </p:nvPr>
        </p:nvSpPr>
        <p:spPr/>
        <p:txBody>
          <a:bodyPr/>
          <a:lstStyle/>
          <a:p>
            <a:r>
              <a:rPr lang="en-US" dirty="0" smtClean="0"/>
              <a:t>Burnout</a:t>
            </a:r>
            <a:endParaRPr lang="en-US" dirty="0"/>
          </a:p>
        </p:txBody>
      </p:sp>
    </p:spTree>
    <p:extLst>
      <p:ext uri="{BB962C8B-B14F-4D97-AF65-F5344CB8AC3E}">
        <p14:creationId xmlns:p14="http://schemas.microsoft.com/office/powerpoint/2010/main" val="3736254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Questions to ask yourself: </a:t>
            </a:r>
          </a:p>
          <a:p>
            <a:pPr lvl="1"/>
            <a:r>
              <a:rPr lang="en-US" dirty="0"/>
              <a:t>Do you get angry or terse over insignificant things?</a:t>
            </a:r>
          </a:p>
          <a:p>
            <a:pPr lvl="1"/>
            <a:r>
              <a:rPr lang="en-US" dirty="0"/>
              <a:t>Does the work you do leave you feeling depressed?  Satisfied?</a:t>
            </a:r>
          </a:p>
          <a:p>
            <a:pPr lvl="1"/>
            <a:r>
              <a:rPr lang="en-US" dirty="0"/>
              <a:t>Do you find yourself pre-occupied with students?</a:t>
            </a:r>
          </a:p>
          <a:p>
            <a:pPr lvl="1"/>
            <a:r>
              <a:rPr lang="en-US" dirty="0"/>
              <a:t>Do you leave work at work?</a:t>
            </a:r>
          </a:p>
          <a:p>
            <a:pPr lvl="1"/>
            <a:r>
              <a:rPr lang="en-US" dirty="0"/>
              <a:t>Do you have a history of trauma that may raise your risk?</a:t>
            </a:r>
          </a:p>
          <a:p>
            <a:pPr lvl="1"/>
            <a:endParaRPr lang="en-US" dirty="0" smtClean="0"/>
          </a:p>
        </p:txBody>
      </p:sp>
      <p:sp>
        <p:nvSpPr>
          <p:cNvPr id="2" name="Title 1"/>
          <p:cNvSpPr>
            <a:spLocks noGrp="1"/>
          </p:cNvSpPr>
          <p:nvPr>
            <p:ph type="title"/>
          </p:nvPr>
        </p:nvSpPr>
        <p:spPr/>
        <p:txBody>
          <a:bodyPr/>
          <a:lstStyle/>
          <a:p>
            <a:r>
              <a:rPr lang="en-US" dirty="0" smtClean="0"/>
              <a:t>Evaluating Secondary Trauma</a:t>
            </a:r>
            <a:endParaRPr lang="en-US" dirty="0"/>
          </a:p>
        </p:txBody>
      </p:sp>
    </p:spTree>
    <p:extLst>
      <p:ext uri="{BB962C8B-B14F-4D97-AF65-F5344CB8AC3E}">
        <p14:creationId xmlns:p14="http://schemas.microsoft.com/office/powerpoint/2010/main" val="1114945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spcBef>
                <a:spcPts val="1200"/>
              </a:spcBef>
            </a:pPr>
            <a:r>
              <a:rPr lang="en-US" dirty="0" smtClean="0"/>
              <a:t>One in four school children has experienced a traumatic event</a:t>
            </a:r>
          </a:p>
          <a:p>
            <a:pPr>
              <a:spcBef>
                <a:spcPts val="1200"/>
              </a:spcBef>
            </a:pPr>
            <a:r>
              <a:rPr lang="en-US" dirty="0"/>
              <a:t>Rates of anxiety &amp; depression are higher in homeless children vs. their peers</a:t>
            </a:r>
          </a:p>
          <a:p>
            <a:pPr>
              <a:spcBef>
                <a:spcPts val="1200"/>
              </a:spcBef>
            </a:pPr>
            <a:r>
              <a:rPr lang="en-US" dirty="0" smtClean="0"/>
              <a:t>More than 90% of low-income &amp; homeless women experienced physical &amp; sexual assault</a:t>
            </a:r>
          </a:p>
          <a:p>
            <a:pPr>
              <a:spcBef>
                <a:spcPts val="1200"/>
              </a:spcBef>
            </a:pPr>
            <a:r>
              <a:rPr lang="en-US" dirty="0" smtClean="0"/>
              <a:t>The </a:t>
            </a:r>
            <a:r>
              <a:rPr lang="en-US" dirty="0" err="1" smtClean="0"/>
              <a:t>SHiFT</a:t>
            </a:r>
            <a:r>
              <a:rPr lang="en-US" dirty="0" smtClean="0"/>
              <a:t> Study found that trauma severity predicts long-term housing instability</a:t>
            </a:r>
          </a:p>
          <a:p>
            <a:endParaRPr lang="en-US" dirty="0"/>
          </a:p>
        </p:txBody>
      </p:sp>
      <p:sp>
        <p:nvSpPr>
          <p:cNvPr id="2" name="Title 1"/>
          <p:cNvSpPr>
            <a:spLocks noGrp="1"/>
          </p:cNvSpPr>
          <p:nvPr>
            <p:ph type="title"/>
          </p:nvPr>
        </p:nvSpPr>
        <p:spPr/>
        <p:txBody>
          <a:bodyPr>
            <a:normAutofit/>
          </a:bodyPr>
          <a:lstStyle/>
          <a:p>
            <a:r>
              <a:rPr lang="en-US" dirty="0" smtClean="0"/>
              <a:t>Why This Discussion is Important</a:t>
            </a:r>
            <a:endParaRPr lang="en-US" dirty="0"/>
          </a:p>
        </p:txBody>
      </p:sp>
    </p:spTree>
    <p:extLst>
      <p:ext uri="{BB962C8B-B14F-4D97-AF65-F5344CB8AC3E}">
        <p14:creationId xmlns:p14="http://schemas.microsoft.com/office/powerpoint/2010/main" val="22945922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02084240"/>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smtClean="0"/>
              <a:t>The Power of Home</a:t>
            </a:r>
            <a:endParaRPr lang="en-US" dirty="0"/>
          </a:p>
        </p:txBody>
      </p:sp>
    </p:spTree>
    <p:extLst>
      <p:ext uri="{BB962C8B-B14F-4D97-AF65-F5344CB8AC3E}">
        <p14:creationId xmlns:p14="http://schemas.microsoft.com/office/powerpoint/2010/main" val="444805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spcBef>
                <a:spcPts val="1800"/>
              </a:spcBef>
            </a:pPr>
            <a:r>
              <a:rPr lang="en-US" dirty="0"/>
              <a:t>A</a:t>
            </a:r>
            <a:r>
              <a:rPr lang="en-US" dirty="0" smtClean="0"/>
              <a:t> very difficult or unpleasant experience that causes someone to have mental or emotional problems, usually for a long time</a:t>
            </a:r>
          </a:p>
          <a:p>
            <a:pPr>
              <a:spcBef>
                <a:spcPts val="1800"/>
              </a:spcBef>
            </a:pPr>
            <a:r>
              <a:rPr lang="en-US" dirty="0" smtClean="0"/>
              <a:t>External events that overwhelm a person’s coping responses</a:t>
            </a:r>
          </a:p>
          <a:p>
            <a:pPr>
              <a:spcBef>
                <a:spcPts val="1800"/>
              </a:spcBef>
            </a:pPr>
            <a:r>
              <a:rPr lang="en-US" dirty="0" smtClean="0"/>
              <a:t>An emotional response to a terrible event</a:t>
            </a:r>
          </a:p>
          <a:p>
            <a:pPr lvl="1"/>
            <a:r>
              <a:rPr lang="en-US" dirty="0" smtClean="0"/>
              <a:t>While these feelings are normal, some people have difficulty moving on with their lives</a:t>
            </a:r>
          </a:p>
          <a:p>
            <a:pPr marL="457200" lvl="1" indent="0">
              <a:buNone/>
            </a:pPr>
            <a:endParaRPr lang="en-US" dirty="0"/>
          </a:p>
        </p:txBody>
      </p:sp>
      <p:sp>
        <p:nvSpPr>
          <p:cNvPr id="2" name="Title 1"/>
          <p:cNvSpPr>
            <a:spLocks noGrp="1"/>
          </p:cNvSpPr>
          <p:nvPr>
            <p:ph type="title"/>
          </p:nvPr>
        </p:nvSpPr>
        <p:spPr/>
        <p:txBody>
          <a:bodyPr/>
          <a:lstStyle/>
          <a:p>
            <a:r>
              <a:rPr lang="en-US" dirty="0" smtClean="0"/>
              <a:t>Definition of Trauma</a:t>
            </a:r>
            <a:endParaRPr lang="en-US" dirty="0"/>
          </a:p>
        </p:txBody>
      </p:sp>
    </p:spTree>
    <p:extLst>
      <p:ext uri="{BB962C8B-B14F-4D97-AF65-F5344CB8AC3E}">
        <p14:creationId xmlns:p14="http://schemas.microsoft.com/office/powerpoint/2010/main" val="1555584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1800"/>
              </a:spcBef>
            </a:pPr>
            <a:r>
              <a:rPr lang="en-US" dirty="0" smtClean="0"/>
              <a:t>Groups, organizations, communities, &amp; individuals</a:t>
            </a:r>
          </a:p>
          <a:p>
            <a:pPr>
              <a:spcBef>
                <a:spcPts val="1800"/>
              </a:spcBef>
            </a:pPr>
            <a:r>
              <a:rPr lang="en-US" dirty="0" smtClean="0"/>
              <a:t>Every aspect of life</a:t>
            </a:r>
          </a:p>
          <a:p>
            <a:pPr lvl="1"/>
            <a:r>
              <a:rPr lang="en-US" dirty="0" smtClean="0"/>
              <a:t>Physical health</a:t>
            </a:r>
          </a:p>
          <a:p>
            <a:pPr lvl="1"/>
            <a:r>
              <a:rPr lang="en-US" dirty="0" smtClean="0"/>
              <a:t>Behavioral health</a:t>
            </a:r>
          </a:p>
          <a:p>
            <a:pPr lvl="1"/>
            <a:r>
              <a:rPr lang="en-US" dirty="0" smtClean="0"/>
              <a:t>Ability to learn</a:t>
            </a:r>
          </a:p>
          <a:p>
            <a:pPr lvl="1"/>
            <a:r>
              <a:rPr lang="en-US" dirty="0" smtClean="0"/>
              <a:t>Relationships</a:t>
            </a:r>
          </a:p>
          <a:p>
            <a:endParaRPr lang="en-US" dirty="0" smtClean="0"/>
          </a:p>
        </p:txBody>
      </p:sp>
      <p:sp>
        <p:nvSpPr>
          <p:cNvPr id="2" name="Title 1"/>
          <p:cNvSpPr>
            <a:spLocks noGrp="1"/>
          </p:cNvSpPr>
          <p:nvPr>
            <p:ph type="title"/>
          </p:nvPr>
        </p:nvSpPr>
        <p:spPr/>
        <p:txBody>
          <a:bodyPr/>
          <a:lstStyle/>
          <a:p>
            <a:r>
              <a:rPr lang="en-US" dirty="0" smtClean="0"/>
              <a:t>Trauma Can Impact</a:t>
            </a:r>
            <a:endParaRPr lang="en-US" dirty="0"/>
          </a:p>
        </p:txBody>
      </p:sp>
    </p:spTree>
    <p:extLst>
      <p:ext uri="{BB962C8B-B14F-4D97-AF65-F5344CB8AC3E}">
        <p14:creationId xmlns:p14="http://schemas.microsoft.com/office/powerpoint/2010/main" val="405727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Trauma occurring early in life has greater impact </a:t>
            </a:r>
            <a:r>
              <a:rPr lang="en-US" dirty="0"/>
              <a:t>&amp;</a:t>
            </a:r>
            <a:r>
              <a:rPr lang="en-US" dirty="0" smtClean="0"/>
              <a:t> is more likely to result in greater damage</a:t>
            </a:r>
          </a:p>
          <a:p>
            <a:pPr lvl="1"/>
            <a:r>
              <a:rPr lang="en-US" dirty="0" smtClean="0"/>
              <a:t>Long-term implications of harm to developing brains &amp; bodies </a:t>
            </a:r>
          </a:p>
          <a:p>
            <a:pPr lvl="1"/>
            <a:r>
              <a:rPr lang="en-US" dirty="0" smtClean="0"/>
              <a:t>Harm at the hands of an authority figure is particularly damaging</a:t>
            </a:r>
          </a:p>
          <a:p>
            <a:pPr>
              <a:spcBef>
                <a:spcPts val="1800"/>
              </a:spcBef>
            </a:pPr>
            <a:r>
              <a:rPr lang="en-US" dirty="0" smtClean="0"/>
              <a:t>Multiple sources of trauma or repetitive experiences of trauma magnify the impact</a:t>
            </a:r>
            <a:endParaRPr lang="en-US" dirty="0"/>
          </a:p>
        </p:txBody>
      </p:sp>
      <p:sp>
        <p:nvSpPr>
          <p:cNvPr id="2" name="Title 1"/>
          <p:cNvSpPr>
            <a:spLocks noGrp="1"/>
          </p:cNvSpPr>
          <p:nvPr>
            <p:ph type="title"/>
          </p:nvPr>
        </p:nvSpPr>
        <p:spPr/>
        <p:txBody>
          <a:bodyPr/>
          <a:lstStyle/>
          <a:p>
            <a:r>
              <a:rPr lang="en-US" dirty="0" smtClean="0"/>
              <a:t>Level of Impact</a:t>
            </a:r>
            <a:endParaRPr lang="en-US" dirty="0"/>
          </a:p>
        </p:txBody>
      </p:sp>
    </p:spTree>
    <p:extLst>
      <p:ext uri="{BB962C8B-B14F-4D97-AF65-F5344CB8AC3E}">
        <p14:creationId xmlns:p14="http://schemas.microsoft.com/office/powerpoint/2010/main" val="2093689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Immediate response: shock, denial</a:t>
            </a:r>
          </a:p>
          <a:p>
            <a:pPr>
              <a:spcBef>
                <a:spcPts val="1800"/>
              </a:spcBef>
            </a:pPr>
            <a:r>
              <a:rPr lang="en-US" dirty="0" smtClean="0"/>
              <a:t>Long-term reactions</a:t>
            </a:r>
          </a:p>
          <a:p>
            <a:pPr lvl="1"/>
            <a:r>
              <a:rPr lang="en-US" dirty="0" smtClean="0"/>
              <a:t>Unpredictable emotions</a:t>
            </a:r>
          </a:p>
          <a:p>
            <a:pPr lvl="1"/>
            <a:r>
              <a:rPr lang="en-US" dirty="0" smtClean="0"/>
              <a:t>Changes in thoughts or behavior patterns</a:t>
            </a:r>
          </a:p>
          <a:p>
            <a:pPr lvl="1"/>
            <a:r>
              <a:rPr lang="en-US" dirty="0" smtClean="0"/>
              <a:t>Strained relationships</a:t>
            </a:r>
          </a:p>
          <a:p>
            <a:pPr lvl="1"/>
            <a:r>
              <a:rPr lang="en-US" dirty="0" smtClean="0"/>
              <a:t>Physical symptoms like headaches or nausea</a:t>
            </a:r>
          </a:p>
          <a:p>
            <a:pPr lvl="1"/>
            <a:r>
              <a:rPr lang="en-US" dirty="0" smtClean="0"/>
              <a:t>Flashbacks</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Signs of trauma</a:t>
            </a:r>
            <a:endParaRPr lang="en-US" dirty="0"/>
          </a:p>
        </p:txBody>
      </p:sp>
    </p:spTree>
    <p:extLst>
      <p:ext uri="{BB962C8B-B14F-4D97-AF65-F5344CB8AC3E}">
        <p14:creationId xmlns:p14="http://schemas.microsoft.com/office/powerpoint/2010/main" val="2826573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200400"/>
            <a:ext cx="4038600" cy="3459480"/>
          </a:xfrm>
        </p:spPr>
        <p:txBody>
          <a:bodyPr>
            <a:normAutofit/>
          </a:bodyPr>
          <a:lstStyle/>
          <a:p>
            <a:pPr lvl="1"/>
            <a:r>
              <a:rPr lang="en-US" sz="3000" dirty="0" smtClean="0"/>
              <a:t>Gender</a:t>
            </a:r>
          </a:p>
          <a:p>
            <a:pPr lvl="1"/>
            <a:r>
              <a:rPr lang="en-US" sz="3000" dirty="0" smtClean="0"/>
              <a:t>Age</a:t>
            </a:r>
          </a:p>
          <a:p>
            <a:pPr lvl="1"/>
            <a:r>
              <a:rPr lang="en-US" sz="3000" dirty="0" smtClean="0"/>
              <a:t>Race</a:t>
            </a:r>
          </a:p>
          <a:p>
            <a:pPr lvl="1"/>
            <a:r>
              <a:rPr lang="en-US" sz="3000" dirty="0" smtClean="0"/>
              <a:t>Nationality</a:t>
            </a:r>
          </a:p>
          <a:p>
            <a:endParaRPr lang="en-US" sz="3000" dirty="0"/>
          </a:p>
        </p:txBody>
      </p:sp>
      <p:sp>
        <p:nvSpPr>
          <p:cNvPr id="6" name="Content Placeholder 5"/>
          <p:cNvSpPr>
            <a:spLocks noGrp="1"/>
          </p:cNvSpPr>
          <p:nvPr>
            <p:ph sz="half" idx="2"/>
          </p:nvPr>
        </p:nvSpPr>
        <p:spPr>
          <a:xfrm>
            <a:off x="4648200" y="3200400"/>
            <a:ext cx="4038600" cy="3459480"/>
          </a:xfrm>
        </p:spPr>
        <p:txBody>
          <a:bodyPr/>
          <a:lstStyle/>
          <a:p>
            <a:pPr lvl="1"/>
            <a:r>
              <a:rPr lang="en-US" sz="3000" dirty="0"/>
              <a:t>Religion</a:t>
            </a:r>
          </a:p>
          <a:p>
            <a:pPr lvl="1"/>
            <a:r>
              <a:rPr lang="en-US" sz="3000" dirty="0"/>
              <a:t>Income</a:t>
            </a:r>
          </a:p>
          <a:p>
            <a:pPr lvl="1"/>
            <a:r>
              <a:rPr lang="en-US" sz="3000" dirty="0"/>
              <a:t>Education &amp; profession</a:t>
            </a:r>
          </a:p>
          <a:p>
            <a:pPr lvl="1"/>
            <a:r>
              <a:rPr lang="en-US" sz="3000" dirty="0"/>
              <a:t>Location: urban, rural, etc.</a:t>
            </a:r>
          </a:p>
          <a:p>
            <a:endParaRPr lang="en-US" dirty="0"/>
          </a:p>
        </p:txBody>
      </p:sp>
      <p:sp>
        <p:nvSpPr>
          <p:cNvPr id="2" name="Title 1"/>
          <p:cNvSpPr>
            <a:spLocks noGrp="1"/>
          </p:cNvSpPr>
          <p:nvPr>
            <p:ph type="title"/>
          </p:nvPr>
        </p:nvSpPr>
        <p:spPr/>
        <p:txBody>
          <a:bodyPr/>
          <a:lstStyle/>
          <a:p>
            <a:r>
              <a:rPr lang="en-US" dirty="0" smtClean="0"/>
              <a:t>Things to Remember</a:t>
            </a:r>
            <a:endParaRPr lang="en-US" dirty="0"/>
          </a:p>
        </p:txBody>
      </p:sp>
      <p:sp>
        <p:nvSpPr>
          <p:cNvPr id="4" name="Text Placeholder 3"/>
          <p:cNvSpPr>
            <a:spLocks noGrp="1"/>
          </p:cNvSpPr>
          <p:nvPr>
            <p:ph type="body" idx="4294967295"/>
          </p:nvPr>
        </p:nvSpPr>
        <p:spPr>
          <a:xfrm>
            <a:off x="457200" y="1828800"/>
            <a:ext cx="8229600" cy="1066800"/>
          </a:xfrm>
        </p:spPr>
        <p:txBody>
          <a:bodyPr anchor="t">
            <a:normAutofit fontScale="77500" lnSpcReduction="20000"/>
          </a:bodyPr>
          <a:lstStyle/>
          <a:p>
            <a:r>
              <a:rPr lang="en-US" sz="4100" b="0" dirty="0"/>
              <a:t>No two people </a:t>
            </a:r>
            <a:r>
              <a:rPr lang="en-US" sz="4100" b="0" dirty="0" smtClean="0"/>
              <a:t>respond </a:t>
            </a:r>
            <a:r>
              <a:rPr lang="en-US" sz="4100" b="0" dirty="0"/>
              <a:t>exactly the same</a:t>
            </a:r>
          </a:p>
          <a:p>
            <a:r>
              <a:rPr lang="en-US" sz="4100" b="0" dirty="0"/>
              <a:t>Trauma can affect cultures </a:t>
            </a:r>
            <a:r>
              <a:rPr lang="en-US" sz="4100" b="0" dirty="0" smtClean="0"/>
              <a:t>differently</a:t>
            </a:r>
            <a:endParaRPr lang="en-US" sz="4100" b="0" dirty="0"/>
          </a:p>
        </p:txBody>
      </p:sp>
    </p:spTree>
    <p:extLst>
      <p:ext uri="{BB962C8B-B14F-4D97-AF65-F5344CB8AC3E}">
        <p14:creationId xmlns:p14="http://schemas.microsoft.com/office/powerpoint/2010/main" val="26217259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Grid">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2256</TotalTime>
  <Words>1277</Words>
  <Application>Microsoft Office PowerPoint</Application>
  <PresentationFormat>On-screen Show (4:3)</PresentationFormat>
  <Paragraphs>204</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Franklin Gothic Medium</vt:lpstr>
      <vt:lpstr>Wingdings</vt:lpstr>
      <vt:lpstr>Wingdings 2</vt:lpstr>
      <vt:lpstr>2_Grid</vt:lpstr>
      <vt:lpstr>Trauma in the Classroom: Minimizing Disruptions to Learning</vt:lpstr>
      <vt:lpstr>PowerPoint Presentation</vt:lpstr>
      <vt:lpstr>Why This Discussion is Important</vt:lpstr>
      <vt:lpstr>The Power of Home</vt:lpstr>
      <vt:lpstr>Definition of Trauma</vt:lpstr>
      <vt:lpstr>Trauma Can Impact</vt:lpstr>
      <vt:lpstr>Level of Impact</vt:lpstr>
      <vt:lpstr>Signs of trauma</vt:lpstr>
      <vt:lpstr>Things to Remember</vt:lpstr>
      <vt:lpstr>Triggers</vt:lpstr>
      <vt:lpstr>Triggers</vt:lpstr>
      <vt:lpstr>Distress Signals</vt:lpstr>
      <vt:lpstr>Distress Signals</vt:lpstr>
      <vt:lpstr>Would you do?</vt:lpstr>
      <vt:lpstr>Regulate</vt:lpstr>
      <vt:lpstr>Regulate</vt:lpstr>
      <vt:lpstr>PowerPoint Presentation</vt:lpstr>
      <vt:lpstr>Trauma Informed Approach</vt:lpstr>
      <vt:lpstr>Trauma Informed Key Principles</vt:lpstr>
      <vt:lpstr>Strategies for Schools</vt:lpstr>
      <vt:lpstr>Strategies for Schools</vt:lpstr>
      <vt:lpstr>PowerPoint Presentation</vt:lpstr>
      <vt:lpstr>Secondary Trauma</vt:lpstr>
      <vt:lpstr>Burnout</vt:lpstr>
      <vt:lpstr>Evaluating Secondary Trauma</vt:lpstr>
    </vt:vector>
  </TitlesOfParts>
  <Company>UNC Greensboro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Fight</dc:title>
  <dc:creator>Christina Endres</dc:creator>
  <cp:lastModifiedBy>Kenya Haynes</cp:lastModifiedBy>
  <cp:revision>127</cp:revision>
  <cp:lastPrinted>2015-06-02T20:12:28Z</cp:lastPrinted>
  <dcterms:created xsi:type="dcterms:W3CDTF">2015-01-29T14:58:39Z</dcterms:created>
  <dcterms:modified xsi:type="dcterms:W3CDTF">2015-06-02T20:59:21Z</dcterms:modified>
</cp:coreProperties>
</file>