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tif" ContentType="image/tif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2"/>
  </p:notesMasterIdLst>
  <p:sldIdLst>
    <p:sldId id="256" r:id="rId3"/>
    <p:sldId id="269" r:id="rId4"/>
    <p:sldId id="257" r:id="rId5"/>
    <p:sldId id="270" r:id="rId6"/>
    <p:sldId id="259" r:id="rId7"/>
    <p:sldId id="260" r:id="rId8"/>
    <p:sldId id="258" r:id="rId9"/>
    <p:sldId id="261" r:id="rId10"/>
    <p:sldId id="262" r:id="rId11"/>
    <p:sldId id="263" r:id="rId12"/>
    <p:sldId id="271" r:id="rId13"/>
    <p:sldId id="272" r:id="rId14"/>
    <p:sldId id="273" r:id="rId15"/>
    <p:sldId id="274" r:id="rId16"/>
    <p:sldId id="275" r:id="rId17"/>
    <p:sldId id="264" r:id="rId18"/>
    <p:sldId id="265" r:id="rId19"/>
    <p:sldId id="266" r:id="rId20"/>
    <p:sldId id="268"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00"/>
    <a:srgbClr val="336699"/>
    <a:srgbClr val="000000"/>
    <a:srgbClr val="FFFFFF"/>
    <a:srgbClr val="C2D78D"/>
    <a:srgbClr val="DEE9C1"/>
    <a:srgbClr val="D3E2AC"/>
    <a:srgbClr val="F0F5E3"/>
    <a:srgbClr val="ECF5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601E7-3B55-48B3-8529-B9DABFFCEA11}" type="datetimeFigureOut">
              <a:rPr lang="en-US" smtClean="0"/>
              <a:pPr/>
              <a:t>5/30/2015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B6577-FE6D-4E7E-857F-983E1AACBA5E}" type="slidenum">
              <a:rPr lang="en-US" smtClean="0"/>
              <a:pPr/>
              <a:t>‹#›</a:t>
            </a:fld>
            <a:endParaRPr lang="en-US"/>
          </a:p>
        </p:txBody>
      </p:sp>
    </p:spTree>
    <p:extLst>
      <p:ext uri="{BB962C8B-B14F-4D97-AF65-F5344CB8AC3E}">
        <p14:creationId xmlns:p14="http://schemas.microsoft.com/office/powerpoint/2010/main" val="3065127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76200" y="4267200"/>
            <a:ext cx="8961120" cy="2590800"/>
          </a:xfrm>
          <a:prstGeom prst="rect">
            <a:avLst/>
          </a:prstGeom>
          <a:solidFill>
            <a:schemeClr val="tx1">
              <a:lumMod val="75000"/>
              <a:lumOff val="2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1" name="Rectangle 3"/>
          <p:cNvSpPr>
            <a:spLocks noChangeArrowheads="1"/>
          </p:cNvSpPr>
          <p:nvPr userDrawn="1"/>
        </p:nvSpPr>
        <p:spPr bwMode="auto">
          <a:xfrm>
            <a:off x="5392928" y="2459736"/>
            <a:ext cx="3657600" cy="1691640"/>
          </a:xfrm>
          <a:prstGeom prst="rect">
            <a:avLst/>
          </a:prstGeom>
          <a:solidFill>
            <a:schemeClr val="accent2">
              <a:lumMod val="2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6" name="Rectangle 8"/>
          <p:cNvSpPr>
            <a:spLocks noChangeArrowheads="1"/>
          </p:cNvSpPr>
          <p:nvPr userDrawn="1"/>
        </p:nvSpPr>
        <p:spPr bwMode="auto">
          <a:xfrm>
            <a:off x="76200" y="0"/>
            <a:ext cx="3108527" cy="2286000"/>
          </a:xfrm>
          <a:prstGeom prst="rect">
            <a:avLst/>
          </a:prstGeom>
          <a:solidFill>
            <a:schemeClr val="accent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2" name="Rectangle 4"/>
          <p:cNvSpPr>
            <a:spLocks noChangeArrowheads="1"/>
          </p:cNvSpPr>
          <p:nvPr userDrawn="1"/>
        </p:nvSpPr>
        <p:spPr bwMode="auto">
          <a:xfrm>
            <a:off x="3307080" y="1187932"/>
            <a:ext cx="5760720" cy="1114407"/>
          </a:xfrm>
          <a:prstGeom prst="rect">
            <a:avLst/>
          </a:prstGeom>
          <a:solidFill>
            <a:schemeClr val="accent2">
              <a:lumMod val="5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Rectangle 6"/>
          <p:cNvSpPr>
            <a:spLocks noChangeArrowheads="1"/>
          </p:cNvSpPr>
          <p:nvPr userDrawn="1"/>
        </p:nvSpPr>
        <p:spPr bwMode="auto">
          <a:xfrm>
            <a:off x="5257800" y="0"/>
            <a:ext cx="1828800" cy="1059111"/>
          </a:xfrm>
          <a:prstGeom prst="rect">
            <a:avLst/>
          </a:prstGeom>
          <a:solidFill>
            <a:srgbClr val="33669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5" name="Rectangle 7"/>
          <p:cNvSpPr>
            <a:spLocks noChangeArrowheads="1"/>
          </p:cNvSpPr>
          <p:nvPr userDrawn="1"/>
        </p:nvSpPr>
        <p:spPr bwMode="auto">
          <a:xfrm>
            <a:off x="3276600" y="0"/>
            <a:ext cx="1828800" cy="1059111"/>
          </a:xfrm>
          <a:prstGeom prst="rect">
            <a:avLst/>
          </a:prstGeom>
          <a:solidFill>
            <a:srgbClr val="9999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Text Placeholder 39"/>
          <p:cNvSpPr>
            <a:spLocks noGrp="1"/>
          </p:cNvSpPr>
          <p:nvPr userDrawn="1">
            <p:ph type="body" sz="quarter" idx="14"/>
          </p:nvPr>
        </p:nvSpPr>
        <p:spPr>
          <a:xfrm>
            <a:off x="457200" y="4572000"/>
            <a:ext cx="8229600" cy="457200"/>
          </a:xfrm>
          <a:prstGeom prst="rect">
            <a:avLst/>
          </a:prstGeom>
        </p:spPr>
        <p:txBody>
          <a:bodyPr/>
          <a:lstStyle>
            <a:lvl1pPr marL="0" indent="0" algn="l">
              <a:buNone/>
              <a:defRPr sz="3200" b="1">
                <a:solidFill>
                  <a:schemeClr val="bg1"/>
                </a:solidFill>
                <a:latin typeface="Adobe Gothic Std B" pitchFamily="34" charset="-128"/>
                <a:ea typeface="Adobe Gothic Std B" pitchFamily="34" charset="-128"/>
                <a:cs typeface="Courier New" pitchFamily="49" charset="0"/>
              </a:defRPr>
            </a:lvl1pPr>
          </a:lstStyle>
          <a:p>
            <a:pPr lvl="0"/>
            <a:r>
              <a:rPr lang="en-US" dirty="0" smtClean="0"/>
              <a:t>Click to edit Master text styles</a:t>
            </a:r>
          </a:p>
        </p:txBody>
      </p:sp>
      <p:sp>
        <p:nvSpPr>
          <p:cNvPr id="41" name="Text Placeholder 39"/>
          <p:cNvSpPr>
            <a:spLocks noGrp="1"/>
          </p:cNvSpPr>
          <p:nvPr userDrawn="1">
            <p:ph type="body" sz="quarter" idx="15"/>
          </p:nvPr>
        </p:nvSpPr>
        <p:spPr>
          <a:xfrm>
            <a:off x="457200" y="5715000"/>
            <a:ext cx="8229600" cy="381000"/>
          </a:xfrm>
          <a:prstGeom prst="rect">
            <a:avLst/>
          </a:prstGeom>
        </p:spPr>
        <p:txBody>
          <a:bodyPr/>
          <a:lstStyle>
            <a:lvl1pPr marL="0" indent="0" algn="r">
              <a:buNone/>
              <a:defRPr sz="2800" b="0">
                <a:solidFill>
                  <a:schemeClr val="accent2">
                    <a:lumMod val="90000"/>
                  </a:schemeClr>
                </a:solidFill>
                <a:latin typeface="Century Gothic" panose="020B0502020202020204" pitchFamily="34" charset="0"/>
                <a:cs typeface="Courier New" pitchFamily="49" charset="0"/>
              </a:defRPr>
            </a:lvl1pPr>
          </a:lstStyle>
          <a:p>
            <a:pPr lvl="0"/>
            <a:r>
              <a:rPr lang="en-US" dirty="0" smtClean="0"/>
              <a:t>Click to edit Master text styles</a:t>
            </a:r>
          </a:p>
        </p:txBody>
      </p:sp>
      <p:sp>
        <p:nvSpPr>
          <p:cNvPr id="38" name="Rectangle 5"/>
          <p:cNvSpPr>
            <a:spLocks noChangeArrowheads="1"/>
          </p:cNvSpPr>
          <p:nvPr userDrawn="1"/>
        </p:nvSpPr>
        <p:spPr bwMode="auto">
          <a:xfrm>
            <a:off x="7239000" y="1"/>
            <a:ext cx="1828800" cy="1060703"/>
          </a:xfrm>
          <a:prstGeom prst="rect">
            <a:avLst/>
          </a:prstGeom>
          <a:solidFill>
            <a:schemeClr val="tx1">
              <a:lumMod val="75000"/>
              <a:lumOff val="2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2892" y="273532"/>
            <a:ext cx="1595142" cy="18288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25000"/>
                  </a:schemeClr>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57200" y="1600200"/>
            <a:ext cx="8229600" cy="4572000"/>
          </a:xfrm>
          <a:prstGeom prst="rect">
            <a:avLst/>
          </a:prstGeom>
        </p:spPr>
        <p:txBody>
          <a:bodyPr/>
          <a:lstStyle>
            <a:lvl1pPr>
              <a:defRPr>
                <a:solidFill>
                  <a:schemeClr val="tx1">
                    <a:lumMod val="85000"/>
                    <a:lumOff val="15000"/>
                  </a:schemeClr>
                </a:solidFill>
                <a:latin typeface="Century Gothic" panose="020B0502020202020204" pitchFamily="34" charset="0"/>
              </a:defRPr>
            </a:lvl1pPr>
            <a:lvl2pPr>
              <a:defRPr>
                <a:solidFill>
                  <a:schemeClr val="tx1">
                    <a:lumMod val="85000"/>
                    <a:lumOff val="15000"/>
                  </a:schemeClr>
                </a:solidFill>
                <a:latin typeface="Century Gothic" panose="020B0502020202020204" pitchFamily="34" charset="0"/>
              </a:defRPr>
            </a:lvl2pPr>
            <a:lvl3pPr>
              <a:defRPr>
                <a:solidFill>
                  <a:schemeClr val="tx1">
                    <a:lumMod val="85000"/>
                    <a:lumOff val="15000"/>
                  </a:schemeClr>
                </a:solidFill>
                <a:latin typeface="Century Gothic" panose="020B0502020202020204" pitchFamily="34" charset="0"/>
              </a:defRPr>
            </a:lvl3pPr>
            <a:lvl4pPr>
              <a:defRPr>
                <a:solidFill>
                  <a:schemeClr val="tx1">
                    <a:lumMod val="85000"/>
                    <a:lumOff val="15000"/>
                  </a:schemeClr>
                </a:solidFill>
                <a:latin typeface="Century Gothic" panose="020B0502020202020204" pitchFamily="34" charset="0"/>
              </a:defRPr>
            </a:lvl4pPr>
            <a:lvl5pPr>
              <a:defRPr>
                <a:solidFill>
                  <a:schemeClr val="tx1">
                    <a:lumMod val="85000"/>
                    <a:lumOff val="15000"/>
                  </a:schemeClr>
                </a:solidFill>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14521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chemeClr val="accent2">
            <a:lumMod val="90000"/>
            <a:alpha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25000"/>
                  </a:schemeClr>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57200" y="1600200"/>
            <a:ext cx="8229600" cy="4572000"/>
          </a:xfrm>
          <a:prstGeom prst="rect">
            <a:avLst/>
          </a:prstGeom>
        </p:spPr>
        <p:txBody>
          <a:bodyPr anchor="ctr" anchorCtr="0"/>
          <a:lstStyle>
            <a:lvl1pPr>
              <a:defRPr>
                <a:solidFill>
                  <a:schemeClr val="tx1">
                    <a:lumMod val="85000"/>
                    <a:lumOff val="15000"/>
                  </a:schemeClr>
                </a:solidFill>
                <a:latin typeface="Century Gothic" panose="020B0502020202020204" pitchFamily="34" charset="0"/>
              </a:defRPr>
            </a:lvl1pPr>
            <a:lvl2pPr>
              <a:defRPr>
                <a:solidFill>
                  <a:schemeClr val="tx1">
                    <a:lumMod val="85000"/>
                    <a:lumOff val="15000"/>
                  </a:schemeClr>
                </a:solidFill>
                <a:latin typeface="Century Gothic" panose="020B0502020202020204" pitchFamily="34" charset="0"/>
              </a:defRPr>
            </a:lvl2pPr>
            <a:lvl3pPr>
              <a:defRPr>
                <a:solidFill>
                  <a:schemeClr val="tx1">
                    <a:lumMod val="85000"/>
                    <a:lumOff val="15000"/>
                  </a:schemeClr>
                </a:solidFill>
                <a:latin typeface="Century Gothic" panose="020B0502020202020204" pitchFamily="34" charset="0"/>
              </a:defRPr>
            </a:lvl3pPr>
            <a:lvl4pPr>
              <a:defRPr>
                <a:solidFill>
                  <a:schemeClr val="tx1">
                    <a:lumMod val="85000"/>
                    <a:lumOff val="15000"/>
                  </a:schemeClr>
                </a:solidFill>
                <a:latin typeface="Century Gothic" panose="020B0502020202020204" pitchFamily="34" charset="0"/>
              </a:defRPr>
            </a:lvl4pPr>
            <a:lvl5pPr>
              <a:defRPr>
                <a:solidFill>
                  <a:schemeClr val="tx1">
                    <a:lumMod val="85000"/>
                    <a:lumOff val="15000"/>
                  </a:schemeClr>
                </a:solidFill>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8327" y="5854700"/>
            <a:ext cx="797571" cy="914400"/>
          </a:xfrm>
          <a:prstGeom prst="rect">
            <a:avLst/>
          </a:prstGeom>
        </p:spPr>
      </p:pic>
    </p:spTree>
    <p:extLst>
      <p:ext uri="{BB962C8B-B14F-4D97-AF65-F5344CB8AC3E}">
        <p14:creationId xmlns:p14="http://schemas.microsoft.com/office/powerpoint/2010/main" val="28152925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tif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14"/>
          <p:cNvSpPr>
            <a:spLocks noChangeArrowheads="1"/>
          </p:cNvSpPr>
          <p:nvPr/>
        </p:nvSpPr>
        <p:spPr bwMode="auto">
          <a:xfrm>
            <a:off x="1524000" y="5943600"/>
            <a:ext cx="1371600" cy="914400"/>
          </a:xfrm>
          <a:prstGeom prst="rect">
            <a:avLst/>
          </a:prstGeom>
          <a:solidFill>
            <a:schemeClr val="accent2">
              <a:lumMod val="5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3"/>
          <p:cNvSpPr>
            <a:spLocks noChangeArrowheads="1"/>
          </p:cNvSpPr>
          <p:nvPr userDrawn="1"/>
        </p:nvSpPr>
        <p:spPr bwMode="auto">
          <a:xfrm>
            <a:off x="3063240" y="6126480"/>
            <a:ext cx="1371600" cy="731520"/>
          </a:xfrm>
          <a:prstGeom prst="rect">
            <a:avLst/>
          </a:prstGeom>
          <a:solidFill>
            <a:schemeClr val="accent2">
              <a:lumMod val="2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4"/>
          <p:cNvSpPr>
            <a:spLocks noChangeArrowheads="1"/>
          </p:cNvSpPr>
          <p:nvPr userDrawn="1"/>
        </p:nvSpPr>
        <p:spPr bwMode="auto">
          <a:xfrm>
            <a:off x="4648200" y="6309360"/>
            <a:ext cx="1371600" cy="548640"/>
          </a:xfrm>
          <a:prstGeom prst="rect">
            <a:avLst/>
          </a:prstGeom>
          <a:solidFill>
            <a:srgbClr val="33669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Placeholder 1"/>
          <p:cNvSpPr>
            <a:spLocks noGrp="1"/>
          </p:cNvSpPr>
          <p:nvPr userDrawn="1">
            <p:ph type="title"/>
          </p:nvPr>
        </p:nvSpPr>
        <p:spPr>
          <a:xfrm>
            <a:off x="457200" y="274638"/>
            <a:ext cx="8229600" cy="109728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20" name="Rectangle 14"/>
          <p:cNvSpPr>
            <a:spLocks noChangeArrowheads="1"/>
          </p:cNvSpPr>
          <p:nvPr userDrawn="1"/>
        </p:nvSpPr>
        <p:spPr bwMode="auto">
          <a:xfrm>
            <a:off x="-1" y="5760720"/>
            <a:ext cx="1371600" cy="1097280"/>
          </a:xfrm>
          <a:prstGeom prst="rect">
            <a:avLst/>
          </a:prstGeom>
          <a:solidFill>
            <a:schemeClr val="accent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4"/>
          <p:cNvSpPr>
            <a:spLocks noChangeArrowheads="1"/>
          </p:cNvSpPr>
          <p:nvPr userDrawn="1"/>
        </p:nvSpPr>
        <p:spPr bwMode="auto">
          <a:xfrm>
            <a:off x="6248400" y="6492240"/>
            <a:ext cx="1371600" cy="365760"/>
          </a:xfrm>
          <a:prstGeom prst="rect">
            <a:avLst/>
          </a:prstGeom>
          <a:solidFill>
            <a:srgbClr val="9999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4"/>
          <p:cNvSpPr>
            <a:spLocks noChangeArrowheads="1"/>
          </p:cNvSpPr>
          <p:nvPr userDrawn="1"/>
        </p:nvSpPr>
        <p:spPr bwMode="auto">
          <a:xfrm>
            <a:off x="7772400" y="6675120"/>
            <a:ext cx="1371600" cy="182880"/>
          </a:xfrm>
          <a:prstGeom prst="rect">
            <a:avLst/>
          </a:prstGeom>
          <a:solidFill>
            <a:schemeClr val="tx1">
              <a:lumMod val="75000"/>
              <a:lumOff val="2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7013" y="5867400"/>
            <a:ext cx="797571" cy="914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Lst>
  <p:txStyles>
    <p:titleStyle>
      <a:lvl1pPr algn="l" defTabSz="914400" rtl="0" eaLnBrk="1" latinLnBrk="0" hangingPunct="1">
        <a:spcBef>
          <a:spcPct val="0"/>
        </a:spcBef>
        <a:buNone/>
        <a:defRPr sz="3600" b="1" i="0" kern="1200">
          <a:solidFill>
            <a:schemeClr val="tx1"/>
          </a:solidFill>
          <a:latin typeface="Adobe Gothic Std B" pitchFamily="34" charset="-128"/>
          <a:ea typeface="Adobe Gothic Std B" pitchFamily="34" charset="-128"/>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dukes@serv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4"/>
          </p:nvPr>
        </p:nvSpPr>
        <p:spPr/>
        <p:txBody>
          <a:bodyPr/>
          <a:lstStyle/>
          <a:p>
            <a:pPr algn="ctr"/>
            <a:r>
              <a:rPr lang="en-US" sz="2800" dirty="0"/>
              <a:t>Step-by-step Strategies </a:t>
            </a:r>
            <a:r>
              <a:rPr lang="en-US" sz="2800" dirty="0" smtClean="0"/>
              <a:t>for Sticky </a:t>
            </a:r>
            <a:r>
              <a:rPr lang="en-US" sz="2800" dirty="0"/>
              <a:t>Scenarios</a:t>
            </a:r>
          </a:p>
        </p:txBody>
      </p:sp>
      <p:sp>
        <p:nvSpPr>
          <p:cNvPr id="2" name="Text Placeholder 1"/>
          <p:cNvSpPr>
            <a:spLocks noGrp="1"/>
          </p:cNvSpPr>
          <p:nvPr>
            <p:ph type="body" sz="quarter" idx="15"/>
          </p:nvPr>
        </p:nvSpPr>
        <p:spPr>
          <a:xfrm>
            <a:off x="457200" y="5257800"/>
            <a:ext cx="8229600" cy="838200"/>
          </a:xfrm>
        </p:spPr>
        <p:txBody>
          <a:bodyPr/>
          <a:lstStyle/>
          <a:p>
            <a:pPr algn="ctr"/>
            <a:r>
              <a:rPr lang="en-US" sz="2400" dirty="0" smtClean="0"/>
              <a:t>Christina Dukes, Federal Liaison</a:t>
            </a:r>
            <a:br>
              <a:rPr lang="en-US" sz="2400" dirty="0" smtClean="0"/>
            </a:br>
            <a:r>
              <a:rPr lang="en-US" sz="2400" dirty="0" smtClean="0"/>
              <a:t>National Center for Homeless Education</a:t>
            </a:r>
          </a:p>
          <a:p>
            <a:pPr algn="ctr"/>
            <a:r>
              <a:rPr lang="en-US" sz="2400" dirty="0" smtClean="0">
                <a:hlinkClick r:id="rId2"/>
              </a:rPr>
              <a:t>cdukes@serve.org</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Text Placeholder 2"/>
          <p:cNvSpPr>
            <a:spLocks noGrp="1"/>
          </p:cNvSpPr>
          <p:nvPr>
            <p:ph type="body" sz="quarter" idx="10"/>
          </p:nvPr>
        </p:nvSpPr>
        <p:spPr/>
        <p:txBody>
          <a:bodyPr/>
          <a:lstStyle/>
          <a:p>
            <a:pPr marL="0" indent="0" algn="ctr">
              <a:buNone/>
            </a:pPr>
            <a:r>
              <a:rPr lang="en-US" sz="2200" dirty="0"/>
              <a:t>Ms. </a:t>
            </a:r>
            <a:r>
              <a:rPr lang="en-US" sz="2200" dirty="0" err="1"/>
              <a:t>Gussey</a:t>
            </a:r>
            <a:r>
              <a:rPr lang="en-US" sz="2200" dirty="0"/>
              <a:t> wants her children to continue attending their schools of origin in the Horizon District. She also wants her youngest child, </a:t>
            </a:r>
            <a:r>
              <a:rPr lang="en-US" sz="2200" dirty="0" smtClean="0"/>
              <a:t>who is entering </a:t>
            </a:r>
            <a:r>
              <a:rPr lang="en-US" sz="2200" dirty="0"/>
              <a:t>kindergarten, to attend school with her two second graders at their school of origin. The local liaison from the Horizon District is willing to accommodate Ms. </a:t>
            </a:r>
            <a:r>
              <a:rPr lang="en-US" sz="2200" dirty="0" err="1"/>
              <a:t>Gussey’s</a:t>
            </a:r>
            <a:r>
              <a:rPr lang="en-US" sz="2200" dirty="0"/>
              <a:t> wishes regarding school selection for her children and collaborate with the Sunset District </a:t>
            </a:r>
            <a:r>
              <a:rPr lang="en-US" sz="2200" dirty="0" smtClean="0"/>
              <a:t>to provide transportation</a:t>
            </a:r>
            <a:r>
              <a:rPr lang="en-US" sz="2200" dirty="0"/>
              <a:t>. The local liaison from the Sunset District emails you </a:t>
            </a:r>
            <a:r>
              <a:rPr lang="en-US" sz="2200" dirty="0" smtClean="0"/>
              <a:t>and explains </a:t>
            </a:r>
            <a:r>
              <a:rPr lang="en-US" sz="2200" dirty="0"/>
              <a:t>that her district will not contribute to the transportation costs of the </a:t>
            </a:r>
            <a:r>
              <a:rPr lang="en-US" sz="2200" dirty="0" err="1"/>
              <a:t>Gussey</a:t>
            </a:r>
            <a:r>
              <a:rPr lang="en-US" sz="2200" dirty="0"/>
              <a:t> children and that her Superintendent is </a:t>
            </a:r>
            <a:r>
              <a:rPr lang="en-US" sz="2200" dirty="0" smtClean="0"/>
              <a:t>questioning </a:t>
            </a:r>
            <a:r>
              <a:rPr lang="en-US" sz="2200" dirty="0"/>
              <a:t>whether the </a:t>
            </a:r>
            <a:r>
              <a:rPr lang="en-US" sz="2200" dirty="0" err="1"/>
              <a:t>Gussey</a:t>
            </a:r>
            <a:r>
              <a:rPr lang="en-US" sz="2200" dirty="0"/>
              <a:t> children should still be considered homeless since Mom has turned down Section 8 options on multiple occasions.</a:t>
            </a:r>
          </a:p>
        </p:txBody>
      </p:sp>
    </p:spTree>
    <p:extLst>
      <p:ext uri="{BB962C8B-B14F-4D97-AF65-F5344CB8AC3E}">
        <p14:creationId xmlns:p14="http://schemas.microsoft.com/office/powerpoint/2010/main" val="2268113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14400"/>
            <a:ext cx="8229600" cy="4983162"/>
          </a:xfrm>
        </p:spPr>
        <p:txBody>
          <a:bodyPr>
            <a:normAutofit/>
          </a:bodyPr>
          <a:lstStyle/>
          <a:p>
            <a:pPr algn="ctr"/>
            <a:r>
              <a:rPr lang="en-US" sz="7200" dirty="0" smtClean="0"/>
              <a:t>Scenario 2</a:t>
            </a:r>
            <a:endParaRPr lang="en-US" sz="7200" dirty="0"/>
          </a:p>
        </p:txBody>
      </p:sp>
    </p:spTree>
    <p:extLst>
      <p:ext uri="{BB962C8B-B14F-4D97-AF65-F5344CB8AC3E}">
        <p14:creationId xmlns:p14="http://schemas.microsoft.com/office/powerpoint/2010/main" val="3713104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People</a:t>
            </a:r>
            <a:endParaRPr lang="en-US" dirty="0"/>
          </a:p>
        </p:txBody>
      </p:sp>
      <p:sp>
        <p:nvSpPr>
          <p:cNvPr id="5" name="Text Placeholder 4"/>
          <p:cNvSpPr>
            <a:spLocks noGrp="1"/>
          </p:cNvSpPr>
          <p:nvPr>
            <p:ph type="body" sz="quarter" idx="10"/>
          </p:nvPr>
        </p:nvSpPr>
        <p:spPr/>
        <p:txBody>
          <a:bodyPr/>
          <a:lstStyle/>
          <a:p>
            <a:pPr marL="0" indent="0" algn="ctr">
              <a:buNone/>
            </a:pPr>
            <a:r>
              <a:rPr lang="en-US" dirty="0" smtClean="0"/>
              <a:t>Ms. White and her son, Tyler</a:t>
            </a:r>
            <a:endParaRPr lang="en-US" dirty="0"/>
          </a:p>
          <a:p>
            <a:pPr marL="0" indent="0" algn="ctr">
              <a:buNone/>
            </a:pPr>
            <a:r>
              <a:rPr lang="en-US" dirty="0" smtClean="0"/>
              <a:t>Ms. White’s aunt (Tyler’s great aunt)</a:t>
            </a:r>
          </a:p>
        </p:txBody>
      </p:sp>
    </p:spTree>
    <p:extLst>
      <p:ext uri="{BB962C8B-B14F-4D97-AF65-F5344CB8AC3E}">
        <p14:creationId xmlns:p14="http://schemas.microsoft.com/office/powerpoint/2010/main" val="2723227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Time of Year</a:t>
            </a:r>
            <a:endParaRPr lang="en-US" dirty="0"/>
          </a:p>
        </p:txBody>
      </p:sp>
      <p:sp>
        <p:nvSpPr>
          <p:cNvPr id="3" name="Text Placeholder 2"/>
          <p:cNvSpPr>
            <a:spLocks noGrp="1"/>
          </p:cNvSpPr>
          <p:nvPr>
            <p:ph type="body" sz="quarter" idx="10"/>
          </p:nvPr>
        </p:nvSpPr>
        <p:spPr/>
        <p:txBody>
          <a:bodyPr/>
          <a:lstStyle/>
          <a:p>
            <a:pPr marL="0" indent="0" algn="ctr">
              <a:buNone/>
            </a:pPr>
            <a:r>
              <a:rPr lang="en-US" dirty="0" smtClean="0"/>
              <a:t>January</a:t>
            </a:r>
          </a:p>
          <a:p>
            <a:pPr marL="0" indent="0" algn="ctr">
              <a:buNone/>
            </a:pPr>
            <a:r>
              <a:rPr lang="en-US" dirty="0" smtClean="0"/>
              <a:t>(just after the return from winter break)</a:t>
            </a:r>
            <a:endParaRPr lang="en-US" dirty="0"/>
          </a:p>
        </p:txBody>
      </p:sp>
    </p:spTree>
    <p:extLst>
      <p:ext uri="{BB962C8B-B14F-4D97-AF65-F5344CB8AC3E}">
        <p14:creationId xmlns:p14="http://schemas.microsoft.com/office/powerpoint/2010/main" val="1922236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Living Arrangement</a:t>
            </a:r>
            <a:endParaRPr lang="en-US" dirty="0"/>
          </a:p>
        </p:txBody>
      </p:sp>
      <p:sp>
        <p:nvSpPr>
          <p:cNvPr id="3" name="Text Placeholder 2"/>
          <p:cNvSpPr>
            <a:spLocks noGrp="1"/>
          </p:cNvSpPr>
          <p:nvPr>
            <p:ph type="body" sz="quarter" idx="10"/>
          </p:nvPr>
        </p:nvSpPr>
        <p:spPr/>
        <p:txBody>
          <a:bodyPr/>
          <a:lstStyle/>
          <a:p>
            <a:pPr marL="0" indent="0" algn="ctr">
              <a:buNone/>
            </a:pPr>
            <a:r>
              <a:rPr lang="en-US" sz="2400" dirty="0"/>
              <a:t>Ms. White calls you, the local liaison for the Dunwoody School District, for help. She and her 10 year-old son, Tyler, were evicted from their apartment about </a:t>
            </a:r>
            <a:r>
              <a:rPr lang="en-US" sz="2400" dirty="0" smtClean="0"/>
              <a:t>60 </a:t>
            </a:r>
            <a:r>
              <a:rPr lang="en-US" sz="2400" dirty="0"/>
              <a:t>miles away. After the eviction, they moved in with Ms. White’s aunt, who lives in the Dunwoody area. Woodhaven Elementary School, the school zoned for where the aunt lives, would not enroll 10 year-old Tyler without proof of residence, so the aunt drew up a lease for $75/month to document that Ms. White and Tyler are staying with her. After receiving a copy of the lease, Woodhaven enrolled Tyler. </a:t>
            </a:r>
          </a:p>
        </p:txBody>
      </p:sp>
    </p:spTree>
    <p:extLst>
      <p:ext uri="{BB962C8B-B14F-4D97-AF65-F5344CB8AC3E}">
        <p14:creationId xmlns:p14="http://schemas.microsoft.com/office/powerpoint/2010/main" val="3843648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Text Placeholder 2"/>
          <p:cNvSpPr>
            <a:spLocks noGrp="1"/>
          </p:cNvSpPr>
          <p:nvPr>
            <p:ph type="body" sz="quarter" idx="10"/>
          </p:nvPr>
        </p:nvSpPr>
        <p:spPr/>
        <p:txBody>
          <a:bodyPr/>
          <a:lstStyle/>
          <a:p>
            <a:pPr marL="0" indent="0" algn="ctr">
              <a:buNone/>
            </a:pPr>
            <a:r>
              <a:rPr lang="en-US" sz="2400" dirty="0"/>
              <a:t>Tyler was called to the office recently due to behavioral issues. In the conversation with the principal, he said that he and his mom don’t live with his great aunt. The principal called Ms. White and questioned whether they live with Ms. White’s aunt, but also said that since they have a lease, Tyler doesn’t qualify as homeless under McKinney-Vento. Mom admits that on the weekends she and Tyler sometimes visit and stay with friends in their hometown, but says that Tyler always stays at her aunt’s house during the week. Mom fears that Tyler will be </a:t>
            </a:r>
            <a:r>
              <a:rPr lang="en-US" sz="2400" dirty="0" err="1"/>
              <a:t>disenrolled</a:t>
            </a:r>
            <a:r>
              <a:rPr lang="en-US" sz="2400" dirty="0" smtClean="0"/>
              <a:t>.</a:t>
            </a:r>
            <a:endParaRPr lang="en-US" sz="2400" dirty="0"/>
          </a:p>
        </p:txBody>
      </p:sp>
    </p:spTree>
    <p:extLst>
      <p:ext uri="{BB962C8B-B14F-4D97-AF65-F5344CB8AC3E}">
        <p14:creationId xmlns:p14="http://schemas.microsoft.com/office/powerpoint/2010/main" val="3792512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14400"/>
            <a:ext cx="8229600" cy="4983162"/>
          </a:xfrm>
        </p:spPr>
        <p:txBody>
          <a:bodyPr>
            <a:normAutofit/>
          </a:bodyPr>
          <a:lstStyle/>
          <a:p>
            <a:pPr algn="ctr"/>
            <a:r>
              <a:rPr lang="en-US" sz="7200" dirty="0" smtClean="0"/>
              <a:t>The Tip Sheet</a:t>
            </a:r>
            <a:endParaRPr lang="en-US" sz="7200" dirty="0"/>
          </a:p>
        </p:txBody>
      </p:sp>
    </p:spTree>
    <p:extLst>
      <p:ext uri="{BB962C8B-B14F-4D97-AF65-F5344CB8AC3E}">
        <p14:creationId xmlns:p14="http://schemas.microsoft.com/office/powerpoint/2010/main" val="4033437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Steps</a:t>
            </a:r>
            <a:endParaRPr lang="en-US" dirty="0"/>
          </a:p>
        </p:txBody>
      </p:sp>
      <p:sp>
        <p:nvSpPr>
          <p:cNvPr id="5" name="Text Placeholder 4"/>
          <p:cNvSpPr>
            <a:spLocks noGrp="1"/>
          </p:cNvSpPr>
          <p:nvPr>
            <p:ph type="body" sz="quarter" idx="10"/>
          </p:nvPr>
        </p:nvSpPr>
        <p:spPr/>
        <p:txBody>
          <a:bodyPr/>
          <a:lstStyle/>
          <a:p>
            <a:pPr marL="514350" indent="-514350">
              <a:buFont typeface="+mj-lt"/>
              <a:buAutoNum type="arabicPeriod"/>
            </a:pPr>
            <a:r>
              <a:rPr lang="en-US" dirty="0" smtClean="0"/>
              <a:t>Take </a:t>
            </a:r>
            <a:r>
              <a:rPr lang="en-US" dirty="0"/>
              <a:t>in information from the initial call or email</a:t>
            </a:r>
            <a:r>
              <a:rPr lang="en-US" dirty="0" smtClean="0"/>
              <a:t>.</a:t>
            </a:r>
          </a:p>
          <a:p>
            <a:pPr marL="514350" indent="-514350">
              <a:buFont typeface="+mj-lt"/>
              <a:buAutoNum type="arabicPeriod"/>
            </a:pPr>
            <a:r>
              <a:rPr lang="en-US" dirty="0" smtClean="0"/>
              <a:t>Gather any additional information needed</a:t>
            </a:r>
          </a:p>
          <a:p>
            <a:pPr marL="514350" indent="-514350">
              <a:buFont typeface="+mj-lt"/>
              <a:buAutoNum type="arabicPeriod"/>
            </a:pPr>
            <a:r>
              <a:rPr lang="en-US" dirty="0" smtClean="0"/>
              <a:t>Reflect</a:t>
            </a:r>
          </a:p>
          <a:p>
            <a:pPr marL="514350" indent="-514350">
              <a:buFont typeface="+mj-lt"/>
              <a:buAutoNum type="arabicPeriod"/>
            </a:pPr>
            <a:r>
              <a:rPr lang="en-US" dirty="0" smtClean="0"/>
              <a:t>Move </a:t>
            </a:r>
            <a:r>
              <a:rPr lang="en-US" dirty="0"/>
              <a:t>toward </a:t>
            </a:r>
            <a:r>
              <a:rPr lang="en-US" dirty="0" smtClean="0"/>
              <a:t>resolution</a:t>
            </a:r>
          </a:p>
          <a:p>
            <a:pPr marL="514350" indent="-514350">
              <a:buFont typeface="+mj-lt"/>
              <a:buAutoNum type="arabicPeriod"/>
            </a:pPr>
            <a:r>
              <a:rPr lang="en-US" dirty="0" smtClean="0"/>
              <a:t>Debrief </a:t>
            </a:r>
            <a:r>
              <a:rPr lang="en-US" dirty="0"/>
              <a:t>for lessons </a:t>
            </a:r>
            <a:r>
              <a:rPr lang="en-US" dirty="0" smtClean="0"/>
              <a:t>learned</a:t>
            </a:r>
            <a:endParaRPr lang="en-US" dirty="0"/>
          </a:p>
        </p:txBody>
      </p:sp>
    </p:spTree>
    <p:extLst>
      <p:ext uri="{BB962C8B-B14F-4D97-AF65-F5344CB8AC3E}">
        <p14:creationId xmlns:p14="http://schemas.microsoft.com/office/powerpoint/2010/main" val="77471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14400"/>
            <a:ext cx="8229600" cy="4983162"/>
          </a:xfrm>
        </p:spPr>
        <p:txBody>
          <a:bodyPr>
            <a:normAutofit/>
          </a:bodyPr>
          <a:lstStyle/>
          <a:p>
            <a:pPr algn="ctr"/>
            <a:r>
              <a:rPr lang="en-US" sz="7200" dirty="0" smtClean="0"/>
              <a:t>Let's Begin</a:t>
            </a:r>
            <a:endParaRPr lang="en-US" sz="7200" dirty="0"/>
          </a:p>
        </p:txBody>
      </p:sp>
    </p:spTree>
    <p:extLst>
      <p:ext uri="{BB962C8B-B14F-4D97-AF65-F5344CB8AC3E}">
        <p14:creationId xmlns:p14="http://schemas.microsoft.com/office/powerpoint/2010/main" val="3529317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Timeline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20798081"/>
              </p:ext>
            </p:extLst>
          </p:nvPr>
        </p:nvGraphicFramePr>
        <p:xfrm>
          <a:off x="457200" y="1935480"/>
          <a:ext cx="8229600" cy="2560320"/>
        </p:xfrm>
        <a:graphic>
          <a:graphicData uri="http://schemas.openxmlformats.org/drawingml/2006/table">
            <a:tbl>
              <a:tblPr bandRow="1">
                <a:tableStyleId>{EB9631B5-78F2-41C9-869B-9F39066F8104}</a:tableStyleId>
              </a:tblPr>
              <a:tblGrid>
                <a:gridCol w="1883093"/>
                <a:gridCol w="6346507"/>
              </a:tblGrid>
              <a:tr h="370840">
                <a:tc>
                  <a:txBody>
                    <a:bodyPr/>
                    <a:lstStyle/>
                    <a:p>
                      <a:pPr algn="ctr"/>
                      <a:r>
                        <a:rPr lang="en-US" sz="2400" dirty="0" smtClean="0">
                          <a:latin typeface="Century Gothic" panose="020B0502020202020204" pitchFamily="34" charset="0"/>
                        </a:rPr>
                        <a:t>3:45-3:55</a:t>
                      </a:r>
                      <a:endParaRPr lang="en-US" sz="2400" dirty="0">
                        <a:latin typeface="Century Gothic" panose="020B0502020202020204" pitchFamily="34" charset="0"/>
                      </a:endParaRPr>
                    </a:p>
                  </a:txBody>
                  <a:tcPr/>
                </a:tc>
                <a:tc>
                  <a:txBody>
                    <a:bodyPr/>
                    <a:lstStyle/>
                    <a:p>
                      <a:pPr marL="0" indent="0">
                        <a:buFont typeface="+mj-lt"/>
                        <a:buNone/>
                      </a:pPr>
                      <a:r>
                        <a:rPr lang="en-US" sz="2400" dirty="0" smtClean="0">
                          <a:latin typeface="Century Gothic" panose="020B0502020202020204" pitchFamily="34" charset="0"/>
                        </a:rPr>
                        <a:t>Introduce the session</a:t>
                      </a:r>
                      <a:endParaRPr lang="en-US" sz="2400" dirty="0">
                        <a:latin typeface="Century Gothic" panose="020B0502020202020204" pitchFamily="34" charset="0"/>
                      </a:endParaRPr>
                    </a:p>
                  </a:txBody>
                  <a:tcPr/>
                </a:tc>
              </a:tr>
              <a:tr h="370840">
                <a:tc>
                  <a:txBody>
                    <a:bodyPr/>
                    <a:lstStyle/>
                    <a:p>
                      <a:pPr algn="ctr"/>
                      <a:r>
                        <a:rPr lang="en-US" sz="2400" dirty="0" smtClean="0">
                          <a:latin typeface="Century Gothic" panose="020B0502020202020204" pitchFamily="34" charset="0"/>
                        </a:rPr>
                        <a:t>3:55-4:15</a:t>
                      </a:r>
                      <a:endParaRPr lang="en-US" sz="2400" dirty="0">
                        <a:latin typeface="Century Gothic" panose="020B0502020202020204" pitchFamily="34" charset="0"/>
                      </a:endParaRPr>
                    </a:p>
                  </a:txBody>
                  <a:tcPr/>
                </a:tc>
                <a:tc>
                  <a:txBody>
                    <a:bodyPr/>
                    <a:lstStyle/>
                    <a:p>
                      <a:pPr marL="0" indent="0">
                        <a:buFont typeface="+mj-lt"/>
                        <a:buNone/>
                      </a:pPr>
                      <a:r>
                        <a:rPr lang="en-US" sz="2400" dirty="0" smtClean="0">
                          <a:latin typeface="Century Gothic" panose="020B0502020202020204" pitchFamily="34" charset="0"/>
                        </a:rPr>
                        <a:t>Process and debrief scenario 1 at your table</a:t>
                      </a:r>
                      <a:endParaRPr lang="en-US" sz="2400" dirty="0">
                        <a:latin typeface="Century Gothic" panose="020B0502020202020204" pitchFamily="34" charset="0"/>
                      </a:endParaRPr>
                    </a:p>
                  </a:txBody>
                  <a:tcPr/>
                </a:tc>
              </a:tr>
              <a:tr h="370840">
                <a:tc>
                  <a:txBody>
                    <a:bodyPr/>
                    <a:lstStyle/>
                    <a:p>
                      <a:pPr algn="ctr"/>
                      <a:r>
                        <a:rPr lang="en-US" sz="2400" dirty="0" smtClean="0">
                          <a:latin typeface="Century Gothic" panose="020B0502020202020204" pitchFamily="34" charset="0"/>
                        </a:rPr>
                        <a:t>4:15-4:35</a:t>
                      </a:r>
                      <a:endParaRPr lang="en-US" sz="2400" dirty="0">
                        <a:latin typeface="Century Gothic" panose="020B0502020202020204" pitchFamily="34" charset="0"/>
                      </a:endParaRPr>
                    </a:p>
                  </a:txBody>
                  <a:tcPr/>
                </a:tc>
                <a:tc>
                  <a:txBody>
                    <a:bodyPr/>
                    <a:lstStyle/>
                    <a:p>
                      <a:pPr marL="0" indent="0">
                        <a:buFont typeface="+mj-lt"/>
                        <a:buNone/>
                      </a:pPr>
                      <a:r>
                        <a:rPr lang="en-US" sz="2400" dirty="0" smtClean="0">
                          <a:latin typeface="Century Gothic" panose="020B0502020202020204" pitchFamily="34" charset="0"/>
                        </a:rPr>
                        <a:t>Process and debrief scenario 2 at your table</a:t>
                      </a:r>
                      <a:endParaRPr lang="en-US" sz="2400" dirty="0">
                        <a:latin typeface="Century Gothic" panose="020B0502020202020204" pitchFamily="34" charset="0"/>
                      </a:endParaRPr>
                    </a:p>
                  </a:txBody>
                  <a:tcPr/>
                </a:tc>
              </a:tr>
              <a:tr h="370840">
                <a:tc>
                  <a:txBody>
                    <a:bodyPr/>
                    <a:lstStyle/>
                    <a:p>
                      <a:pPr algn="ctr"/>
                      <a:r>
                        <a:rPr lang="en-US" sz="2400" dirty="0" smtClean="0">
                          <a:latin typeface="Century Gothic" panose="020B0502020202020204" pitchFamily="34" charset="0"/>
                        </a:rPr>
                        <a:t>4:35-4:45</a:t>
                      </a:r>
                      <a:endParaRPr lang="en-US" sz="2400" dirty="0">
                        <a:latin typeface="Century Gothic" panose="020B0502020202020204" pitchFamily="34" charset="0"/>
                      </a:endParaRPr>
                    </a:p>
                  </a:txBody>
                  <a:tcPr/>
                </a:tc>
                <a:tc>
                  <a:txBody>
                    <a:bodyPr/>
                    <a:lstStyle/>
                    <a:p>
                      <a:pPr marL="0" indent="0">
                        <a:buFont typeface="+mj-lt"/>
                        <a:buNone/>
                      </a:pPr>
                      <a:r>
                        <a:rPr lang="en-US" sz="2400" baseline="0" dirty="0" smtClean="0">
                          <a:latin typeface="Century Gothic" panose="020B0502020202020204" pitchFamily="34" charset="0"/>
                        </a:rPr>
                        <a:t>Room debrief</a:t>
                      </a:r>
                      <a:endParaRPr lang="en-US" sz="2400" dirty="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564853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14400"/>
            <a:ext cx="8229600" cy="4983162"/>
          </a:xfrm>
        </p:spPr>
        <p:txBody>
          <a:bodyPr>
            <a:normAutofit/>
          </a:bodyPr>
          <a:lstStyle/>
          <a:p>
            <a:pPr algn="ctr"/>
            <a:r>
              <a:rPr lang="en-US" sz="7200" dirty="0" smtClean="0"/>
              <a:t>The Concept</a:t>
            </a:r>
            <a:endParaRPr lang="en-US" sz="7200" dirty="0"/>
          </a:p>
        </p:txBody>
      </p:sp>
    </p:spTree>
    <p:extLst>
      <p:ext uri="{BB962C8B-B14F-4D97-AF65-F5344CB8AC3E}">
        <p14:creationId xmlns:p14="http://schemas.microsoft.com/office/powerpoint/2010/main" val="3946462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Concept</a:t>
            </a:r>
            <a:endParaRPr lang="en-US" dirty="0"/>
          </a:p>
        </p:txBody>
      </p:sp>
      <p:sp>
        <p:nvSpPr>
          <p:cNvPr id="7" name="Text Placeholder 6"/>
          <p:cNvSpPr>
            <a:spLocks noGrp="1"/>
          </p:cNvSpPr>
          <p:nvPr>
            <p:ph type="body" sz="quarter" idx="10"/>
          </p:nvPr>
        </p:nvSpPr>
        <p:spPr/>
        <p:txBody>
          <a:bodyPr/>
          <a:lstStyle/>
          <a:p>
            <a:pPr marL="0" indent="0" algn="ctr">
              <a:buNone/>
            </a:pPr>
            <a:r>
              <a:rPr lang="en-US" sz="4000" dirty="0" smtClean="0"/>
              <a:t>To work through two complex scenarios focusing both on</a:t>
            </a:r>
          </a:p>
          <a:p>
            <a:pPr marL="0" indent="0" algn="ctr">
              <a:buNone/>
            </a:pPr>
            <a:r>
              <a:rPr lang="en-US" sz="4800" b="1" dirty="0" smtClean="0"/>
              <a:t>PROCESS</a:t>
            </a:r>
          </a:p>
          <a:p>
            <a:pPr marL="0" indent="0" algn="ctr">
              <a:buNone/>
            </a:pPr>
            <a:r>
              <a:rPr lang="en-US" sz="4000" dirty="0" smtClean="0"/>
              <a:t>and</a:t>
            </a:r>
            <a:endParaRPr lang="en-US" sz="4800" dirty="0" smtClean="0"/>
          </a:p>
          <a:p>
            <a:pPr marL="0" indent="0" algn="ctr">
              <a:buNone/>
            </a:pPr>
            <a:r>
              <a:rPr lang="en-US" sz="4800" b="1" dirty="0" smtClean="0"/>
              <a:t>PRODUCT</a:t>
            </a:r>
            <a:endParaRPr lang="en-US" sz="4800" b="1" dirty="0"/>
          </a:p>
        </p:txBody>
      </p:sp>
    </p:spTree>
    <p:extLst>
      <p:ext uri="{BB962C8B-B14F-4D97-AF65-F5344CB8AC3E}">
        <p14:creationId xmlns:p14="http://schemas.microsoft.com/office/powerpoint/2010/main" val="1334465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14400"/>
            <a:ext cx="8229600" cy="4983162"/>
          </a:xfrm>
        </p:spPr>
        <p:txBody>
          <a:bodyPr>
            <a:normAutofit/>
          </a:bodyPr>
          <a:lstStyle/>
          <a:p>
            <a:pPr algn="ctr"/>
            <a:r>
              <a:rPr lang="en-US" sz="7200" dirty="0" smtClean="0"/>
              <a:t>The Flow</a:t>
            </a:r>
            <a:endParaRPr lang="en-US" sz="7200" dirty="0"/>
          </a:p>
        </p:txBody>
      </p:sp>
    </p:spTree>
    <p:extLst>
      <p:ext uri="{BB962C8B-B14F-4D97-AF65-F5344CB8AC3E}">
        <p14:creationId xmlns:p14="http://schemas.microsoft.com/office/powerpoint/2010/main" val="1975278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Flow</a:t>
            </a:r>
            <a:endParaRPr lang="en-US" dirty="0"/>
          </a:p>
        </p:txBody>
      </p:sp>
      <p:sp>
        <p:nvSpPr>
          <p:cNvPr id="2" name="Text Placeholder 1"/>
          <p:cNvSpPr>
            <a:spLocks noGrp="1"/>
          </p:cNvSpPr>
          <p:nvPr>
            <p:ph type="body" sz="quarter" idx="10"/>
          </p:nvPr>
        </p:nvSpPr>
        <p:spPr/>
        <p:txBody>
          <a:bodyPr/>
          <a:lstStyle/>
          <a:p>
            <a:r>
              <a:rPr lang="en-US" sz="2800" b="1" dirty="0" smtClean="0"/>
              <a:t>Part 1: </a:t>
            </a:r>
            <a:r>
              <a:rPr lang="en-US" sz="2800" dirty="0" smtClean="0"/>
              <a:t>Process each scenario as a group at your table, with each person facilitating the discussion of a step from the tip sheet</a:t>
            </a:r>
          </a:p>
          <a:p>
            <a:r>
              <a:rPr lang="en-US" sz="2800" b="1" dirty="0" smtClean="0"/>
              <a:t>Part 2: </a:t>
            </a:r>
            <a:r>
              <a:rPr lang="en-US" sz="2800" dirty="0" smtClean="0"/>
              <a:t>Discuss and debrief together as a group for themes, conclusions, lessons learned, and remaining questions</a:t>
            </a:r>
            <a:endParaRPr lang="en-US" sz="2800" dirty="0"/>
          </a:p>
          <a:p>
            <a:r>
              <a:rPr lang="en-US" sz="2800" b="1" dirty="0" smtClean="0"/>
              <a:t>Part 3: </a:t>
            </a:r>
            <a:r>
              <a:rPr lang="en-US" sz="2800" dirty="0" smtClean="0"/>
              <a:t>Discuss and debrief together as a room</a:t>
            </a:r>
          </a:p>
        </p:txBody>
      </p:sp>
    </p:spTree>
    <p:extLst>
      <p:ext uri="{BB962C8B-B14F-4D97-AF65-F5344CB8AC3E}">
        <p14:creationId xmlns:p14="http://schemas.microsoft.com/office/powerpoint/2010/main" val="1112460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14400"/>
            <a:ext cx="8229600" cy="4983162"/>
          </a:xfrm>
        </p:spPr>
        <p:txBody>
          <a:bodyPr>
            <a:normAutofit/>
          </a:bodyPr>
          <a:lstStyle/>
          <a:p>
            <a:pPr algn="ctr"/>
            <a:r>
              <a:rPr lang="en-US" sz="7200" dirty="0" smtClean="0"/>
              <a:t>Scenario 1</a:t>
            </a:r>
            <a:endParaRPr lang="en-US" sz="7200" dirty="0"/>
          </a:p>
        </p:txBody>
      </p:sp>
    </p:spTree>
    <p:extLst>
      <p:ext uri="{BB962C8B-B14F-4D97-AF65-F5344CB8AC3E}">
        <p14:creationId xmlns:p14="http://schemas.microsoft.com/office/powerpoint/2010/main" val="1719093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People</a:t>
            </a:r>
            <a:endParaRPr lang="en-US" dirty="0"/>
          </a:p>
        </p:txBody>
      </p:sp>
      <p:sp>
        <p:nvSpPr>
          <p:cNvPr id="5" name="Text Placeholder 4"/>
          <p:cNvSpPr>
            <a:spLocks noGrp="1"/>
          </p:cNvSpPr>
          <p:nvPr>
            <p:ph type="body" sz="quarter" idx="10"/>
          </p:nvPr>
        </p:nvSpPr>
        <p:spPr/>
        <p:txBody>
          <a:bodyPr/>
          <a:lstStyle/>
          <a:p>
            <a:pPr marL="0" indent="0" algn="ctr">
              <a:buNone/>
            </a:pPr>
            <a:r>
              <a:rPr lang="en-US" dirty="0" smtClean="0"/>
              <a:t>Cher </a:t>
            </a:r>
            <a:r>
              <a:rPr lang="en-US" dirty="0" err="1"/>
              <a:t>Gussey</a:t>
            </a:r>
            <a:r>
              <a:rPr lang="en-US" dirty="0"/>
              <a:t> and her 8 </a:t>
            </a:r>
            <a:r>
              <a:rPr lang="en-US" dirty="0" smtClean="0"/>
              <a:t>children:</a:t>
            </a:r>
          </a:p>
          <a:p>
            <a:pPr marL="0" indent="0" algn="ctr">
              <a:buNone/>
            </a:pPr>
            <a:r>
              <a:rPr lang="en-US" dirty="0" smtClean="0"/>
              <a:t>3 </a:t>
            </a:r>
            <a:r>
              <a:rPr lang="en-US" dirty="0"/>
              <a:t>in elementary </a:t>
            </a:r>
            <a:r>
              <a:rPr lang="en-US" dirty="0" smtClean="0"/>
              <a:t>school</a:t>
            </a:r>
          </a:p>
          <a:p>
            <a:pPr marL="0" indent="0" algn="ctr">
              <a:buNone/>
            </a:pPr>
            <a:r>
              <a:rPr lang="en-US" dirty="0" smtClean="0"/>
              <a:t>2 </a:t>
            </a:r>
            <a:r>
              <a:rPr lang="en-US" dirty="0"/>
              <a:t>in middle </a:t>
            </a:r>
            <a:r>
              <a:rPr lang="en-US" dirty="0" smtClean="0"/>
              <a:t>school</a:t>
            </a:r>
          </a:p>
          <a:p>
            <a:pPr marL="0" indent="0" algn="ctr">
              <a:buNone/>
            </a:pPr>
            <a:r>
              <a:rPr lang="en-US" dirty="0" smtClean="0"/>
              <a:t>3 </a:t>
            </a:r>
            <a:r>
              <a:rPr lang="en-US" dirty="0"/>
              <a:t>in high school</a:t>
            </a:r>
          </a:p>
        </p:txBody>
      </p:sp>
    </p:spTree>
    <p:extLst>
      <p:ext uri="{BB962C8B-B14F-4D97-AF65-F5344CB8AC3E}">
        <p14:creationId xmlns:p14="http://schemas.microsoft.com/office/powerpoint/2010/main" val="3712684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Time of Year</a:t>
            </a:r>
            <a:endParaRPr lang="en-US" dirty="0"/>
          </a:p>
        </p:txBody>
      </p:sp>
      <p:sp>
        <p:nvSpPr>
          <p:cNvPr id="3" name="Text Placeholder 2"/>
          <p:cNvSpPr>
            <a:spLocks noGrp="1"/>
          </p:cNvSpPr>
          <p:nvPr>
            <p:ph type="body" sz="quarter" idx="10"/>
          </p:nvPr>
        </p:nvSpPr>
        <p:spPr/>
        <p:txBody>
          <a:bodyPr/>
          <a:lstStyle/>
          <a:p>
            <a:pPr marL="0" indent="0" algn="ctr">
              <a:buNone/>
            </a:pPr>
            <a:r>
              <a:rPr lang="en-US" dirty="0" smtClean="0"/>
              <a:t>August</a:t>
            </a:r>
          </a:p>
          <a:p>
            <a:pPr marL="0" indent="0" algn="ctr">
              <a:buNone/>
            </a:pPr>
            <a:r>
              <a:rPr lang="en-US" dirty="0" smtClean="0"/>
              <a:t>(the beginning of the school year)</a:t>
            </a:r>
            <a:endParaRPr lang="en-US" dirty="0"/>
          </a:p>
        </p:txBody>
      </p:sp>
    </p:spTree>
    <p:extLst>
      <p:ext uri="{BB962C8B-B14F-4D97-AF65-F5344CB8AC3E}">
        <p14:creationId xmlns:p14="http://schemas.microsoft.com/office/powerpoint/2010/main" val="3006065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Living Arrangement</a:t>
            </a:r>
            <a:endParaRPr lang="en-US" dirty="0"/>
          </a:p>
        </p:txBody>
      </p:sp>
      <p:sp>
        <p:nvSpPr>
          <p:cNvPr id="3" name="Text Placeholder 2"/>
          <p:cNvSpPr>
            <a:spLocks noGrp="1"/>
          </p:cNvSpPr>
          <p:nvPr>
            <p:ph type="body" sz="quarter" idx="10"/>
          </p:nvPr>
        </p:nvSpPr>
        <p:spPr/>
        <p:txBody>
          <a:bodyPr/>
          <a:lstStyle/>
          <a:p>
            <a:pPr marL="0" indent="0" algn="ctr">
              <a:buNone/>
            </a:pPr>
            <a:r>
              <a:rPr lang="en-US" sz="2800" dirty="0"/>
              <a:t>Since becoming homeless 15 months ago, Ms. </a:t>
            </a:r>
            <a:r>
              <a:rPr lang="en-US" sz="2800" dirty="0" err="1"/>
              <a:t>Gussey</a:t>
            </a:r>
            <a:r>
              <a:rPr lang="en-US" sz="2800" dirty="0"/>
              <a:t> and her children have stayed temporarily in the homes of various friends and relatives, mostly in the </a:t>
            </a:r>
            <a:r>
              <a:rPr lang="en-US" sz="2800" dirty="0" smtClean="0"/>
              <a:t>Horizon School </a:t>
            </a:r>
            <a:r>
              <a:rPr lang="en-US" sz="2800" dirty="0"/>
              <a:t>District, but have recently moved in with grandma in her 2-bedroom apartment in the Sunset School District. Ms. </a:t>
            </a:r>
            <a:r>
              <a:rPr lang="en-US" sz="2800" dirty="0" err="1"/>
              <a:t>Gussey</a:t>
            </a:r>
            <a:r>
              <a:rPr lang="en-US" sz="2800" dirty="0"/>
              <a:t> has turned down Section 8 housing options sufficient to accommodate her family on 3 occasions because the options are in communities where she does not want to live.</a:t>
            </a:r>
          </a:p>
        </p:txBody>
      </p:sp>
    </p:spTree>
    <p:extLst>
      <p:ext uri="{BB962C8B-B14F-4D97-AF65-F5344CB8AC3E}">
        <p14:creationId xmlns:p14="http://schemas.microsoft.com/office/powerpoint/2010/main" val="41586483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65&quot;&gt;&lt;property id=&quot;20148&quot; value=&quot;5&quot;/&gt;&lt;property id=&quot;20300&quot; value=&quot;Slide 3 - &amp;quot;The Concept&amp;quot;&quot;/&gt;&lt;property id=&quot;20307&quot; value=&quot;257&quot;/&gt;&lt;/object&gt;&lt;object type=&quot;3&quot; unique_id=&quot;10082&quot;&gt;&lt;property id=&quot;20148&quot; value=&quot;5&quot;/&gt;&lt;property id=&quot;20300&quot; value=&quot;Slide 7 - &amp;quot;The People&amp;quot;&quot;/&gt;&lt;property id=&quot;20307&quot; value=&quot;258&quot;/&gt;&lt;/object&gt;&lt;object type=&quot;3&quot; unique_id=&quot;10108&quot;&gt;&lt;property id=&quot;20148&quot; value=&quot;5&quot;/&gt;&lt;property id=&quot;20300&quot; value=&quot;Slide 5 - &amp;quot;The Flow&amp;quot;&quot;/&gt;&lt;property id=&quot;20307&quot; value=&quot;259&quot;/&gt;&lt;/object&gt;&lt;object type=&quot;3&quot; unique_id=&quot;10133&quot;&gt;&lt;property id=&quot;20148&quot; value=&quot;5&quot;/&gt;&lt;property id=&quot;20300&quot; value=&quot;Slide 6 - &amp;quot;The Scenario&amp;quot;&quot;/&gt;&lt;property id=&quot;20307&quot; value=&quot;260&quot;/&gt;&lt;/object&gt;&lt;object type=&quot;3&quot; unique_id=&quot;10134&quot;&gt;&lt;property id=&quot;20148&quot; value=&quot;5&quot;/&gt;&lt;property id=&quot;20300&quot; value=&quot;Slide 8 - &amp;quot;The Time of Year&amp;quot;&quot;/&gt;&lt;property id=&quot;20307&quot; value=&quot;261&quot;/&gt;&lt;/object&gt;&lt;object type=&quot;3&quot; unique_id=&quot;10135&quot;&gt;&lt;property id=&quot;20148&quot; value=&quot;5&quot;/&gt;&lt;property id=&quot;20300&quot; value=&quot;Slide 9 - &amp;quot;The Living Arrangement&amp;quot;&quot;/&gt;&lt;property id=&quot;20307&quot; value=&quot;262&quot;/&gt;&lt;/object&gt;&lt;object type=&quot;3&quot; unique_id=&quot;10136&quot;&gt;&lt;property id=&quot;20148&quot; value=&quot;5&quot;/&gt;&lt;property id=&quot;20300&quot; value=&quot;Slide 10 - &amp;quot;The Issue&amp;quot;&quot;/&gt;&lt;property id=&quot;20307&quot; value=&quot;263&quot;/&gt;&lt;/object&gt;&lt;object type=&quot;3&quot; unique_id=&quot;10207&quot;&gt;&lt;property id=&quot;20148&quot; value=&quot;5&quot;/&gt;&lt;property id=&quot;20300&quot; value=&quot;Slide 11 - &amp;quot;The Tip Sheet&amp;quot;&quot;/&gt;&lt;property id=&quot;20307&quot; value=&quot;264&quot;/&gt;&lt;/object&gt;&lt;object type=&quot;3&quot; unique_id=&quot;10208&quot;&gt;&lt;property id=&quot;20148&quot; value=&quot;5&quot;/&gt;&lt;property id=&quot;20300&quot; value=&quot;Slide 12 - &amp;quot;The Steps&amp;quot;&quot;/&gt;&lt;property id=&quot;20307&quot; value=&quot;265&quot;/&gt;&lt;/object&gt;&lt;object type=&quot;3&quot; unique_id=&quot;10257&quot;&gt;&lt;property id=&quot;20148&quot; value=&quot;5&quot;/&gt;&lt;property id=&quot;20300&quot; value=&quot;Slide 13 - &amp;quot;Let's Begin&amp;quot;&quot;/&gt;&lt;property id=&quot;20307&quot; value=&quot;266&quot;/&gt;&lt;/object&gt;&lt;object type=&quot;3&quot; unique_id=&quot;10336&quot;&gt;&lt;property id=&quot;20148&quot; value=&quot;5&quot;/&gt;&lt;property id=&quot;20300&quot; value=&quot;Slide 2 - &amp;quot;The Concept&amp;quot;&quot;/&gt;&lt;property id=&quot;20307&quot; value=&quot;269&quot;/&gt;&lt;/object&gt;&lt;object type=&quot;3&quot; unique_id=&quot;10337&quot;&gt;&lt;property id=&quot;20148&quot; value=&quot;5&quot;/&gt;&lt;property id=&quot;20300&quot; value=&quot;Slide 4 - &amp;quot;The Flow&amp;quot;&quot;/&gt;&lt;property id=&quot;20307&quot; value=&quot;270&quot;/&gt;&lt;/object&gt;&lt;object type=&quot;3&quot; unique_id=&quot;10338&quot;&gt;&lt;property id=&quot;20148&quot; value=&quot;5&quot;/&gt;&lt;property id=&quot;20300&quot; value=&quot;Slide 14 - &amp;quot;Timeline&amp;quot;&quot;/&gt;&lt;property id=&quot;20307&quot; value=&quot;268&quot;/&gt;&lt;/object&gt;&lt;/object&gt;&lt;/object&gt;&lt;/database&gt;"/>
  <p:tag name="SECTOMILLISECCONVERTED" val="1"/>
</p:tagLst>
</file>

<file path=ppt/theme/theme1.xml><?xml version="1.0" encoding="utf-8"?>
<a:theme xmlns:a="http://schemas.openxmlformats.org/drawingml/2006/main" name="TS101915334">
  <a:themeElements>
    <a:clrScheme name="lharris_healthcare_presentation">
      <a:dk1>
        <a:srgbClr val="000000"/>
      </a:dk1>
      <a:lt1>
        <a:srgbClr val="FFFFFF"/>
      </a:lt1>
      <a:dk2>
        <a:srgbClr val="262626"/>
      </a:dk2>
      <a:lt2>
        <a:srgbClr val="FFFFFF"/>
      </a:lt2>
      <a:accent1>
        <a:srgbClr val="FFC20E"/>
      </a:accent1>
      <a:accent2>
        <a:srgbClr val="FAAEE3"/>
      </a:accent2>
      <a:accent3>
        <a:srgbClr val="CEE39F"/>
      </a:accent3>
      <a:accent4>
        <a:srgbClr val="36363E"/>
      </a:accent4>
      <a:accent5>
        <a:srgbClr val="3FAEDE"/>
      </a:accent5>
      <a:accent6>
        <a:srgbClr val="B5D55B"/>
      </a:accent6>
      <a:hlink>
        <a:srgbClr val="3FAEDE"/>
      </a:hlink>
      <a:folHlink>
        <a:srgbClr val="B5D55B"/>
      </a:folHlink>
    </a:clrScheme>
    <a:fontScheme name="lharris_travel">
      <a:majorFont>
        <a:latin typeface="times new roman"/>
        <a:ea typeface=""/>
        <a:cs typeface=""/>
      </a:majorFont>
      <a:minorFont>
        <a:latin typeface="Trebus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2E8AA36-F33F-41D9-8BB3-2FE38E87BB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TS101915334</Template>
  <TotalTime>475</TotalTime>
  <Words>657</Words>
  <Application>Microsoft Office PowerPoint</Application>
  <PresentationFormat>On-screen Show (4:3)</PresentationFormat>
  <Paragraphs>55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Adobe Gothic Std B</vt:lpstr>
      <vt:lpstr>Arial</vt:lpstr>
      <vt:lpstr>Calibri</vt:lpstr>
      <vt:lpstr>Century Gothic</vt:lpstr>
      <vt:lpstr>Courier New</vt:lpstr>
      <vt:lpstr>Trebushet MS</vt:lpstr>
      <vt:lpstr>TS101915334</vt:lpstr>
      <vt:lpstr>PowerPoint Presentation</vt:lpstr>
      <vt:lpstr>The Concept</vt:lpstr>
      <vt:lpstr>The Concept</vt:lpstr>
      <vt:lpstr>The Flow</vt:lpstr>
      <vt:lpstr>The Flow</vt:lpstr>
      <vt:lpstr>Scenario 1</vt:lpstr>
      <vt:lpstr>The People</vt:lpstr>
      <vt:lpstr>The Time of Year</vt:lpstr>
      <vt:lpstr>The Living Arrangement</vt:lpstr>
      <vt:lpstr>The Issue</vt:lpstr>
      <vt:lpstr>Scenario 2</vt:lpstr>
      <vt:lpstr>The People</vt:lpstr>
      <vt:lpstr>The Time of Year</vt:lpstr>
      <vt:lpstr>The Living Arrangement</vt:lpstr>
      <vt:lpstr>The Issue</vt:lpstr>
      <vt:lpstr>The Tip Sheet</vt:lpstr>
      <vt:lpstr>The Steps</vt:lpstr>
      <vt:lpstr>Let's Begin</vt:lpstr>
      <vt:lpstr>Timeline</vt:lpstr>
    </vt:vector>
  </TitlesOfParts>
  <Company>UNC Greensboro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CDUKES</dc:creator>
  <cp:lastModifiedBy>Kenya Haynes</cp:lastModifiedBy>
  <cp:revision>39</cp:revision>
  <dcterms:created xsi:type="dcterms:W3CDTF">2014-02-13T19:31:08Z</dcterms:created>
  <dcterms:modified xsi:type="dcterms:W3CDTF">2015-05-30T20:58:51Z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TC019153349991</vt:lpwstr>
  </property>
</Properties>
</file>