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3" r:id="rId3"/>
    <p:sldMasterId id="2147483676" r:id="rId4"/>
    <p:sldMasterId id="2147483689" r:id="rId5"/>
  </p:sldMasterIdLst>
  <p:notesMasterIdLst>
    <p:notesMasterId r:id="rId20"/>
  </p:notesMasterIdLst>
  <p:handoutMasterIdLst>
    <p:handoutMasterId r:id="rId21"/>
  </p:handoutMasterIdLst>
  <p:sldIdLst>
    <p:sldId id="256" r:id="rId6"/>
    <p:sldId id="276" r:id="rId7"/>
    <p:sldId id="277" r:id="rId8"/>
    <p:sldId id="278" r:id="rId9"/>
    <p:sldId id="279" r:id="rId10"/>
    <p:sldId id="280" r:id="rId11"/>
    <p:sldId id="281" r:id="rId12"/>
    <p:sldId id="283" r:id="rId13"/>
    <p:sldId id="284" r:id="rId14"/>
    <p:sldId id="285" r:id="rId15"/>
    <p:sldId id="282" r:id="rId16"/>
    <p:sldId id="286" r:id="rId17"/>
    <p:sldId id="287" r:id="rId18"/>
    <p:sldId id="288" r:id="rId19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>
      <p:cViewPr varScale="1">
        <p:scale>
          <a:sx n="75" d="100"/>
          <a:sy n="75" d="100"/>
        </p:scale>
        <p:origin x="228" y="66"/>
      </p:cViewPr>
      <p:guideLst>
        <p:guide pos="383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Homeless Enrollment in Head Start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2011 Year</c:v>
                </c:pt>
                <c:pt idx="1">
                  <c:v>2012 Year</c:v>
                </c:pt>
                <c:pt idx="2">
                  <c:v>2013 Year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90</c:v>
                </c:pt>
                <c:pt idx="1">
                  <c:v>86</c:v>
                </c:pt>
                <c:pt idx="2">
                  <c:v>163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88498856"/>
        <c:axId val="388499248"/>
      </c:barChart>
      <c:catAx>
        <c:axId val="388498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499248"/>
        <c:crosses val="autoZero"/>
        <c:auto val="1"/>
        <c:lblAlgn val="ctr"/>
        <c:lblOffset val="100"/>
        <c:noMultiLvlLbl val="0"/>
      </c:catAx>
      <c:valAx>
        <c:axId val="38849924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Number of Children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498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Identified Homeless Children K-12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SY 07-08</c:v>
                </c:pt>
                <c:pt idx="1">
                  <c:v>SY 10-11</c:v>
                </c:pt>
                <c:pt idx="2">
                  <c:v>SY 11-12</c:v>
                </c:pt>
                <c:pt idx="3">
                  <c:v>SY 12-13</c:v>
                </c:pt>
                <c:pt idx="4">
                  <c:v>SY 13-14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370</c:v>
                </c:pt>
                <c:pt idx="1">
                  <c:v>837</c:v>
                </c:pt>
                <c:pt idx="2">
                  <c:v>1173</c:v>
                </c:pt>
                <c:pt idx="3">
                  <c:v>1038</c:v>
                </c:pt>
                <c:pt idx="4">
                  <c:v>1447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88296624"/>
        <c:axId val="388297408"/>
      </c:barChart>
      <c:catAx>
        <c:axId val="38829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297408"/>
        <c:crosses val="autoZero"/>
        <c:auto val="1"/>
        <c:lblAlgn val="ctr"/>
        <c:lblOffset val="100"/>
        <c:noMultiLvlLbl val="0"/>
      </c:catAx>
      <c:valAx>
        <c:axId val="388297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Children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29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Wyoming EHCY Per Pupil Funding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114300" dist="114300" dir="5400000" rotWithShape="0">
                <a:srgbClr val="000000">
                  <a:alpha val="70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SY 2008-09</c:v>
                </c:pt>
                <c:pt idx="1">
                  <c:v>SY 2009-10</c:v>
                </c:pt>
                <c:pt idx="2">
                  <c:v>SY 2010-11</c:v>
                </c:pt>
                <c:pt idx="3">
                  <c:v>SY 2011-12</c:v>
                </c:pt>
                <c:pt idx="4">
                  <c:v>SY 2012-13</c:v>
                </c:pt>
                <c:pt idx="5">
                  <c:v>SY 2013-14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363</c:v>
                </c:pt>
                <c:pt idx="1">
                  <c:v>282</c:v>
                </c:pt>
                <c:pt idx="2">
                  <c:v>195</c:v>
                </c:pt>
                <c:pt idx="3">
                  <c:v>139</c:v>
                </c:pt>
                <c:pt idx="4">
                  <c:v>157</c:v>
                </c:pt>
                <c:pt idx="5">
                  <c:v>106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9133176"/>
        <c:axId val="389133568"/>
      </c:lineChart>
      <c:catAx>
        <c:axId val="3891331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School Year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133568"/>
        <c:crosses val="autoZero"/>
        <c:auto val="1"/>
        <c:lblAlgn val="ctr"/>
        <c:lblOffset val="100"/>
        <c:noMultiLvlLbl val="0"/>
      </c:catAx>
      <c:valAx>
        <c:axId val="38913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Dollars Per Student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13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6/2/2015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6/2/2015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From Wyoming</a:t>
            </a:r>
            <a:r>
              <a:rPr lang="en-US" baseline="0" dirty="0" smtClean="0"/>
              <a:t> Head Start </a:t>
            </a:r>
            <a:r>
              <a:rPr lang="en-US" dirty="0" smtClean="0"/>
              <a:t>Program Information Report 2013</a:t>
            </a:r>
          </a:p>
          <a:p>
            <a:pPr marL="228600" indent="-228600">
              <a:buAutoNum type="arabicPeriod"/>
            </a:pPr>
            <a:r>
              <a:rPr lang="en-US" dirty="0" smtClean="0"/>
              <a:t>Nationally</a:t>
            </a:r>
            <a:r>
              <a:rPr lang="en-US" baseline="0" dirty="0" smtClean="0"/>
              <a:t> the number of homeless children served by Head Start doubled between 2007 and 2012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An 81% increase in just two years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90% between 2012 and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75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66% of Wyoming school districts</a:t>
            </a:r>
            <a:r>
              <a:rPr lang="en-US" baseline="0" dirty="0" smtClean="0"/>
              <a:t> have had monitoring findings for not using the correct federal definition the last two years.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28 Wyoming districts were flagged by the U.S. Department of Education for failure to accurately identify homeless districts in the 2012-2013 school year.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39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Wyoming is a minimally funded state.</a:t>
            </a:r>
          </a:p>
          <a:p>
            <a:r>
              <a:rPr lang="en-US" dirty="0" smtClean="0"/>
              <a:t>Wyoming awards about</a:t>
            </a:r>
            <a:r>
              <a:rPr lang="en-US" baseline="0" dirty="0" smtClean="0"/>
              <a:t> $112,000 in competitive grants to districts each year.</a:t>
            </a:r>
          </a:p>
          <a:p>
            <a:r>
              <a:rPr lang="en-US" baseline="0" dirty="0" smtClean="0"/>
              <a:t>Only 10% of Wyoming districts received grants in the last 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70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0FDE7-FE71-46E3-9512-437B13AD5F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5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8D59-BF85-4F65-8A84-3D1428243C62}" type="datetime1">
              <a:rPr lang="en-US" smtClean="0"/>
              <a:t>6/2/2015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DB11C-EB65-4537-9051-F25DB465DF09}" type="datetime1">
              <a:rPr lang="en-US" smtClean="0"/>
              <a:t>6/2/2015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9ADE7-5BE4-4B15-96FE-47E8CE76C2B6}" type="datetime1">
              <a:rPr lang="en-US" smtClean="0"/>
              <a:t>6/2/2015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8384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EE099-1605-406E-A922-1DB4BF3D2AD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8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DBCCC-A75A-4C71-B079-6E040750899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1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3DBC2-7AD6-42A6-AE35-38B80986E6B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65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27B28-22BC-41CD-9F9D-7CA1CC02EF8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25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7FBF4-D642-43A2-8837-D04D4045962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22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D4693-C12C-4872-86D7-F03F5AAE104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22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88A0B-D264-4403-A985-BD89D9570BBD}" type="datetime1">
              <a:rPr lang="en-US" smtClean="0"/>
              <a:t>6/2/2015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397B-CD6C-4167-AB1F-0418648F515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5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C12E-B5DF-42F0-8E54-C231848A606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37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82CE7-DD17-4A57-B3F4-4205690933E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0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69CC-23E4-481F-A5F2-862698C70BD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95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B5B45-293F-41DD-A9B1-1E300040114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865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09242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6B54-BD8C-4C40-9C9A-2DFCD95D14C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99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F595-C926-4F78-89EC-E887859D73B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8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CFE42-ECF5-4EC8-94F1-C8C0A8C02BC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94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53052-2E5D-4552-8C62-7DDC7AA4DDB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14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313F-BC42-4260-B617-AC84129D4E57}" type="datetime1">
              <a:rPr lang="en-US" smtClean="0"/>
              <a:t>6/2/2015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FC3F-5E7D-44CF-9FC4-4A2602B2765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44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39346-DFBB-4C38-AE87-C03BCAE20C7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51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1CC2-71A5-4BB9-BCF2-B87CF741F8A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56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D1EB-3A2D-430A-B80E-5BEAD8FE495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0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BC477-8E39-4164-8BAB-8F79BE53312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25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B60BE-C177-474F-BBC3-A3BDC023B5C0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35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FD4C-5586-4879-AA94-8A555D1527C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6479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F8554-C798-4B88-B070-F3069E5075F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0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BAEC7-032D-4D69-9628-ADE4F898FB2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1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0EEF8-9818-419C-BC4C-A6C4C4FA6F36}" type="datetime1">
              <a:rPr lang="en-US" smtClean="0"/>
              <a:t>6/2/2015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23FB3-8941-443A-94E0-A5D10A730DB3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1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2AE0-8A44-4C13-8522-8FD41D965F1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004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408-F13F-4DBF-94C9-53B4F5175F6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946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2B8A-2BA6-4620-A4D0-2852126429F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54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ECC4-8E4B-43AC-9945-2C1A0369C65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8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29125-4B58-41EB-94E2-08669923370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03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1171F-DE37-441C-85B2-5ECFE05B28D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9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E0586-6D92-4F0E-99D4-18976CB769C8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9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9F172-45E2-4ACF-A156-83C2757D61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7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2FAB2-5231-4033-8370-30CB4C429D24}" type="datetime1">
              <a:rPr lang="en-US" smtClean="0"/>
              <a:t>6/2/2015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D255D-62A4-4F54-A0FB-10AF104F1676}" type="datetime1">
              <a:rPr lang="en-US" smtClean="0"/>
              <a:t>6/2/2015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949AB-B5F7-49E5-8370-3825183486FC}" type="datetime1">
              <a:rPr lang="en-US" smtClean="0"/>
              <a:t>6/2/2015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8BE9-CB20-4A92-ACAE-3F425FA2BBBC}" type="datetime1">
              <a:rPr lang="en-US" smtClean="0"/>
              <a:t>6/2/2015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bg2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A0AE5-72D9-4F91-AFD8-8A94E0CE294D}" type="datetime1">
              <a:rPr lang="en-US" smtClean="0"/>
              <a:t>6/2/2015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0F9B8-52FA-45D0-8966-810CAF1AC43A}" type="datetime1">
              <a:rPr lang="en-US" smtClean="0"/>
              <a:t>6/2/2015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Wyoming Department of Education June 2015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8809-F425-4890-A31F-B7FB7D06FEAA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70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3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4C08-9CA4-4C33-B203-2ABDB405EE2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4170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3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A3A2C-C1E1-49C5-AAF1-14BFE0820511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t>6/2/2015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883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2160">
          <p15:clr>
            <a:srgbClr val="F26B43"/>
          </p15:clr>
        </p15:guide>
        <p15:guide id="4294967295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Welcome!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2015 Wyoming Homeless Education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Wyoming by the Numbers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/>
          </p:nvPr>
        </p:nvGraphicFramePr>
        <p:xfrm>
          <a:off x="1293813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8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304800"/>
            <a:ext cx="8229600" cy="61722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42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571500"/>
            <a:ext cx="7620000" cy="5715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0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 2015-2016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Continue to increase awareness of youth homelessness throughout Wyoming</a:t>
            </a:r>
          </a:p>
          <a:p>
            <a:r>
              <a:rPr lang="en-US" dirty="0" smtClean="0"/>
              <a:t>Build on collaboration opportunities</a:t>
            </a:r>
          </a:p>
          <a:p>
            <a:r>
              <a:rPr lang="en-US" dirty="0" smtClean="0"/>
              <a:t>Establish a higher education network for youth experiencing homelessness in Wyoming</a:t>
            </a:r>
          </a:p>
          <a:p>
            <a:r>
              <a:rPr lang="en-US" dirty="0" smtClean="0"/>
              <a:t>Launch capacity-building mini-grants for school districts</a:t>
            </a:r>
          </a:p>
          <a:p>
            <a:r>
              <a:rPr lang="en-US" dirty="0" smtClean="0"/>
              <a:t>Launch a new WDE homeless education webpage</a:t>
            </a:r>
          </a:p>
          <a:p>
            <a:r>
              <a:rPr lang="en-US" dirty="0" smtClean="0"/>
              <a:t>Begin a revamped competitive grant process for Wyoming school districts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86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Candy Budget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291" y="2057400"/>
            <a:ext cx="4882243" cy="2743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9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Campbell County School District #1</a:t>
            </a:r>
          </a:p>
          <a:p>
            <a:r>
              <a:rPr lang="en-US" dirty="0" smtClean="0"/>
              <a:t>Goshen County School District #1</a:t>
            </a:r>
          </a:p>
          <a:p>
            <a:r>
              <a:rPr lang="en-US" dirty="0" smtClean="0"/>
              <a:t>Laramie County School District #1</a:t>
            </a:r>
          </a:p>
          <a:p>
            <a:r>
              <a:rPr lang="en-US" dirty="0" smtClean="0"/>
              <a:t>Natrona County School District #1</a:t>
            </a:r>
          </a:p>
          <a:p>
            <a:r>
              <a:rPr lang="en-US" dirty="0" smtClean="0"/>
              <a:t>Park County School District #1</a:t>
            </a:r>
          </a:p>
          <a:p>
            <a:r>
              <a:rPr lang="en-US" dirty="0" smtClean="0"/>
              <a:t>Sheridan County School District #1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6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National Center for Homeless Education</a:t>
            </a:r>
          </a:p>
          <a:p>
            <a:r>
              <a:rPr lang="en-US" dirty="0" smtClean="0"/>
              <a:t>National Association for the Education of Homeless Children and Youth</a:t>
            </a:r>
          </a:p>
          <a:p>
            <a:r>
              <a:rPr lang="en-US" dirty="0"/>
              <a:t>Florida Department of Education</a:t>
            </a:r>
          </a:p>
          <a:p>
            <a:r>
              <a:rPr lang="en-US" dirty="0"/>
              <a:t>Michigan Department of </a:t>
            </a:r>
            <a:r>
              <a:rPr lang="en-US" dirty="0" smtClean="0"/>
              <a:t>Education</a:t>
            </a:r>
          </a:p>
          <a:p>
            <a:r>
              <a:rPr lang="en-US" dirty="0" smtClean="0"/>
              <a:t>Montana Office of Public Instruction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81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Laramie County Community College</a:t>
            </a:r>
          </a:p>
          <a:p>
            <a:r>
              <a:rPr lang="en-US" dirty="0" smtClean="0"/>
              <a:t>Little America Hotel</a:t>
            </a:r>
          </a:p>
          <a:p>
            <a:r>
              <a:rPr lang="en-US" dirty="0" smtClean="0"/>
              <a:t>Laramie County Community Partnership, Strong Families Action Team</a:t>
            </a:r>
          </a:p>
          <a:p>
            <a:r>
              <a:rPr lang="en-US" dirty="0" smtClean="0"/>
              <a:t>Wyoming Homeless Collaborative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85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Office of Governor Matt Mead</a:t>
            </a:r>
          </a:p>
          <a:p>
            <a:r>
              <a:rPr lang="en-US" dirty="0" smtClean="0"/>
              <a:t>Wyoming Department of Family Services</a:t>
            </a:r>
          </a:p>
          <a:p>
            <a:r>
              <a:rPr lang="en-US" dirty="0" smtClean="0"/>
              <a:t>Wyoming Head Start Collaboration Office</a:t>
            </a:r>
          </a:p>
          <a:p>
            <a:r>
              <a:rPr lang="en-US" dirty="0" smtClean="0"/>
              <a:t>WDE, Communications Team</a:t>
            </a:r>
          </a:p>
          <a:p>
            <a:r>
              <a:rPr lang="en-US" dirty="0" smtClean="0"/>
              <a:t>WDE, Special Programs Division</a:t>
            </a:r>
          </a:p>
          <a:p>
            <a:r>
              <a:rPr lang="en-US" dirty="0" smtClean="0"/>
              <a:t>WDE, Trina Whitley and Gina Lujan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1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Housekeeping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</a:p>
          <a:p>
            <a:endParaRPr lang="en-US" sz="4000" dirty="0" smtClean="0"/>
          </a:p>
          <a:p>
            <a:r>
              <a:rPr lang="en-US" sz="4000" dirty="0" smtClean="0"/>
              <a:t>Post-Its/Question Chart</a:t>
            </a:r>
          </a:p>
          <a:p>
            <a:endParaRPr lang="en-US" sz="4000" dirty="0" smtClean="0"/>
          </a:p>
          <a:p>
            <a:r>
              <a:rPr lang="en-US" sz="4000" dirty="0" smtClean="0"/>
              <a:t>Restrooms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9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513" y="1280161"/>
            <a:ext cx="6781799" cy="474725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Wyoming Department of Education June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63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Wyoming by the Numbers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/>
          </p:nvPr>
        </p:nvGraphicFramePr>
        <p:xfrm>
          <a:off x="1293813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57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Wyoming by the Numbers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293813" y="1828800"/>
          <a:ext cx="9601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tint val="75000"/>
                  </a:prstClr>
                </a:solidFill>
              </a:rPr>
              <a:t>Wyoming Department of Education June 2015</a:t>
            </a: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542E4-2CCF-42F6-9D92-ED568035133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75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0</TotalTime>
  <Words>439</Words>
  <Application>Microsoft Office PowerPoint</Application>
  <PresentationFormat>Custom</PresentationFormat>
  <Paragraphs>94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</vt:lpstr>
      <vt:lpstr>Woodgrain 16x9</vt:lpstr>
      <vt:lpstr>1_Woodgrain 16x9</vt:lpstr>
      <vt:lpstr>2_Woodgrain 16x9</vt:lpstr>
      <vt:lpstr>3_Woodgrain 16x9</vt:lpstr>
      <vt:lpstr>Welcome!</vt:lpstr>
      <vt:lpstr>Thank you!</vt:lpstr>
      <vt:lpstr>Thank you!</vt:lpstr>
      <vt:lpstr>Thank you!</vt:lpstr>
      <vt:lpstr>Thank you!</vt:lpstr>
      <vt:lpstr>Housekeeping</vt:lpstr>
      <vt:lpstr>PowerPoint Presentation</vt:lpstr>
      <vt:lpstr>Wyoming by the Numbers</vt:lpstr>
      <vt:lpstr>Wyoming by the Numbers</vt:lpstr>
      <vt:lpstr>Wyoming by the Numbers</vt:lpstr>
      <vt:lpstr>PowerPoint Presentation</vt:lpstr>
      <vt:lpstr>PowerPoint Presentation</vt:lpstr>
      <vt:lpstr>SY 2015-2016 Goals</vt:lpstr>
      <vt:lpstr>Candy Budget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2015-06-02T23:53:53Z</dcterms:created>
  <dcterms:modified xsi:type="dcterms:W3CDTF">2015-06-03T01:46:49Z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TC028011159991</vt:lpwstr>
  </property>
</Properties>
</file>