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65" r:id="rId4"/>
    <p:sldId id="267" r:id="rId5"/>
    <p:sldId id="268" r:id="rId6"/>
    <p:sldId id="269" r:id="rId7"/>
    <p:sldId id="258" r:id="rId8"/>
    <p:sldId id="259" r:id="rId9"/>
    <p:sldId id="262"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63" r:id="rId26"/>
    <p:sldId id="264"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5" d="100"/>
          <a:sy n="75" d="100"/>
        </p:scale>
        <p:origin x="1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a:t>Identified Homeless Children K-12</a:t>
            </a:r>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SY 07-08</c:v>
                </c:pt>
                <c:pt idx="1">
                  <c:v>SY 10-11</c:v>
                </c:pt>
                <c:pt idx="2">
                  <c:v>SY 11-12</c:v>
                </c:pt>
                <c:pt idx="3">
                  <c:v>SY 12-13</c:v>
                </c:pt>
                <c:pt idx="4">
                  <c:v>SY 13-14</c:v>
                </c:pt>
              </c:strCache>
            </c:strRef>
          </c:cat>
          <c:val>
            <c:numRef>
              <c:f>Sheet1!$B$2:$B$6</c:f>
              <c:numCache>
                <c:formatCode>General</c:formatCode>
                <c:ptCount val="5"/>
                <c:pt idx="0">
                  <c:v>370</c:v>
                </c:pt>
                <c:pt idx="1">
                  <c:v>837</c:v>
                </c:pt>
                <c:pt idx="2">
                  <c:v>1173</c:v>
                </c:pt>
                <c:pt idx="3">
                  <c:v>1038</c:v>
                </c:pt>
                <c:pt idx="4">
                  <c:v>1447</c:v>
                </c:pt>
              </c:numCache>
            </c:numRef>
          </c:val>
        </c:ser>
        <c:dLbls>
          <c:dLblPos val="outEnd"/>
          <c:showLegendKey val="0"/>
          <c:showVal val="1"/>
          <c:showCatName val="0"/>
          <c:showSerName val="0"/>
          <c:showPercent val="0"/>
          <c:showBubbleSize val="0"/>
        </c:dLbls>
        <c:gapWidth val="164"/>
        <c:overlap val="-22"/>
        <c:axId val="174069336"/>
        <c:axId val="174066200"/>
      </c:barChart>
      <c:catAx>
        <c:axId val="1740693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066200"/>
        <c:crosses val="autoZero"/>
        <c:auto val="1"/>
        <c:lblAlgn val="ctr"/>
        <c:lblOffset val="100"/>
        <c:noMultiLvlLbl val="0"/>
      </c:catAx>
      <c:valAx>
        <c:axId val="174066200"/>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dirty="0"/>
                  <a:t>Number of Children</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069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C55DFA-0885-4257-9C01-78262FA40757}" type="datetimeFigureOut">
              <a:rPr lang="en-US" smtClean="0"/>
              <a:t>6/2/2015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976F2-427C-422F-AB57-BF2476C35C06}" type="slidenum">
              <a:rPr lang="en-US" smtClean="0"/>
              <a:t>‹#›</a:t>
            </a:fld>
            <a:endParaRPr lang="en-US"/>
          </a:p>
        </p:txBody>
      </p:sp>
    </p:spTree>
    <p:extLst>
      <p:ext uri="{BB962C8B-B14F-4D97-AF65-F5344CB8AC3E}">
        <p14:creationId xmlns:p14="http://schemas.microsoft.com/office/powerpoint/2010/main" val="284882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66% of Wyoming school districts</a:t>
            </a:r>
            <a:r>
              <a:rPr lang="en-US" baseline="0" dirty="0" smtClean="0"/>
              <a:t> have had monitoring findings for not using the correct federal definition the last two years.</a:t>
            </a:r>
          </a:p>
          <a:p>
            <a:pPr marL="228600" indent="-228600">
              <a:buAutoNum type="arabicPeriod"/>
            </a:pPr>
            <a:r>
              <a:rPr lang="en-US" baseline="0" dirty="0" smtClean="0"/>
              <a:t>28 Wyoming districts were flagged by the U.S. Department of Education for failure to accurately identify homeless districts in the 2012-2013 school year.</a:t>
            </a:r>
            <a:endParaRPr lang="en-US" dirty="0" smtClean="0"/>
          </a:p>
          <a:p>
            <a:endParaRPr lang="en-US" dirty="0"/>
          </a:p>
        </p:txBody>
      </p:sp>
      <p:sp>
        <p:nvSpPr>
          <p:cNvPr id="4" name="Slide Number Placeholder 3"/>
          <p:cNvSpPr>
            <a:spLocks noGrp="1"/>
          </p:cNvSpPr>
          <p:nvPr>
            <p:ph type="sldNum" sz="quarter" idx="10"/>
          </p:nvPr>
        </p:nvSpPr>
        <p:spPr/>
        <p:txBody>
          <a:bodyPr/>
          <a:lstStyle/>
          <a:p>
            <a:fld id="{8DE0FDE7-FE71-46E3-9512-437B13AD5F46}" type="slidenum">
              <a:rPr lang="en-US" smtClean="0"/>
              <a:t>9</a:t>
            </a:fld>
            <a:endParaRPr lang="en-US"/>
          </a:p>
        </p:txBody>
      </p:sp>
    </p:spTree>
    <p:extLst>
      <p:ext uri="{BB962C8B-B14F-4D97-AF65-F5344CB8AC3E}">
        <p14:creationId xmlns:p14="http://schemas.microsoft.com/office/powerpoint/2010/main" val="366901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Liaisons must:</a:t>
            </a:r>
          </a:p>
          <a:p>
            <a:r>
              <a:rPr lang="en-US" dirty="0" smtClean="0"/>
              <a:t>-determine eligibility for services</a:t>
            </a:r>
          </a:p>
          <a:p>
            <a:r>
              <a:rPr lang="en-US" dirty="0" smtClean="0"/>
              <a:t>-train other district staff</a:t>
            </a:r>
          </a:p>
          <a:p>
            <a:r>
              <a:rPr lang="en-US" dirty="0" smtClean="0"/>
              <a:t>-coordinate resources with outside agencies</a:t>
            </a:r>
          </a:p>
          <a:p>
            <a:r>
              <a:rPr lang="en-US" dirty="0" smtClean="0"/>
              <a:t>-if</a:t>
            </a:r>
            <a:r>
              <a:rPr lang="en-US" baseline="0" dirty="0" smtClean="0"/>
              <a:t> necessary, represent the child or family in disputes with the school district</a:t>
            </a:r>
            <a:endParaRPr lang="en-US" dirty="0"/>
          </a:p>
        </p:txBody>
      </p:sp>
      <p:sp>
        <p:nvSpPr>
          <p:cNvPr id="4" name="Slide Number Placeholder 3"/>
          <p:cNvSpPr>
            <a:spLocks noGrp="1"/>
          </p:cNvSpPr>
          <p:nvPr>
            <p:ph type="sldNum" sz="quarter" idx="10"/>
          </p:nvPr>
        </p:nvSpPr>
        <p:spPr/>
        <p:txBody>
          <a:bodyPr/>
          <a:lstStyle/>
          <a:p>
            <a:fld id="{8DE0FDE7-FE71-46E3-9512-437B13AD5F46}" type="slidenum">
              <a:rPr lang="en-US" smtClean="0"/>
              <a:t>25</a:t>
            </a:fld>
            <a:endParaRPr lang="en-US"/>
          </a:p>
        </p:txBody>
      </p:sp>
    </p:spTree>
    <p:extLst>
      <p:ext uri="{BB962C8B-B14F-4D97-AF65-F5344CB8AC3E}">
        <p14:creationId xmlns:p14="http://schemas.microsoft.com/office/powerpoint/2010/main" val="363171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2FFBC2-1516-434F-A7DE-823BEB2455AE}"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4C0D-93A9-4EBA-A451-AB74708201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39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FFBC2-1516-434F-A7DE-823BEB2455AE}"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380960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FFBC2-1516-434F-A7DE-823BEB2455AE}"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354085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FFBC2-1516-434F-A7DE-823BEB2455AE}"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109265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FFBC2-1516-434F-A7DE-823BEB2455AE}"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4C0D-93A9-4EBA-A451-AB74708201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82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2FFBC2-1516-434F-A7DE-823BEB2455AE}"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172214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2FFBC2-1516-434F-A7DE-823BEB2455AE}" type="datetimeFigureOut">
              <a:rPr lang="en-US" smtClean="0"/>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89811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2FFBC2-1516-434F-A7DE-823BEB2455AE}" type="datetimeFigureOut">
              <a:rPr lang="en-US" smtClean="0"/>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206936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2FFBC2-1516-434F-A7DE-823BEB2455AE}" type="datetimeFigureOut">
              <a:rPr lang="en-US" smtClean="0"/>
              <a:t>6/2/2015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394680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22FFBC2-1516-434F-A7DE-823BEB2455AE}" type="datetimeFigureOut">
              <a:rPr lang="en-US" smtClean="0"/>
              <a:t>6/2/2015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4F04C0D-93A9-4EBA-A451-AB7470820188}" type="slidenum">
              <a:rPr lang="en-US" smtClean="0"/>
              <a:t>‹#›</a:t>
            </a:fld>
            <a:endParaRPr lang="en-US"/>
          </a:p>
        </p:txBody>
      </p:sp>
    </p:spTree>
    <p:extLst>
      <p:ext uri="{BB962C8B-B14F-4D97-AF65-F5344CB8AC3E}">
        <p14:creationId xmlns:p14="http://schemas.microsoft.com/office/powerpoint/2010/main" val="4183145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FFBC2-1516-434F-A7DE-823BEB2455AE}"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04C0D-93A9-4EBA-A451-AB7470820188}" type="slidenum">
              <a:rPr lang="en-US" smtClean="0"/>
              <a:t>‹#›</a:t>
            </a:fld>
            <a:endParaRPr lang="en-US"/>
          </a:p>
        </p:txBody>
      </p:sp>
    </p:spTree>
    <p:extLst>
      <p:ext uri="{BB962C8B-B14F-4D97-AF65-F5344CB8AC3E}">
        <p14:creationId xmlns:p14="http://schemas.microsoft.com/office/powerpoint/2010/main" val="187877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2FFBC2-1516-434F-A7DE-823BEB2455AE}" type="datetimeFigureOut">
              <a:rPr lang="en-US" smtClean="0"/>
              <a:t>6/2/2015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4F04C0D-93A9-4EBA-A451-AB747082018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853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Find and Children who are Homeless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Jennifer Hiler</a:t>
            </a:r>
          </a:p>
          <a:p>
            <a:r>
              <a:rPr lang="en-US" dirty="0" smtClean="0"/>
              <a:t>Wyoming Department of Education </a:t>
            </a:r>
          </a:p>
          <a:p>
            <a:r>
              <a:rPr lang="en-US" dirty="0" smtClean="0"/>
              <a:t>Division of Individual Learning </a:t>
            </a:r>
            <a:endParaRPr lang="en-US" dirty="0"/>
          </a:p>
        </p:txBody>
      </p:sp>
    </p:spTree>
    <p:extLst>
      <p:ext uri="{BB962C8B-B14F-4D97-AF65-F5344CB8AC3E}">
        <p14:creationId xmlns:p14="http://schemas.microsoft.com/office/powerpoint/2010/main" val="19135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special education services </a:t>
            </a:r>
            <a:endParaRPr lang="en-US" dirty="0"/>
          </a:p>
        </p:txBody>
      </p:sp>
      <p:sp>
        <p:nvSpPr>
          <p:cNvPr id="3" name="Content Placeholder 2"/>
          <p:cNvSpPr>
            <a:spLocks noGrp="1"/>
          </p:cNvSpPr>
          <p:nvPr>
            <p:ph idx="1"/>
          </p:nvPr>
        </p:nvSpPr>
        <p:spPr/>
        <p:txBody>
          <a:bodyPr/>
          <a:lstStyle/>
          <a:p>
            <a:r>
              <a:rPr lang="en-US" dirty="0" smtClean="0"/>
              <a:t>Not being identified as needing special education services</a:t>
            </a:r>
          </a:p>
          <a:p>
            <a:r>
              <a:rPr lang="en-US" dirty="0" smtClean="0"/>
              <a:t>Difficulty with diagnosis due to mobility and other stressors</a:t>
            </a:r>
          </a:p>
          <a:p>
            <a:r>
              <a:rPr lang="en-US" dirty="0" smtClean="0"/>
              <a:t>Lack of timely assessment, diagnosis, or service provision</a:t>
            </a:r>
          </a:p>
          <a:p>
            <a:r>
              <a:rPr lang="en-US" dirty="0" smtClean="0"/>
              <a:t>Lack of continuity of services due to school transfers</a:t>
            </a:r>
          </a:p>
          <a:p>
            <a:r>
              <a:rPr lang="en-US" dirty="0" smtClean="0"/>
              <a:t>Lack of timely or efficient records transfer when enrolling in a new school </a:t>
            </a:r>
          </a:p>
          <a:p>
            <a:r>
              <a:rPr lang="en-US" dirty="0" smtClean="0"/>
              <a:t>Lack of an available parent or surrogate to represent the child or unaccompanied youth</a:t>
            </a:r>
          </a:p>
          <a:p>
            <a:endParaRPr lang="en-US" dirty="0"/>
          </a:p>
          <a:p>
            <a:r>
              <a:rPr lang="en-US" dirty="0" smtClean="0"/>
              <a:t>Others????  Turn to neighbor and discuss….  </a:t>
            </a:r>
            <a:endParaRPr lang="en-US" dirty="0"/>
          </a:p>
        </p:txBody>
      </p:sp>
    </p:spTree>
    <p:extLst>
      <p:ext uri="{BB962C8B-B14F-4D97-AF65-F5344CB8AC3E}">
        <p14:creationId xmlns:p14="http://schemas.microsoft.com/office/powerpoint/2010/main" val="1714600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Frequently Asked Questions:</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endParaRPr lang="en-US" sz="4000" dirty="0"/>
          </a:p>
          <a:p>
            <a:pPr marL="0" indent="0" algn="ctr">
              <a:buNone/>
            </a:pPr>
            <a:r>
              <a:rPr lang="en-US" sz="4000" dirty="0" smtClean="0"/>
              <a:t>What are the rights of children who are homeless with disabilities under IDEA Part B?  </a:t>
            </a:r>
            <a:endParaRPr lang="en-US" sz="4000" dirty="0"/>
          </a:p>
        </p:txBody>
      </p:sp>
    </p:spTree>
    <p:extLst>
      <p:ext uri="{BB962C8B-B14F-4D97-AF65-F5344CB8AC3E}">
        <p14:creationId xmlns:p14="http://schemas.microsoft.com/office/powerpoint/2010/main" val="25639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Frequently Asked Questions:</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are the rights of children who are homeless with disabilities under IDEA Part B?  </a:t>
            </a:r>
          </a:p>
          <a:p>
            <a:pPr marL="0" indent="0">
              <a:buNone/>
            </a:pPr>
            <a:r>
              <a:rPr lang="en-US" dirty="0" smtClean="0"/>
              <a:t>Children who are homeless have the same IDEA protections/requirements as children with disabilities who are not homeless.  FAPE Components:</a:t>
            </a:r>
          </a:p>
          <a:p>
            <a:r>
              <a:rPr lang="en-US" sz="1800" dirty="0" smtClean="0"/>
              <a:t>Receive Special Education and related services to meet their unique needs</a:t>
            </a:r>
          </a:p>
          <a:p>
            <a:r>
              <a:rPr lang="en-US" sz="1800" dirty="0" smtClean="0"/>
              <a:t>Parental Consent</a:t>
            </a:r>
          </a:p>
          <a:p>
            <a:r>
              <a:rPr lang="en-US" sz="1800" dirty="0" smtClean="0"/>
              <a:t>Evaluation, and eligibility requirements</a:t>
            </a:r>
          </a:p>
          <a:p>
            <a:r>
              <a:rPr lang="en-US" sz="1800" dirty="0" smtClean="0"/>
              <a:t>IEP requirements</a:t>
            </a:r>
          </a:p>
          <a:p>
            <a:r>
              <a:rPr lang="en-US" sz="1800" dirty="0" smtClean="0"/>
              <a:t>LRE requirements</a:t>
            </a:r>
          </a:p>
          <a:p>
            <a:r>
              <a:rPr lang="en-US" sz="1800" dirty="0" smtClean="0"/>
              <a:t>Procedural Safeguards: due process rights, including the discipline procedures </a:t>
            </a:r>
          </a:p>
        </p:txBody>
      </p:sp>
    </p:spTree>
    <p:extLst>
      <p:ext uri="{BB962C8B-B14F-4D97-AF65-F5344CB8AC3E}">
        <p14:creationId xmlns:p14="http://schemas.microsoft.com/office/powerpoint/2010/main" val="274584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a:p>
          <a:p>
            <a:pPr marL="0" indent="0" algn="ctr">
              <a:buNone/>
            </a:pPr>
            <a:r>
              <a:rPr lang="en-US" sz="4000" dirty="0" smtClean="0"/>
              <a:t>What are Part B’s Child Find requirements for children who are homeless?</a:t>
            </a:r>
            <a:endParaRPr lang="en-US" sz="4000" dirty="0"/>
          </a:p>
        </p:txBody>
      </p:sp>
    </p:spTree>
    <p:extLst>
      <p:ext uri="{BB962C8B-B14F-4D97-AF65-F5344CB8AC3E}">
        <p14:creationId xmlns:p14="http://schemas.microsoft.com/office/powerpoint/2010/main" val="1181964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lstStyle/>
          <a:p>
            <a:pPr marL="0" indent="0">
              <a:buNone/>
            </a:pPr>
            <a:r>
              <a:rPr lang="en-US" dirty="0" smtClean="0"/>
              <a:t>What are Part B’s Child Find requirements for children who are homeless?</a:t>
            </a:r>
          </a:p>
          <a:p>
            <a:pPr marL="0" indent="0">
              <a:buNone/>
            </a:pPr>
            <a:r>
              <a:rPr lang="en-US" dirty="0" smtClean="0"/>
              <a:t>Child find requires states to locate, identify and evaluate ALL children suspected of having a disability who may be eligible to receive special education, including children who are homeless.  </a:t>
            </a:r>
            <a:endParaRPr lang="en-US" dirty="0"/>
          </a:p>
        </p:txBody>
      </p:sp>
    </p:spTree>
    <p:extLst>
      <p:ext uri="{BB962C8B-B14F-4D97-AF65-F5344CB8AC3E}">
        <p14:creationId xmlns:p14="http://schemas.microsoft.com/office/powerpoint/2010/main" val="362361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a:p>
          <a:p>
            <a:pPr marL="0" indent="0" algn="ctr">
              <a:buNone/>
            </a:pPr>
            <a:r>
              <a:rPr lang="en-US" sz="4000" dirty="0" smtClean="0"/>
              <a:t>Does the school have to initiate Child Find process for a child who is homeless who may leave the school during the academic year? </a:t>
            </a:r>
            <a:endParaRPr lang="en-US" sz="4000" dirty="0"/>
          </a:p>
        </p:txBody>
      </p:sp>
    </p:spTree>
    <p:extLst>
      <p:ext uri="{BB962C8B-B14F-4D97-AF65-F5344CB8AC3E}">
        <p14:creationId xmlns:p14="http://schemas.microsoft.com/office/powerpoint/2010/main" val="143866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lstStyle/>
          <a:p>
            <a:pPr marL="0" indent="0">
              <a:buNone/>
            </a:pPr>
            <a:r>
              <a:rPr lang="en-US" dirty="0" smtClean="0"/>
              <a:t>Does the school have to initiate Child Find process for a child who is homeless who may leave the school during the academic year? </a:t>
            </a:r>
          </a:p>
          <a:p>
            <a:pPr marL="0" indent="0">
              <a:buNone/>
            </a:pPr>
            <a:r>
              <a:rPr lang="en-US" dirty="0" smtClean="0"/>
              <a:t>Yes, because Child Find is a requirement of IDEA, all children suspected of having a disability must be evaluated in a timely manner</a:t>
            </a:r>
            <a:endParaRPr lang="en-US" dirty="0"/>
          </a:p>
        </p:txBody>
      </p:sp>
    </p:spTree>
    <p:extLst>
      <p:ext uri="{BB962C8B-B14F-4D97-AF65-F5344CB8AC3E}">
        <p14:creationId xmlns:p14="http://schemas.microsoft.com/office/powerpoint/2010/main" val="1107664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What are the evaluation requirements for children who are homeless transferring from one school to another?  </a:t>
            </a:r>
            <a:endParaRPr lang="en-US" sz="4000" dirty="0"/>
          </a:p>
        </p:txBody>
      </p:sp>
    </p:spTree>
    <p:extLst>
      <p:ext uri="{BB962C8B-B14F-4D97-AF65-F5344CB8AC3E}">
        <p14:creationId xmlns:p14="http://schemas.microsoft.com/office/powerpoint/2010/main" val="1288820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F&amp;Q Continue</a:t>
            </a:r>
            <a:br>
              <a:rPr lang="en-US" dirty="0" smtClean="0"/>
            </a:br>
            <a:r>
              <a:rPr lang="en-US" dirty="0" smtClean="0"/>
              <a:t>Child Find and Children who are Homeless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are the evaluation requirements for children who are homeless transferring from one school to another?  </a:t>
            </a:r>
          </a:p>
          <a:p>
            <a:pPr marL="0" indent="0">
              <a:buNone/>
            </a:pPr>
            <a:r>
              <a:rPr lang="en-US" dirty="0" smtClean="0"/>
              <a:t>Assessments of children who transfer from one school to another in the same school year must be coordinated with those children’s prior district or public agency, as necessary and timely as possible to ensure completion of full evaluations.  </a:t>
            </a:r>
            <a:endParaRPr lang="en-US" dirty="0"/>
          </a:p>
        </p:txBody>
      </p:sp>
    </p:spTree>
    <p:extLst>
      <p:ext uri="{BB962C8B-B14F-4D97-AF65-F5344CB8AC3E}">
        <p14:creationId xmlns:p14="http://schemas.microsoft.com/office/powerpoint/2010/main" val="777025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What are the expectations to the timeline to complete evaluation for children who are homeless? </a:t>
            </a:r>
            <a:endParaRPr lang="en-US" sz="4000" dirty="0"/>
          </a:p>
        </p:txBody>
      </p:sp>
    </p:spTree>
    <p:extLst>
      <p:ext uri="{BB962C8B-B14F-4D97-AF65-F5344CB8AC3E}">
        <p14:creationId xmlns:p14="http://schemas.microsoft.com/office/powerpoint/2010/main" val="205251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Goal</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This session will explore the intersection of special education and homeless education requirements, particularly as it pertains to the child find process  </a:t>
            </a:r>
            <a:endParaRPr lang="en-US" sz="4000" dirty="0"/>
          </a:p>
        </p:txBody>
      </p:sp>
    </p:spTree>
    <p:extLst>
      <p:ext uri="{BB962C8B-B14F-4D97-AF65-F5344CB8AC3E}">
        <p14:creationId xmlns:p14="http://schemas.microsoft.com/office/powerpoint/2010/main" val="3511618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normAutofit/>
          </a:bodyPr>
          <a:lstStyle/>
          <a:p>
            <a:pPr marL="0" indent="0">
              <a:buNone/>
            </a:pPr>
            <a:r>
              <a:rPr lang="en-US" dirty="0"/>
              <a:t>What are the expectations to the timeline to complete evaluation for children who are homeless? </a:t>
            </a:r>
          </a:p>
          <a:p>
            <a:pPr marL="0" indent="0">
              <a:buNone/>
            </a:pPr>
            <a:r>
              <a:rPr lang="en-US" dirty="0" smtClean="0"/>
              <a:t>Initial evaluation established timeframe does not apply if:</a:t>
            </a:r>
          </a:p>
          <a:p>
            <a:r>
              <a:rPr lang="en-US" dirty="0" smtClean="0"/>
              <a:t>Parent of the child repeatedly fails or refuses to produce the child  for the evaluation</a:t>
            </a:r>
          </a:p>
          <a:p>
            <a:r>
              <a:rPr lang="en-US" dirty="0" smtClean="0"/>
              <a:t>Child is enrolled in a school district after the timeframe has begun and prior to a determination by the child’s previous school district whether the child is a child with a disability.  In this case, the new school district may extend the timeframe only if they are ensuring that sufficient progress is taking place towards the completion of the evaluation and the parent the new school agree to a specific time when the evaluation will be completed.  </a:t>
            </a:r>
            <a:endParaRPr lang="en-US" dirty="0"/>
          </a:p>
        </p:txBody>
      </p:sp>
    </p:spTree>
    <p:extLst>
      <p:ext uri="{BB962C8B-B14F-4D97-AF65-F5344CB8AC3E}">
        <p14:creationId xmlns:p14="http://schemas.microsoft.com/office/powerpoint/2010/main" val="1825058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r>
              <a:rPr lang="en-US" sz="4000" dirty="0" smtClean="0"/>
              <a:t>What happens when a student who is homeless transfers to a new school before the previous school has completed the initial evaluation?  </a:t>
            </a:r>
          </a:p>
          <a:p>
            <a:pPr algn="ctr"/>
            <a:endParaRPr lang="en-US" sz="4000" dirty="0"/>
          </a:p>
          <a:p>
            <a:pPr marL="0" indent="0">
              <a:buNone/>
            </a:pPr>
            <a:endParaRPr lang="en-US" dirty="0"/>
          </a:p>
        </p:txBody>
      </p:sp>
    </p:spTree>
    <p:extLst>
      <p:ext uri="{BB962C8B-B14F-4D97-AF65-F5344CB8AC3E}">
        <p14:creationId xmlns:p14="http://schemas.microsoft.com/office/powerpoint/2010/main" val="3365650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lstStyle/>
          <a:p>
            <a:pPr marL="0" indent="0">
              <a:buNone/>
            </a:pPr>
            <a:r>
              <a:rPr lang="en-US" dirty="0"/>
              <a:t>What happens when a student who is homeless transfers to a new school before the previous school has completed the initial evaluation?  </a:t>
            </a:r>
            <a:endParaRPr lang="en-US" dirty="0" smtClean="0"/>
          </a:p>
          <a:p>
            <a:pPr marL="0" indent="0">
              <a:buNone/>
            </a:pPr>
            <a:r>
              <a:rPr lang="en-US" dirty="0" smtClean="0"/>
              <a:t>In this case, while the evaluation is still pending, the child’s previous school must coordinate the assessments as necessary and as quickly as possible.  The new public school must take reasonable steps to promptly obtain the child’s records, including supporting records and any records related to the provision of special education services to assist in the prompt completion of the evaluation and avoid replication of some aspects of the previous school’s evaluation.  FERPA regulations apply and allow disclosure without parent’s consent of a student’s education records to officials of a school where a student is seeking to enroll.  </a:t>
            </a:r>
            <a:endParaRPr lang="en-US" dirty="0"/>
          </a:p>
        </p:txBody>
      </p:sp>
    </p:spTree>
    <p:extLst>
      <p:ext uri="{BB962C8B-B14F-4D97-AF65-F5344CB8AC3E}">
        <p14:creationId xmlns:p14="http://schemas.microsoft.com/office/powerpoint/2010/main" val="3121098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normAutofit/>
          </a:bodyPr>
          <a:lstStyle/>
          <a:p>
            <a:pPr algn="ctr"/>
            <a:endParaRPr lang="en-US" sz="4000" dirty="0" smtClean="0"/>
          </a:p>
          <a:p>
            <a:pPr algn="ctr"/>
            <a:r>
              <a:rPr lang="en-US" sz="4000" dirty="0" smtClean="0"/>
              <a:t>Who determines eligibility for special education for children who are homeless? </a:t>
            </a:r>
            <a:endParaRPr lang="en-US" sz="4000" dirty="0"/>
          </a:p>
        </p:txBody>
      </p:sp>
    </p:spTree>
    <p:extLst>
      <p:ext uri="{BB962C8B-B14F-4D97-AF65-F5344CB8AC3E}">
        <p14:creationId xmlns:p14="http://schemas.microsoft.com/office/powerpoint/2010/main" val="534673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F&amp;Q Continue</a:t>
            </a:r>
            <a:br>
              <a:rPr lang="en-US" dirty="0"/>
            </a:br>
            <a:r>
              <a:rPr lang="en-US" dirty="0"/>
              <a:t>Child Find and Children who are Homeless</a:t>
            </a:r>
          </a:p>
        </p:txBody>
      </p:sp>
      <p:sp>
        <p:nvSpPr>
          <p:cNvPr id="3" name="Content Placeholder 2"/>
          <p:cNvSpPr>
            <a:spLocks noGrp="1"/>
          </p:cNvSpPr>
          <p:nvPr>
            <p:ph idx="1"/>
          </p:nvPr>
        </p:nvSpPr>
        <p:spPr/>
        <p:txBody>
          <a:bodyPr/>
          <a:lstStyle/>
          <a:p>
            <a:r>
              <a:rPr lang="en-US" dirty="0" smtClean="0"/>
              <a:t>Who determines eligibility for special education for children who are homeless?</a:t>
            </a:r>
          </a:p>
          <a:p>
            <a:r>
              <a:rPr lang="en-US" dirty="0" smtClean="0"/>
              <a:t>Once the evaluation is completed, parents have the right to receive a copy of the evaluation report at no cost.  If the child is an unaccompanied homeless youth, the requirements for appointment of surrogate parents are applicable to represent the child in special education matters.  A group of qualified professionals including the parents or surrogate parent must determine whether the child is a child with a disability in accordance with eligibility criteria under IDEA.  </a:t>
            </a:r>
            <a:endParaRPr lang="en-US" dirty="0"/>
          </a:p>
        </p:txBody>
      </p:sp>
    </p:spTree>
    <p:extLst>
      <p:ext uri="{BB962C8B-B14F-4D97-AF65-F5344CB8AC3E}">
        <p14:creationId xmlns:p14="http://schemas.microsoft.com/office/powerpoint/2010/main" val="2341645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Responsibilities</a:t>
            </a:r>
            <a:endParaRPr lang="en-US" dirty="0"/>
          </a:p>
        </p:txBody>
      </p:sp>
      <p:sp>
        <p:nvSpPr>
          <p:cNvPr id="3" name="Content Placeholder 2"/>
          <p:cNvSpPr>
            <a:spLocks noGrp="1"/>
          </p:cNvSpPr>
          <p:nvPr>
            <p:ph idx="1"/>
          </p:nvPr>
        </p:nvSpPr>
        <p:spPr/>
        <p:txBody>
          <a:bodyPr/>
          <a:lstStyle/>
          <a:p>
            <a:endParaRPr lang="en-US" dirty="0" smtClean="0"/>
          </a:p>
          <a:p>
            <a:r>
              <a:rPr lang="en-US" dirty="0" smtClean="0"/>
              <a:t>Every district must designate a local homeless education liaison</a:t>
            </a:r>
          </a:p>
          <a:p>
            <a:r>
              <a:rPr lang="en-US" dirty="0" smtClean="0"/>
              <a:t>District must ensure that the local liaison is trained in the proper administration of the McKinney-Vento statute</a:t>
            </a:r>
          </a:p>
          <a:p>
            <a:r>
              <a:rPr lang="en-US" dirty="0" smtClean="0"/>
              <a:t>Districts must identify homeless children, even if they are not currently enrolled in school</a:t>
            </a:r>
          </a:p>
          <a:p>
            <a:r>
              <a:rPr lang="en-US" dirty="0" smtClean="0"/>
              <a:t>Districts must review policies to eliminate barriers to homeless children and youth</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542E4-2CCF-42F6-9D92-ED568035133D}" type="slidenum">
              <a:rPr lang="en-US" smtClean="0"/>
              <a:t>25</a:t>
            </a:fld>
            <a:endParaRPr lang="en-US"/>
          </a:p>
        </p:txBody>
      </p:sp>
    </p:spTree>
    <p:extLst>
      <p:ext uri="{BB962C8B-B14F-4D97-AF65-F5344CB8AC3E}">
        <p14:creationId xmlns:p14="http://schemas.microsoft.com/office/powerpoint/2010/main" val="201017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Responsibilities</a:t>
            </a:r>
            <a:endParaRPr lang="en-US" dirty="0"/>
          </a:p>
        </p:txBody>
      </p:sp>
      <p:sp>
        <p:nvSpPr>
          <p:cNvPr id="3" name="Content Placeholder 2"/>
          <p:cNvSpPr>
            <a:spLocks noGrp="1"/>
          </p:cNvSpPr>
          <p:nvPr>
            <p:ph idx="1"/>
          </p:nvPr>
        </p:nvSpPr>
        <p:spPr/>
        <p:txBody>
          <a:bodyPr>
            <a:normAutofit/>
          </a:bodyPr>
          <a:lstStyle/>
          <a:p>
            <a:r>
              <a:rPr lang="en-US" dirty="0" smtClean="0"/>
              <a:t>Providing immediate enrollment</a:t>
            </a:r>
          </a:p>
          <a:p>
            <a:r>
              <a:rPr lang="en-US" dirty="0" smtClean="0"/>
              <a:t>Informing parents, guardians, and/or youth of their educational rights</a:t>
            </a:r>
          </a:p>
          <a:p>
            <a:r>
              <a:rPr lang="en-US" dirty="0" smtClean="0"/>
              <a:t>Ensuring the public posting of educational rights through the school district and community</a:t>
            </a:r>
          </a:p>
          <a:p>
            <a:r>
              <a:rPr lang="en-US" dirty="0" smtClean="0"/>
              <a:t>Linking homeless students with educational and other services, including preschool and health services</a:t>
            </a:r>
          </a:p>
          <a:p>
            <a:r>
              <a:rPr lang="en-US" dirty="0" smtClean="0"/>
              <a:t>Ensuring that disputes are resolved promptly</a:t>
            </a:r>
          </a:p>
          <a:p>
            <a:r>
              <a:rPr lang="en-US" dirty="0" smtClean="0"/>
              <a:t>Collaborating with other district programs and community agencies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542E4-2CCF-42F6-9D92-ED568035133D}" type="slidenum">
              <a:rPr lang="en-US" smtClean="0"/>
              <a:t>26</a:t>
            </a:fld>
            <a:endParaRPr lang="en-US"/>
          </a:p>
        </p:txBody>
      </p:sp>
    </p:spTree>
    <p:extLst>
      <p:ext uri="{BB962C8B-B14F-4D97-AF65-F5344CB8AC3E}">
        <p14:creationId xmlns:p14="http://schemas.microsoft.com/office/powerpoint/2010/main" val="30833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a neighbor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Share with the person next to you- </a:t>
            </a:r>
          </a:p>
          <a:p>
            <a:pPr marL="0" indent="0">
              <a:buNone/>
            </a:pPr>
            <a:endParaRPr lang="en-US" dirty="0"/>
          </a:p>
          <a:p>
            <a:pPr marL="0" indent="0">
              <a:buNone/>
            </a:pPr>
            <a:r>
              <a:rPr lang="en-US" dirty="0" smtClean="0"/>
              <a:t>What are the Child Find requirements for children who are homeless?</a:t>
            </a:r>
          </a:p>
          <a:p>
            <a:pPr marL="0" indent="0">
              <a:buNone/>
            </a:pPr>
            <a:endParaRPr lang="en-US" dirty="0"/>
          </a:p>
          <a:p>
            <a:pPr marL="0" indent="0">
              <a:buNone/>
            </a:pPr>
            <a:r>
              <a:rPr lang="en-US" dirty="0" smtClean="0"/>
              <a:t>Does the school have to initiate Child Find process for children who are homeless that MAY leave during the academic school year? </a:t>
            </a:r>
          </a:p>
          <a:p>
            <a:pPr marL="0" indent="0">
              <a:buNone/>
            </a:pPr>
            <a:endParaRPr lang="en-US" dirty="0"/>
          </a:p>
          <a:p>
            <a:pPr marL="0" indent="0">
              <a:buNone/>
            </a:pPr>
            <a:r>
              <a:rPr lang="en-US" dirty="0" smtClean="0"/>
              <a:t>Discuss at least two special education barriers that children who are homeless </a:t>
            </a:r>
            <a:r>
              <a:rPr lang="en-US" smtClean="0"/>
              <a:t>may have?  </a:t>
            </a:r>
            <a:endParaRPr lang="en-US" dirty="0" smtClean="0"/>
          </a:p>
          <a:p>
            <a:pPr marL="0" indent="0">
              <a:buNone/>
            </a:pPr>
            <a:endParaRPr lang="en-US" dirty="0"/>
          </a:p>
          <a:p>
            <a:pPr marL="0" indent="0">
              <a:buNone/>
            </a:pPr>
            <a:r>
              <a:rPr lang="en-US" dirty="0" smtClean="0"/>
              <a:t>Identify current Child Find processes in your district. Discuss with your neighbor.</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76462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Children who are homeless are twice as likely to have a learning disability.  </a:t>
            </a:r>
            <a:endParaRPr lang="en-US" sz="4000" dirty="0"/>
          </a:p>
        </p:txBody>
      </p:sp>
    </p:spTree>
    <p:extLst>
      <p:ext uri="{BB962C8B-B14F-4D97-AF65-F5344CB8AC3E}">
        <p14:creationId xmlns:p14="http://schemas.microsoft.com/office/powerpoint/2010/main" val="23300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idx="1"/>
          </p:nvPr>
        </p:nvSpPr>
        <p:spPr/>
        <p:txBody>
          <a:bodyPr/>
          <a:lstStyle/>
          <a:p>
            <a:pPr marL="0" indent="0" algn="ctr">
              <a:buNone/>
            </a:pPr>
            <a:r>
              <a:rPr lang="en-US" sz="4000" dirty="0" smtClean="0"/>
              <a:t>Children who are homeless are twice as likely to have a learning disability.  </a:t>
            </a:r>
          </a:p>
          <a:p>
            <a:pPr marL="0" indent="0">
              <a:buNone/>
            </a:pPr>
            <a:endParaRPr lang="en-US" dirty="0" smtClean="0"/>
          </a:p>
          <a:p>
            <a:pPr marL="0" indent="0" algn="ctr">
              <a:buNone/>
            </a:pPr>
            <a:r>
              <a:rPr lang="en-US" sz="8800" b="1" dirty="0" smtClean="0">
                <a:solidFill>
                  <a:srgbClr val="FF0000"/>
                </a:solidFill>
              </a:rPr>
              <a:t>True</a:t>
            </a:r>
            <a:endParaRPr lang="en-US" sz="8800" b="1" dirty="0">
              <a:solidFill>
                <a:srgbClr val="FF0000"/>
              </a:solidFill>
            </a:endParaRPr>
          </a:p>
        </p:txBody>
      </p:sp>
    </p:spTree>
    <p:extLst>
      <p:ext uri="{BB962C8B-B14F-4D97-AF65-F5344CB8AC3E}">
        <p14:creationId xmlns:p14="http://schemas.microsoft.com/office/powerpoint/2010/main" val="245858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Children who are homeless are twice as likely to have an emotional disturbance as children who are not homeless.  </a:t>
            </a:r>
            <a:endParaRPr lang="en-US" sz="4000" dirty="0"/>
          </a:p>
        </p:txBody>
      </p:sp>
    </p:spTree>
    <p:extLst>
      <p:ext uri="{BB962C8B-B14F-4D97-AF65-F5344CB8AC3E}">
        <p14:creationId xmlns:p14="http://schemas.microsoft.com/office/powerpoint/2010/main" val="9974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idx="1"/>
          </p:nvPr>
        </p:nvSpPr>
        <p:spPr/>
        <p:txBody>
          <a:bodyPr/>
          <a:lstStyle/>
          <a:p>
            <a:pPr marL="0" indent="0" algn="ctr">
              <a:buNone/>
            </a:pPr>
            <a:r>
              <a:rPr lang="en-US" sz="3200" dirty="0" smtClean="0"/>
              <a:t>Children who are homeless are twice as likely to have an emotional disturbance as children who are not homeless.  </a:t>
            </a:r>
          </a:p>
          <a:p>
            <a:pPr marL="0" indent="0">
              <a:buNone/>
            </a:pPr>
            <a:endParaRPr lang="en-US" dirty="0"/>
          </a:p>
          <a:p>
            <a:pPr marL="0" indent="0" algn="ctr">
              <a:buNone/>
            </a:pPr>
            <a:r>
              <a:rPr lang="en-US" sz="5400" b="1" dirty="0" smtClean="0">
                <a:solidFill>
                  <a:srgbClr val="FF0000"/>
                </a:solidFill>
              </a:rPr>
              <a:t>False</a:t>
            </a:r>
          </a:p>
          <a:p>
            <a:pPr marL="0" indent="0" algn="ctr">
              <a:buNone/>
            </a:pPr>
            <a:r>
              <a:rPr lang="en-US" sz="3600" dirty="0" smtClean="0">
                <a:solidFill>
                  <a:srgbClr val="FF0000"/>
                </a:solidFill>
              </a:rPr>
              <a:t>Children who are homeless are THREE times as likely to have an emotional disturbance as children who are not homeless. </a:t>
            </a:r>
            <a:endParaRPr lang="en-US" sz="3600" dirty="0">
              <a:solidFill>
                <a:srgbClr val="FF0000"/>
              </a:solidFill>
            </a:endParaRPr>
          </a:p>
        </p:txBody>
      </p:sp>
    </p:spTree>
    <p:extLst>
      <p:ext uri="{BB962C8B-B14F-4D97-AF65-F5344CB8AC3E}">
        <p14:creationId xmlns:p14="http://schemas.microsoft.com/office/powerpoint/2010/main" val="269798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on Health and Development</a:t>
            </a:r>
            <a:endParaRPr lang="en-US" dirty="0"/>
          </a:p>
        </p:txBody>
      </p:sp>
      <p:sp>
        <p:nvSpPr>
          <p:cNvPr id="3" name="Content Placeholder 2"/>
          <p:cNvSpPr>
            <a:spLocks noGrp="1"/>
          </p:cNvSpPr>
          <p:nvPr>
            <p:ph idx="1"/>
          </p:nvPr>
        </p:nvSpPr>
        <p:spPr/>
        <p:txBody>
          <a:bodyPr>
            <a:normAutofit/>
          </a:bodyPr>
          <a:lstStyle/>
          <a:p>
            <a:r>
              <a:rPr lang="en-US" b="1" dirty="0" smtClean="0"/>
              <a:t>Poverty Risk Factors</a:t>
            </a:r>
          </a:p>
          <a:p>
            <a:endParaRPr lang="en-US" b="1" dirty="0" smtClean="0"/>
          </a:p>
          <a:p>
            <a:pPr lvl="1"/>
            <a:r>
              <a:rPr lang="en-US" b="1" dirty="0" smtClean="0"/>
              <a:t>E</a:t>
            </a:r>
            <a:r>
              <a:rPr lang="en-US" dirty="0" smtClean="0"/>
              <a:t>motional &amp; Social Challenges</a:t>
            </a:r>
          </a:p>
          <a:p>
            <a:pPr lvl="1"/>
            <a:endParaRPr lang="en-US" dirty="0" smtClean="0"/>
          </a:p>
          <a:p>
            <a:pPr lvl="1"/>
            <a:r>
              <a:rPr lang="en-US" b="1" dirty="0" smtClean="0"/>
              <a:t>A</a:t>
            </a:r>
            <a:r>
              <a:rPr lang="en-US" dirty="0" smtClean="0"/>
              <a:t>cute &amp; Chronic Stressors</a:t>
            </a:r>
          </a:p>
          <a:p>
            <a:pPr lvl="1"/>
            <a:endParaRPr lang="en-US" dirty="0" smtClean="0"/>
          </a:p>
          <a:p>
            <a:pPr lvl="1"/>
            <a:r>
              <a:rPr lang="en-US" b="1" dirty="0" smtClean="0"/>
              <a:t>C</a:t>
            </a:r>
            <a:r>
              <a:rPr lang="en-US" dirty="0" smtClean="0"/>
              <a:t>ognitive Lags</a:t>
            </a:r>
          </a:p>
          <a:p>
            <a:pPr lvl="1"/>
            <a:endParaRPr lang="en-US" dirty="0" smtClean="0"/>
          </a:p>
          <a:p>
            <a:pPr lvl="1"/>
            <a:r>
              <a:rPr lang="en-US" b="1" dirty="0" smtClean="0"/>
              <a:t>H</a:t>
            </a:r>
            <a:r>
              <a:rPr lang="en-US" dirty="0" smtClean="0"/>
              <a:t>ealth &amp; Safety Issues</a:t>
            </a:r>
          </a:p>
          <a:p>
            <a:pPr lvl="1"/>
            <a:endParaRPr lang="en-US" dirty="0" smtClean="0"/>
          </a:p>
          <a:p>
            <a:pPr marL="365760" lvl="1" indent="0" algn="r">
              <a:buNone/>
            </a:pPr>
            <a:r>
              <a:rPr lang="en-US" sz="1200" u="sng" dirty="0"/>
              <a:t>Teaching with Poverty in Mind: What Being Poor Does to Kids’ Brains and What Schools Can Do About It </a:t>
            </a:r>
            <a:r>
              <a:rPr lang="en-US" sz="1200" dirty="0"/>
              <a:t>by Eric Jensen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542E4-2CCF-42F6-9D92-ED568035133D}" type="slidenum">
              <a:rPr lang="en-US" smtClean="0"/>
              <a:t>7</a:t>
            </a:fld>
            <a:endParaRPr lang="en-US"/>
          </a:p>
        </p:txBody>
      </p:sp>
    </p:spTree>
    <p:extLst>
      <p:ext uri="{BB962C8B-B14F-4D97-AF65-F5344CB8AC3E}">
        <p14:creationId xmlns:p14="http://schemas.microsoft.com/office/powerpoint/2010/main" val="393007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on Health and Development</a:t>
            </a:r>
            <a:endParaRPr lang="en-US" dirty="0"/>
          </a:p>
        </p:txBody>
      </p:sp>
      <p:sp>
        <p:nvSpPr>
          <p:cNvPr id="3" name="Content Placeholder 2"/>
          <p:cNvSpPr>
            <a:spLocks noGrp="1"/>
          </p:cNvSpPr>
          <p:nvPr>
            <p:ph idx="1"/>
          </p:nvPr>
        </p:nvSpPr>
        <p:spPr/>
        <p:txBody>
          <a:bodyPr>
            <a:normAutofit/>
          </a:bodyPr>
          <a:lstStyle/>
          <a:p>
            <a:r>
              <a:rPr lang="en-US" dirty="0" smtClean="0"/>
              <a:t>75% - at least one major developmental delay</a:t>
            </a:r>
          </a:p>
          <a:p>
            <a:r>
              <a:rPr lang="en-US" dirty="0" smtClean="0"/>
              <a:t>40% - two or more major developmental delays</a:t>
            </a:r>
          </a:p>
          <a:p>
            <a:r>
              <a:rPr lang="en-US" dirty="0" smtClean="0"/>
              <a:t>35% - emotional or behavioral problems</a:t>
            </a:r>
          </a:p>
          <a:p>
            <a:pPr lvl="1"/>
            <a:r>
              <a:rPr lang="en-US" dirty="0" smtClean="0"/>
              <a:t>Anxiety</a:t>
            </a:r>
          </a:p>
          <a:p>
            <a:pPr lvl="1"/>
            <a:r>
              <a:rPr lang="en-US" dirty="0" smtClean="0"/>
              <a:t>Depression</a:t>
            </a:r>
          </a:p>
          <a:p>
            <a:pPr lvl="1"/>
            <a:r>
              <a:rPr lang="en-US" dirty="0" smtClean="0"/>
              <a:t>Aggression and hostility</a:t>
            </a:r>
          </a:p>
          <a:p>
            <a:pPr lvl="1"/>
            <a:r>
              <a:rPr lang="en-US" dirty="0" smtClean="0"/>
              <a:t>Withdrawal</a:t>
            </a:r>
          </a:p>
          <a:p>
            <a:pPr lvl="1"/>
            <a:r>
              <a:rPr lang="en-US" dirty="0" smtClean="0"/>
              <a:t>Intense reaction to “minor events”</a:t>
            </a:r>
          </a:p>
          <a:p>
            <a:r>
              <a:rPr lang="en-US" dirty="0" smtClean="0"/>
              <a:t>20% - extreme emotional distress warranting professional intervention</a:t>
            </a:r>
          </a:p>
          <a:p>
            <a:pPr lvl="1"/>
            <a:r>
              <a:rPr lang="en-US" dirty="0" smtClean="0"/>
              <a:t>75% of these children do not receive treatment</a:t>
            </a:r>
          </a:p>
          <a:p>
            <a:pPr marL="365760" lvl="1" indent="0" algn="r">
              <a:buNone/>
            </a:pPr>
            <a:r>
              <a:rPr lang="en-US" sz="1100" dirty="0"/>
              <a:t>From </a:t>
            </a:r>
            <a:r>
              <a:rPr lang="en-US" sz="1100" i="1" dirty="0"/>
              <a:t>McKinney-Vento and Preschool Aged Homeless Children</a:t>
            </a:r>
            <a:r>
              <a:rPr lang="en-US" sz="1100" dirty="0"/>
              <a:t>, National Center for Homeless Education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542E4-2CCF-42F6-9D92-ED568035133D}" type="slidenum">
              <a:rPr lang="en-US" smtClean="0"/>
              <a:t>8</a:t>
            </a:fld>
            <a:endParaRPr lang="en-US"/>
          </a:p>
        </p:txBody>
      </p:sp>
    </p:spTree>
    <p:extLst>
      <p:ext uri="{BB962C8B-B14F-4D97-AF65-F5344CB8AC3E}">
        <p14:creationId xmlns:p14="http://schemas.microsoft.com/office/powerpoint/2010/main" val="402861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by the Numbers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4623243"/>
              </p:ext>
            </p:extLst>
          </p:nvPr>
        </p:nvGraphicFramePr>
        <p:xfrm>
          <a:off x="1295401" y="1828800"/>
          <a:ext cx="9601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99542E4-2CCF-42F6-9D92-ED568035133D}" type="slidenum">
              <a:rPr lang="en-US" smtClean="0"/>
              <a:t>9</a:t>
            </a:fld>
            <a:endParaRPr lang="en-US"/>
          </a:p>
        </p:txBody>
      </p:sp>
    </p:spTree>
    <p:extLst>
      <p:ext uri="{BB962C8B-B14F-4D97-AF65-F5344CB8AC3E}">
        <p14:creationId xmlns:p14="http://schemas.microsoft.com/office/powerpoint/2010/main" val="67178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335</TotalTime>
  <Words>1341</Words>
  <Application>Microsoft Office PowerPoint</Application>
  <PresentationFormat>Widescreen</PresentationFormat>
  <Paragraphs>144</Paragraphs>
  <Slides>27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Calibri</vt:lpstr>
      <vt:lpstr>Calibri Light</vt:lpstr>
      <vt:lpstr>Retrospect</vt:lpstr>
      <vt:lpstr>Child Find and Children who are Homeless </vt:lpstr>
      <vt:lpstr>Session Goal</vt:lpstr>
      <vt:lpstr>True or False </vt:lpstr>
      <vt:lpstr>True or False </vt:lpstr>
      <vt:lpstr>True or False </vt:lpstr>
      <vt:lpstr>True or False </vt:lpstr>
      <vt:lpstr>Impacts on Health and Development</vt:lpstr>
      <vt:lpstr>Impacts on Health and Development</vt:lpstr>
      <vt:lpstr>Wyoming by the Numbers</vt:lpstr>
      <vt:lpstr>Barriers to special education services </vt:lpstr>
      <vt:lpstr>Frequently Asked Questions: Child Find and Children who are Homeless</vt:lpstr>
      <vt:lpstr>Frequently Asked Questions: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F&amp;Q Continue Child Find and Children who are Homeless</vt:lpstr>
      <vt:lpstr>District Responsibilities</vt:lpstr>
      <vt:lpstr>District Responsibilities</vt:lpstr>
      <vt:lpstr>Review with a neighbor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Hiler</dc:creator>
  <cp:lastModifiedBy>Kenya Haynes</cp:lastModifiedBy>
  <cp:revision>19</cp:revision>
  <dcterms:created xsi:type="dcterms:W3CDTF">2015-05-26T20:01:09Z</dcterms:created>
  <dcterms:modified xsi:type="dcterms:W3CDTF">2015-06-02T15:10:45Z</dcterms:modified>
</cp:coreProperties>
</file>