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theme/themeOverride2.xml" ContentType="application/vnd.openxmlformats-officedocument.themeOverride+xml"/>
  <Override PartName="/ppt/drawings/drawing2.xml" ContentType="application/vnd.openxmlformats-officedocument.drawingml.chartshapes+xml"/>
  <Override PartName="/ppt/charts/chart3.xml" ContentType="application/vnd.openxmlformats-officedocument.drawingml.chart+xml"/>
  <Override PartName="/ppt/theme/themeOverride3.xml" ContentType="application/vnd.openxmlformats-officedocument.themeOverride+xml"/>
  <Override PartName="/ppt/drawings/drawing3.xml" ContentType="application/vnd.openxmlformats-officedocument.drawingml.chartshapes+xml"/>
  <Override PartName="/ppt/charts/chart4.xml" ContentType="application/vnd.openxmlformats-officedocument.drawingml.chart+xml"/>
  <Override PartName="/ppt/theme/themeOverride4.xml" ContentType="application/vnd.openxmlformats-officedocument.themeOverride+xml"/>
  <Override PartName="/ppt/drawings/drawing4.xml" ContentType="application/vnd.openxmlformats-officedocument.drawingml.chartshapes+xml"/>
  <Override PartName="/ppt/charts/chart5.xml" ContentType="application/vnd.openxmlformats-officedocument.drawingml.chart+xml"/>
  <Override PartName="/ppt/theme/themeOverride5.xml" ContentType="application/vnd.openxmlformats-officedocument.themeOverride+xml"/>
  <Override PartName="/ppt/drawings/drawing5.xml" ContentType="application/vnd.openxmlformats-officedocument.drawingml.chartshapes+xml"/>
  <Override PartName="/ppt/charts/chart6.xml" ContentType="application/vnd.openxmlformats-officedocument.drawingml.chart+xml"/>
  <Override PartName="/ppt/theme/themeOverride6.xml" ContentType="application/vnd.openxmlformats-officedocument.themeOverride+xml"/>
  <Override PartName="/ppt/drawings/drawing6.xml" ContentType="application/vnd.openxmlformats-officedocument.drawingml.chartshapes+xml"/>
  <Override PartName="/ppt/charts/chart7.xml" ContentType="application/vnd.openxmlformats-officedocument.drawingml.chart+xml"/>
  <Override PartName="/ppt/theme/themeOverride7.xml" ContentType="application/vnd.openxmlformats-officedocument.themeOverride+xml"/>
  <Override PartName="/ppt/drawings/drawing7.xml" ContentType="application/vnd.openxmlformats-officedocument.drawingml.chartshapes+xml"/>
  <Override PartName="/ppt/charts/chart8.xml" ContentType="application/vnd.openxmlformats-officedocument.drawingml.chart+xml"/>
  <Override PartName="/ppt/theme/themeOverride8.xml" ContentType="application/vnd.openxmlformats-officedocument.themeOverride+xml"/>
  <Override PartName="/ppt/drawings/drawing8.xml" ContentType="application/vnd.openxmlformats-officedocument.drawingml.chartshapes+xml"/>
  <Override PartName="/ppt/charts/chart9.xml" ContentType="application/vnd.openxmlformats-officedocument.drawingml.chart+xml"/>
  <Override PartName="/ppt/theme/themeOverride9.xml" ContentType="application/vnd.openxmlformats-officedocument.themeOverride+xml"/>
  <Override PartName="/ppt/drawings/drawing9.xml" ContentType="application/vnd.openxmlformats-officedocument.drawingml.chartshapes+xml"/>
  <Override PartName="/ppt/charts/chart10.xml" ContentType="application/vnd.openxmlformats-officedocument.drawingml.chart+xml"/>
  <Override PartName="/ppt/theme/themeOverride10.xml" ContentType="application/vnd.openxmlformats-officedocument.themeOverride+xml"/>
  <Override PartName="/ppt/drawings/drawing10.xml" ContentType="application/vnd.openxmlformats-officedocument.drawingml.chartshapes+xml"/>
  <Override PartName="/ppt/charts/chart11.xml" ContentType="application/vnd.openxmlformats-officedocument.drawingml.chart+xml"/>
  <Override PartName="/ppt/theme/themeOverride11.xml" ContentType="application/vnd.openxmlformats-officedocument.themeOverride+xml"/>
  <Override PartName="/ppt/drawings/drawing11.xml" ContentType="application/vnd.openxmlformats-officedocument.drawingml.chartshapes+xml"/>
  <Override PartName="/ppt/charts/chart12.xml" ContentType="application/vnd.openxmlformats-officedocument.drawingml.chart+xml"/>
  <Override PartName="/ppt/theme/themeOverride12.xml" ContentType="application/vnd.openxmlformats-officedocument.themeOverride+xml"/>
  <Override PartName="/ppt/drawings/drawing12.xml" ContentType="application/vnd.openxmlformats-officedocument.drawingml.chartshapes+xml"/>
  <Override PartName="/ppt/charts/chart13.xml" ContentType="application/vnd.openxmlformats-officedocument.drawingml.chart+xml"/>
  <Override PartName="/ppt/theme/themeOverride13.xml" ContentType="application/vnd.openxmlformats-officedocument.themeOverride+xml"/>
  <Override PartName="/ppt/drawings/drawing13.xml" ContentType="application/vnd.openxmlformats-officedocument.drawingml.chartshapes+xml"/>
  <Override PartName="/ppt/charts/chart14.xml" ContentType="application/vnd.openxmlformats-officedocument.drawingml.chart+xml"/>
  <Override PartName="/ppt/theme/themeOverride14.xml" ContentType="application/vnd.openxmlformats-officedocument.themeOverride+xml"/>
  <Override PartName="/ppt/drawings/drawing14.xml" ContentType="application/vnd.openxmlformats-officedocument.drawingml.chartshapes+xml"/>
  <Override PartName="/ppt/charts/chart15.xml" ContentType="application/vnd.openxmlformats-officedocument.drawingml.chart+xml"/>
  <Override PartName="/ppt/theme/themeOverride15.xml" ContentType="application/vnd.openxmlformats-officedocument.themeOverride+xml"/>
  <Override PartName="/ppt/drawings/drawing15.xml" ContentType="application/vnd.openxmlformats-officedocument.drawingml.chartshapes+xml"/>
  <Override PartName="/ppt/charts/chart16.xml" ContentType="application/vnd.openxmlformats-officedocument.drawingml.chart+xml"/>
  <Override PartName="/ppt/theme/themeOverride16.xml" ContentType="application/vnd.openxmlformats-officedocument.themeOverride+xml"/>
  <Override PartName="/ppt/drawings/drawing16.xml" ContentType="application/vnd.openxmlformats-officedocument.drawingml.chartshapes+xml"/>
  <Override PartName="/ppt/charts/chart17.xml" ContentType="application/vnd.openxmlformats-officedocument.drawingml.chart+xml"/>
  <Override PartName="/ppt/theme/themeOverride17.xml" ContentType="application/vnd.openxmlformats-officedocument.themeOverride+xml"/>
  <Override PartName="/ppt/drawings/drawing17.xml" ContentType="application/vnd.openxmlformats-officedocument.drawingml.chartshapes+xml"/>
  <Override PartName="/ppt/charts/chart18.xml" ContentType="application/vnd.openxmlformats-officedocument.drawingml.chart+xml"/>
  <Override PartName="/ppt/theme/themeOverride18.xml" ContentType="application/vnd.openxmlformats-officedocument.themeOverride+xml"/>
  <Override PartName="/ppt/drawings/drawing18.xml" ContentType="application/vnd.openxmlformats-officedocument.drawingml.chartshapes+xml"/>
  <Override PartName="/ppt/charts/chart19.xml" ContentType="application/vnd.openxmlformats-officedocument.drawingml.chart+xml"/>
  <Override PartName="/ppt/theme/themeOverride19.xml" ContentType="application/vnd.openxmlformats-officedocument.themeOverride+xml"/>
  <Override PartName="/ppt/drawings/drawing19.xml" ContentType="application/vnd.openxmlformats-officedocument.drawingml.chartshapes+xml"/>
  <Override PartName="/ppt/charts/chart20.xml" ContentType="application/vnd.openxmlformats-officedocument.drawingml.chart+xml"/>
  <Override PartName="/ppt/theme/themeOverride20.xml" ContentType="application/vnd.openxmlformats-officedocument.themeOverride+xml"/>
  <Override PartName="/ppt/drawings/drawing20.xml" ContentType="application/vnd.openxmlformats-officedocument.drawingml.chartshapes+xml"/>
  <Override PartName="/ppt/charts/chart21.xml" ContentType="application/vnd.openxmlformats-officedocument.drawingml.chart+xml"/>
  <Override PartName="/ppt/theme/themeOverride21.xml" ContentType="application/vnd.openxmlformats-officedocument.themeOverride+xml"/>
  <Override PartName="/ppt/drawings/drawing21.xml" ContentType="application/vnd.openxmlformats-officedocument.drawingml.chartshapes+xml"/>
  <Override PartName="/ppt/charts/chart22.xml" ContentType="application/vnd.openxmlformats-officedocument.drawingml.chart+xml"/>
  <Override PartName="/ppt/theme/themeOverride22.xml" ContentType="application/vnd.openxmlformats-officedocument.themeOverride+xml"/>
  <Override PartName="/ppt/drawings/drawing22.xml" ContentType="application/vnd.openxmlformats-officedocument.drawingml.chartshapes+xml"/>
  <Override PartName="/ppt/charts/chart23.xml" ContentType="application/vnd.openxmlformats-officedocument.drawingml.chart+xml"/>
  <Override PartName="/ppt/theme/themeOverride23.xml" ContentType="application/vnd.openxmlformats-officedocument.themeOverride+xml"/>
  <Override PartName="/ppt/drawings/drawing23.xml" ContentType="application/vnd.openxmlformats-officedocument.drawingml.chartshapes+xml"/>
  <Override PartName="/ppt/charts/chart24.xml" ContentType="application/vnd.openxmlformats-officedocument.drawingml.chart+xml"/>
  <Override PartName="/ppt/theme/themeOverride24.xml" ContentType="application/vnd.openxmlformats-officedocument.themeOverride+xml"/>
  <Override PartName="/ppt/drawings/drawing24.xml" ContentType="application/vnd.openxmlformats-officedocument.drawingml.chartshapes+xml"/>
  <Override PartName="/ppt/charts/chart25.xml" ContentType="application/vnd.openxmlformats-officedocument.drawingml.chart+xml"/>
  <Override PartName="/ppt/theme/themeOverride25.xml" ContentType="application/vnd.openxmlformats-officedocument.themeOverride+xml"/>
  <Override PartName="/ppt/drawings/drawing25.xml" ContentType="application/vnd.openxmlformats-officedocument.drawingml.chartshapes+xml"/>
  <Override PartName="/ppt/charts/chart26.xml" ContentType="application/vnd.openxmlformats-officedocument.drawingml.chart+xml"/>
  <Override PartName="/ppt/theme/themeOverride26.xml" ContentType="application/vnd.openxmlformats-officedocument.themeOverride+xml"/>
  <Override PartName="/ppt/drawings/drawing26.xml" ContentType="application/vnd.openxmlformats-officedocument.drawingml.chartshapes+xml"/>
  <Override PartName="/ppt/charts/chart27.xml" ContentType="application/vnd.openxmlformats-officedocument.drawingml.chart+xml"/>
  <Override PartName="/ppt/theme/themeOverride27.xml" ContentType="application/vnd.openxmlformats-officedocument.themeOverride+xml"/>
  <Override PartName="/ppt/drawings/drawing27.xml" ContentType="application/vnd.openxmlformats-officedocument.drawingml.chartshapes+xml"/>
  <Override PartName="/ppt/charts/chart28.xml" ContentType="application/vnd.openxmlformats-officedocument.drawingml.chart+xml"/>
  <Override PartName="/ppt/theme/themeOverride28.xml" ContentType="application/vnd.openxmlformats-officedocument.themeOverride+xml"/>
  <Override PartName="/ppt/drawings/drawing28.xml" ContentType="application/vnd.openxmlformats-officedocument.drawingml.chartshapes+xml"/>
  <Override PartName="/ppt/charts/chart29.xml" ContentType="application/vnd.openxmlformats-officedocument.drawingml.chart+xml"/>
  <Override PartName="/ppt/theme/themeOverride29.xml" ContentType="application/vnd.openxmlformats-officedocument.themeOverride+xml"/>
  <Override PartName="/ppt/drawings/drawing29.xml" ContentType="application/vnd.openxmlformats-officedocument.drawingml.chartshapes+xml"/>
  <Override PartName="/ppt/charts/chart30.xml" ContentType="application/vnd.openxmlformats-officedocument.drawingml.chart+xml"/>
  <Override PartName="/ppt/theme/themeOverride30.xml" ContentType="application/vnd.openxmlformats-officedocument.themeOverride+xml"/>
  <Override PartName="/ppt/drawings/drawing30.xml" ContentType="application/vnd.openxmlformats-officedocument.drawingml.chartshapes+xml"/>
  <Override PartName="/ppt/charts/chart31.xml" ContentType="application/vnd.openxmlformats-officedocument.drawingml.chart+xml"/>
  <Override PartName="/ppt/theme/themeOverride31.xml" ContentType="application/vnd.openxmlformats-officedocument.themeOverride+xml"/>
  <Override PartName="/ppt/drawings/drawing31.xml" ContentType="application/vnd.openxmlformats-officedocument.drawingml.chartshapes+xml"/>
  <Override PartName="/ppt/charts/chart32.xml" ContentType="application/vnd.openxmlformats-officedocument.drawingml.chart+xml"/>
  <Override PartName="/ppt/theme/themeOverride32.xml" ContentType="application/vnd.openxmlformats-officedocument.themeOverride+xml"/>
  <Override PartName="/ppt/drawings/drawing32.xml" ContentType="application/vnd.openxmlformats-officedocument.drawingml.chartshapes+xml"/>
  <Override PartName="/ppt/charts/chart33.xml" ContentType="application/vnd.openxmlformats-officedocument.drawingml.chart+xml"/>
  <Override PartName="/ppt/theme/themeOverride33.xml" ContentType="application/vnd.openxmlformats-officedocument.themeOverride+xml"/>
  <Override PartName="/ppt/drawings/drawing33.xml" ContentType="application/vnd.openxmlformats-officedocument.drawingml.chartshapes+xml"/>
  <Override PartName="/ppt/charts/chart34.xml" ContentType="application/vnd.openxmlformats-officedocument.drawingml.chart+xml"/>
  <Override PartName="/ppt/theme/themeOverride34.xml" ContentType="application/vnd.openxmlformats-officedocument.themeOverride+xml"/>
  <Override PartName="/ppt/drawings/drawing34.xml" ContentType="application/vnd.openxmlformats-officedocument.drawingml.chartshapes+xml"/>
  <Override PartName="/ppt/charts/chart35.xml" ContentType="application/vnd.openxmlformats-officedocument.drawingml.chart+xml"/>
  <Override PartName="/ppt/theme/themeOverride35.xml" ContentType="application/vnd.openxmlformats-officedocument.themeOverride+xml"/>
  <Override PartName="/ppt/drawings/drawing35.xml" ContentType="application/vnd.openxmlformats-officedocument.drawingml.chartshapes+xml"/>
  <Override PartName="/ppt/charts/chart36.xml" ContentType="application/vnd.openxmlformats-officedocument.drawingml.chart+xml"/>
  <Override PartName="/ppt/theme/themeOverride36.xml" ContentType="application/vnd.openxmlformats-officedocument.themeOverride+xml"/>
  <Override PartName="/ppt/drawings/drawing36.xml" ContentType="application/vnd.openxmlformats-officedocument.drawingml.chartshapes+xml"/>
  <Override PartName="/ppt/charts/chart37.xml" ContentType="application/vnd.openxmlformats-officedocument.drawingml.chart+xml"/>
  <Override PartName="/ppt/theme/themeOverride37.xml" ContentType="application/vnd.openxmlformats-officedocument.themeOverride+xml"/>
  <Override PartName="/ppt/drawings/drawing37.xml" ContentType="application/vnd.openxmlformats-officedocument.drawingml.chartshapes+xml"/>
  <Override PartName="/ppt/charts/chart38.xml" ContentType="application/vnd.openxmlformats-officedocument.drawingml.chart+xml"/>
  <Override PartName="/ppt/theme/themeOverride38.xml" ContentType="application/vnd.openxmlformats-officedocument.themeOverride+xml"/>
  <Override PartName="/ppt/drawings/drawing38.xml" ContentType="application/vnd.openxmlformats-officedocument.drawingml.chartshapes+xml"/>
  <Override PartName="/ppt/charts/chart39.xml" ContentType="application/vnd.openxmlformats-officedocument.drawingml.chart+xml"/>
  <Override PartName="/ppt/theme/themeOverride39.xml" ContentType="application/vnd.openxmlformats-officedocument.themeOverride+xml"/>
  <Override PartName="/ppt/drawings/drawing39.xml" ContentType="application/vnd.openxmlformats-officedocument.drawingml.chartshapes+xml"/>
  <Override PartName="/ppt/charts/chart40.xml" ContentType="application/vnd.openxmlformats-officedocument.drawingml.chart+xml"/>
  <Override PartName="/ppt/theme/themeOverride40.xml" ContentType="application/vnd.openxmlformats-officedocument.themeOverride+xml"/>
  <Override PartName="/ppt/drawings/drawing40.xml" ContentType="application/vnd.openxmlformats-officedocument.drawingml.chartshapes+xml"/>
  <Override PartName="/ppt/charts/chart41.xml" ContentType="application/vnd.openxmlformats-officedocument.drawingml.chart+xml"/>
  <Override PartName="/ppt/theme/themeOverride41.xml" ContentType="application/vnd.openxmlformats-officedocument.themeOverride+xml"/>
  <Override PartName="/ppt/drawings/drawing41.xml" ContentType="application/vnd.openxmlformats-officedocument.drawingml.chartshapes+xml"/>
  <Override PartName="/ppt/charts/chart42.xml" ContentType="application/vnd.openxmlformats-officedocument.drawingml.chart+xml"/>
  <Override PartName="/ppt/theme/themeOverride42.xml" ContentType="application/vnd.openxmlformats-officedocument.themeOverride+xml"/>
  <Override PartName="/ppt/drawings/drawing42.xml" ContentType="application/vnd.openxmlformats-officedocument.drawingml.chartshapes+xml"/>
  <Override PartName="/ppt/charts/chart43.xml" ContentType="application/vnd.openxmlformats-officedocument.drawingml.chart+xml"/>
  <Override PartName="/ppt/theme/themeOverride43.xml" ContentType="application/vnd.openxmlformats-officedocument.themeOverride+xml"/>
  <Override PartName="/ppt/drawings/drawing43.xml" ContentType="application/vnd.openxmlformats-officedocument.drawingml.chartshapes+xml"/>
  <Override PartName="/ppt/charts/chart44.xml" ContentType="application/vnd.openxmlformats-officedocument.drawingml.chart+xml"/>
  <Override PartName="/ppt/theme/themeOverride44.xml" ContentType="application/vnd.openxmlformats-officedocument.themeOverride+xml"/>
  <Override PartName="/ppt/drawings/drawing44.xml" ContentType="application/vnd.openxmlformats-officedocument.drawingml.chartshapes+xml"/>
  <Override PartName="/ppt/charts/chart45.xml" ContentType="application/vnd.openxmlformats-officedocument.drawingml.chart+xml"/>
  <Override PartName="/ppt/theme/themeOverride45.xml" ContentType="application/vnd.openxmlformats-officedocument.themeOverride+xml"/>
  <Override PartName="/ppt/drawings/drawing45.xml" ContentType="application/vnd.openxmlformats-officedocument.drawingml.chartshapes+xml"/>
  <Override PartName="/ppt/charts/chart46.xml" ContentType="application/vnd.openxmlformats-officedocument.drawingml.chart+xml"/>
  <Override PartName="/ppt/theme/themeOverride46.xml" ContentType="application/vnd.openxmlformats-officedocument.themeOverride+xml"/>
  <Override PartName="/ppt/drawings/drawing46.xml" ContentType="application/vnd.openxmlformats-officedocument.drawingml.chartshapes+xml"/>
  <Override PartName="/ppt/charts/chart47.xml" ContentType="application/vnd.openxmlformats-officedocument.drawingml.chart+xml"/>
  <Override PartName="/ppt/theme/themeOverride47.xml" ContentType="application/vnd.openxmlformats-officedocument.themeOverride+xml"/>
  <Override PartName="/ppt/drawings/drawing47.xml" ContentType="application/vnd.openxmlformats-officedocument.drawingml.chartshapes+xml"/>
  <Override PartName="/ppt/charts/chart48.xml" ContentType="application/vnd.openxmlformats-officedocument.drawingml.chart+xml"/>
  <Override PartName="/ppt/theme/themeOverride48.xml" ContentType="application/vnd.openxmlformats-officedocument.themeOverride+xml"/>
  <Override PartName="/ppt/drawings/drawing48.xml" ContentType="application/vnd.openxmlformats-officedocument.drawingml.chartshapes+xml"/>
  <Override PartName="/ppt/charts/chart49.xml" ContentType="application/vnd.openxmlformats-officedocument.drawingml.chart+xml"/>
  <Override PartName="/ppt/theme/themeOverride49.xml" ContentType="application/vnd.openxmlformats-officedocument.themeOverride+xml"/>
  <Override PartName="/ppt/drawings/drawing49.xml" ContentType="application/vnd.openxmlformats-officedocument.drawingml.chartshapes+xml"/>
  <Override PartName="/ppt/charts/chart50.xml" ContentType="application/vnd.openxmlformats-officedocument.drawingml.chart+xml"/>
  <Override PartName="/ppt/theme/themeOverride50.xml" ContentType="application/vnd.openxmlformats-officedocument.themeOverride+xml"/>
  <Override PartName="/ppt/drawings/drawing50.xml" ContentType="application/vnd.openxmlformats-officedocument.drawingml.chartshapes+xml"/>
  <Override PartName="/ppt/charts/chart51.xml" ContentType="application/vnd.openxmlformats-officedocument.drawingml.chart+xml"/>
  <Override PartName="/ppt/theme/themeOverride51.xml" ContentType="application/vnd.openxmlformats-officedocument.themeOverride+xml"/>
  <Override PartName="/ppt/drawings/drawing51.xml" ContentType="application/vnd.openxmlformats-officedocument.drawingml.chartshapes+xml"/>
  <Override PartName="/ppt/charts/chart52.xml" ContentType="application/vnd.openxmlformats-officedocument.drawingml.chart+xml"/>
  <Override PartName="/ppt/theme/themeOverride52.xml" ContentType="application/vnd.openxmlformats-officedocument.themeOverride+xml"/>
  <Override PartName="/ppt/drawings/drawing52.xml" ContentType="application/vnd.openxmlformats-officedocument.drawingml.chartshapes+xml"/>
  <Override PartName="/ppt/charts/chart53.xml" ContentType="application/vnd.openxmlformats-officedocument.drawingml.chart+xml"/>
  <Override PartName="/ppt/theme/themeOverride53.xml" ContentType="application/vnd.openxmlformats-officedocument.themeOverride+xml"/>
  <Override PartName="/ppt/drawings/drawing53.xml" ContentType="application/vnd.openxmlformats-officedocument.drawingml.chartshapes+xml"/>
  <Override PartName="/ppt/charts/chart54.xml" ContentType="application/vnd.openxmlformats-officedocument.drawingml.chart+xml"/>
  <Override PartName="/ppt/theme/themeOverride54.xml" ContentType="application/vnd.openxmlformats-officedocument.themeOverride+xml"/>
  <Override PartName="/ppt/drawings/drawing54.xml" ContentType="application/vnd.openxmlformats-officedocument.drawingml.chartshapes+xml"/>
  <Override PartName="/ppt/charts/chart55.xml" ContentType="application/vnd.openxmlformats-officedocument.drawingml.chart+xml"/>
  <Override PartName="/ppt/theme/themeOverride55.xml" ContentType="application/vnd.openxmlformats-officedocument.themeOverride+xml"/>
  <Override PartName="/ppt/drawings/drawing55.xml" ContentType="application/vnd.openxmlformats-officedocument.drawingml.chartshapes+xml"/>
  <Override PartName="/ppt/charts/chart56.xml" ContentType="application/vnd.openxmlformats-officedocument.drawingml.chart+xml"/>
  <Override PartName="/ppt/theme/themeOverride56.xml" ContentType="application/vnd.openxmlformats-officedocument.themeOverride+xml"/>
  <Override PartName="/ppt/drawings/drawing56.xml" ContentType="application/vnd.openxmlformats-officedocument.drawingml.chartshapes+xml"/>
  <Override PartName="/ppt/charts/chart57.xml" ContentType="application/vnd.openxmlformats-officedocument.drawingml.chart+xml"/>
  <Override PartName="/ppt/theme/themeOverride57.xml" ContentType="application/vnd.openxmlformats-officedocument.themeOverride+xml"/>
  <Override PartName="/ppt/drawings/drawing57.xml" ContentType="application/vnd.openxmlformats-officedocument.drawingml.chartshapes+xml"/>
  <Override PartName="/ppt/charts/chart58.xml" ContentType="application/vnd.openxmlformats-officedocument.drawingml.chart+xml"/>
  <Override PartName="/ppt/theme/themeOverride58.xml" ContentType="application/vnd.openxmlformats-officedocument.themeOverride+xml"/>
  <Override PartName="/ppt/drawings/drawing58.xml" ContentType="application/vnd.openxmlformats-officedocument.drawingml.chartshapes+xml"/>
  <Override PartName="/ppt/charts/chart59.xml" ContentType="application/vnd.openxmlformats-officedocument.drawingml.chart+xml"/>
  <Override PartName="/ppt/theme/themeOverride59.xml" ContentType="application/vnd.openxmlformats-officedocument.themeOverride+xml"/>
  <Override PartName="/ppt/drawings/drawing59.xml" ContentType="application/vnd.openxmlformats-officedocument.drawingml.chartshapes+xml"/>
  <Override PartName="/ppt/charts/chart60.xml" ContentType="application/vnd.openxmlformats-officedocument.drawingml.chart+xml"/>
  <Override PartName="/ppt/theme/themeOverride60.xml" ContentType="application/vnd.openxmlformats-officedocument.themeOverride+xml"/>
  <Override PartName="/ppt/drawings/drawing60.xml" ContentType="application/vnd.openxmlformats-officedocument.drawingml.chartshapes+xml"/>
  <Override PartName="/ppt/charts/chart61.xml" ContentType="application/vnd.openxmlformats-officedocument.drawingml.chart+xml"/>
  <Override PartName="/ppt/theme/themeOverride61.xml" ContentType="application/vnd.openxmlformats-officedocument.themeOverride+xml"/>
  <Override PartName="/ppt/drawings/drawing61.xml" ContentType="application/vnd.openxmlformats-officedocument.drawingml.chartshapes+xml"/>
  <Override PartName="/ppt/charts/chart62.xml" ContentType="application/vnd.openxmlformats-officedocument.drawingml.chart+xml"/>
  <Override PartName="/ppt/theme/themeOverride62.xml" ContentType="application/vnd.openxmlformats-officedocument.themeOverride+xml"/>
  <Override PartName="/ppt/drawings/drawing62.xml" ContentType="application/vnd.openxmlformats-officedocument.drawingml.chartshapes+xml"/>
  <Override PartName="/ppt/charts/chart63.xml" ContentType="application/vnd.openxmlformats-officedocument.drawingml.chart+xml"/>
  <Override PartName="/ppt/theme/themeOverride63.xml" ContentType="application/vnd.openxmlformats-officedocument.themeOverride+xml"/>
  <Override PartName="/ppt/drawings/drawing63.xml" ContentType="application/vnd.openxmlformats-officedocument.drawingml.chartshapes+xml"/>
  <Override PartName="/ppt/charts/chart64.xml" ContentType="application/vnd.openxmlformats-officedocument.drawingml.chart+xml"/>
  <Override PartName="/ppt/theme/themeOverride64.xml" ContentType="application/vnd.openxmlformats-officedocument.themeOverride+xml"/>
  <Override PartName="/ppt/drawings/drawing64.xml" ContentType="application/vnd.openxmlformats-officedocument.drawingml.chartshapes+xml"/>
  <Override PartName="/ppt/charts/chart65.xml" ContentType="application/vnd.openxmlformats-officedocument.drawingml.chart+xml"/>
  <Override PartName="/ppt/theme/themeOverride65.xml" ContentType="application/vnd.openxmlformats-officedocument.themeOverride+xml"/>
  <Override PartName="/ppt/drawings/drawing65.xml" ContentType="application/vnd.openxmlformats-officedocument.drawingml.chartshapes+xml"/>
  <Override PartName="/ppt/charts/chart66.xml" ContentType="application/vnd.openxmlformats-officedocument.drawingml.chart+xml"/>
  <Override PartName="/ppt/theme/themeOverride66.xml" ContentType="application/vnd.openxmlformats-officedocument.themeOverride+xml"/>
  <Override PartName="/ppt/drawings/drawing66.xml" ContentType="application/vnd.openxmlformats-officedocument.drawingml.chartshapes+xml"/>
  <Override PartName="/ppt/charts/chart67.xml" ContentType="application/vnd.openxmlformats-officedocument.drawingml.chart+xml"/>
  <Override PartName="/ppt/theme/themeOverride67.xml" ContentType="application/vnd.openxmlformats-officedocument.themeOverride+xml"/>
  <Override PartName="/ppt/drawings/drawing67.xml" ContentType="application/vnd.openxmlformats-officedocument.drawingml.chartshapes+xml"/>
  <Override PartName="/ppt/charts/chart68.xml" ContentType="application/vnd.openxmlformats-officedocument.drawingml.chart+xml"/>
  <Override PartName="/ppt/theme/themeOverride68.xml" ContentType="application/vnd.openxmlformats-officedocument.themeOverride+xml"/>
  <Override PartName="/ppt/drawings/drawing68.xml" ContentType="application/vnd.openxmlformats-officedocument.drawingml.chartshapes+xml"/>
  <Override PartName="/ppt/charts/chart69.xml" ContentType="application/vnd.openxmlformats-officedocument.drawingml.chart+xml"/>
  <Override PartName="/ppt/theme/themeOverride69.xml" ContentType="application/vnd.openxmlformats-officedocument.themeOverride+xml"/>
  <Override PartName="/ppt/drawings/drawing69.xml" ContentType="application/vnd.openxmlformats-officedocument.drawingml.chartshapes+xml"/>
  <Override PartName="/ppt/charts/chart70.xml" ContentType="application/vnd.openxmlformats-officedocument.drawingml.chart+xml"/>
  <Override PartName="/ppt/theme/themeOverride70.xml" ContentType="application/vnd.openxmlformats-officedocument.themeOverride+xml"/>
  <Override PartName="/ppt/drawings/drawing70.xml" ContentType="application/vnd.openxmlformats-officedocument.drawingml.chartshapes+xml"/>
  <Override PartName="/ppt/charts/chart71.xml" ContentType="application/vnd.openxmlformats-officedocument.drawingml.chart+xml"/>
  <Override PartName="/ppt/theme/themeOverride71.xml" ContentType="application/vnd.openxmlformats-officedocument.themeOverride+xml"/>
  <Override PartName="/ppt/drawings/drawing71.xml" ContentType="application/vnd.openxmlformats-officedocument.drawingml.chartshapes+xml"/>
  <Override PartName="/ppt/charts/chart72.xml" ContentType="application/vnd.openxmlformats-officedocument.drawingml.chart+xml"/>
  <Override PartName="/ppt/theme/themeOverride72.xml" ContentType="application/vnd.openxmlformats-officedocument.themeOverride+xml"/>
  <Override PartName="/ppt/drawings/drawing72.xml" ContentType="application/vnd.openxmlformats-officedocument.drawingml.chartshapes+xml"/>
  <Override PartName="/ppt/charts/chart73.xml" ContentType="application/vnd.openxmlformats-officedocument.drawingml.chart+xml"/>
  <Override PartName="/ppt/theme/themeOverride73.xml" ContentType="application/vnd.openxmlformats-officedocument.themeOverride+xml"/>
  <Override PartName="/ppt/drawings/drawing73.xml" ContentType="application/vnd.openxmlformats-officedocument.drawingml.chartshapes+xml"/>
  <Override PartName="/ppt/charts/chart74.xml" ContentType="application/vnd.openxmlformats-officedocument.drawingml.chart+xml"/>
  <Override PartName="/ppt/theme/themeOverride74.xml" ContentType="application/vnd.openxmlformats-officedocument.themeOverride+xml"/>
  <Override PartName="/ppt/drawings/drawing74.xml" ContentType="application/vnd.openxmlformats-officedocument.drawingml.chartshapes+xml"/>
  <Override PartName="/ppt/charts/chart75.xml" ContentType="application/vnd.openxmlformats-officedocument.drawingml.chart+xml"/>
  <Override PartName="/ppt/theme/themeOverride75.xml" ContentType="application/vnd.openxmlformats-officedocument.themeOverride+xml"/>
  <Override PartName="/ppt/drawings/drawing75.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3" Type="http://schemas.openxmlformats.org/officeDocument/2006/relationships/chartUserShapes" Target="../drawings/drawing10.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10.xml"/></Relationships>
</file>

<file path=ppt/charts/_rels/chart11.xml.rels><?xml version="1.0" encoding="UTF-8" standalone="yes"?>
<Relationships xmlns="http://schemas.openxmlformats.org/package/2006/relationships"><Relationship Id="rId3" Type="http://schemas.openxmlformats.org/officeDocument/2006/relationships/chartUserShapes" Target="../drawings/drawing11.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11.xml"/></Relationships>
</file>

<file path=ppt/charts/_rels/chart12.xml.rels><?xml version="1.0" encoding="UTF-8" standalone="yes"?>
<Relationships xmlns="http://schemas.openxmlformats.org/package/2006/relationships"><Relationship Id="rId3" Type="http://schemas.openxmlformats.org/officeDocument/2006/relationships/chartUserShapes" Target="../drawings/drawing12.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12.xml"/></Relationships>
</file>

<file path=ppt/charts/_rels/chart13.xml.rels><?xml version="1.0" encoding="UTF-8" standalone="yes"?>
<Relationships xmlns="http://schemas.openxmlformats.org/package/2006/relationships"><Relationship Id="rId3" Type="http://schemas.openxmlformats.org/officeDocument/2006/relationships/chartUserShapes" Target="../drawings/drawing13.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13.xml"/></Relationships>
</file>

<file path=ppt/charts/_rels/chart14.xml.rels><?xml version="1.0" encoding="UTF-8" standalone="yes"?>
<Relationships xmlns="http://schemas.openxmlformats.org/package/2006/relationships"><Relationship Id="rId3" Type="http://schemas.openxmlformats.org/officeDocument/2006/relationships/chartUserShapes" Target="../drawings/drawing14.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14.xml"/></Relationships>
</file>

<file path=ppt/charts/_rels/chart15.xml.rels><?xml version="1.0" encoding="UTF-8" standalone="yes"?>
<Relationships xmlns="http://schemas.openxmlformats.org/package/2006/relationships"><Relationship Id="rId3" Type="http://schemas.openxmlformats.org/officeDocument/2006/relationships/chartUserShapes" Target="../drawings/drawing15.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15.xml"/></Relationships>
</file>

<file path=ppt/charts/_rels/chart16.xml.rels><?xml version="1.0" encoding="UTF-8" standalone="yes"?>
<Relationships xmlns="http://schemas.openxmlformats.org/package/2006/relationships"><Relationship Id="rId3" Type="http://schemas.openxmlformats.org/officeDocument/2006/relationships/chartUserShapes" Target="../drawings/drawing16.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16.xml"/></Relationships>
</file>

<file path=ppt/charts/_rels/chart17.xml.rels><?xml version="1.0" encoding="UTF-8" standalone="yes"?>
<Relationships xmlns="http://schemas.openxmlformats.org/package/2006/relationships"><Relationship Id="rId3" Type="http://schemas.openxmlformats.org/officeDocument/2006/relationships/chartUserShapes" Target="../drawings/drawing17.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17.xml"/></Relationships>
</file>

<file path=ppt/charts/_rels/chart18.xml.rels><?xml version="1.0" encoding="UTF-8" standalone="yes"?>
<Relationships xmlns="http://schemas.openxmlformats.org/package/2006/relationships"><Relationship Id="rId3" Type="http://schemas.openxmlformats.org/officeDocument/2006/relationships/chartUserShapes" Target="../drawings/drawing18.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18.xml"/></Relationships>
</file>

<file path=ppt/charts/_rels/chart19.xml.rels><?xml version="1.0" encoding="UTF-8" standalone="yes"?>
<Relationships xmlns="http://schemas.openxmlformats.org/package/2006/relationships"><Relationship Id="rId3" Type="http://schemas.openxmlformats.org/officeDocument/2006/relationships/chartUserShapes" Target="../drawings/drawing19.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19.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2.xml"/></Relationships>
</file>

<file path=ppt/charts/_rels/chart20.xml.rels><?xml version="1.0" encoding="UTF-8" standalone="yes"?>
<Relationships xmlns="http://schemas.openxmlformats.org/package/2006/relationships"><Relationship Id="rId3" Type="http://schemas.openxmlformats.org/officeDocument/2006/relationships/chartUserShapes" Target="../drawings/drawing20.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20.xml"/></Relationships>
</file>

<file path=ppt/charts/_rels/chart21.xml.rels><?xml version="1.0" encoding="UTF-8" standalone="yes"?>
<Relationships xmlns="http://schemas.openxmlformats.org/package/2006/relationships"><Relationship Id="rId3" Type="http://schemas.openxmlformats.org/officeDocument/2006/relationships/chartUserShapes" Target="../drawings/drawing21.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21.xml"/></Relationships>
</file>

<file path=ppt/charts/_rels/chart22.xml.rels><?xml version="1.0" encoding="UTF-8" standalone="yes"?>
<Relationships xmlns="http://schemas.openxmlformats.org/package/2006/relationships"><Relationship Id="rId3" Type="http://schemas.openxmlformats.org/officeDocument/2006/relationships/chartUserShapes" Target="../drawings/drawing22.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22.xml"/></Relationships>
</file>

<file path=ppt/charts/_rels/chart23.xml.rels><?xml version="1.0" encoding="UTF-8" standalone="yes"?>
<Relationships xmlns="http://schemas.openxmlformats.org/package/2006/relationships"><Relationship Id="rId3" Type="http://schemas.openxmlformats.org/officeDocument/2006/relationships/chartUserShapes" Target="../drawings/drawing23.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23.xml"/></Relationships>
</file>

<file path=ppt/charts/_rels/chart24.xml.rels><?xml version="1.0" encoding="UTF-8" standalone="yes"?>
<Relationships xmlns="http://schemas.openxmlformats.org/package/2006/relationships"><Relationship Id="rId3" Type="http://schemas.openxmlformats.org/officeDocument/2006/relationships/chartUserShapes" Target="../drawings/drawing24.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24.xml"/></Relationships>
</file>

<file path=ppt/charts/_rels/chart25.xml.rels><?xml version="1.0" encoding="UTF-8" standalone="yes"?>
<Relationships xmlns="http://schemas.openxmlformats.org/package/2006/relationships"><Relationship Id="rId3" Type="http://schemas.openxmlformats.org/officeDocument/2006/relationships/chartUserShapes" Target="../drawings/drawing25.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25.xml"/></Relationships>
</file>

<file path=ppt/charts/_rels/chart26.xml.rels><?xml version="1.0" encoding="UTF-8" standalone="yes"?>
<Relationships xmlns="http://schemas.openxmlformats.org/package/2006/relationships"><Relationship Id="rId3" Type="http://schemas.openxmlformats.org/officeDocument/2006/relationships/chartUserShapes" Target="../drawings/drawing26.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26.xml"/></Relationships>
</file>

<file path=ppt/charts/_rels/chart27.xml.rels><?xml version="1.0" encoding="UTF-8" standalone="yes"?>
<Relationships xmlns="http://schemas.openxmlformats.org/package/2006/relationships"><Relationship Id="rId3" Type="http://schemas.openxmlformats.org/officeDocument/2006/relationships/chartUserShapes" Target="../drawings/drawing27.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27.xml"/></Relationships>
</file>

<file path=ppt/charts/_rels/chart28.xml.rels><?xml version="1.0" encoding="UTF-8" standalone="yes"?>
<Relationships xmlns="http://schemas.openxmlformats.org/package/2006/relationships"><Relationship Id="rId3" Type="http://schemas.openxmlformats.org/officeDocument/2006/relationships/chartUserShapes" Target="../drawings/drawing28.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28.xml"/></Relationships>
</file>

<file path=ppt/charts/_rels/chart29.xml.rels><?xml version="1.0" encoding="UTF-8" standalone="yes"?>
<Relationships xmlns="http://schemas.openxmlformats.org/package/2006/relationships"><Relationship Id="rId3" Type="http://schemas.openxmlformats.org/officeDocument/2006/relationships/chartUserShapes" Target="../drawings/drawing29.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29.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3.xml"/></Relationships>
</file>

<file path=ppt/charts/_rels/chart30.xml.rels><?xml version="1.0" encoding="UTF-8" standalone="yes"?>
<Relationships xmlns="http://schemas.openxmlformats.org/package/2006/relationships"><Relationship Id="rId3" Type="http://schemas.openxmlformats.org/officeDocument/2006/relationships/chartUserShapes" Target="../drawings/drawing30.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30.xml"/></Relationships>
</file>

<file path=ppt/charts/_rels/chart31.xml.rels><?xml version="1.0" encoding="UTF-8" standalone="yes"?>
<Relationships xmlns="http://schemas.openxmlformats.org/package/2006/relationships"><Relationship Id="rId3" Type="http://schemas.openxmlformats.org/officeDocument/2006/relationships/chartUserShapes" Target="../drawings/drawing31.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31.xml"/></Relationships>
</file>

<file path=ppt/charts/_rels/chart32.xml.rels><?xml version="1.0" encoding="UTF-8" standalone="yes"?>
<Relationships xmlns="http://schemas.openxmlformats.org/package/2006/relationships"><Relationship Id="rId3" Type="http://schemas.openxmlformats.org/officeDocument/2006/relationships/chartUserShapes" Target="../drawings/drawing32.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32.xml"/></Relationships>
</file>

<file path=ppt/charts/_rels/chart33.xml.rels><?xml version="1.0" encoding="UTF-8" standalone="yes"?>
<Relationships xmlns="http://schemas.openxmlformats.org/package/2006/relationships"><Relationship Id="rId3" Type="http://schemas.openxmlformats.org/officeDocument/2006/relationships/chartUserShapes" Target="../drawings/drawing33.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33.xml"/></Relationships>
</file>

<file path=ppt/charts/_rels/chart34.xml.rels><?xml version="1.0" encoding="UTF-8" standalone="yes"?>
<Relationships xmlns="http://schemas.openxmlformats.org/package/2006/relationships"><Relationship Id="rId3" Type="http://schemas.openxmlformats.org/officeDocument/2006/relationships/chartUserShapes" Target="../drawings/drawing34.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34.xml"/></Relationships>
</file>

<file path=ppt/charts/_rels/chart35.xml.rels><?xml version="1.0" encoding="UTF-8" standalone="yes"?>
<Relationships xmlns="http://schemas.openxmlformats.org/package/2006/relationships"><Relationship Id="rId3" Type="http://schemas.openxmlformats.org/officeDocument/2006/relationships/chartUserShapes" Target="../drawings/drawing35.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35.xml"/></Relationships>
</file>

<file path=ppt/charts/_rels/chart36.xml.rels><?xml version="1.0" encoding="UTF-8" standalone="yes"?>
<Relationships xmlns="http://schemas.openxmlformats.org/package/2006/relationships"><Relationship Id="rId3" Type="http://schemas.openxmlformats.org/officeDocument/2006/relationships/chartUserShapes" Target="../drawings/drawing36.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36.xml"/></Relationships>
</file>

<file path=ppt/charts/_rels/chart37.xml.rels><?xml version="1.0" encoding="UTF-8" standalone="yes"?>
<Relationships xmlns="http://schemas.openxmlformats.org/package/2006/relationships"><Relationship Id="rId3" Type="http://schemas.openxmlformats.org/officeDocument/2006/relationships/chartUserShapes" Target="../drawings/drawing37.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37.xml"/></Relationships>
</file>

<file path=ppt/charts/_rels/chart38.xml.rels><?xml version="1.0" encoding="UTF-8" standalone="yes"?>
<Relationships xmlns="http://schemas.openxmlformats.org/package/2006/relationships"><Relationship Id="rId3" Type="http://schemas.openxmlformats.org/officeDocument/2006/relationships/chartUserShapes" Target="../drawings/drawing38.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38.xml"/></Relationships>
</file>

<file path=ppt/charts/_rels/chart39.xml.rels><?xml version="1.0" encoding="UTF-8" standalone="yes"?>
<Relationships xmlns="http://schemas.openxmlformats.org/package/2006/relationships"><Relationship Id="rId3" Type="http://schemas.openxmlformats.org/officeDocument/2006/relationships/chartUserShapes" Target="../drawings/drawing39.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39.xml"/></Relationships>
</file>

<file path=ppt/charts/_rels/chart4.xml.rels><?xml version="1.0" encoding="UTF-8" standalone="yes"?>
<Relationships xmlns="http://schemas.openxmlformats.org/package/2006/relationships"><Relationship Id="rId3" Type="http://schemas.openxmlformats.org/officeDocument/2006/relationships/chartUserShapes" Target="../drawings/drawing4.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4.xml"/></Relationships>
</file>

<file path=ppt/charts/_rels/chart40.xml.rels><?xml version="1.0" encoding="UTF-8" standalone="yes"?>
<Relationships xmlns="http://schemas.openxmlformats.org/package/2006/relationships"><Relationship Id="rId3" Type="http://schemas.openxmlformats.org/officeDocument/2006/relationships/chartUserShapes" Target="../drawings/drawing40.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40.xml"/></Relationships>
</file>

<file path=ppt/charts/_rels/chart41.xml.rels><?xml version="1.0" encoding="UTF-8" standalone="yes"?>
<Relationships xmlns="http://schemas.openxmlformats.org/package/2006/relationships"><Relationship Id="rId3" Type="http://schemas.openxmlformats.org/officeDocument/2006/relationships/chartUserShapes" Target="../drawings/drawing41.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41.xml"/></Relationships>
</file>

<file path=ppt/charts/_rels/chart42.xml.rels><?xml version="1.0" encoding="UTF-8" standalone="yes"?>
<Relationships xmlns="http://schemas.openxmlformats.org/package/2006/relationships"><Relationship Id="rId3" Type="http://schemas.openxmlformats.org/officeDocument/2006/relationships/chartUserShapes" Target="../drawings/drawing42.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42.xml"/></Relationships>
</file>

<file path=ppt/charts/_rels/chart43.xml.rels><?xml version="1.0" encoding="UTF-8" standalone="yes"?>
<Relationships xmlns="http://schemas.openxmlformats.org/package/2006/relationships"><Relationship Id="rId3" Type="http://schemas.openxmlformats.org/officeDocument/2006/relationships/chartUserShapes" Target="../drawings/drawing43.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43.xml"/></Relationships>
</file>

<file path=ppt/charts/_rels/chart44.xml.rels><?xml version="1.0" encoding="UTF-8" standalone="yes"?>
<Relationships xmlns="http://schemas.openxmlformats.org/package/2006/relationships"><Relationship Id="rId3" Type="http://schemas.openxmlformats.org/officeDocument/2006/relationships/chartUserShapes" Target="../drawings/drawing44.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44.xml"/></Relationships>
</file>

<file path=ppt/charts/_rels/chart45.xml.rels><?xml version="1.0" encoding="UTF-8" standalone="yes"?>
<Relationships xmlns="http://schemas.openxmlformats.org/package/2006/relationships"><Relationship Id="rId3" Type="http://schemas.openxmlformats.org/officeDocument/2006/relationships/chartUserShapes" Target="../drawings/drawing45.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45.xml"/></Relationships>
</file>

<file path=ppt/charts/_rels/chart46.xml.rels><?xml version="1.0" encoding="UTF-8" standalone="yes"?>
<Relationships xmlns="http://schemas.openxmlformats.org/package/2006/relationships"><Relationship Id="rId3" Type="http://schemas.openxmlformats.org/officeDocument/2006/relationships/chartUserShapes" Target="../drawings/drawing46.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46.xml"/></Relationships>
</file>

<file path=ppt/charts/_rels/chart47.xml.rels><?xml version="1.0" encoding="UTF-8" standalone="yes"?>
<Relationships xmlns="http://schemas.openxmlformats.org/package/2006/relationships"><Relationship Id="rId3" Type="http://schemas.openxmlformats.org/officeDocument/2006/relationships/chartUserShapes" Target="../drawings/drawing47.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47.xml"/></Relationships>
</file>

<file path=ppt/charts/_rels/chart48.xml.rels><?xml version="1.0" encoding="UTF-8" standalone="yes"?>
<Relationships xmlns="http://schemas.openxmlformats.org/package/2006/relationships"><Relationship Id="rId3" Type="http://schemas.openxmlformats.org/officeDocument/2006/relationships/chartUserShapes" Target="../drawings/drawing48.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48.xml"/></Relationships>
</file>

<file path=ppt/charts/_rels/chart49.xml.rels><?xml version="1.0" encoding="UTF-8" standalone="yes"?>
<Relationships xmlns="http://schemas.openxmlformats.org/package/2006/relationships"><Relationship Id="rId3" Type="http://schemas.openxmlformats.org/officeDocument/2006/relationships/chartUserShapes" Target="../drawings/drawing49.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49.xml"/></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5.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5.xml"/></Relationships>
</file>

<file path=ppt/charts/_rels/chart50.xml.rels><?xml version="1.0" encoding="UTF-8" standalone="yes"?>
<Relationships xmlns="http://schemas.openxmlformats.org/package/2006/relationships"><Relationship Id="rId3" Type="http://schemas.openxmlformats.org/officeDocument/2006/relationships/chartUserShapes" Target="../drawings/drawing50.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50.xml"/></Relationships>
</file>

<file path=ppt/charts/_rels/chart51.xml.rels><?xml version="1.0" encoding="UTF-8" standalone="yes"?>
<Relationships xmlns="http://schemas.openxmlformats.org/package/2006/relationships"><Relationship Id="rId3" Type="http://schemas.openxmlformats.org/officeDocument/2006/relationships/chartUserShapes" Target="../drawings/drawing51.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51.xml"/></Relationships>
</file>

<file path=ppt/charts/_rels/chart52.xml.rels><?xml version="1.0" encoding="UTF-8" standalone="yes"?>
<Relationships xmlns="http://schemas.openxmlformats.org/package/2006/relationships"><Relationship Id="rId3" Type="http://schemas.openxmlformats.org/officeDocument/2006/relationships/chartUserShapes" Target="../drawings/drawing52.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52.xml"/></Relationships>
</file>

<file path=ppt/charts/_rels/chart53.xml.rels><?xml version="1.0" encoding="UTF-8" standalone="yes"?>
<Relationships xmlns="http://schemas.openxmlformats.org/package/2006/relationships"><Relationship Id="rId3" Type="http://schemas.openxmlformats.org/officeDocument/2006/relationships/chartUserShapes" Target="../drawings/drawing53.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53.xml"/></Relationships>
</file>

<file path=ppt/charts/_rels/chart54.xml.rels><?xml version="1.0" encoding="UTF-8" standalone="yes"?>
<Relationships xmlns="http://schemas.openxmlformats.org/package/2006/relationships"><Relationship Id="rId3" Type="http://schemas.openxmlformats.org/officeDocument/2006/relationships/chartUserShapes" Target="../drawings/drawing54.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54.xml"/></Relationships>
</file>

<file path=ppt/charts/_rels/chart55.xml.rels><?xml version="1.0" encoding="UTF-8" standalone="yes"?>
<Relationships xmlns="http://schemas.openxmlformats.org/package/2006/relationships"><Relationship Id="rId3" Type="http://schemas.openxmlformats.org/officeDocument/2006/relationships/chartUserShapes" Target="../drawings/drawing55.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55.xml"/></Relationships>
</file>

<file path=ppt/charts/_rels/chart56.xml.rels><?xml version="1.0" encoding="UTF-8" standalone="yes"?>
<Relationships xmlns="http://schemas.openxmlformats.org/package/2006/relationships"><Relationship Id="rId3" Type="http://schemas.openxmlformats.org/officeDocument/2006/relationships/chartUserShapes" Target="../drawings/drawing56.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56.xml"/></Relationships>
</file>

<file path=ppt/charts/_rels/chart57.xml.rels><?xml version="1.0" encoding="UTF-8" standalone="yes"?>
<Relationships xmlns="http://schemas.openxmlformats.org/package/2006/relationships"><Relationship Id="rId3" Type="http://schemas.openxmlformats.org/officeDocument/2006/relationships/chartUserShapes" Target="../drawings/drawing57.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57.xml"/></Relationships>
</file>

<file path=ppt/charts/_rels/chart58.xml.rels><?xml version="1.0" encoding="UTF-8" standalone="yes"?>
<Relationships xmlns="http://schemas.openxmlformats.org/package/2006/relationships"><Relationship Id="rId3" Type="http://schemas.openxmlformats.org/officeDocument/2006/relationships/chartUserShapes" Target="../drawings/drawing58.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58.xml"/></Relationships>
</file>

<file path=ppt/charts/_rels/chart59.xml.rels><?xml version="1.0" encoding="UTF-8" standalone="yes"?>
<Relationships xmlns="http://schemas.openxmlformats.org/package/2006/relationships"><Relationship Id="rId3" Type="http://schemas.openxmlformats.org/officeDocument/2006/relationships/chartUserShapes" Target="../drawings/drawing59.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59.xml"/></Relationships>
</file>

<file path=ppt/charts/_rels/chart6.xml.rels><?xml version="1.0" encoding="UTF-8" standalone="yes"?>
<Relationships xmlns="http://schemas.openxmlformats.org/package/2006/relationships"><Relationship Id="rId3" Type="http://schemas.openxmlformats.org/officeDocument/2006/relationships/chartUserShapes" Target="../drawings/drawing6.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6.xml"/></Relationships>
</file>

<file path=ppt/charts/_rels/chart60.xml.rels><?xml version="1.0" encoding="UTF-8" standalone="yes"?>
<Relationships xmlns="http://schemas.openxmlformats.org/package/2006/relationships"><Relationship Id="rId3" Type="http://schemas.openxmlformats.org/officeDocument/2006/relationships/chartUserShapes" Target="../drawings/drawing60.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60.xml"/></Relationships>
</file>

<file path=ppt/charts/_rels/chart61.xml.rels><?xml version="1.0" encoding="UTF-8" standalone="yes"?>
<Relationships xmlns="http://schemas.openxmlformats.org/package/2006/relationships"><Relationship Id="rId3" Type="http://schemas.openxmlformats.org/officeDocument/2006/relationships/chartUserShapes" Target="../drawings/drawing61.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61.xml"/></Relationships>
</file>

<file path=ppt/charts/_rels/chart62.xml.rels><?xml version="1.0" encoding="UTF-8" standalone="yes"?>
<Relationships xmlns="http://schemas.openxmlformats.org/package/2006/relationships"><Relationship Id="rId3" Type="http://schemas.openxmlformats.org/officeDocument/2006/relationships/chartUserShapes" Target="../drawings/drawing62.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62.xml"/></Relationships>
</file>

<file path=ppt/charts/_rels/chart63.xml.rels><?xml version="1.0" encoding="UTF-8" standalone="yes"?>
<Relationships xmlns="http://schemas.openxmlformats.org/package/2006/relationships"><Relationship Id="rId3" Type="http://schemas.openxmlformats.org/officeDocument/2006/relationships/chartUserShapes" Target="../drawings/drawing63.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63.xml"/></Relationships>
</file>

<file path=ppt/charts/_rels/chart64.xml.rels><?xml version="1.0" encoding="UTF-8" standalone="yes"?>
<Relationships xmlns="http://schemas.openxmlformats.org/package/2006/relationships"><Relationship Id="rId3" Type="http://schemas.openxmlformats.org/officeDocument/2006/relationships/chartUserShapes" Target="../drawings/drawing64.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64.xml"/></Relationships>
</file>

<file path=ppt/charts/_rels/chart65.xml.rels><?xml version="1.0" encoding="UTF-8" standalone="yes"?>
<Relationships xmlns="http://schemas.openxmlformats.org/package/2006/relationships"><Relationship Id="rId3" Type="http://schemas.openxmlformats.org/officeDocument/2006/relationships/chartUserShapes" Target="../drawings/drawing65.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65.xml"/></Relationships>
</file>

<file path=ppt/charts/_rels/chart66.xml.rels><?xml version="1.0" encoding="UTF-8" standalone="yes"?>
<Relationships xmlns="http://schemas.openxmlformats.org/package/2006/relationships"><Relationship Id="rId3" Type="http://schemas.openxmlformats.org/officeDocument/2006/relationships/chartUserShapes" Target="../drawings/drawing66.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66.xml"/></Relationships>
</file>

<file path=ppt/charts/_rels/chart67.xml.rels><?xml version="1.0" encoding="UTF-8" standalone="yes"?>
<Relationships xmlns="http://schemas.openxmlformats.org/package/2006/relationships"><Relationship Id="rId3" Type="http://schemas.openxmlformats.org/officeDocument/2006/relationships/chartUserShapes" Target="../drawings/drawing67.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67.xml"/></Relationships>
</file>

<file path=ppt/charts/_rels/chart68.xml.rels><?xml version="1.0" encoding="UTF-8" standalone="yes"?>
<Relationships xmlns="http://schemas.openxmlformats.org/package/2006/relationships"><Relationship Id="rId3" Type="http://schemas.openxmlformats.org/officeDocument/2006/relationships/chartUserShapes" Target="../drawings/drawing68.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68.xml"/></Relationships>
</file>

<file path=ppt/charts/_rels/chart69.xml.rels><?xml version="1.0" encoding="UTF-8" standalone="yes"?>
<Relationships xmlns="http://schemas.openxmlformats.org/package/2006/relationships"><Relationship Id="rId3" Type="http://schemas.openxmlformats.org/officeDocument/2006/relationships/chartUserShapes" Target="../drawings/drawing69.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69.xml"/></Relationships>
</file>

<file path=ppt/charts/_rels/chart7.xml.rels><?xml version="1.0" encoding="UTF-8" standalone="yes"?>
<Relationships xmlns="http://schemas.openxmlformats.org/package/2006/relationships"><Relationship Id="rId3" Type="http://schemas.openxmlformats.org/officeDocument/2006/relationships/chartUserShapes" Target="../drawings/drawing7.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7.xml"/></Relationships>
</file>

<file path=ppt/charts/_rels/chart70.xml.rels><?xml version="1.0" encoding="UTF-8" standalone="yes"?>
<Relationships xmlns="http://schemas.openxmlformats.org/package/2006/relationships"><Relationship Id="rId3" Type="http://schemas.openxmlformats.org/officeDocument/2006/relationships/chartUserShapes" Target="../drawings/drawing70.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70.xml"/></Relationships>
</file>

<file path=ppt/charts/_rels/chart71.xml.rels><?xml version="1.0" encoding="UTF-8" standalone="yes"?>
<Relationships xmlns="http://schemas.openxmlformats.org/package/2006/relationships"><Relationship Id="rId3" Type="http://schemas.openxmlformats.org/officeDocument/2006/relationships/chartUserShapes" Target="../drawings/drawing71.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71.xml"/></Relationships>
</file>

<file path=ppt/charts/_rels/chart72.xml.rels><?xml version="1.0" encoding="UTF-8" standalone="yes"?>
<Relationships xmlns="http://schemas.openxmlformats.org/package/2006/relationships"><Relationship Id="rId3" Type="http://schemas.openxmlformats.org/officeDocument/2006/relationships/chartUserShapes" Target="../drawings/drawing72.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72.xml"/></Relationships>
</file>

<file path=ppt/charts/_rels/chart73.xml.rels><?xml version="1.0" encoding="UTF-8" standalone="yes"?>
<Relationships xmlns="http://schemas.openxmlformats.org/package/2006/relationships"><Relationship Id="rId3" Type="http://schemas.openxmlformats.org/officeDocument/2006/relationships/chartUserShapes" Target="../drawings/drawing73.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73.xml"/></Relationships>
</file>

<file path=ppt/charts/_rels/chart74.xml.rels><?xml version="1.0" encoding="UTF-8" standalone="yes"?>
<Relationships xmlns="http://schemas.openxmlformats.org/package/2006/relationships"><Relationship Id="rId3" Type="http://schemas.openxmlformats.org/officeDocument/2006/relationships/chartUserShapes" Target="../drawings/drawing74.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74.xml"/></Relationships>
</file>

<file path=ppt/charts/_rels/chart75.xml.rels><?xml version="1.0" encoding="UTF-8" standalone="yes"?>
<Relationships xmlns="http://schemas.openxmlformats.org/package/2006/relationships"><Relationship Id="rId3" Type="http://schemas.openxmlformats.org/officeDocument/2006/relationships/chartUserShapes" Target="../drawings/drawing75.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75.xml"/></Relationships>
</file>

<file path=ppt/charts/_rels/chart8.xml.rels><?xml version="1.0" encoding="UTF-8" standalone="yes"?>
<Relationships xmlns="http://schemas.openxmlformats.org/package/2006/relationships"><Relationship Id="rId3" Type="http://schemas.openxmlformats.org/officeDocument/2006/relationships/chartUserShapes" Target="../drawings/drawing8.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3" Type="http://schemas.openxmlformats.org/officeDocument/2006/relationships/chartUserShapes" Target="../drawings/drawing9.xml"/><Relationship Id="rId2" Type="http://schemas.openxmlformats.org/officeDocument/2006/relationships/oleObject" Target="file:///\\westat.com\DFS\SURVEYTA\general\2014%20Profiles\Chart\Macro_2014P_charts.xlsm" TargetMode="External"/><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DQ01_1!$D$1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DQ01_1!$B$2:$C$4</c:f>
              <c:multiLvlStrCache>
                <c:ptCount val="3"/>
                <c:lvl>
                  <c:pt idx="0">
                    <c:v>Tobacco-use prevention</c:v>
                  </c:pt>
                  <c:pt idx="1">
                    <c:v>Nutrition</c:v>
                  </c:pt>
                  <c:pt idx="2">
                    <c:v>Physical activity</c:v>
                  </c:pt>
                </c:lvl>
                <c:lvl>
                  <c:pt idx="0">
                    <c:v>c.</c:v>
                  </c:pt>
                  <c:pt idx="1">
                    <c:v>b.</c:v>
                  </c:pt>
                  <c:pt idx="2">
                    <c:v>a.</c:v>
                  </c:pt>
                </c:lvl>
              </c:multiLvlStrCache>
            </c:multiLvlStrRef>
          </c:cat>
          <c:val>
            <c:numRef>
              <c:f>DQ01_1!$D$2:$D$4</c:f>
              <c:numCache>
                <c:formatCode>General</c:formatCode>
                <c:ptCount val="3"/>
                <c:pt idx="0">
                  <c:v>34.700000000000003</c:v>
                </c:pt>
                <c:pt idx="1">
                  <c:v>34.700000000000003</c:v>
                </c:pt>
                <c:pt idx="2">
                  <c:v>35.299999999999997</c:v>
                </c:pt>
              </c:numCache>
            </c:numRef>
          </c:val>
        </c:ser>
        <c:ser>
          <c:idx val="1"/>
          <c:order val="1"/>
          <c:tx>
            <c:strRef>
              <c:f>DQ01_1!$E$1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DQ01_1!$B$2:$C$4</c:f>
              <c:multiLvlStrCache>
                <c:ptCount val="3"/>
                <c:lvl>
                  <c:pt idx="0">
                    <c:v>Tobacco-use prevention</c:v>
                  </c:pt>
                  <c:pt idx="1">
                    <c:v>Nutrition</c:v>
                  </c:pt>
                  <c:pt idx="2">
                    <c:v>Physical activity</c:v>
                  </c:pt>
                </c:lvl>
                <c:lvl>
                  <c:pt idx="0">
                    <c:v>c.</c:v>
                  </c:pt>
                  <c:pt idx="1">
                    <c:v>b.</c:v>
                  </c:pt>
                  <c:pt idx="2">
                    <c:v>a.</c:v>
                  </c:pt>
                </c:lvl>
              </c:multiLvlStrCache>
            </c:multiLvlStrRef>
          </c:cat>
          <c:val>
            <c:numRef>
              <c:f>DQ01_1!$E$2:$E$4</c:f>
              <c:numCache>
                <c:formatCode>General</c:formatCode>
                <c:ptCount val="3"/>
                <c:pt idx="0">
                  <c:v>33.200000000000003</c:v>
                </c:pt>
                <c:pt idx="1">
                  <c:v>33.200000000000003</c:v>
                </c:pt>
                <c:pt idx="2">
                  <c:v>33.200000000000003</c:v>
                </c:pt>
              </c:numCache>
            </c:numRef>
          </c:val>
        </c:ser>
        <c:ser>
          <c:idx val="2"/>
          <c:order val="2"/>
          <c:tx>
            <c:strRef>
              <c:f>DQ01_1!$F$1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DQ01_1!$B$2:$C$4</c:f>
              <c:multiLvlStrCache>
                <c:ptCount val="3"/>
                <c:lvl>
                  <c:pt idx="0">
                    <c:v>Tobacco-use prevention</c:v>
                  </c:pt>
                  <c:pt idx="1">
                    <c:v>Nutrition</c:v>
                  </c:pt>
                  <c:pt idx="2">
                    <c:v>Physical activity</c:v>
                  </c:pt>
                </c:lvl>
                <c:lvl>
                  <c:pt idx="0">
                    <c:v>c.</c:v>
                  </c:pt>
                  <c:pt idx="1">
                    <c:v>b.</c:v>
                  </c:pt>
                  <c:pt idx="2">
                    <c:v>a.</c:v>
                  </c:pt>
                </c:lvl>
              </c:multiLvlStrCache>
            </c:multiLvlStrRef>
          </c:cat>
          <c:val>
            <c:numRef>
              <c:f>DQ01_1!$F$2:$F$4</c:f>
              <c:numCache>
                <c:formatCode>General</c:formatCode>
                <c:ptCount val="3"/>
                <c:pt idx="0">
                  <c:v>29.8</c:v>
                </c:pt>
                <c:pt idx="1">
                  <c:v>31.7</c:v>
                </c:pt>
                <c:pt idx="2">
                  <c:v>33.200000000000003</c:v>
                </c:pt>
              </c:numCache>
            </c:numRef>
          </c:val>
        </c:ser>
        <c:ser>
          <c:idx val="3"/>
          <c:order val="3"/>
          <c:tx>
            <c:strRef>
              <c:f>DQ01_1!$G$1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DQ01_1!$B$2:$C$4</c:f>
              <c:multiLvlStrCache>
                <c:ptCount val="3"/>
                <c:lvl>
                  <c:pt idx="0">
                    <c:v>Tobacco-use prevention</c:v>
                  </c:pt>
                  <c:pt idx="1">
                    <c:v>Nutrition</c:v>
                  </c:pt>
                  <c:pt idx="2">
                    <c:v>Physical activity</c:v>
                  </c:pt>
                </c:lvl>
                <c:lvl>
                  <c:pt idx="0">
                    <c:v>c.</c:v>
                  </c:pt>
                  <c:pt idx="1">
                    <c:v>b.</c:v>
                  </c:pt>
                  <c:pt idx="2">
                    <c:v>a.</c:v>
                  </c:pt>
                </c:lvl>
              </c:multiLvlStrCache>
            </c:multiLvlStrRef>
          </c:cat>
          <c:val>
            <c:numRef>
              <c:f>DQ01_1!$G$2:$G$4</c:f>
              <c:numCache>
                <c:formatCode>General</c:formatCode>
                <c:ptCount val="3"/>
                <c:pt idx="0">
                  <c:v>40.9</c:v>
                </c:pt>
                <c:pt idx="1">
                  <c:v>38.700000000000003</c:v>
                </c:pt>
                <c:pt idx="2">
                  <c:v>38.6</c:v>
                </c:pt>
              </c:numCache>
            </c:numRef>
          </c:val>
        </c:ser>
        <c:dLbls>
          <c:showLegendKey val="0"/>
          <c:showVal val="1"/>
          <c:showCatName val="0"/>
          <c:showSerName val="0"/>
          <c:showPercent val="0"/>
          <c:showBubbleSize val="0"/>
        </c:dLbls>
        <c:gapWidth val="300"/>
        <c:overlap val="-4"/>
        <c:axId val="72009984"/>
        <c:axId val="72019968"/>
      </c:barChart>
      <c:catAx>
        <c:axId val="72009984"/>
        <c:scaling>
          <c:orientation val="minMax"/>
        </c:scaling>
        <c:delete val="0"/>
        <c:axPos val="l"/>
        <c:majorTickMark val="none"/>
        <c:minorTickMark val="none"/>
        <c:tickLblPos val="none"/>
        <c:spPr>
          <a:ln w="12700">
            <a:solidFill>
              <a:srgbClr val="000000"/>
            </a:solidFill>
            <a:prstDash val="solid"/>
          </a:ln>
        </c:spPr>
        <c:crossAx val="72019968"/>
        <c:crosses val="autoZero"/>
        <c:auto val="1"/>
        <c:lblAlgn val="ctr"/>
        <c:lblOffset val="100"/>
        <c:tickLblSkip val="1"/>
        <c:noMultiLvlLbl val="1"/>
      </c:catAx>
      <c:valAx>
        <c:axId val="720199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72009984"/>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DQ06_3!$D$1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DQ06_3!$B$2:$C$6</c:f>
              <c:multiLvlStrCache>
                <c:ptCount val="5"/>
                <c:lvl>
                  <c:pt idx="0">
                    <c:v>Faith-based organizations</c:v>
                  </c:pt>
                  <c:pt idx="1">
                    <c:v>Local health departments, agencies, or organizations</c:v>
                  </c:pt>
                  <c:pt idx="2">
                    <c:v>Community members</c:v>
                  </c:pt>
                  <c:pt idx="3">
                    <c:v>Parents or families of students</c:v>
                  </c:pt>
                  <c:pt idx="4">
                    <c:v>Student body</c:v>
                  </c:pt>
                </c:lvl>
                <c:lvl>
                  <c:pt idx="0">
                    <c:v>o.</c:v>
                  </c:pt>
                  <c:pt idx="1">
                    <c:v>n.</c:v>
                  </c:pt>
                  <c:pt idx="2">
                    <c:v>m.</c:v>
                  </c:pt>
                  <c:pt idx="3">
                    <c:v>l.</c:v>
                  </c:pt>
                  <c:pt idx="4">
                    <c:v>k.</c:v>
                  </c:pt>
                </c:lvl>
              </c:multiLvlStrCache>
            </c:multiLvlStrRef>
          </c:cat>
          <c:val>
            <c:numRef>
              <c:f>DQ06_3!$D$2:$D$6</c:f>
              <c:numCache>
                <c:formatCode>General</c:formatCode>
                <c:ptCount val="5"/>
                <c:pt idx="0">
                  <c:v>9.1999999999999993</c:v>
                </c:pt>
                <c:pt idx="1">
                  <c:v>39.200000000000003</c:v>
                </c:pt>
                <c:pt idx="2">
                  <c:v>57.1</c:v>
                </c:pt>
                <c:pt idx="3">
                  <c:v>75.099999999999994</c:v>
                </c:pt>
                <c:pt idx="4">
                  <c:v>45.8</c:v>
                </c:pt>
              </c:numCache>
            </c:numRef>
          </c:val>
        </c:ser>
        <c:ser>
          <c:idx val="1"/>
          <c:order val="1"/>
          <c:tx>
            <c:strRef>
              <c:f>DQ06_3!$E$1</c:f>
              <c:strCache>
                <c:ptCount val="1"/>
                <c:pt idx="0">
                  <c:v>Junior/Senior High Schools</c:v>
                </c:pt>
              </c:strCache>
            </c:strRef>
          </c:tx>
          <c:spPr>
            <a:solidFill>
              <a:srgbClr val="2B7F81"/>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dLbl>
            <c:dLbl>
              <c:idx val="1"/>
              <c:layout/>
              <c:tx>
                <c:rich>
                  <a:bodyPr/>
                  <a:lstStyle/>
                  <a:p>
                    <a:r>
                      <a:rPr lang="en-US"/>
                      <a:t>NA</a:t>
                    </a:r>
                  </a:p>
                </c:rich>
              </c:tx>
              <c:showLegendKey val="0"/>
              <c:showVal val="1"/>
              <c:showCatName val="0"/>
              <c:showSerName val="0"/>
              <c:showPercent val="0"/>
              <c:showBubbleSize val="0"/>
            </c:dLbl>
            <c:dLbl>
              <c:idx val="2"/>
              <c:layout/>
              <c:tx>
                <c:rich>
                  <a:bodyPr/>
                  <a:lstStyle/>
                  <a:p>
                    <a:r>
                      <a:rPr lang="en-US"/>
                      <a:t>NA</a:t>
                    </a:r>
                  </a:p>
                </c:rich>
              </c:tx>
              <c:showLegendKey val="0"/>
              <c:showVal val="1"/>
              <c:showCatName val="0"/>
              <c:showSerName val="0"/>
              <c:showPercent val="0"/>
              <c:showBubbleSize val="0"/>
            </c:dLbl>
            <c:dLbl>
              <c:idx val="3"/>
              <c:layout/>
              <c:tx>
                <c:rich>
                  <a:bodyPr/>
                  <a:lstStyle/>
                  <a:p>
                    <a:r>
                      <a:rPr lang="en-US"/>
                      <a:t>NA</a:t>
                    </a:r>
                  </a:p>
                </c:rich>
              </c:tx>
              <c:showLegendKey val="0"/>
              <c:showVal val="1"/>
              <c:showCatName val="0"/>
              <c:showSerName val="0"/>
              <c:showPercent val="0"/>
              <c:showBubbleSize val="0"/>
            </c:dLbl>
            <c:dLbl>
              <c:idx val="4"/>
              <c:layout/>
              <c:tx>
                <c:rich>
                  <a:bodyPr/>
                  <a:lstStyle/>
                  <a:p>
                    <a:r>
                      <a:rPr lang="en-US"/>
                      <a:t>NA</a:t>
                    </a:r>
                  </a:p>
                </c:rich>
              </c:tx>
              <c:showLegendKey val="0"/>
              <c:showVal val="1"/>
              <c:showCatName val="0"/>
              <c:showSerName val="0"/>
              <c:showPercent val="0"/>
              <c:showBubbleSize val="0"/>
            </c:dLbl>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DQ06_3!$B$2:$C$6</c:f>
              <c:multiLvlStrCache>
                <c:ptCount val="5"/>
                <c:lvl>
                  <c:pt idx="0">
                    <c:v>Faith-based organizations</c:v>
                  </c:pt>
                  <c:pt idx="1">
                    <c:v>Local health departments, agencies, or organizations</c:v>
                  </c:pt>
                  <c:pt idx="2">
                    <c:v>Community members</c:v>
                  </c:pt>
                  <c:pt idx="3">
                    <c:v>Parents or families of students</c:v>
                  </c:pt>
                  <c:pt idx="4">
                    <c:v>Student body</c:v>
                  </c:pt>
                </c:lvl>
                <c:lvl>
                  <c:pt idx="0">
                    <c:v>o.</c:v>
                  </c:pt>
                  <c:pt idx="1">
                    <c:v>n.</c:v>
                  </c:pt>
                  <c:pt idx="2">
                    <c:v>m.</c:v>
                  </c:pt>
                  <c:pt idx="3">
                    <c:v>l.</c:v>
                  </c:pt>
                  <c:pt idx="4">
                    <c:v>k.</c:v>
                  </c:pt>
                </c:lvl>
              </c:multiLvlStrCache>
            </c:multiLvlStrRef>
          </c:cat>
          <c:val>
            <c:numRef>
              <c:f>DQ06_3!$E$2:$E$6</c:f>
              <c:numCache>
                <c:formatCode>General</c:formatCode>
                <c:ptCount val="5"/>
                <c:pt idx="0">
                  <c:v>8.9999999999999998E-4</c:v>
                </c:pt>
                <c:pt idx="1">
                  <c:v>8.9999999999999998E-4</c:v>
                </c:pt>
                <c:pt idx="2">
                  <c:v>8.9999999999999998E-4</c:v>
                </c:pt>
                <c:pt idx="3">
                  <c:v>8.9999999999999998E-4</c:v>
                </c:pt>
                <c:pt idx="4">
                  <c:v>8.9999999999999998E-4</c:v>
                </c:pt>
              </c:numCache>
            </c:numRef>
          </c:val>
        </c:ser>
        <c:ser>
          <c:idx val="2"/>
          <c:order val="2"/>
          <c:tx>
            <c:strRef>
              <c:f>DQ06_3!$F$1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DQ06_3!$B$2:$C$6</c:f>
              <c:multiLvlStrCache>
                <c:ptCount val="5"/>
                <c:lvl>
                  <c:pt idx="0">
                    <c:v>Faith-based organizations</c:v>
                  </c:pt>
                  <c:pt idx="1">
                    <c:v>Local health departments, agencies, or organizations</c:v>
                  </c:pt>
                  <c:pt idx="2">
                    <c:v>Community members</c:v>
                  </c:pt>
                  <c:pt idx="3">
                    <c:v>Parents or families of students</c:v>
                  </c:pt>
                  <c:pt idx="4">
                    <c:v>Student body</c:v>
                  </c:pt>
                </c:lvl>
                <c:lvl>
                  <c:pt idx="0">
                    <c:v>o.</c:v>
                  </c:pt>
                  <c:pt idx="1">
                    <c:v>n.</c:v>
                  </c:pt>
                  <c:pt idx="2">
                    <c:v>m.</c:v>
                  </c:pt>
                  <c:pt idx="3">
                    <c:v>l.</c:v>
                  </c:pt>
                  <c:pt idx="4">
                    <c:v>k.</c:v>
                  </c:pt>
                </c:lvl>
              </c:multiLvlStrCache>
            </c:multiLvlStrRef>
          </c:cat>
          <c:val>
            <c:numRef>
              <c:f>DQ06_3!$F$2:$F$6</c:f>
              <c:numCache>
                <c:formatCode>General</c:formatCode>
                <c:ptCount val="5"/>
                <c:pt idx="0">
                  <c:v>4.5</c:v>
                </c:pt>
                <c:pt idx="1">
                  <c:v>37.6</c:v>
                </c:pt>
                <c:pt idx="2">
                  <c:v>50.7</c:v>
                </c:pt>
                <c:pt idx="3">
                  <c:v>63.5</c:v>
                </c:pt>
                <c:pt idx="4">
                  <c:v>25</c:v>
                </c:pt>
              </c:numCache>
            </c:numRef>
          </c:val>
        </c:ser>
        <c:ser>
          <c:idx val="3"/>
          <c:order val="3"/>
          <c:tx>
            <c:strRef>
              <c:f>DQ06_3!$G$1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DQ06_3!$B$2:$C$6</c:f>
              <c:multiLvlStrCache>
                <c:ptCount val="5"/>
                <c:lvl>
                  <c:pt idx="0">
                    <c:v>Faith-based organizations</c:v>
                  </c:pt>
                  <c:pt idx="1">
                    <c:v>Local health departments, agencies, or organizations</c:v>
                  </c:pt>
                  <c:pt idx="2">
                    <c:v>Community members</c:v>
                  </c:pt>
                  <c:pt idx="3">
                    <c:v>Parents or families of students</c:v>
                  </c:pt>
                  <c:pt idx="4">
                    <c:v>Student body</c:v>
                  </c:pt>
                </c:lvl>
                <c:lvl>
                  <c:pt idx="0">
                    <c:v>o.</c:v>
                  </c:pt>
                  <c:pt idx="1">
                    <c:v>n.</c:v>
                  </c:pt>
                  <c:pt idx="2">
                    <c:v>m.</c:v>
                  </c:pt>
                  <c:pt idx="3">
                    <c:v>l.</c:v>
                  </c:pt>
                  <c:pt idx="4">
                    <c:v>k.</c:v>
                  </c:pt>
                </c:lvl>
              </c:multiLvlStrCache>
            </c:multiLvlStrRef>
          </c:cat>
          <c:val>
            <c:numRef>
              <c:f>DQ06_3!$G$2:$G$6</c:f>
              <c:numCache>
                <c:formatCode>General</c:formatCode>
                <c:ptCount val="5"/>
                <c:pt idx="0">
                  <c:v>11</c:v>
                </c:pt>
                <c:pt idx="1">
                  <c:v>42.8</c:v>
                </c:pt>
                <c:pt idx="2">
                  <c:v>67.7</c:v>
                </c:pt>
                <c:pt idx="3">
                  <c:v>85.6</c:v>
                </c:pt>
                <c:pt idx="4">
                  <c:v>71.3</c:v>
                </c:pt>
              </c:numCache>
            </c:numRef>
          </c:val>
        </c:ser>
        <c:dLbls>
          <c:showLegendKey val="0"/>
          <c:showVal val="1"/>
          <c:showCatName val="0"/>
          <c:showSerName val="0"/>
          <c:showPercent val="0"/>
          <c:showBubbleSize val="0"/>
        </c:dLbls>
        <c:gapWidth val="300"/>
        <c:overlap val="-4"/>
        <c:axId val="95396992"/>
        <c:axId val="95398528"/>
      </c:barChart>
      <c:catAx>
        <c:axId val="95396992"/>
        <c:scaling>
          <c:orientation val="minMax"/>
        </c:scaling>
        <c:delete val="0"/>
        <c:axPos val="l"/>
        <c:majorTickMark val="none"/>
        <c:minorTickMark val="none"/>
        <c:tickLblPos val="none"/>
        <c:spPr>
          <a:ln w="12700">
            <a:solidFill>
              <a:srgbClr val="000000"/>
            </a:solidFill>
            <a:prstDash val="solid"/>
          </a:ln>
        </c:spPr>
        <c:crossAx val="95398528"/>
        <c:crosses val="autoZero"/>
        <c:auto val="1"/>
        <c:lblAlgn val="ctr"/>
        <c:lblOffset val="100"/>
        <c:tickLblSkip val="1"/>
        <c:noMultiLvlLbl val="1"/>
      </c:catAx>
      <c:valAx>
        <c:axId val="9539852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95396992"/>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DQ06_4!$D$1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DQ06_4!$B$2:$C$3</c:f>
              <c:multiLvlStrCache>
                <c:ptCount val="2"/>
                <c:lvl>
                  <c:pt idx="0">
                    <c:v>Local government agencies</c:v>
                  </c:pt>
                  <c:pt idx="1">
                    <c:v>Businesses</c:v>
                  </c:pt>
                </c:lvl>
                <c:lvl>
                  <c:pt idx="0">
                    <c:v>q.</c:v>
                  </c:pt>
                  <c:pt idx="1">
                    <c:v>p.</c:v>
                  </c:pt>
                </c:lvl>
              </c:multiLvlStrCache>
            </c:multiLvlStrRef>
          </c:cat>
          <c:val>
            <c:numRef>
              <c:f>DQ06_4!$D$2:$D$3</c:f>
              <c:numCache>
                <c:formatCode>General</c:formatCode>
                <c:ptCount val="2"/>
                <c:pt idx="0">
                  <c:v>21.7</c:v>
                </c:pt>
                <c:pt idx="1">
                  <c:v>26.5</c:v>
                </c:pt>
              </c:numCache>
            </c:numRef>
          </c:val>
        </c:ser>
        <c:ser>
          <c:idx val="1"/>
          <c:order val="1"/>
          <c:tx>
            <c:strRef>
              <c:f>DQ06_4!$E$1</c:f>
              <c:strCache>
                <c:ptCount val="1"/>
                <c:pt idx="0">
                  <c:v>Junior/Senior High Schools</c:v>
                </c:pt>
              </c:strCache>
            </c:strRef>
          </c:tx>
          <c:spPr>
            <a:solidFill>
              <a:srgbClr val="2B7F81"/>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dLbl>
            <c:dLbl>
              <c:idx val="1"/>
              <c:layout/>
              <c:tx>
                <c:rich>
                  <a:bodyPr/>
                  <a:lstStyle/>
                  <a:p>
                    <a:r>
                      <a:rPr lang="en-US"/>
                      <a:t>NA</a:t>
                    </a:r>
                  </a:p>
                </c:rich>
              </c:tx>
              <c:showLegendKey val="0"/>
              <c:showVal val="1"/>
              <c:showCatName val="0"/>
              <c:showSerName val="0"/>
              <c:showPercent val="0"/>
              <c:showBubbleSize val="0"/>
            </c:dLbl>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DQ06_4!$B$2:$C$3</c:f>
              <c:multiLvlStrCache>
                <c:ptCount val="2"/>
                <c:lvl>
                  <c:pt idx="0">
                    <c:v>Local government agencies</c:v>
                  </c:pt>
                  <c:pt idx="1">
                    <c:v>Businesses</c:v>
                  </c:pt>
                </c:lvl>
                <c:lvl>
                  <c:pt idx="0">
                    <c:v>q.</c:v>
                  </c:pt>
                  <c:pt idx="1">
                    <c:v>p.</c:v>
                  </c:pt>
                </c:lvl>
              </c:multiLvlStrCache>
            </c:multiLvlStrRef>
          </c:cat>
          <c:val>
            <c:numRef>
              <c:f>DQ06_4!$E$2:$E$3</c:f>
              <c:numCache>
                <c:formatCode>General</c:formatCode>
                <c:ptCount val="2"/>
                <c:pt idx="0">
                  <c:v>8.9999999999999998E-4</c:v>
                </c:pt>
                <c:pt idx="1">
                  <c:v>8.9999999999999998E-4</c:v>
                </c:pt>
              </c:numCache>
            </c:numRef>
          </c:val>
        </c:ser>
        <c:ser>
          <c:idx val="2"/>
          <c:order val="2"/>
          <c:tx>
            <c:strRef>
              <c:f>DQ06_4!$F$1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DQ06_4!$B$2:$C$3</c:f>
              <c:multiLvlStrCache>
                <c:ptCount val="2"/>
                <c:lvl>
                  <c:pt idx="0">
                    <c:v>Local government agencies</c:v>
                  </c:pt>
                  <c:pt idx="1">
                    <c:v>Businesses</c:v>
                  </c:pt>
                </c:lvl>
                <c:lvl>
                  <c:pt idx="0">
                    <c:v>q.</c:v>
                  </c:pt>
                  <c:pt idx="1">
                    <c:v>p.</c:v>
                  </c:pt>
                </c:lvl>
              </c:multiLvlStrCache>
            </c:multiLvlStrRef>
          </c:cat>
          <c:val>
            <c:numRef>
              <c:f>DQ06_4!$F$2:$F$3</c:f>
              <c:numCache>
                <c:formatCode>General</c:formatCode>
                <c:ptCount val="2"/>
                <c:pt idx="0">
                  <c:v>12.7</c:v>
                </c:pt>
                <c:pt idx="1">
                  <c:v>16.3</c:v>
                </c:pt>
              </c:numCache>
            </c:numRef>
          </c:val>
        </c:ser>
        <c:ser>
          <c:idx val="3"/>
          <c:order val="3"/>
          <c:tx>
            <c:strRef>
              <c:f>DQ06_4!$G$1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DQ06_4!$B$2:$C$3</c:f>
              <c:multiLvlStrCache>
                <c:ptCount val="2"/>
                <c:lvl>
                  <c:pt idx="0">
                    <c:v>Local government agencies</c:v>
                  </c:pt>
                  <c:pt idx="1">
                    <c:v>Businesses</c:v>
                  </c:pt>
                </c:lvl>
                <c:lvl>
                  <c:pt idx="0">
                    <c:v>q.</c:v>
                  </c:pt>
                  <c:pt idx="1">
                    <c:v>p.</c:v>
                  </c:pt>
                </c:lvl>
              </c:multiLvlStrCache>
            </c:multiLvlStrRef>
          </c:cat>
          <c:val>
            <c:numRef>
              <c:f>DQ06_4!$G$2:$G$3</c:f>
              <c:numCache>
                <c:formatCode>General</c:formatCode>
                <c:ptCount val="2"/>
                <c:pt idx="0">
                  <c:v>29.4</c:v>
                </c:pt>
                <c:pt idx="1">
                  <c:v>35.6</c:v>
                </c:pt>
              </c:numCache>
            </c:numRef>
          </c:val>
        </c:ser>
        <c:dLbls>
          <c:showLegendKey val="0"/>
          <c:showVal val="1"/>
          <c:showCatName val="0"/>
          <c:showSerName val="0"/>
          <c:showPercent val="0"/>
          <c:showBubbleSize val="0"/>
        </c:dLbls>
        <c:gapWidth val="300"/>
        <c:overlap val="-4"/>
        <c:axId val="96004352"/>
        <c:axId val="95887360"/>
      </c:barChart>
      <c:catAx>
        <c:axId val="96004352"/>
        <c:scaling>
          <c:orientation val="minMax"/>
        </c:scaling>
        <c:delete val="0"/>
        <c:axPos val="l"/>
        <c:majorTickMark val="none"/>
        <c:minorTickMark val="none"/>
        <c:tickLblPos val="none"/>
        <c:spPr>
          <a:ln w="12700">
            <a:solidFill>
              <a:srgbClr val="000000"/>
            </a:solidFill>
            <a:prstDash val="solid"/>
          </a:ln>
        </c:spPr>
        <c:crossAx val="95887360"/>
        <c:crosses val="autoZero"/>
        <c:auto val="1"/>
        <c:lblAlgn val="ctr"/>
        <c:lblOffset val="100"/>
        <c:tickLblSkip val="1"/>
        <c:noMultiLvlLbl val="1"/>
      </c:catAx>
      <c:valAx>
        <c:axId val="95887360"/>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96004352"/>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DQ07_1!$D$1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DQ07_1!$B$2:$C$4</c:f>
              <c:multiLvlStrCache>
                <c:ptCount val="3"/>
                <c:lvl>
                  <c:pt idx="0">
                    <c:v>Sought funding or leveraged resources to support health and safety priorities for students and staff</c:v>
                  </c:pt>
                  <c:pt idx="1">
                    <c:v>Recommended new or revised health and safety policies and activities to school administrators or the school improvement team</c:v>
                  </c:pt>
                  <c:pt idx="2">
                    <c:v>Identified student health needs based on a review of relevant data</c:v>
                  </c:pt>
                </c:lvl>
                <c:lvl>
                  <c:pt idx="0">
                    <c:v>c.</c:v>
                  </c:pt>
                  <c:pt idx="1">
                    <c:v>b.</c:v>
                  </c:pt>
                  <c:pt idx="2">
                    <c:v>a.</c:v>
                  </c:pt>
                </c:lvl>
              </c:multiLvlStrCache>
            </c:multiLvlStrRef>
          </c:cat>
          <c:val>
            <c:numRef>
              <c:f>DQ07_1!$D$2:$D$4</c:f>
              <c:numCache>
                <c:formatCode>General</c:formatCode>
                <c:ptCount val="3"/>
                <c:pt idx="0">
                  <c:v>51</c:v>
                </c:pt>
                <c:pt idx="1">
                  <c:v>64.7</c:v>
                </c:pt>
                <c:pt idx="2">
                  <c:v>71.5</c:v>
                </c:pt>
              </c:numCache>
            </c:numRef>
          </c:val>
        </c:ser>
        <c:ser>
          <c:idx val="1"/>
          <c:order val="1"/>
          <c:tx>
            <c:strRef>
              <c:f>DQ07_1!$E$1</c:f>
              <c:strCache>
                <c:ptCount val="1"/>
                <c:pt idx="0">
                  <c:v>Junior/Senior High Schools</c:v>
                </c:pt>
              </c:strCache>
            </c:strRef>
          </c:tx>
          <c:spPr>
            <a:solidFill>
              <a:srgbClr val="2B7F81"/>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dLbl>
            <c:dLbl>
              <c:idx val="1"/>
              <c:layout/>
              <c:tx>
                <c:rich>
                  <a:bodyPr/>
                  <a:lstStyle/>
                  <a:p>
                    <a:r>
                      <a:rPr lang="en-US"/>
                      <a:t>NA</a:t>
                    </a:r>
                  </a:p>
                </c:rich>
              </c:tx>
              <c:showLegendKey val="0"/>
              <c:showVal val="1"/>
              <c:showCatName val="0"/>
              <c:showSerName val="0"/>
              <c:showPercent val="0"/>
              <c:showBubbleSize val="0"/>
            </c:dLbl>
            <c:dLbl>
              <c:idx val="2"/>
              <c:layout/>
              <c:tx>
                <c:rich>
                  <a:bodyPr/>
                  <a:lstStyle/>
                  <a:p>
                    <a:r>
                      <a:rPr lang="en-US"/>
                      <a:t>NA</a:t>
                    </a:r>
                  </a:p>
                </c:rich>
              </c:tx>
              <c:showLegendKey val="0"/>
              <c:showVal val="1"/>
              <c:showCatName val="0"/>
              <c:showSerName val="0"/>
              <c:showPercent val="0"/>
              <c:showBubbleSize val="0"/>
            </c:dLbl>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DQ07_1!$B$2:$C$4</c:f>
              <c:multiLvlStrCache>
                <c:ptCount val="3"/>
                <c:lvl>
                  <c:pt idx="0">
                    <c:v>Sought funding or leveraged resources to support health and safety priorities for students and staff</c:v>
                  </c:pt>
                  <c:pt idx="1">
                    <c:v>Recommended new or revised health and safety policies and activities to school administrators or the school improvement team</c:v>
                  </c:pt>
                  <c:pt idx="2">
                    <c:v>Identified student health needs based on a review of relevant data</c:v>
                  </c:pt>
                </c:lvl>
                <c:lvl>
                  <c:pt idx="0">
                    <c:v>c.</c:v>
                  </c:pt>
                  <c:pt idx="1">
                    <c:v>b.</c:v>
                  </c:pt>
                  <c:pt idx="2">
                    <c:v>a.</c:v>
                  </c:pt>
                </c:lvl>
              </c:multiLvlStrCache>
            </c:multiLvlStrRef>
          </c:cat>
          <c:val>
            <c:numRef>
              <c:f>DQ07_1!$E$2:$E$4</c:f>
              <c:numCache>
                <c:formatCode>General</c:formatCode>
                <c:ptCount val="3"/>
                <c:pt idx="0">
                  <c:v>8.9999999999999998E-4</c:v>
                </c:pt>
                <c:pt idx="1">
                  <c:v>8.9999999999999998E-4</c:v>
                </c:pt>
                <c:pt idx="2">
                  <c:v>8.9999999999999998E-4</c:v>
                </c:pt>
              </c:numCache>
            </c:numRef>
          </c:val>
        </c:ser>
        <c:ser>
          <c:idx val="2"/>
          <c:order val="2"/>
          <c:tx>
            <c:strRef>
              <c:f>DQ07_1!$F$1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DQ07_1!$B$2:$C$4</c:f>
              <c:multiLvlStrCache>
                <c:ptCount val="3"/>
                <c:lvl>
                  <c:pt idx="0">
                    <c:v>Sought funding or leveraged resources to support health and safety priorities for students and staff</c:v>
                  </c:pt>
                  <c:pt idx="1">
                    <c:v>Recommended new or revised health and safety policies and activities to school administrators or the school improvement team</c:v>
                  </c:pt>
                  <c:pt idx="2">
                    <c:v>Identified student health needs based on a review of relevant data</c:v>
                  </c:pt>
                </c:lvl>
                <c:lvl>
                  <c:pt idx="0">
                    <c:v>c.</c:v>
                  </c:pt>
                  <c:pt idx="1">
                    <c:v>b.</c:v>
                  </c:pt>
                  <c:pt idx="2">
                    <c:v>a.</c:v>
                  </c:pt>
                </c:lvl>
              </c:multiLvlStrCache>
            </c:multiLvlStrRef>
          </c:cat>
          <c:val>
            <c:numRef>
              <c:f>DQ07_1!$F$2:$F$4</c:f>
              <c:numCache>
                <c:formatCode>General</c:formatCode>
                <c:ptCount val="3"/>
                <c:pt idx="0">
                  <c:v>64.099999999999994</c:v>
                </c:pt>
                <c:pt idx="1">
                  <c:v>67.5</c:v>
                </c:pt>
                <c:pt idx="2">
                  <c:v>78.8</c:v>
                </c:pt>
              </c:numCache>
            </c:numRef>
          </c:val>
        </c:ser>
        <c:ser>
          <c:idx val="3"/>
          <c:order val="3"/>
          <c:tx>
            <c:strRef>
              <c:f>DQ07_1!$G$1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DQ07_1!$B$2:$C$4</c:f>
              <c:multiLvlStrCache>
                <c:ptCount val="3"/>
                <c:lvl>
                  <c:pt idx="0">
                    <c:v>Sought funding or leveraged resources to support health and safety priorities for students and staff</c:v>
                  </c:pt>
                  <c:pt idx="1">
                    <c:v>Recommended new or revised health and safety policies and activities to school administrators or the school improvement team</c:v>
                  </c:pt>
                  <c:pt idx="2">
                    <c:v>Identified student health needs based on a review of relevant data</c:v>
                  </c:pt>
                </c:lvl>
                <c:lvl>
                  <c:pt idx="0">
                    <c:v>c.</c:v>
                  </c:pt>
                  <c:pt idx="1">
                    <c:v>b.</c:v>
                  </c:pt>
                  <c:pt idx="2">
                    <c:v>a.</c:v>
                  </c:pt>
                </c:lvl>
              </c:multiLvlStrCache>
            </c:multiLvlStrRef>
          </c:cat>
          <c:val>
            <c:numRef>
              <c:f>DQ07_1!$G$2:$G$4</c:f>
              <c:numCache>
                <c:formatCode>General</c:formatCode>
                <c:ptCount val="3"/>
                <c:pt idx="0">
                  <c:v>38.4</c:v>
                </c:pt>
                <c:pt idx="1">
                  <c:v>71.400000000000006</c:v>
                </c:pt>
                <c:pt idx="2">
                  <c:v>60.7</c:v>
                </c:pt>
              </c:numCache>
            </c:numRef>
          </c:val>
        </c:ser>
        <c:dLbls>
          <c:showLegendKey val="0"/>
          <c:showVal val="1"/>
          <c:showCatName val="0"/>
          <c:showSerName val="0"/>
          <c:showPercent val="0"/>
          <c:showBubbleSize val="0"/>
        </c:dLbls>
        <c:gapWidth val="300"/>
        <c:overlap val="-4"/>
        <c:axId val="100731136"/>
        <c:axId val="100768384"/>
      </c:barChart>
      <c:catAx>
        <c:axId val="100731136"/>
        <c:scaling>
          <c:orientation val="minMax"/>
        </c:scaling>
        <c:delete val="0"/>
        <c:axPos val="l"/>
        <c:majorTickMark val="none"/>
        <c:minorTickMark val="none"/>
        <c:tickLblPos val="none"/>
        <c:spPr>
          <a:ln w="12700">
            <a:solidFill>
              <a:srgbClr val="000000"/>
            </a:solidFill>
            <a:prstDash val="solid"/>
          </a:ln>
        </c:spPr>
        <c:crossAx val="100768384"/>
        <c:crosses val="autoZero"/>
        <c:auto val="1"/>
        <c:lblAlgn val="ctr"/>
        <c:lblOffset val="100"/>
        <c:tickLblSkip val="1"/>
        <c:noMultiLvlLbl val="1"/>
      </c:catAx>
      <c:valAx>
        <c:axId val="100768384"/>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00731136"/>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DQ07_2!$D$1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DQ07_2!$B$2:$C$4</c:f>
              <c:multiLvlStrCache>
                <c:ptCount val="3"/>
                <c:lvl>
                  <c:pt idx="0">
                    <c:v>Assessed the availability of physical activity opportunities for students</c:v>
                  </c:pt>
                  <c:pt idx="1">
                    <c:v>Reviewed health-related curricula or instructional materials</c:v>
                  </c:pt>
                  <c:pt idx="2">
                    <c:v>Communicated the importance of health and safety policies and activities to district administrators, school administrators, parent-teacher groups, or community members</c:v>
                  </c:pt>
                </c:lvl>
                <c:lvl>
                  <c:pt idx="0">
                    <c:v>f.</c:v>
                  </c:pt>
                  <c:pt idx="1">
                    <c:v>e.</c:v>
                  </c:pt>
                  <c:pt idx="2">
                    <c:v>d.</c:v>
                  </c:pt>
                </c:lvl>
              </c:multiLvlStrCache>
            </c:multiLvlStrRef>
          </c:cat>
          <c:val>
            <c:numRef>
              <c:f>DQ07_2!$D$2:$D$4</c:f>
              <c:numCache>
                <c:formatCode>General</c:formatCode>
                <c:ptCount val="3"/>
                <c:pt idx="0">
                  <c:v>68.400000000000006</c:v>
                </c:pt>
                <c:pt idx="1">
                  <c:v>67.2</c:v>
                </c:pt>
                <c:pt idx="2">
                  <c:v>82.6</c:v>
                </c:pt>
              </c:numCache>
            </c:numRef>
          </c:val>
        </c:ser>
        <c:ser>
          <c:idx val="1"/>
          <c:order val="1"/>
          <c:tx>
            <c:strRef>
              <c:f>DQ07_2!$E$1</c:f>
              <c:strCache>
                <c:ptCount val="1"/>
                <c:pt idx="0">
                  <c:v>Junior/Senior High Schools</c:v>
                </c:pt>
              </c:strCache>
            </c:strRef>
          </c:tx>
          <c:spPr>
            <a:solidFill>
              <a:srgbClr val="2B7F81"/>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dLbl>
            <c:dLbl>
              <c:idx val="1"/>
              <c:tx>
                <c:rich>
                  <a:bodyPr/>
                  <a:lstStyle/>
                  <a:p>
                    <a:r>
                      <a:rPr lang="en-US"/>
                      <a:t>NA</a:t>
                    </a:r>
                  </a:p>
                </c:rich>
              </c:tx>
              <c:showLegendKey val="0"/>
              <c:showVal val="1"/>
              <c:showCatName val="0"/>
              <c:showSerName val="0"/>
              <c:showPercent val="0"/>
              <c:showBubbleSize val="0"/>
            </c:dLbl>
            <c:dLbl>
              <c:idx val="2"/>
              <c:tx>
                <c:rich>
                  <a:bodyPr/>
                  <a:lstStyle/>
                  <a:p>
                    <a:r>
                      <a:rPr lang="en-US"/>
                      <a:t>NA</a:t>
                    </a:r>
                  </a:p>
                </c:rich>
              </c:tx>
              <c:showLegendKey val="0"/>
              <c:showVal val="1"/>
              <c:showCatName val="0"/>
              <c:showSerName val="0"/>
              <c:showPercent val="0"/>
              <c:showBubbleSize val="0"/>
            </c:dLbl>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DQ07_2!$B$2:$C$4</c:f>
              <c:multiLvlStrCache>
                <c:ptCount val="3"/>
                <c:lvl>
                  <c:pt idx="0">
                    <c:v>Assessed the availability of physical activity opportunities for students</c:v>
                  </c:pt>
                  <c:pt idx="1">
                    <c:v>Reviewed health-related curricula or instructional materials</c:v>
                  </c:pt>
                  <c:pt idx="2">
                    <c:v>Communicated the importance of health and safety policies and activities to district administrators, school administrators, parent-teacher groups, or community members</c:v>
                  </c:pt>
                </c:lvl>
                <c:lvl>
                  <c:pt idx="0">
                    <c:v>f.</c:v>
                  </c:pt>
                  <c:pt idx="1">
                    <c:v>e.</c:v>
                  </c:pt>
                  <c:pt idx="2">
                    <c:v>d.</c:v>
                  </c:pt>
                </c:lvl>
              </c:multiLvlStrCache>
            </c:multiLvlStrRef>
          </c:cat>
          <c:val>
            <c:numRef>
              <c:f>DQ07_2!$E$2:$E$4</c:f>
              <c:numCache>
                <c:formatCode>General</c:formatCode>
                <c:ptCount val="3"/>
                <c:pt idx="0">
                  <c:v>8.9999999999999998E-4</c:v>
                </c:pt>
                <c:pt idx="1">
                  <c:v>8.9999999999999998E-4</c:v>
                </c:pt>
                <c:pt idx="2">
                  <c:v>8.9999999999999998E-4</c:v>
                </c:pt>
              </c:numCache>
            </c:numRef>
          </c:val>
        </c:ser>
        <c:ser>
          <c:idx val="2"/>
          <c:order val="2"/>
          <c:tx>
            <c:strRef>
              <c:f>DQ07_2!$F$1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DQ07_2!$B$2:$C$4</c:f>
              <c:multiLvlStrCache>
                <c:ptCount val="3"/>
                <c:lvl>
                  <c:pt idx="0">
                    <c:v>Assessed the availability of physical activity opportunities for students</c:v>
                  </c:pt>
                  <c:pt idx="1">
                    <c:v>Reviewed health-related curricula or instructional materials</c:v>
                  </c:pt>
                  <c:pt idx="2">
                    <c:v>Communicated the importance of health and safety policies and activities to district administrators, school administrators, parent-teacher groups, or community members</c:v>
                  </c:pt>
                </c:lvl>
                <c:lvl>
                  <c:pt idx="0">
                    <c:v>f.</c:v>
                  </c:pt>
                  <c:pt idx="1">
                    <c:v>e.</c:v>
                  </c:pt>
                  <c:pt idx="2">
                    <c:v>d.</c:v>
                  </c:pt>
                </c:lvl>
              </c:multiLvlStrCache>
            </c:multiLvlStrRef>
          </c:cat>
          <c:val>
            <c:numRef>
              <c:f>DQ07_2!$F$2:$F$4</c:f>
              <c:numCache>
                <c:formatCode>General</c:formatCode>
                <c:ptCount val="3"/>
                <c:pt idx="0">
                  <c:v>72.2</c:v>
                </c:pt>
                <c:pt idx="1">
                  <c:v>65.5</c:v>
                </c:pt>
                <c:pt idx="2">
                  <c:v>84.4</c:v>
                </c:pt>
              </c:numCache>
            </c:numRef>
          </c:val>
        </c:ser>
        <c:ser>
          <c:idx val="3"/>
          <c:order val="3"/>
          <c:tx>
            <c:strRef>
              <c:f>DQ07_2!$G$1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DQ07_2!$B$2:$C$4</c:f>
              <c:multiLvlStrCache>
                <c:ptCount val="3"/>
                <c:lvl>
                  <c:pt idx="0">
                    <c:v>Assessed the availability of physical activity opportunities for students</c:v>
                  </c:pt>
                  <c:pt idx="1">
                    <c:v>Reviewed health-related curricula or instructional materials</c:v>
                  </c:pt>
                  <c:pt idx="2">
                    <c:v>Communicated the importance of health and safety policies and activities to district administrators, school administrators, parent-teacher groups, or community members</c:v>
                  </c:pt>
                </c:lvl>
                <c:lvl>
                  <c:pt idx="0">
                    <c:v>f.</c:v>
                  </c:pt>
                  <c:pt idx="1">
                    <c:v>e.</c:v>
                  </c:pt>
                  <c:pt idx="2">
                    <c:v>d.</c:v>
                  </c:pt>
                </c:lvl>
              </c:multiLvlStrCache>
            </c:multiLvlStrRef>
          </c:cat>
          <c:val>
            <c:numRef>
              <c:f>DQ07_2!$G$2:$G$4</c:f>
              <c:numCache>
                <c:formatCode>General</c:formatCode>
                <c:ptCount val="3"/>
                <c:pt idx="0">
                  <c:v>67.7</c:v>
                </c:pt>
                <c:pt idx="1">
                  <c:v>71.2</c:v>
                </c:pt>
                <c:pt idx="2">
                  <c:v>78.5</c:v>
                </c:pt>
              </c:numCache>
            </c:numRef>
          </c:val>
        </c:ser>
        <c:dLbls>
          <c:showLegendKey val="0"/>
          <c:showVal val="1"/>
          <c:showCatName val="0"/>
          <c:showSerName val="0"/>
          <c:showPercent val="0"/>
          <c:showBubbleSize val="0"/>
        </c:dLbls>
        <c:gapWidth val="300"/>
        <c:overlap val="-4"/>
        <c:axId val="101139584"/>
        <c:axId val="101141120"/>
      </c:barChart>
      <c:catAx>
        <c:axId val="101139584"/>
        <c:scaling>
          <c:orientation val="minMax"/>
        </c:scaling>
        <c:delete val="0"/>
        <c:axPos val="l"/>
        <c:majorTickMark val="none"/>
        <c:minorTickMark val="none"/>
        <c:tickLblPos val="none"/>
        <c:spPr>
          <a:ln w="12700">
            <a:solidFill>
              <a:srgbClr val="000000"/>
            </a:solidFill>
            <a:prstDash val="solid"/>
          </a:ln>
        </c:spPr>
        <c:crossAx val="101141120"/>
        <c:crosses val="autoZero"/>
        <c:auto val="1"/>
        <c:lblAlgn val="ctr"/>
        <c:lblOffset val="100"/>
        <c:tickLblSkip val="1"/>
        <c:noMultiLvlLbl val="1"/>
      </c:catAx>
      <c:valAx>
        <c:axId val="101141120"/>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01139584"/>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v>All Schools</c:v>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DQ08_1!$D$2</c:f>
              <c:numCache>
                <c:formatCode>General</c:formatCode>
                <c:ptCount val="1"/>
                <c:pt idx="0">
                  <c:v>41.9</c:v>
                </c:pt>
              </c:numCache>
            </c:numRef>
          </c:val>
        </c:ser>
        <c:ser>
          <c:idx val="1"/>
          <c:order val="1"/>
          <c:tx>
            <c:v>Junior/Senior High Schools</c:v>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DQ08_1!$E$2</c:f>
              <c:numCache>
                <c:formatCode>General</c:formatCode>
                <c:ptCount val="1"/>
                <c:pt idx="0">
                  <c:v>22.1</c:v>
                </c:pt>
              </c:numCache>
            </c:numRef>
          </c:val>
        </c:ser>
        <c:ser>
          <c:idx val="2"/>
          <c:order val="2"/>
          <c:tx>
            <c:v>Middle Schools</c:v>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DQ08_1!$F$2</c:f>
              <c:numCache>
                <c:formatCode>General</c:formatCode>
                <c:ptCount val="1"/>
                <c:pt idx="0">
                  <c:v>36.1</c:v>
                </c:pt>
              </c:numCache>
            </c:numRef>
          </c:val>
        </c:ser>
        <c:ser>
          <c:idx val="3"/>
          <c:order val="3"/>
          <c:tx>
            <c:v>High Schools</c:v>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DQ08_1!$G$2</c:f>
              <c:numCache>
                <c:formatCode>General</c:formatCode>
                <c:ptCount val="1"/>
                <c:pt idx="0">
                  <c:v>56.3</c:v>
                </c:pt>
              </c:numCache>
            </c:numRef>
          </c:val>
        </c:ser>
        <c:dLbls>
          <c:showLegendKey val="0"/>
          <c:showVal val="1"/>
          <c:showCatName val="0"/>
          <c:showSerName val="0"/>
          <c:showPercent val="0"/>
          <c:showBubbleSize val="0"/>
        </c:dLbls>
        <c:gapWidth val="300"/>
        <c:overlap val="-4"/>
        <c:axId val="100960512"/>
        <c:axId val="86917120"/>
      </c:barChart>
      <c:catAx>
        <c:axId val="100960512"/>
        <c:scaling>
          <c:orientation val="minMax"/>
        </c:scaling>
        <c:delete val="0"/>
        <c:axPos val="l"/>
        <c:majorTickMark val="none"/>
        <c:minorTickMark val="none"/>
        <c:tickLblPos val="none"/>
        <c:spPr>
          <a:ln w="12700">
            <a:solidFill>
              <a:srgbClr val="000000"/>
            </a:solidFill>
            <a:prstDash val="solid"/>
          </a:ln>
        </c:spPr>
        <c:crossAx val="86917120"/>
        <c:crosses val="autoZero"/>
        <c:auto val="1"/>
        <c:lblAlgn val="ctr"/>
        <c:lblOffset val="100"/>
        <c:tickLblSkip val="1"/>
        <c:noMultiLvlLbl val="1"/>
      </c:catAx>
      <c:valAx>
        <c:axId val="86917120"/>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00960512"/>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DQ09_1!$D$1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DQ09_1!$B$2:$C$3</c:f>
              <c:multiLvlStrCache>
                <c:ptCount val="2"/>
                <c:lvl>
                  <c:pt idx="0">
                    <c:v>Special events sponsored by the school or community organizations (e.g., multicultural week, family night)</c:v>
                  </c:pt>
                  <c:pt idx="1">
                    <c:v>Lessons in class</c:v>
                  </c:pt>
                </c:lvl>
                <c:lvl>
                  <c:pt idx="0">
                    <c:v>b.</c:v>
                  </c:pt>
                  <c:pt idx="1">
                    <c:v>a.</c:v>
                  </c:pt>
                </c:lvl>
              </c:multiLvlStrCache>
            </c:multiLvlStrRef>
          </c:cat>
          <c:val>
            <c:numRef>
              <c:f>DQ09_1!$D$2:$D$3</c:f>
              <c:numCache>
                <c:formatCode>General</c:formatCode>
                <c:ptCount val="2"/>
                <c:pt idx="0">
                  <c:v>51.9</c:v>
                </c:pt>
                <c:pt idx="1">
                  <c:v>78.599999999999994</c:v>
                </c:pt>
              </c:numCache>
            </c:numRef>
          </c:val>
        </c:ser>
        <c:ser>
          <c:idx val="1"/>
          <c:order val="1"/>
          <c:tx>
            <c:strRef>
              <c:f>DQ09_1!$E$1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DQ09_1!$B$2:$C$3</c:f>
              <c:multiLvlStrCache>
                <c:ptCount val="2"/>
                <c:lvl>
                  <c:pt idx="0">
                    <c:v>Special events sponsored by the school or community organizations (e.g., multicultural week, family night)</c:v>
                  </c:pt>
                  <c:pt idx="1">
                    <c:v>Lessons in class</c:v>
                  </c:pt>
                </c:lvl>
                <c:lvl>
                  <c:pt idx="0">
                    <c:v>b.</c:v>
                  </c:pt>
                  <c:pt idx="1">
                    <c:v>a.</c:v>
                  </c:pt>
                </c:lvl>
              </c:multiLvlStrCache>
            </c:multiLvlStrRef>
          </c:cat>
          <c:val>
            <c:numRef>
              <c:f>DQ09_1!$E$2:$E$3</c:f>
              <c:numCache>
                <c:formatCode>General</c:formatCode>
                <c:ptCount val="2"/>
                <c:pt idx="0">
                  <c:v>41.1</c:v>
                </c:pt>
                <c:pt idx="1">
                  <c:v>88.3</c:v>
                </c:pt>
              </c:numCache>
            </c:numRef>
          </c:val>
        </c:ser>
        <c:ser>
          <c:idx val="2"/>
          <c:order val="2"/>
          <c:tx>
            <c:strRef>
              <c:f>DQ09_1!$F$1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DQ09_1!$B$2:$C$3</c:f>
              <c:multiLvlStrCache>
                <c:ptCount val="2"/>
                <c:lvl>
                  <c:pt idx="0">
                    <c:v>Special events sponsored by the school or community organizations (e.g., multicultural week, family night)</c:v>
                  </c:pt>
                  <c:pt idx="1">
                    <c:v>Lessons in class</c:v>
                  </c:pt>
                </c:lvl>
                <c:lvl>
                  <c:pt idx="0">
                    <c:v>b.</c:v>
                  </c:pt>
                  <c:pt idx="1">
                    <c:v>a.</c:v>
                  </c:pt>
                </c:lvl>
              </c:multiLvlStrCache>
            </c:multiLvlStrRef>
          </c:cat>
          <c:val>
            <c:numRef>
              <c:f>DQ09_1!$F$2:$F$3</c:f>
              <c:numCache>
                <c:formatCode>General</c:formatCode>
                <c:ptCount val="2"/>
                <c:pt idx="0">
                  <c:v>50.7</c:v>
                </c:pt>
                <c:pt idx="1">
                  <c:v>68.2</c:v>
                </c:pt>
              </c:numCache>
            </c:numRef>
          </c:val>
        </c:ser>
        <c:ser>
          <c:idx val="3"/>
          <c:order val="3"/>
          <c:tx>
            <c:strRef>
              <c:f>DQ09_1!$G$1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DQ09_1!$B$2:$C$3</c:f>
              <c:multiLvlStrCache>
                <c:ptCount val="2"/>
                <c:lvl>
                  <c:pt idx="0">
                    <c:v>Special events sponsored by the school or community organizations (e.g., multicultural week, family night)</c:v>
                  </c:pt>
                  <c:pt idx="1">
                    <c:v>Lessons in class</c:v>
                  </c:pt>
                </c:lvl>
                <c:lvl>
                  <c:pt idx="0">
                    <c:v>b.</c:v>
                  </c:pt>
                  <c:pt idx="1">
                    <c:v>a.</c:v>
                  </c:pt>
                </c:lvl>
              </c:multiLvlStrCache>
            </c:multiLvlStrRef>
          </c:cat>
          <c:val>
            <c:numRef>
              <c:f>DQ09_1!$G$2:$G$3</c:f>
              <c:numCache>
                <c:formatCode>General</c:formatCode>
                <c:ptCount val="2"/>
                <c:pt idx="0">
                  <c:v>57.3</c:v>
                </c:pt>
                <c:pt idx="1">
                  <c:v>87.5</c:v>
                </c:pt>
              </c:numCache>
            </c:numRef>
          </c:val>
        </c:ser>
        <c:dLbls>
          <c:showLegendKey val="0"/>
          <c:showVal val="1"/>
          <c:showCatName val="0"/>
          <c:showSerName val="0"/>
          <c:showPercent val="0"/>
          <c:showBubbleSize val="0"/>
        </c:dLbls>
        <c:gapWidth val="300"/>
        <c:overlap val="-4"/>
        <c:axId val="102431744"/>
        <c:axId val="96031488"/>
      </c:barChart>
      <c:catAx>
        <c:axId val="102431744"/>
        <c:scaling>
          <c:orientation val="minMax"/>
        </c:scaling>
        <c:delete val="0"/>
        <c:axPos val="l"/>
        <c:majorTickMark val="none"/>
        <c:minorTickMark val="none"/>
        <c:tickLblPos val="none"/>
        <c:spPr>
          <a:ln w="12700">
            <a:solidFill>
              <a:srgbClr val="000000"/>
            </a:solidFill>
            <a:prstDash val="solid"/>
          </a:ln>
        </c:spPr>
        <c:crossAx val="96031488"/>
        <c:crosses val="autoZero"/>
        <c:auto val="1"/>
        <c:lblAlgn val="ctr"/>
        <c:lblOffset val="100"/>
        <c:tickLblSkip val="1"/>
        <c:noMultiLvlLbl val="1"/>
      </c:catAx>
      <c:valAx>
        <c:axId val="9603148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02431744"/>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DQ10_1!$D$1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DQ10_1!$B$2:$C$4</c:f>
              <c:multiLvlStrCache>
                <c:ptCount val="3"/>
                <c:lvl>
                  <c:pt idx="0">
                    <c:v>Maintaining confidentiality of HIV-infected students and staff</c:v>
                  </c:pt>
                  <c:pt idx="1">
                    <c:v>Procedures to protect HIV-infected students and staff from discrimination</c:v>
                  </c:pt>
                  <c:pt idx="2">
                    <c:v>Attendance of students with HIV infection</c:v>
                  </c:pt>
                </c:lvl>
                <c:lvl>
                  <c:pt idx="0">
                    <c:v>c.</c:v>
                  </c:pt>
                  <c:pt idx="1">
                    <c:v>b.</c:v>
                  </c:pt>
                  <c:pt idx="2">
                    <c:v>a.</c:v>
                  </c:pt>
                </c:lvl>
              </c:multiLvlStrCache>
            </c:multiLvlStrRef>
          </c:cat>
          <c:val>
            <c:numRef>
              <c:f>DQ10_1!$D$2:$D$4</c:f>
              <c:numCache>
                <c:formatCode>General</c:formatCode>
                <c:ptCount val="3"/>
                <c:pt idx="0">
                  <c:v>76</c:v>
                </c:pt>
                <c:pt idx="1">
                  <c:v>72.5</c:v>
                </c:pt>
                <c:pt idx="2">
                  <c:v>67.900000000000006</c:v>
                </c:pt>
              </c:numCache>
            </c:numRef>
          </c:val>
        </c:ser>
        <c:ser>
          <c:idx val="1"/>
          <c:order val="1"/>
          <c:tx>
            <c:strRef>
              <c:f>DQ10_1!$E$1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DQ10_1!$B$2:$C$4</c:f>
              <c:multiLvlStrCache>
                <c:ptCount val="3"/>
                <c:lvl>
                  <c:pt idx="0">
                    <c:v>Maintaining confidentiality of HIV-infected students and staff</c:v>
                  </c:pt>
                  <c:pt idx="1">
                    <c:v>Procedures to protect HIV-infected students and staff from discrimination</c:v>
                  </c:pt>
                  <c:pt idx="2">
                    <c:v>Attendance of students with HIV infection</c:v>
                  </c:pt>
                </c:lvl>
                <c:lvl>
                  <c:pt idx="0">
                    <c:v>c.</c:v>
                  </c:pt>
                  <c:pt idx="1">
                    <c:v>b.</c:v>
                  </c:pt>
                  <c:pt idx="2">
                    <c:v>a.</c:v>
                  </c:pt>
                </c:lvl>
              </c:multiLvlStrCache>
            </c:multiLvlStrRef>
          </c:cat>
          <c:val>
            <c:numRef>
              <c:f>DQ10_1!$E$2:$E$4</c:f>
              <c:numCache>
                <c:formatCode>General</c:formatCode>
                <c:ptCount val="3"/>
                <c:pt idx="0">
                  <c:v>76.5</c:v>
                </c:pt>
                <c:pt idx="1">
                  <c:v>70.599999999999994</c:v>
                </c:pt>
                <c:pt idx="2">
                  <c:v>70.599999999999994</c:v>
                </c:pt>
              </c:numCache>
            </c:numRef>
          </c:val>
        </c:ser>
        <c:ser>
          <c:idx val="2"/>
          <c:order val="2"/>
          <c:tx>
            <c:strRef>
              <c:f>DQ10_1!$F$1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DQ10_1!$B$2:$C$4</c:f>
              <c:multiLvlStrCache>
                <c:ptCount val="3"/>
                <c:lvl>
                  <c:pt idx="0">
                    <c:v>Maintaining confidentiality of HIV-infected students and staff</c:v>
                  </c:pt>
                  <c:pt idx="1">
                    <c:v>Procedures to protect HIV-infected students and staff from discrimination</c:v>
                  </c:pt>
                  <c:pt idx="2">
                    <c:v>Attendance of students with HIV infection</c:v>
                  </c:pt>
                </c:lvl>
                <c:lvl>
                  <c:pt idx="0">
                    <c:v>c.</c:v>
                  </c:pt>
                  <c:pt idx="1">
                    <c:v>b.</c:v>
                  </c:pt>
                  <c:pt idx="2">
                    <c:v>a.</c:v>
                  </c:pt>
                </c:lvl>
              </c:multiLvlStrCache>
            </c:multiLvlStrRef>
          </c:cat>
          <c:val>
            <c:numRef>
              <c:f>DQ10_1!$F$2:$F$4</c:f>
              <c:numCache>
                <c:formatCode>General</c:formatCode>
                <c:ptCount val="3"/>
                <c:pt idx="0">
                  <c:v>76.3</c:v>
                </c:pt>
                <c:pt idx="1">
                  <c:v>74.3</c:v>
                </c:pt>
                <c:pt idx="2">
                  <c:v>68.7</c:v>
                </c:pt>
              </c:numCache>
            </c:numRef>
          </c:val>
        </c:ser>
        <c:ser>
          <c:idx val="3"/>
          <c:order val="3"/>
          <c:tx>
            <c:strRef>
              <c:f>DQ10_1!$G$1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DQ10_1!$B$2:$C$4</c:f>
              <c:multiLvlStrCache>
                <c:ptCount val="3"/>
                <c:lvl>
                  <c:pt idx="0">
                    <c:v>Maintaining confidentiality of HIV-infected students and staff</c:v>
                  </c:pt>
                  <c:pt idx="1">
                    <c:v>Procedures to protect HIV-infected students and staff from discrimination</c:v>
                  </c:pt>
                  <c:pt idx="2">
                    <c:v>Attendance of students with HIV infection</c:v>
                  </c:pt>
                </c:lvl>
                <c:lvl>
                  <c:pt idx="0">
                    <c:v>c.</c:v>
                  </c:pt>
                  <c:pt idx="1">
                    <c:v>b.</c:v>
                  </c:pt>
                  <c:pt idx="2">
                    <c:v>a.</c:v>
                  </c:pt>
                </c:lvl>
              </c:multiLvlStrCache>
            </c:multiLvlStrRef>
          </c:cat>
          <c:val>
            <c:numRef>
              <c:f>DQ10_1!$G$2:$G$4</c:f>
              <c:numCache>
                <c:formatCode>General</c:formatCode>
                <c:ptCount val="3"/>
                <c:pt idx="0">
                  <c:v>75.5</c:v>
                </c:pt>
                <c:pt idx="1">
                  <c:v>71.099999999999994</c:v>
                </c:pt>
                <c:pt idx="2">
                  <c:v>65.900000000000006</c:v>
                </c:pt>
              </c:numCache>
            </c:numRef>
          </c:val>
        </c:ser>
        <c:dLbls>
          <c:showLegendKey val="0"/>
          <c:showVal val="1"/>
          <c:showCatName val="0"/>
          <c:showSerName val="0"/>
          <c:showPercent val="0"/>
          <c:showBubbleSize val="0"/>
        </c:dLbls>
        <c:gapWidth val="300"/>
        <c:overlap val="-4"/>
        <c:axId val="85939712"/>
        <c:axId val="85941632"/>
      </c:barChart>
      <c:catAx>
        <c:axId val="85939712"/>
        <c:scaling>
          <c:orientation val="minMax"/>
        </c:scaling>
        <c:delete val="0"/>
        <c:axPos val="l"/>
        <c:majorTickMark val="none"/>
        <c:minorTickMark val="none"/>
        <c:tickLblPos val="none"/>
        <c:spPr>
          <a:ln w="12700">
            <a:solidFill>
              <a:srgbClr val="000000"/>
            </a:solidFill>
            <a:prstDash val="solid"/>
          </a:ln>
        </c:spPr>
        <c:crossAx val="85941632"/>
        <c:crosses val="autoZero"/>
        <c:auto val="1"/>
        <c:lblAlgn val="ctr"/>
        <c:lblOffset val="100"/>
        <c:tickLblSkip val="1"/>
        <c:noMultiLvlLbl val="1"/>
      </c:catAx>
      <c:valAx>
        <c:axId val="85941632"/>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85939712"/>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v>All Schools</c:v>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DQ11_1!$D$2</c:f>
              <c:numCache>
                <c:formatCode>General</c:formatCode>
                <c:ptCount val="1"/>
                <c:pt idx="0">
                  <c:v>12.6</c:v>
                </c:pt>
              </c:numCache>
            </c:numRef>
          </c:val>
        </c:ser>
        <c:ser>
          <c:idx val="1"/>
          <c:order val="1"/>
          <c:tx>
            <c:v>Junior/Senior High Schools</c:v>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DQ11_1!$E$2</c:f>
              <c:numCache>
                <c:formatCode>General</c:formatCode>
                <c:ptCount val="1"/>
                <c:pt idx="0">
                  <c:v>11.8</c:v>
                </c:pt>
              </c:numCache>
            </c:numRef>
          </c:val>
        </c:ser>
        <c:ser>
          <c:idx val="2"/>
          <c:order val="2"/>
          <c:tx>
            <c:v>Middle Schools</c:v>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DQ11_1!$F$2</c:f>
              <c:numCache>
                <c:formatCode>General</c:formatCode>
                <c:ptCount val="1"/>
                <c:pt idx="0">
                  <c:v>2.2000000000000002</c:v>
                </c:pt>
              </c:numCache>
            </c:numRef>
          </c:val>
        </c:ser>
        <c:ser>
          <c:idx val="3"/>
          <c:order val="3"/>
          <c:tx>
            <c:v>High Schools</c:v>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DQ11_1!$G$2</c:f>
              <c:numCache>
                <c:formatCode>General</c:formatCode>
                <c:ptCount val="1"/>
                <c:pt idx="0">
                  <c:v>24.8</c:v>
                </c:pt>
              </c:numCache>
            </c:numRef>
          </c:val>
        </c:ser>
        <c:dLbls>
          <c:showLegendKey val="0"/>
          <c:showVal val="1"/>
          <c:showCatName val="0"/>
          <c:showSerName val="0"/>
          <c:showPercent val="0"/>
          <c:showBubbleSize val="0"/>
        </c:dLbls>
        <c:gapWidth val="300"/>
        <c:overlap val="-4"/>
        <c:axId val="100844288"/>
        <c:axId val="100845824"/>
      </c:barChart>
      <c:catAx>
        <c:axId val="100844288"/>
        <c:scaling>
          <c:orientation val="minMax"/>
        </c:scaling>
        <c:delete val="0"/>
        <c:axPos val="l"/>
        <c:majorTickMark val="none"/>
        <c:minorTickMark val="none"/>
        <c:tickLblPos val="none"/>
        <c:spPr>
          <a:ln w="12700">
            <a:solidFill>
              <a:srgbClr val="000000"/>
            </a:solidFill>
            <a:prstDash val="solid"/>
          </a:ln>
        </c:spPr>
        <c:crossAx val="100845824"/>
        <c:crosses val="autoZero"/>
        <c:auto val="1"/>
        <c:lblAlgn val="ctr"/>
        <c:lblOffset val="100"/>
        <c:tickLblSkip val="1"/>
        <c:noMultiLvlLbl val="1"/>
      </c:catAx>
      <c:valAx>
        <c:axId val="100845824"/>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00844288"/>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DQ12_1!$D$1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DQ12_1!$B$2:$C$6</c:f>
              <c:multiLvlStrCache>
                <c:ptCount val="5"/>
                <c:lvl>
                  <c:pt idx="0">
                    <c:v>Facilitate access to providers not on school property who have experience in providing social and psychological services to LGBTQ youth</c:v>
                  </c:pt>
                  <c:pt idx="1">
                    <c:v>Facilitate access to providers not on school property who have experience in providing health services, including HIV/STD testing and counseling, to LGBTQ youth</c:v>
                  </c:pt>
                  <c:pt idx="2">
                    <c:v>Encourage staff to attend professional development on safe and supportive school environments for all students, regardless of sexual orientation or gender identity</c:v>
                  </c:pt>
                  <c:pt idx="3">
                    <c:v>Prohibit harassment based on a student's perceived or actual sexual orientation or gender identity</c:v>
                  </c:pt>
                  <c:pt idx="4">
                    <c:v>Identify "safe spaces" (e.g., a counselor’s office, designated classroom, or student organization) where LGBTQ youth can receive support from administrators, teachers, or other school staff</c:v>
                  </c:pt>
                </c:lvl>
                <c:lvl>
                  <c:pt idx="0">
                    <c:v>e.</c:v>
                  </c:pt>
                  <c:pt idx="1">
                    <c:v>d.</c:v>
                  </c:pt>
                  <c:pt idx="2">
                    <c:v>c.</c:v>
                  </c:pt>
                  <c:pt idx="3">
                    <c:v>b.</c:v>
                  </c:pt>
                  <c:pt idx="4">
                    <c:v>a.</c:v>
                  </c:pt>
                </c:lvl>
              </c:multiLvlStrCache>
            </c:multiLvlStrRef>
          </c:cat>
          <c:val>
            <c:numRef>
              <c:f>DQ12_1!$D$2:$D$6</c:f>
              <c:numCache>
                <c:formatCode>General</c:formatCode>
                <c:ptCount val="5"/>
                <c:pt idx="0">
                  <c:v>50.6</c:v>
                </c:pt>
                <c:pt idx="1">
                  <c:v>46.3</c:v>
                </c:pt>
                <c:pt idx="2">
                  <c:v>58.5</c:v>
                </c:pt>
                <c:pt idx="3">
                  <c:v>88.7</c:v>
                </c:pt>
                <c:pt idx="4">
                  <c:v>47.5</c:v>
                </c:pt>
              </c:numCache>
            </c:numRef>
          </c:val>
        </c:ser>
        <c:ser>
          <c:idx val="1"/>
          <c:order val="1"/>
          <c:tx>
            <c:strRef>
              <c:f>DQ12_1!$E$1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DQ12_1!$B$2:$C$6</c:f>
              <c:multiLvlStrCache>
                <c:ptCount val="5"/>
                <c:lvl>
                  <c:pt idx="0">
                    <c:v>Facilitate access to providers not on school property who have experience in providing social and psychological services to LGBTQ youth</c:v>
                  </c:pt>
                  <c:pt idx="1">
                    <c:v>Facilitate access to providers not on school property who have experience in providing health services, including HIV/STD testing and counseling, to LGBTQ youth</c:v>
                  </c:pt>
                  <c:pt idx="2">
                    <c:v>Encourage staff to attend professional development on safe and supportive school environments for all students, regardless of sexual orientation or gender identity</c:v>
                  </c:pt>
                  <c:pt idx="3">
                    <c:v>Prohibit harassment based on a student's perceived or actual sexual orientation or gender identity</c:v>
                  </c:pt>
                  <c:pt idx="4">
                    <c:v>Identify "safe spaces" (e.g., a counselor’s office, designated classroom, or student organization) where LGBTQ youth can receive support from administrators, teachers, or other school staff</c:v>
                  </c:pt>
                </c:lvl>
                <c:lvl>
                  <c:pt idx="0">
                    <c:v>e.</c:v>
                  </c:pt>
                  <c:pt idx="1">
                    <c:v>d.</c:v>
                  </c:pt>
                  <c:pt idx="2">
                    <c:v>c.</c:v>
                  </c:pt>
                  <c:pt idx="3">
                    <c:v>b.</c:v>
                  </c:pt>
                  <c:pt idx="4">
                    <c:v>a.</c:v>
                  </c:pt>
                </c:lvl>
              </c:multiLvlStrCache>
            </c:multiLvlStrRef>
          </c:cat>
          <c:val>
            <c:numRef>
              <c:f>DQ12_1!$E$2:$E$6</c:f>
              <c:numCache>
                <c:formatCode>General</c:formatCode>
                <c:ptCount val="5"/>
                <c:pt idx="0">
                  <c:v>35.299999999999997</c:v>
                </c:pt>
                <c:pt idx="1">
                  <c:v>35.299999999999997</c:v>
                </c:pt>
                <c:pt idx="2">
                  <c:v>35.4</c:v>
                </c:pt>
                <c:pt idx="3">
                  <c:v>76.400000000000006</c:v>
                </c:pt>
                <c:pt idx="4">
                  <c:v>35.200000000000003</c:v>
                </c:pt>
              </c:numCache>
            </c:numRef>
          </c:val>
        </c:ser>
        <c:ser>
          <c:idx val="2"/>
          <c:order val="2"/>
          <c:tx>
            <c:strRef>
              <c:f>DQ12_1!$F$1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DQ12_1!$B$2:$C$6</c:f>
              <c:multiLvlStrCache>
                <c:ptCount val="5"/>
                <c:lvl>
                  <c:pt idx="0">
                    <c:v>Facilitate access to providers not on school property who have experience in providing social and psychological services to LGBTQ youth</c:v>
                  </c:pt>
                  <c:pt idx="1">
                    <c:v>Facilitate access to providers not on school property who have experience in providing health services, including HIV/STD testing and counseling, to LGBTQ youth</c:v>
                  </c:pt>
                  <c:pt idx="2">
                    <c:v>Encourage staff to attend professional development on safe and supportive school environments for all students, regardless of sexual orientation or gender identity</c:v>
                  </c:pt>
                  <c:pt idx="3">
                    <c:v>Prohibit harassment based on a student's perceived or actual sexual orientation or gender identity</c:v>
                  </c:pt>
                  <c:pt idx="4">
                    <c:v>Identify "safe spaces" (e.g., a counselor’s office, designated classroom, or student organization) where LGBTQ youth can receive support from administrators, teachers, or other school staff</c:v>
                  </c:pt>
                </c:lvl>
                <c:lvl>
                  <c:pt idx="0">
                    <c:v>e.</c:v>
                  </c:pt>
                  <c:pt idx="1">
                    <c:v>d.</c:v>
                  </c:pt>
                  <c:pt idx="2">
                    <c:v>c.</c:v>
                  </c:pt>
                  <c:pt idx="3">
                    <c:v>b.</c:v>
                  </c:pt>
                  <c:pt idx="4">
                    <c:v>a.</c:v>
                  </c:pt>
                </c:lvl>
              </c:multiLvlStrCache>
            </c:multiLvlStrRef>
          </c:cat>
          <c:val>
            <c:numRef>
              <c:f>DQ12_1!$F$2:$F$6</c:f>
              <c:numCache>
                <c:formatCode>General</c:formatCode>
                <c:ptCount val="5"/>
                <c:pt idx="0">
                  <c:v>48.6</c:v>
                </c:pt>
                <c:pt idx="1">
                  <c:v>43.1</c:v>
                </c:pt>
                <c:pt idx="2">
                  <c:v>62.8</c:v>
                </c:pt>
                <c:pt idx="3">
                  <c:v>90.1</c:v>
                </c:pt>
                <c:pt idx="4">
                  <c:v>46.7</c:v>
                </c:pt>
              </c:numCache>
            </c:numRef>
          </c:val>
        </c:ser>
        <c:ser>
          <c:idx val="3"/>
          <c:order val="3"/>
          <c:tx>
            <c:strRef>
              <c:f>DQ12_1!$G$1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DQ12_1!$B$2:$C$6</c:f>
              <c:multiLvlStrCache>
                <c:ptCount val="5"/>
                <c:lvl>
                  <c:pt idx="0">
                    <c:v>Facilitate access to providers not on school property who have experience in providing social and psychological services to LGBTQ youth</c:v>
                  </c:pt>
                  <c:pt idx="1">
                    <c:v>Facilitate access to providers not on school property who have experience in providing health services, including HIV/STD testing and counseling, to LGBTQ youth</c:v>
                  </c:pt>
                  <c:pt idx="2">
                    <c:v>Encourage staff to attend professional development on safe and supportive school environments for all students, regardless of sexual orientation or gender identity</c:v>
                  </c:pt>
                  <c:pt idx="3">
                    <c:v>Prohibit harassment based on a student's perceived or actual sexual orientation or gender identity</c:v>
                  </c:pt>
                  <c:pt idx="4">
                    <c:v>Identify "safe spaces" (e.g., a counselor’s office, designated classroom, or student organization) where LGBTQ youth can receive support from administrators, teachers, or other school staff</c:v>
                  </c:pt>
                </c:lvl>
                <c:lvl>
                  <c:pt idx="0">
                    <c:v>e.</c:v>
                  </c:pt>
                  <c:pt idx="1">
                    <c:v>d.</c:v>
                  </c:pt>
                  <c:pt idx="2">
                    <c:v>c.</c:v>
                  </c:pt>
                  <c:pt idx="3">
                    <c:v>b.</c:v>
                  </c:pt>
                  <c:pt idx="4">
                    <c:v>a.</c:v>
                  </c:pt>
                </c:lvl>
              </c:multiLvlStrCache>
            </c:multiLvlStrRef>
          </c:cat>
          <c:val>
            <c:numRef>
              <c:f>DQ12_1!$G$2:$G$6</c:f>
              <c:numCache>
                <c:formatCode>General</c:formatCode>
                <c:ptCount val="5"/>
                <c:pt idx="0">
                  <c:v>58.7</c:v>
                </c:pt>
                <c:pt idx="1">
                  <c:v>54.3</c:v>
                </c:pt>
                <c:pt idx="2">
                  <c:v>61.8</c:v>
                </c:pt>
                <c:pt idx="3">
                  <c:v>91.5</c:v>
                </c:pt>
                <c:pt idx="4">
                  <c:v>53.1</c:v>
                </c:pt>
              </c:numCache>
            </c:numRef>
          </c:val>
        </c:ser>
        <c:dLbls>
          <c:showLegendKey val="0"/>
          <c:showVal val="1"/>
          <c:showCatName val="0"/>
          <c:showSerName val="0"/>
          <c:showPercent val="0"/>
          <c:showBubbleSize val="0"/>
        </c:dLbls>
        <c:gapWidth val="300"/>
        <c:overlap val="-4"/>
        <c:axId val="79849728"/>
        <c:axId val="79872000"/>
      </c:barChart>
      <c:catAx>
        <c:axId val="79849728"/>
        <c:scaling>
          <c:orientation val="minMax"/>
        </c:scaling>
        <c:delete val="0"/>
        <c:axPos val="l"/>
        <c:majorTickMark val="none"/>
        <c:minorTickMark val="none"/>
        <c:tickLblPos val="none"/>
        <c:spPr>
          <a:ln w="12700">
            <a:solidFill>
              <a:srgbClr val="000000"/>
            </a:solidFill>
            <a:prstDash val="solid"/>
          </a:ln>
        </c:spPr>
        <c:crossAx val="79872000"/>
        <c:crosses val="autoZero"/>
        <c:auto val="1"/>
        <c:lblAlgn val="ctr"/>
        <c:lblOffset val="100"/>
        <c:tickLblSkip val="1"/>
        <c:noMultiLvlLbl val="1"/>
      </c:catAx>
      <c:valAx>
        <c:axId val="79872000"/>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79849728"/>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v>All Schools</c:v>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DQ13_1!$D$2</c:f>
              <c:numCache>
                <c:formatCode>General</c:formatCode>
                <c:ptCount val="1"/>
                <c:pt idx="0">
                  <c:v>78.5</c:v>
                </c:pt>
              </c:numCache>
            </c:numRef>
          </c:val>
        </c:ser>
        <c:ser>
          <c:idx val="1"/>
          <c:order val="1"/>
          <c:tx>
            <c:v>Junior/Senior High Schools</c:v>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DQ13_1!$E$2</c:f>
              <c:numCache>
                <c:formatCode>General</c:formatCode>
                <c:ptCount val="1"/>
                <c:pt idx="0">
                  <c:v>72.2</c:v>
                </c:pt>
              </c:numCache>
            </c:numRef>
          </c:val>
        </c:ser>
        <c:ser>
          <c:idx val="2"/>
          <c:order val="2"/>
          <c:tx>
            <c:v>Middle Schools</c:v>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DQ13_1!$F$2</c:f>
              <c:numCache>
                <c:formatCode>General</c:formatCode>
                <c:ptCount val="1"/>
                <c:pt idx="0">
                  <c:v>81.599999999999994</c:v>
                </c:pt>
              </c:numCache>
            </c:numRef>
          </c:val>
        </c:ser>
        <c:ser>
          <c:idx val="3"/>
          <c:order val="3"/>
          <c:tx>
            <c:v>High Schools</c:v>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DQ13_1!$G$2</c:f>
              <c:numCache>
                <c:formatCode>General</c:formatCode>
                <c:ptCount val="1"/>
                <c:pt idx="0">
                  <c:v>77.099999999999994</c:v>
                </c:pt>
              </c:numCache>
            </c:numRef>
          </c:val>
        </c:ser>
        <c:dLbls>
          <c:showLegendKey val="0"/>
          <c:showVal val="1"/>
          <c:showCatName val="0"/>
          <c:showSerName val="0"/>
          <c:showPercent val="0"/>
          <c:showBubbleSize val="0"/>
        </c:dLbls>
        <c:gapWidth val="300"/>
        <c:overlap val="-4"/>
        <c:axId val="95131520"/>
        <c:axId val="95161344"/>
      </c:barChart>
      <c:catAx>
        <c:axId val="95131520"/>
        <c:scaling>
          <c:orientation val="minMax"/>
        </c:scaling>
        <c:delete val="0"/>
        <c:axPos val="l"/>
        <c:majorTickMark val="none"/>
        <c:minorTickMark val="none"/>
        <c:tickLblPos val="none"/>
        <c:spPr>
          <a:ln w="12700">
            <a:solidFill>
              <a:srgbClr val="000000"/>
            </a:solidFill>
            <a:prstDash val="solid"/>
          </a:ln>
        </c:spPr>
        <c:crossAx val="95161344"/>
        <c:crosses val="autoZero"/>
        <c:auto val="1"/>
        <c:lblAlgn val="ctr"/>
        <c:lblOffset val="100"/>
        <c:tickLblSkip val="1"/>
        <c:noMultiLvlLbl val="1"/>
      </c:catAx>
      <c:valAx>
        <c:axId val="95161344"/>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95131520"/>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DQ01_2!$D$1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DQ01_2!$B$2:$C$4</c:f>
              <c:multiLvlStrCache>
                <c:ptCount val="3"/>
                <c:lvl>
                  <c:pt idx="0">
                    <c:v>HIV, STD, and teen pregnancy prevention</c:v>
                  </c:pt>
                  <c:pt idx="1">
                    <c:v>Injury and violence prevention</c:v>
                  </c:pt>
                  <c:pt idx="2">
                    <c:v>Asthma</c:v>
                  </c:pt>
                </c:lvl>
                <c:lvl>
                  <c:pt idx="0">
                    <c:v>f.</c:v>
                  </c:pt>
                  <c:pt idx="1">
                    <c:v>e.</c:v>
                  </c:pt>
                  <c:pt idx="2">
                    <c:v>d.</c:v>
                  </c:pt>
                </c:lvl>
              </c:multiLvlStrCache>
            </c:multiLvlStrRef>
          </c:cat>
          <c:val>
            <c:numRef>
              <c:f>DQ01_2!$D$2:$D$4</c:f>
              <c:numCache>
                <c:formatCode>General</c:formatCode>
                <c:ptCount val="3"/>
                <c:pt idx="0">
                  <c:v>28.3</c:v>
                </c:pt>
                <c:pt idx="1">
                  <c:v>28.1</c:v>
                </c:pt>
                <c:pt idx="2">
                  <c:v>21.4</c:v>
                </c:pt>
              </c:numCache>
            </c:numRef>
          </c:val>
        </c:ser>
        <c:ser>
          <c:idx val="1"/>
          <c:order val="1"/>
          <c:tx>
            <c:strRef>
              <c:f>DQ01_2!$E$1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DQ01_2!$B$2:$C$4</c:f>
              <c:multiLvlStrCache>
                <c:ptCount val="3"/>
                <c:lvl>
                  <c:pt idx="0">
                    <c:v>HIV, STD, and teen pregnancy prevention</c:v>
                  </c:pt>
                  <c:pt idx="1">
                    <c:v>Injury and violence prevention</c:v>
                  </c:pt>
                  <c:pt idx="2">
                    <c:v>Asthma</c:v>
                  </c:pt>
                </c:lvl>
                <c:lvl>
                  <c:pt idx="0">
                    <c:v>f.</c:v>
                  </c:pt>
                  <c:pt idx="1">
                    <c:v>e.</c:v>
                  </c:pt>
                  <c:pt idx="2">
                    <c:v>d.</c:v>
                  </c:pt>
                </c:lvl>
              </c:multiLvlStrCache>
            </c:multiLvlStrRef>
          </c:cat>
          <c:val>
            <c:numRef>
              <c:f>DQ01_2!$E$2:$E$4</c:f>
              <c:numCache>
                <c:formatCode>General</c:formatCode>
                <c:ptCount val="3"/>
                <c:pt idx="0">
                  <c:v>27.7</c:v>
                </c:pt>
                <c:pt idx="1">
                  <c:v>22.1</c:v>
                </c:pt>
                <c:pt idx="2">
                  <c:v>16.5</c:v>
                </c:pt>
              </c:numCache>
            </c:numRef>
          </c:val>
        </c:ser>
        <c:ser>
          <c:idx val="2"/>
          <c:order val="2"/>
          <c:tx>
            <c:strRef>
              <c:f>DQ01_2!$F$1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DQ01_2!$B$2:$C$4</c:f>
              <c:multiLvlStrCache>
                <c:ptCount val="3"/>
                <c:lvl>
                  <c:pt idx="0">
                    <c:v>HIV, STD, and teen pregnancy prevention</c:v>
                  </c:pt>
                  <c:pt idx="1">
                    <c:v>Injury and violence prevention</c:v>
                  </c:pt>
                  <c:pt idx="2">
                    <c:v>Asthma</c:v>
                  </c:pt>
                </c:lvl>
                <c:lvl>
                  <c:pt idx="0">
                    <c:v>f.</c:v>
                  </c:pt>
                  <c:pt idx="1">
                    <c:v>e.</c:v>
                  </c:pt>
                  <c:pt idx="2">
                    <c:v>d.</c:v>
                  </c:pt>
                </c:lvl>
              </c:multiLvlStrCache>
            </c:multiLvlStrRef>
          </c:cat>
          <c:val>
            <c:numRef>
              <c:f>DQ01_2!$F$2:$F$4</c:f>
              <c:numCache>
                <c:formatCode>General</c:formatCode>
                <c:ptCount val="3"/>
                <c:pt idx="0">
                  <c:v>23.5</c:v>
                </c:pt>
                <c:pt idx="1">
                  <c:v>34.299999999999997</c:v>
                </c:pt>
                <c:pt idx="2">
                  <c:v>25.4</c:v>
                </c:pt>
              </c:numCache>
            </c:numRef>
          </c:val>
        </c:ser>
        <c:ser>
          <c:idx val="3"/>
          <c:order val="3"/>
          <c:tx>
            <c:strRef>
              <c:f>DQ01_2!$G$1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DQ01_2!$B$2:$C$4</c:f>
              <c:multiLvlStrCache>
                <c:ptCount val="3"/>
                <c:lvl>
                  <c:pt idx="0">
                    <c:v>HIV, STD, and teen pregnancy prevention</c:v>
                  </c:pt>
                  <c:pt idx="1">
                    <c:v>Injury and violence prevention</c:v>
                  </c:pt>
                  <c:pt idx="2">
                    <c:v>Asthma</c:v>
                  </c:pt>
                </c:lvl>
                <c:lvl>
                  <c:pt idx="0">
                    <c:v>f.</c:v>
                  </c:pt>
                  <c:pt idx="1">
                    <c:v>e.</c:v>
                  </c:pt>
                  <c:pt idx="2">
                    <c:v>d.</c:v>
                  </c:pt>
                </c:lvl>
              </c:multiLvlStrCache>
            </c:multiLvlStrRef>
          </c:cat>
          <c:val>
            <c:numRef>
              <c:f>DQ01_2!$G$2:$G$4</c:f>
              <c:numCache>
                <c:formatCode>General</c:formatCode>
                <c:ptCount val="3"/>
                <c:pt idx="0">
                  <c:v>34.1</c:v>
                </c:pt>
                <c:pt idx="1">
                  <c:v>23.3</c:v>
                </c:pt>
                <c:pt idx="2">
                  <c:v>18.7</c:v>
                </c:pt>
              </c:numCache>
            </c:numRef>
          </c:val>
        </c:ser>
        <c:dLbls>
          <c:showLegendKey val="0"/>
          <c:showVal val="1"/>
          <c:showCatName val="0"/>
          <c:showSerName val="0"/>
          <c:showPercent val="0"/>
          <c:showBubbleSize val="0"/>
        </c:dLbls>
        <c:gapWidth val="300"/>
        <c:overlap val="-4"/>
        <c:axId val="78285056"/>
        <c:axId val="78303232"/>
      </c:barChart>
      <c:catAx>
        <c:axId val="78285056"/>
        <c:scaling>
          <c:orientation val="minMax"/>
        </c:scaling>
        <c:delete val="0"/>
        <c:axPos val="l"/>
        <c:majorTickMark val="none"/>
        <c:minorTickMark val="none"/>
        <c:tickLblPos val="none"/>
        <c:spPr>
          <a:ln w="12700">
            <a:solidFill>
              <a:srgbClr val="000000"/>
            </a:solidFill>
            <a:prstDash val="solid"/>
          </a:ln>
        </c:spPr>
        <c:crossAx val="78303232"/>
        <c:crosses val="autoZero"/>
        <c:auto val="1"/>
        <c:lblAlgn val="ctr"/>
        <c:lblOffset val="100"/>
        <c:tickLblSkip val="1"/>
        <c:noMultiLvlLbl val="1"/>
      </c:catAx>
      <c:valAx>
        <c:axId val="78303232"/>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78285056"/>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v>All Schools</c:v>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DQ14_1!$D$2</c:f>
              <c:numCache>
                <c:formatCode>General</c:formatCode>
                <c:ptCount val="1"/>
                <c:pt idx="0">
                  <c:v>95.8</c:v>
                </c:pt>
              </c:numCache>
            </c:numRef>
          </c:val>
        </c:ser>
        <c:ser>
          <c:idx val="1"/>
          <c:order val="1"/>
          <c:tx>
            <c:v>Junior/Senior High Schools</c:v>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DQ14_1!$E$2</c:f>
              <c:numCache>
                <c:formatCode>General</c:formatCode>
                <c:ptCount val="1"/>
                <c:pt idx="0">
                  <c:v>88.9</c:v>
                </c:pt>
              </c:numCache>
            </c:numRef>
          </c:val>
        </c:ser>
        <c:ser>
          <c:idx val="2"/>
          <c:order val="2"/>
          <c:tx>
            <c:v>Middle Schools</c:v>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DQ14_1!$F$2</c:f>
              <c:numCache>
                <c:formatCode>General</c:formatCode>
                <c:ptCount val="1"/>
                <c:pt idx="0">
                  <c:v>96.3</c:v>
                </c:pt>
              </c:numCache>
            </c:numRef>
          </c:val>
        </c:ser>
        <c:ser>
          <c:idx val="3"/>
          <c:order val="3"/>
          <c:tx>
            <c:v>High Schools</c:v>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DQ14_1!$G$2</c:f>
              <c:numCache>
                <c:formatCode>General</c:formatCode>
                <c:ptCount val="1"/>
                <c:pt idx="0">
                  <c:v>97.9</c:v>
                </c:pt>
              </c:numCache>
            </c:numRef>
          </c:val>
        </c:ser>
        <c:dLbls>
          <c:showLegendKey val="0"/>
          <c:showVal val="1"/>
          <c:showCatName val="0"/>
          <c:showSerName val="0"/>
          <c:showPercent val="0"/>
          <c:showBubbleSize val="0"/>
        </c:dLbls>
        <c:gapWidth val="300"/>
        <c:overlap val="-4"/>
        <c:axId val="95232768"/>
        <c:axId val="95234304"/>
      </c:barChart>
      <c:catAx>
        <c:axId val="95232768"/>
        <c:scaling>
          <c:orientation val="minMax"/>
        </c:scaling>
        <c:delete val="0"/>
        <c:axPos val="l"/>
        <c:majorTickMark val="none"/>
        <c:minorTickMark val="none"/>
        <c:tickLblPos val="none"/>
        <c:spPr>
          <a:ln w="12700">
            <a:solidFill>
              <a:srgbClr val="000000"/>
            </a:solidFill>
            <a:prstDash val="solid"/>
          </a:ln>
        </c:spPr>
        <c:crossAx val="95234304"/>
        <c:crosses val="autoZero"/>
        <c:auto val="1"/>
        <c:lblAlgn val="ctr"/>
        <c:lblOffset val="100"/>
        <c:tickLblSkip val="1"/>
        <c:noMultiLvlLbl val="1"/>
      </c:catAx>
      <c:valAx>
        <c:axId val="95234304"/>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95232768"/>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v>All Schools</c:v>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DQ15_1!$D$2</c:f>
              <c:numCache>
                <c:formatCode>General</c:formatCode>
                <c:ptCount val="1"/>
                <c:pt idx="0">
                  <c:v>96.6</c:v>
                </c:pt>
              </c:numCache>
            </c:numRef>
          </c:val>
        </c:ser>
        <c:ser>
          <c:idx val="1"/>
          <c:order val="1"/>
          <c:tx>
            <c:v>Junior/Senior High Schools</c:v>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DQ15_1!$E$2</c:f>
              <c:numCache>
                <c:formatCode>General</c:formatCode>
                <c:ptCount val="1"/>
                <c:pt idx="0">
                  <c:v>83.3</c:v>
                </c:pt>
              </c:numCache>
            </c:numRef>
          </c:val>
        </c:ser>
        <c:ser>
          <c:idx val="2"/>
          <c:order val="2"/>
          <c:tx>
            <c:v>Middle Schools</c:v>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DQ15_1!$F$2</c:f>
              <c:numCache>
                <c:formatCode>General</c:formatCode>
                <c:ptCount val="1"/>
                <c:pt idx="0">
                  <c:v>98</c:v>
                </c:pt>
              </c:numCache>
            </c:numRef>
          </c:val>
        </c:ser>
        <c:ser>
          <c:idx val="3"/>
          <c:order val="3"/>
          <c:tx>
            <c:v>High Schools</c:v>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DQ15_1!$G$2</c:f>
              <c:numCache>
                <c:formatCode>General</c:formatCode>
                <c:ptCount val="1"/>
                <c:pt idx="0">
                  <c:v>100</c:v>
                </c:pt>
              </c:numCache>
            </c:numRef>
          </c:val>
        </c:ser>
        <c:dLbls>
          <c:showLegendKey val="0"/>
          <c:showVal val="1"/>
          <c:showCatName val="0"/>
          <c:showSerName val="0"/>
          <c:showPercent val="0"/>
          <c:showBubbleSize val="0"/>
        </c:dLbls>
        <c:gapWidth val="300"/>
        <c:overlap val="-4"/>
        <c:axId val="95262592"/>
        <c:axId val="95264128"/>
      </c:barChart>
      <c:catAx>
        <c:axId val="95262592"/>
        <c:scaling>
          <c:orientation val="minMax"/>
        </c:scaling>
        <c:delete val="0"/>
        <c:axPos val="l"/>
        <c:majorTickMark val="none"/>
        <c:minorTickMark val="none"/>
        <c:tickLblPos val="none"/>
        <c:spPr>
          <a:ln w="12700">
            <a:solidFill>
              <a:srgbClr val="000000"/>
            </a:solidFill>
            <a:prstDash val="solid"/>
          </a:ln>
        </c:spPr>
        <c:crossAx val="95264128"/>
        <c:crosses val="autoZero"/>
        <c:auto val="1"/>
        <c:lblAlgn val="ctr"/>
        <c:lblOffset val="100"/>
        <c:tickLblSkip val="1"/>
        <c:noMultiLvlLbl val="1"/>
      </c:catAx>
      <c:valAx>
        <c:axId val="9526412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95262592"/>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DQ16_1!$D$1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DQ16_1!$B$2:$C$4</c:f>
              <c:multiLvlStrCache>
                <c:ptCount val="3"/>
                <c:lvl>
                  <c:pt idx="0">
                    <c:v>Eighth grade</c:v>
                  </c:pt>
                  <c:pt idx="1">
                    <c:v>Seventh grade</c:v>
                  </c:pt>
                  <c:pt idx="2">
                    <c:v>Sixth grade</c:v>
                  </c:pt>
                </c:lvl>
                <c:lvl>
                  <c:pt idx="0">
                    <c:v>c.</c:v>
                  </c:pt>
                  <c:pt idx="1">
                    <c:v>b.</c:v>
                  </c:pt>
                  <c:pt idx="2">
                    <c:v>a.</c:v>
                  </c:pt>
                </c:lvl>
              </c:multiLvlStrCache>
            </c:multiLvlStrRef>
          </c:cat>
          <c:val>
            <c:numRef>
              <c:f>DQ16_1!$D$2:$D$4</c:f>
              <c:numCache>
                <c:formatCode>General</c:formatCode>
                <c:ptCount val="3"/>
                <c:pt idx="0">
                  <c:v>97.3</c:v>
                </c:pt>
                <c:pt idx="1">
                  <c:v>98.6</c:v>
                </c:pt>
                <c:pt idx="2">
                  <c:v>97.8</c:v>
                </c:pt>
              </c:numCache>
            </c:numRef>
          </c:val>
        </c:ser>
        <c:ser>
          <c:idx val="1"/>
          <c:order val="1"/>
          <c:tx>
            <c:strRef>
              <c:f>DQ16_1!$E$1</c:f>
              <c:strCache>
                <c:ptCount val="1"/>
                <c:pt idx="0">
                  <c:v>Junior/Senior High Schools</c:v>
                </c:pt>
              </c:strCache>
            </c:strRef>
          </c:tx>
          <c:spPr>
            <a:solidFill>
              <a:srgbClr val="2B7F81"/>
            </a:solidFill>
            <a:ln w="12700">
              <a:solidFill>
                <a:srgbClr val="000000"/>
              </a:solidFill>
              <a:prstDash val="solid"/>
            </a:ln>
          </c:spPr>
          <c:invertIfNegative val="0"/>
          <c:dLbls>
            <c:dLbl>
              <c:idx val="2"/>
              <c:tx>
                <c:rich>
                  <a:bodyPr/>
                  <a:lstStyle/>
                  <a:p>
                    <a:r>
                      <a:rPr lang="en-US"/>
                      <a:t>NA</a:t>
                    </a:r>
                  </a:p>
                </c:rich>
              </c:tx>
              <c:showLegendKey val="0"/>
              <c:showVal val="1"/>
              <c:showCatName val="0"/>
              <c:showSerName val="0"/>
              <c:showPercent val="0"/>
              <c:showBubbleSize val="0"/>
            </c:dLbl>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DQ16_1!$B$2:$C$4</c:f>
              <c:multiLvlStrCache>
                <c:ptCount val="3"/>
                <c:lvl>
                  <c:pt idx="0">
                    <c:v>Eighth grade</c:v>
                  </c:pt>
                  <c:pt idx="1">
                    <c:v>Seventh grade</c:v>
                  </c:pt>
                  <c:pt idx="2">
                    <c:v>Sixth grade</c:v>
                  </c:pt>
                </c:lvl>
                <c:lvl>
                  <c:pt idx="0">
                    <c:v>c.</c:v>
                  </c:pt>
                  <c:pt idx="1">
                    <c:v>b.</c:v>
                  </c:pt>
                  <c:pt idx="2">
                    <c:v>a.</c:v>
                  </c:pt>
                </c:lvl>
              </c:multiLvlStrCache>
            </c:multiLvlStrRef>
          </c:cat>
          <c:val>
            <c:numRef>
              <c:f>DQ16_1!$E$2:$E$4</c:f>
              <c:numCache>
                <c:formatCode>General</c:formatCode>
                <c:ptCount val="3"/>
                <c:pt idx="0">
                  <c:v>88.3</c:v>
                </c:pt>
                <c:pt idx="1">
                  <c:v>93.8</c:v>
                </c:pt>
                <c:pt idx="2">
                  <c:v>8.9999999999999998E-4</c:v>
                </c:pt>
              </c:numCache>
            </c:numRef>
          </c:val>
        </c:ser>
        <c:ser>
          <c:idx val="2"/>
          <c:order val="2"/>
          <c:tx>
            <c:strRef>
              <c:f>DQ16_1!$F$1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DQ16_1!$B$2:$C$4</c:f>
              <c:multiLvlStrCache>
                <c:ptCount val="3"/>
                <c:lvl>
                  <c:pt idx="0">
                    <c:v>Eighth grade</c:v>
                  </c:pt>
                  <c:pt idx="1">
                    <c:v>Seventh grade</c:v>
                  </c:pt>
                  <c:pt idx="2">
                    <c:v>Sixth grade</c:v>
                  </c:pt>
                </c:lvl>
                <c:lvl>
                  <c:pt idx="0">
                    <c:v>c.</c:v>
                  </c:pt>
                  <c:pt idx="1">
                    <c:v>b.</c:v>
                  </c:pt>
                  <c:pt idx="2">
                    <c:v>a.</c:v>
                  </c:pt>
                </c:lvl>
              </c:multiLvlStrCache>
            </c:multiLvlStrRef>
          </c:cat>
          <c:val>
            <c:numRef>
              <c:f>DQ16_1!$F$2:$F$4</c:f>
              <c:numCache>
                <c:formatCode>General</c:formatCode>
                <c:ptCount val="3"/>
                <c:pt idx="0">
                  <c:v>100</c:v>
                </c:pt>
                <c:pt idx="1">
                  <c:v>100</c:v>
                </c:pt>
                <c:pt idx="2">
                  <c:v>97.5</c:v>
                </c:pt>
              </c:numCache>
            </c:numRef>
          </c:val>
        </c:ser>
        <c:ser>
          <c:idx val="3"/>
          <c:order val="3"/>
          <c:tx>
            <c:strRef>
              <c:f>DQ16_1!$G$1</c:f>
              <c:strCache>
                <c:ptCount val="1"/>
                <c:pt idx="0">
                  <c:v>High Schools</c:v>
                </c:pt>
              </c:strCache>
            </c:strRef>
          </c:tx>
          <c:spPr>
            <a:solidFill>
              <a:srgbClr val="7030A0"/>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dLbl>
            <c:dLbl>
              <c:idx val="1"/>
              <c:tx>
                <c:rich>
                  <a:bodyPr/>
                  <a:lstStyle/>
                  <a:p>
                    <a:r>
                      <a:rPr lang="en-US"/>
                      <a:t>NA</a:t>
                    </a:r>
                  </a:p>
                </c:rich>
              </c:tx>
              <c:showLegendKey val="0"/>
              <c:showVal val="1"/>
              <c:showCatName val="0"/>
              <c:showSerName val="0"/>
              <c:showPercent val="0"/>
              <c:showBubbleSize val="0"/>
            </c:dLbl>
            <c:dLbl>
              <c:idx val="2"/>
              <c:tx>
                <c:rich>
                  <a:bodyPr/>
                  <a:lstStyle/>
                  <a:p>
                    <a:r>
                      <a:rPr lang="en-US"/>
                      <a:t>NA</a:t>
                    </a:r>
                  </a:p>
                </c:rich>
              </c:tx>
              <c:showLegendKey val="0"/>
              <c:showVal val="1"/>
              <c:showCatName val="0"/>
              <c:showSerName val="0"/>
              <c:showPercent val="0"/>
              <c:showBubbleSize val="0"/>
            </c:dLbl>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DQ16_1!$B$2:$C$4</c:f>
              <c:multiLvlStrCache>
                <c:ptCount val="3"/>
                <c:lvl>
                  <c:pt idx="0">
                    <c:v>Eighth grade</c:v>
                  </c:pt>
                  <c:pt idx="1">
                    <c:v>Seventh grade</c:v>
                  </c:pt>
                  <c:pt idx="2">
                    <c:v>Sixth grade</c:v>
                  </c:pt>
                </c:lvl>
                <c:lvl>
                  <c:pt idx="0">
                    <c:v>c.</c:v>
                  </c:pt>
                  <c:pt idx="1">
                    <c:v>b.</c:v>
                  </c:pt>
                  <c:pt idx="2">
                    <c:v>a.</c:v>
                  </c:pt>
                </c:lvl>
              </c:multiLvlStrCache>
            </c:multiLvlStrRef>
          </c:cat>
          <c:val>
            <c:numRef>
              <c:f>DQ16_1!$G$2:$G$4</c:f>
              <c:numCache>
                <c:formatCode>General</c:formatCode>
                <c:ptCount val="3"/>
                <c:pt idx="0">
                  <c:v>8.9999999999999998E-4</c:v>
                </c:pt>
                <c:pt idx="1">
                  <c:v>8.9999999999999998E-4</c:v>
                </c:pt>
                <c:pt idx="2">
                  <c:v>8.9999999999999998E-4</c:v>
                </c:pt>
              </c:numCache>
            </c:numRef>
          </c:val>
        </c:ser>
        <c:dLbls>
          <c:showLegendKey val="0"/>
          <c:showVal val="1"/>
          <c:showCatName val="0"/>
          <c:showSerName val="0"/>
          <c:showPercent val="0"/>
          <c:showBubbleSize val="0"/>
        </c:dLbls>
        <c:gapWidth val="300"/>
        <c:overlap val="-4"/>
        <c:axId val="101554816"/>
        <c:axId val="102388096"/>
      </c:barChart>
      <c:catAx>
        <c:axId val="101554816"/>
        <c:scaling>
          <c:orientation val="minMax"/>
        </c:scaling>
        <c:delete val="0"/>
        <c:axPos val="l"/>
        <c:majorTickMark val="none"/>
        <c:minorTickMark val="none"/>
        <c:tickLblPos val="none"/>
        <c:spPr>
          <a:ln w="12700">
            <a:solidFill>
              <a:srgbClr val="000000"/>
            </a:solidFill>
            <a:prstDash val="solid"/>
          </a:ln>
        </c:spPr>
        <c:crossAx val="102388096"/>
        <c:crosses val="autoZero"/>
        <c:auto val="1"/>
        <c:lblAlgn val="ctr"/>
        <c:lblOffset val="100"/>
        <c:tickLblSkip val="1"/>
        <c:noMultiLvlLbl val="1"/>
      </c:catAx>
      <c:valAx>
        <c:axId val="102388096"/>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01554816"/>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DQ16_2!$D$1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DQ16_2!$B$2:$C$5</c:f>
              <c:multiLvlStrCache>
                <c:ptCount val="4"/>
                <c:lvl>
                  <c:pt idx="0">
                    <c:v>Twelfth grade</c:v>
                  </c:pt>
                  <c:pt idx="1">
                    <c:v>Eleventh grade</c:v>
                  </c:pt>
                  <c:pt idx="2">
                    <c:v>Tenth grade</c:v>
                  </c:pt>
                  <c:pt idx="3">
                    <c:v>Ninth grade</c:v>
                  </c:pt>
                </c:lvl>
                <c:lvl>
                  <c:pt idx="0">
                    <c:v>g.</c:v>
                  </c:pt>
                  <c:pt idx="1">
                    <c:v>f.</c:v>
                  </c:pt>
                  <c:pt idx="2">
                    <c:v>e.</c:v>
                  </c:pt>
                  <c:pt idx="3">
                    <c:v>d.</c:v>
                  </c:pt>
                </c:lvl>
              </c:multiLvlStrCache>
            </c:multiLvlStrRef>
          </c:cat>
          <c:val>
            <c:numRef>
              <c:f>DQ16_2!$D$2:$D$5</c:f>
              <c:numCache>
                <c:formatCode>General</c:formatCode>
                <c:ptCount val="4"/>
                <c:pt idx="0">
                  <c:v>25.4</c:v>
                </c:pt>
                <c:pt idx="1">
                  <c:v>25.4</c:v>
                </c:pt>
                <c:pt idx="2">
                  <c:v>46.9</c:v>
                </c:pt>
                <c:pt idx="3">
                  <c:v>91.3</c:v>
                </c:pt>
              </c:numCache>
            </c:numRef>
          </c:val>
        </c:ser>
        <c:ser>
          <c:idx val="1"/>
          <c:order val="1"/>
          <c:tx>
            <c:strRef>
              <c:f>DQ16_2!$E$1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DQ16_2!$B$2:$C$5</c:f>
              <c:multiLvlStrCache>
                <c:ptCount val="4"/>
                <c:lvl>
                  <c:pt idx="0">
                    <c:v>Twelfth grade</c:v>
                  </c:pt>
                  <c:pt idx="1">
                    <c:v>Eleventh grade</c:v>
                  </c:pt>
                  <c:pt idx="2">
                    <c:v>Tenth grade</c:v>
                  </c:pt>
                  <c:pt idx="3">
                    <c:v>Ninth grade</c:v>
                  </c:pt>
                </c:lvl>
                <c:lvl>
                  <c:pt idx="0">
                    <c:v>g.</c:v>
                  </c:pt>
                  <c:pt idx="1">
                    <c:v>f.</c:v>
                  </c:pt>
                  <c:pt idx="2">
                    <c:v>e.</c:v>
                  </c:pt>
                  <c:pt idx="3">
                    <c:v>d.</c:v>
                  </c:pt>
                </c:lvl>
              </c:multiLvlStrCache>
            </c:multiLvlStrRef>
          </c:cat>
          <c:val>
            <c:numRef>
              <c:f>DQ16_2!$E$2:$E$5</c:f>
              <c:numCache>
                <c:formatCode>General</c:formatCode>
                <c:ptCount val="4"/>
                <c:pt idx="0">
                  <c:v>23.5</c:v>
                </c:pt>
                <c:pt idx="1">
                  <c:v>23.5</c:v>
                </c:pt>
                <c:pt idx="2">
                  <c:v>70.599999999999994</c:v>
                </c:pt>
                <c:pt idx="3">
                  <c:v>94.4</c:v>
                </c:pt>
              </c:numCache>
            </c:numRef>
          </c:val>
        </c:ser>
        <c:ser>
          <c:idx val="2"/>
          <c:order val="2"/>
          <c:tx>
            <c:strRef>
              <c:f>DQ16_2!$F$1</c:f>
              <c:strCache>
                <c:ptCount val="1"/>
                <c:pt idx="0">
                  <c:v>Middle Schools</c:v>
                </c:pt>
              </c:strCache>
            </c:strRef>
          </c:tx>
          <c:spPr>
            <a:solidFill>
              <a:srgbClr val="CEBB46"/>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dLbl>
            <c:dLbl>
              <c:idx val="1"/>
              <c:tx>
                <c:rich>
                  <a:bodyPr/>
                  <a:lstStyle/>
                  <a:p>
                    <a:r>
                      <a:rPr lang="en-US"/>
                      <a:t>NA</a:t>
                    </a:r>
                  </a:p>
                </c:rich>
              </c:tx>
              <c:showLegendKey val="0"/>
              <c:showVal val="1"/>
              <c:showCatName val="0"/>
              <c:showSerName val="0"/>
              <c:showPercent val="0"/>
              <c:showBubbleSize val="0"/>
            </c:dLbl>
            <c:dLbl>
              <c:idx val="2"/>
              <c:tx>
                <c:rich>
                  <a:bodyPr/>
                  <a:lstStyle/>
                  <a:p>
                    <a:r>
                      <a:rPr lang="en-US"/>
                      <a:t>NA</a:t>
                    </a:r>
                  </a:p>
                </c:rich>
              </c:tx>
              <c:showLegendKey val="0"/>
              <c:showVal val="1"/>
              <c:showCatName val="0"/>
              <c:showSerName val="0"/>
              <c:showPercent val="0"/>
              <c:showBubbleSize val="0"/>
            </c:dLbl>
            <c:dLbl>
              <c:idx val="3"/>
              <c:tx>
                <c:rich>
                  <a:bodyPr/>
                  <a:lstStyle/>
                  <a:p>
                    <a:r>
                      <a:rPr lang="en-US"/>
                      <a:t>NA</a:t>
                    </a:r>
                  </a:p>
                </c:rich>
              </c:tx>
              <c:showLegendKey val="0"/>
              <c:showVal val="1"/>
              <c:showCatName val="0"/>
              <c:showSerName val="0"/>
              <c:showPercent val="0"/>
              <c:showBubbleSize val="0"/>
            </c:dLbl>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DQ16_2!$B$2:$C$5</c:f>
              <c:multiLvlStrCache>
                <c:ptCount val="4"/>
                <c:lvl>
                  <c:pt idx="0">
                    <c:v>Twelfth grade</c:v>
                  </c:pt>
                  <c:pt idx="1">
                    <c:v>Eleventh grade</c:v>
                  </c:pt>
                  <c:pt idx="2">
                    <c:v>Tenth grade</c:v>
                  </c:pt>
                  <c:pt idx="3">
                    <c:v>Ninth grade</c:v>
                  </c:pt>
                </c:lvl>
                <c:lvl>
                  <c:pt idx="0">
                    <c:v>g.</c:v>
                  </c:pt>
                  <c:pt idx="1">
                    <c:v>f.</c:v>
                  </c:pt>
                  <c:pt idx="2">
                    <c:v>e.</c:v>
                  </c:pt>
                  <c:pt idx="3">
                    <c:v>d.</c:v>
                  </c:pt>
                </c:lvl>
              </c:multiLvlStrCache>
            </c:multiLvlStrRef>
          </c:cat>
          <c:val>
            <c:numRef>
              <c:f>DQ16_2!$F$2:$F$5</c:f>
              <c:numCache>
                <c:formatCode>General</c:formatCode>
                <c:ptCount val="4"/>
                <c:pt idx="0">
                  <c:v>8.9999999999999998E-4</c:v>
                </c:pt>
                <c:pt idx="1">
                  <c:v>8.9999999999999998E-4</c:v>
                </c:pt>
                <c:pt idx="2">
                  <c:v>8.9999999999999998E-4</c:v>
                </c:pt>
                <c:pt idx="3">
                  <c:v>8.9999999999999998E-4</c:v>
                </c:pt>
              </c:numCache>
            </c:numRef>
          </c:val>
        </c:ser>
        <c:ser>
          <c:idx val="3"/>
          <c:order val="3"/>
          <c:tx>
            <c:strRef>
              <c:f>DQ16_2!$G$1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DQ16_2!$B$2:$C$5</c:f>
              <c:multiLvlStrCache>
                <c:ptCount val="4"/>
                <c:lvl>
                  <c:pt idx="0">
                    <c:v>Twelfth grade</c:v>
                  </c:pt>
                  <c:pt idx="1">
                    <c:v>Eleventh grade</c:v>
                  </c:pt>
                  <c:pt idx="2">
                    <c:v>Tenth grade</c:v>
                  </c:pt>
                  <c:pt idx="3">
                    <c:v>Ninth grade</c:v>
                  </c:pt>
                </c:lvl>
                <c:lvl>
                  <c:pt idx="0">
                    <c:v>g.</c:v>
                  </c:pt>
                  <c:pt idx="1">
                    <c:v>f.</c:v>
                  </c:pt>
                  <c:pt idx="2">
                    <c:v>e.</c:v>
                  </c:pt>
                  <c:pt idx="3">
                    <c:v>d.</c:v>
                  </c:pt>
                </c:lvl>
              </c:multiLvlStrCache>
            </c:multiLvlStrRef>
          </c:cat>
          <c:val>
            <c:numRef>
              <c:f>DQ16_2!$G$2:$G$5</c:f>
              <c:numCache>
                <c:formatCode>General</c:formatCode>
                <c:ptCount val="4"/>
                <c:pt idx="0">
                  <c:v>26.1</c:v>
                </c:pt>
                <c:pt idx="1">
                  <c:v>26.1</c:v>
                </c:pt>
                <c:pt idx="2">
                  <c:v>38.299999999999997</c:v>
                </c:pt>
                <c:pt idx="3">
                  <c:v>89</c:v>
                </c:pt>
              </c:numCache>
            </c:numRef>
          </c:val>
        </c:ser>
        <c:dLbls>
          <c:showLegendKey val="0"/>
          <c:showVal val="1"/>
          <c:showCatName val="0"/>
          <c:showSerName val="0"/>
          <c:showPercent val="0"/>
          <c:showBubbleSize val="0"/>
        </c:dLbls>
        <c:gapWidth val="300"/>
        <c:overlap val="-4"/>
        <c:axId val="101435648"/>
        <c:axId val="101462016"/>
      </c:barChart>
      <c:catAx>
        <c:axId val="101435648"/>
        <c:scaling>
          <c:orientation val="minMax"/>
        </c:scaling>
        <c:delete val="0"/>
        <c:axPos val="l"/>
        <c:majorTickMark val="none"/>
        <c:minorTickMark val="none"/>
        <c:tickLblPos val="none"/>
        <c:spPr>
          <a:ln w="12700">
            <a:solidFill>
              <a:srgbClr val="000000"/>
            </a:solidFill>
            <a:prstDash val="solid"/>
          </a:ln>
        </c:spPr>
        <c:crossAx val="101462016"/>
        <c:crosses val="autoZero"/>
        <c:auto val="1"/>
        <c:lblAlgn val="ctr"/>
        <c:lblOffset val="100"/>
        <c:tickLblSkip val="1"/>
        <c:noMultiLvlLbl val="1"/>
      </c:catAx>
      <c:valAx>
        <c:axId val="101462016"/>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01435648"/>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v>All Schools</c:v>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DQ17_1!$D$2</c:f>
              <c:numCache>
                <c:formatCode>General</c:formatCode>
                <c:ptCount val="1"/>
                <c:pt idx="0">
                  <c:v>78.400000000000006</c:v>
                </c:pt>
              </c:numCache>
            </c:numRef>
          </c:val>
        </c:ser>
        <c:ser>
          <c:idx val="1"/>
          <c:order val="1"/>
          <c:tx>
            <c:v>Junior/Senior High Schools</c:v>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DQ17_1!$E$2</c:f>
              <c:numCache>
                <c:formatCode>General</c:formatCode>
                <c:ptCount val="1"/>
                <c:pt idx="0">
                  <c:v>66.599999999999994</c:v>
                </c:pt>
              </c:numCache>
            </c:numRef>
          </c:val>
        </c:ser>
        <c:ser>
          <c:idx val="2"/>
          <c:order val="2"/>
          <c:tx>
            <c:v>Middle Schools</c:v>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DQ17_1!$F$2</c:f>
              <c:numCache>
                <c:formatCode>General</c:formatCode>
                <c:ptCount val="1"/>
                <c:pt idx="0">
                  <c:v>83</c:v>
                </c:pt>
              </c:numCache>
            </c:numRef>
          </c:val>
        </c:ser>
        <c:ser>
          <c:idx val="3"/>
          <c:order val="3"/>
          <c:tx>
            <c:v>High Schools</c:v>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DQ17_1!$G$2</c:f>
              <c:numCache>
                <c:formatCode>General</c:formatCode>
                <c:ptCount val="1"/>
                <c:pt idx="0">
                  <c:v>77.7</c:v>
                </c:pt>
              </c:numCache>
            </c:numRef>
          </c:val>
        </c:ser>
        <c:dLbls>
          <c:showLegendKey val="0"/>
          <c:showVal val="1"/>
          <c:showCatName val="0"/>
          <c:showSerName val="0"/>
          <c:showPercent val="0"/>
          <c:showBubbleSize val="0"/>
        </c:dLbls>
        <c:gapWidth val="300"/>
        <c:overlap val="-4"/>
        <c:axId val="101497472"/>
        <c:axId val="101642624"/>
      </c:barChart>
      <c:catAx>
        <c:axId val="101497472"/>
        <c:scaling>
          <c:orientation val="minMax"/>
        </c:scaling>
        <c:delete val="0"/>
        <c:axPos val="l"/>
        <c:majorTickMark val="none"/>
        <c:minorTickMark val="none"/>
        <c:tickLblPos val="none"/>
        <c:spPr>
          <a:ln w="12700">
            <a:solidFill>
              <a:srgbClr val="000000"/>
            </a:solidFill>
            <a:prstDash val="solid"/>
          </a:ln>
        </c:spPr>
        <c:crossAx val="101642624"/>
        <c:crosses val="autoZero"/>
        <c:auto val="1"/>
        <c:lblAlgn val="ctr"/>
        <c:lblOffset val="100"/>
        <c:tickLblSkip val="1"/>
        <c:noMultiLvlLbl val="1"/>
      </c:catAx>
      <c:valAx>
        <c:axId val="101642624"/>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01497472"/>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DQ18_1!$D$1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DQ18_1!$B$2:$C$4</c:f>
              <c:multiLvlStrCache>
                <c:ptCount val="3"/>
                <c:lvl>
                  <c:pt idx="0">
                    <c:v>Plans for how to assess student performance in physical education</c:v>
                  </c:pt>
                  <c:pt idx="1">
                    <c:v>A chart describing the annual scope and sequence of instruction for physical education</c:v>
                  </c:pt>
                  <c:pt idx="2">
                    <c:v>Goals, objectives, and expected outcomes for physical education</c:v>
                  </c:pt>
                </c:lvl>
                <c:lvl>
                  <c:pt idx="0">
                    <c:v>c.</c:v>
                  </c:pt>
                  <c:pt idx="1">
                    <c:v>b.</c:v>
                  </c:pt>
                  <c:pt idx="2">
                    <c:v>a.</c:v>
                  </c:pt>
                </c:lvl>
              </c:multiLvlStrCache>
            </c:multiLvlStrRef>
          </c:cat>
          <c:val>
            <c:numRef>
              <c:f>DQ18_1!$D$2:$D$4</c:f>
              <c:numCache>
                <c:formatCode>General</c:formatCode>
                <c:ptCount val="3"/>
                <c:pt idx="0">
                  <c:v>88.4</c:v>
                </c:pt>
                <c:pt idx="1">
                  <c:v>81.5</c:v>
                </c:pt>
                <c:pt idx="2">
                  <c:v>96.8</c:v>
                </c:pt>
              </c:numCache>
            </c:numRef>
          </c:val>
        </c:ser>
        <c:ser>
          <c:idx val="1"/>
          <c:order val="1"/>
          <c:tx>
            <c:strRef>
              <c:f>DQ18_1!$E$1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DQ18_1!$B$2:$C$4</c:f>
              <c:multiLvlStrCache>
                <c:ptCount val="3"/>
                <c:lvl>
                  <c:pt idx="0">
                    <c:v>Plans for how to assess student performance in physical education</c:v>
                  </c:pt>
                  <c:pt idx="1">
                    <c:v>A chart describing the annual scope and sequence of instruction for physical education</c:v>
                  </c:pt>
                  <c:pt idx="2">
                    <c:v>Goals, objectives, and expected outcomes for physical education</c:v>
                  </c:pt>
                </c:lvl>
                <c:lvl>
                  <c:pt idx="0">
                    <c:v>c.</c:v>
                  </c:pt>
                  <c:pt idx="1">
                    <c:v>b.</c:v>
                  </c:pt>
                  <c:pt idx="2">
                    <c:v>a.</c:v>
                  </c:pt>
                </c:lvl>
              </c:multiLvlStrCache>
            </c:multiLvlStrRef>
          </c:cat>
          <c:val>
            <c:numRef>
              <c:f>DQ18_1!$E$2:$E$4</c:f>
              <c:numCache>
                <c:formatCode>General</c:formatCode>
                <c:ptCount val="3"/>
                <c:pt idx="0">
                  <c:v>94.1</c:v>
                </c:pt>
                <c:pt idx="1">
                  <c:v>82.3</c:v>
                </c:pt>
                <c:pt idx="2">
                  <c:v>100</c:v>
                </c:pt>
              </c:numCache>
            </c:numRef>
          </c:val>
        </c:ser>
        <c:ser>
          <c:idx val="2"/>
          <c:order val="2"/>
          <c:tx>
            <c:strRef>
              <c:f>DQ18_1!$F$1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DQ18_1!$B$2:$C$4</c:f>
              <c:multiLvlStrCache>
                <c:ptCount val="3"/>
                <c:lvl>
                  <c:pt idx="0">
                    <c:v>Plans for how to assess student performance in physical education</c:v>
                  </c:pt>
                  <c:pt idx="1">
                    <c:v>A chart describing the annual scope and sequence of instruction for physical education</c:v>
                  </c:pt>
                  <c:pt idx="2">
                    <c:v>Goals, objectives, and expected outcomes for physical education</c:v>
                  </c:pt>
                </c:lvl>
                <c:lvl>
                  <c:pt idx="0">
                    <c:v>c.</c:v>
                  </c:pt>
                  <c:pt idx="1">
                    <c:v>b.</c:v>
                  </c:pt>
                  <c:pt idx="2">
                    <c:v>a.</c:v>
                  </c:pt>
                </c:lvl>
              </c:multiLvlStrCache>
            </c:multiLvlStrRef>
          </c:cat>
          <c:val>
            <c:numRef>
              <c:f>DQ18_1!$F$2:$F$4</c:f>
              <c:numCache>
                <c:formatCode>General</c:formatCode>
                <c:ptCount val="3"/>
                <c:pt idx="0">
                  <c:v>87.6</c:v>
                </c:pt>
                <c:pt idx="1">
                  <c:v>87.1</c:v>
                </c:pt>
                <c:pt idx="2">
                  <c:v>98.4</c:v>
                </c:pt>
              </c:numCache>
            </c:numRef>
          </c:val>
        </c:ser>
        <c:ser>
          <c:idx val="3"/>
          <c:order val="3"/>
          <c:tx>
            <c:strRef>
              <c:f>DQ18_1!$G$1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DQ18_1!$B$2:$C$4</c:f>
              <c:multiLvlStrCache>
                <c:ptCount val="3"/>
                <c:lvl>
                  <c:pt idx="0">
                    <c:v>Plans for how to assess student performance in physical education</c:v>
                  </c:pt>
                  <c:pt idx="1">
                    <c:v>A chart describing the annual scope and sequence of instruction for physical education</c:v>
                  </c:pt>
                  <c:pt idx="2">
                    <c:v>Goals, objectives, and expected outcomes for physical education</c:v>
                  </c:pt>
                </c:lvl>
                <c:lvl>
                  <c:pt idx="0">
                    <c:v>c.</c:v>
                  </c:pt>
                  <c:pt idx="1">
                    <c:v>b.</c:v>
                  </c:pt>
                  <c:pt idx="2">
                    <c:v>a.</c:v>
                  </c:pt>
                </c:lvl>
              </c:multiLvlStrCache>
            </c:multiLvlStrRef>
          </c:cat>
          <c:val>
            <c:numRef>
              <c:f>DQ18_1!$G$2:$G$4</c:f>
              <c:numCache>
                <c:formatCode>General</c:formatCode>
                <c:ptCount val="3"/>
                <c:pt idx="0">
                  <c:v>87.2</c:v>
                </c:pt>
                <c:pt idx="1">
                  <c:v>74.5</c:v>
                </c:pt>
                <c:pt idx="2">
                  <c:v>93.6</c:v>
                </c:pt>
              </c:numCache>
            </c:numRef>
          </c:val>
        </c:ser>
        <c:dLbls>
          <c:showLegendKey val="0"/>
          <c:showVal val="1"/>
          <c:showCatName val="0"/>
          <c:showSerName val="0"/>
          <c:showPercent val="0"/>
          <c:showBubbleSize val="0"/>
        </c:dLbls>
        <c:gapWidth val="300"/>
        <c:overlap val="-4"/>
        <c:axId val="101691392"/>
        <c:axId val="101692928"/>
      </c:barChart>
      <c:catAx>
        <c:axId val="101691392"/>
        <c:scaling>
          <c:orientation val="minMax"/>
        </c:scaling>
        <c:delete val="0"/>
        <c:axPos val="l"/>
        <c:majorTickMark val="none"/>
        <c:minorTickMark val="none"/>
        <c:tickLblPos val="none"/>
        <c:spPr>
          <a:ln w="12700">
            <a:solidFill>
              <a:srgbClr val="000000"/>
            </a:solidFill>
            <a:prstDash val="solid"/>
          </a:ln>
        </c:spPr>
        <c:crossAx val="101692928"/>
        <c:crosses val="autoZero"/>
        <c:auto val="1"/>
        <c:lblAlgn val="ctr"/>
        <c:lblOffset val="100"/>
        <c:tickLblSkip val="1"/>
        <c:noMultiLvlLbl val="1"/>
      </c:catAx>
      <c:valAx>
        <c:axId val="10169292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01691392"/>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DQ18_2!$D$1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DQ18_2!$B$2:$C$4</c:f>
              <c:multiLvlStrCache>
                <c:ptCount val="3"/>
                <c:lvl>
                  <c:pt idx="0">
                    <c:v>Physical activity monitoring devices, such as pedometers or heart rate monitors, for physical education</c:v>
                  </c:pt>
                  <c:pt idx="1">
                    <c:v>Resources for fitness testing</c:v>
                  </c:pt>
                  <c:pt idx="2">
                    <c:v>A written physical education curriculum</c:v>
                  </c:pt>
                </c:lvl>
                <c:lvl>
                  <c:pt idx="0">
                    <c:v>f.</c:v>
                  </c:pt>
                  <c:pt idx="1">
                    <c:v>e.</c:v>
                  </c:pt>
                  <c:pt idx="2">
                    <c:v>d.</c:v>
                  </c:pt>
                </c:lvl>
              </c:multiLvlStrCache>
            </c:multiLvlStrRef>
          </c:cat>
          <c:val>
            <c:numRef>
              <c:f>DQ18_2!$D$2:$D$4</c:f>
              <c:numCache>
                <c:formatCode>General</c:formatCode>
                <c:ptCount val="3"/>
                <c:pt idx="0">
                  <c:v>77.2</c:v>
                </c:pt>
                <c:pt idx="1">
                  <c:v>94.3</c:v>
                </c:pt>
                <c:pt idx="2">
                  <c:v>85.6</c:v>
                </c:pt>
              </c:numCache>
            </c:numRef>
          </c:val>
        </c:ser>
        <c:ser>
          <c:idx val="1"/>
          <c:order val="1"/>
          <c:tx>
            <c:strRef>
              <c:f>DQ18_2!$E$1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DQ18_2!$B$2:$C$4</c:f>
              <c:multiLvlStrCache>
                <c:ptCount val="3"/>
                <c:lvl>
                  <c:pt idx="0">
                    <c:v>Physical activity monitoring devices, such as pedometers or heart rate monitors, for physical education</c:v>
                  </c:pt>
                  <c:pt idx="1">
                    <c:v>Resources for fitness testing</c:v>
                  </c:pt>
                  <c:pt idx="2">
                    <c:v>A written physical education curriculum</c:v>
                  </c:pt>
                </c:lvl>
                <c:lvl>
                  <c:pt idx="0">
                    <c:v>f.</c:v>
                  </c:pt>
                  <c:pt idx="1">
                    <c:v>e.</c:v>
                  </c:pt>
                  <c:pt idx="2">
                    <c:v>d.</c:v>
                  </c:pt>
                </c:lvl>
              </c:multiLvlStrCache>
            </c:multiLvlStrRef>
          </c:cat>
          <c:val>
            <c:numRef>
              <c:f>DQ18_2!$E$2:$E$4</c:f>
              <c:numCache>
                <c:formatCode>General</c:formatCode>
                <c:ptCount val="3"/>
                <c:pt idx="0">
                  <c:v>76.400000000000006</c:v>
                </c:pt>
                <c:pt idx="1">
                  <c:v>100</c:v>
                </c:pt>
                <c:pt idx="2">
                  <c:v>82.4</c:v>
                </c:pt>
              </c:numCache>
            </c:numRef>
          </c:val>
        </c:ser>
        <c:ser>
          <c:idx val="2"/>
          <c:order val="2"/>
          <c:tx>
            <c:strRef>
              <c:f>DQ18_2!$F$1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DQ18_2!$B$2:$C$4</c:f>
              <c:multiLvlStrCache>
                <c:ptCount val="3"/>
                <c:lvl>
                  <c:pt idx="0">
                    <c:v>Physical activity monitoring devices, such as pedometers or heart rate monitors, for physical education</c:v>
                  </c:pt>
                  <c:pt idx="1">
                    <c:v>Resources for fitness testing</c:v>
                  </c:pt>
                  <c:pt idx="2">
                    <c:v>A written physical education curriculum</c:v>
                  </c:pt>
                </c:lvl>
                <c:lvl>
                  <c:pt idx="0">
                    <c:v>f.</c:v>
                  </c:pt>
                  <c:pt idx="1">
                    <c:v>e.</c:v>
                  </c:pt>
                  <c:pt idx="2">
                    <c:v>d.</c:v>
                  </c:pt>
                </c:lvl>
              </c:multiLvlStrCache>
            </c:multiLvlStrRef>
          </c:cat>
          <c:val>
            <c:numRef>
              <c:f>DQ18_2!$F$2:$F$4</c:f>
              <c:numCache>
                <c:formatCode>General</c:formatCode>
                <c:ptCount val="3"/>
                <c:pt idx="0">
                  <c:v>80</c:v>
                </c:pt>
                <c:pt idx="1">
                  <c:v>98.4</c:v>
                </c:pt>
                <c:pt idx="2">
                  <c:v>92.2</c:v>
                </c:pt>
              </c:numCache>
            </c:numRef>
          </c:val>
        </c:ser>
        <c:ser>
          <c:idx val="3"/>
          <c:order val="3"/>
          <c:tx>
            <c:strRef>
              <c:f>DQ18_2!$G$1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DQ18_2!$B$2:$C$4</c:f>
              <c:multiLvlStrCache>
                <c:ptCount val="3"/>
                <c:lvl>
                  <c:pt idx="0">
                    <c:v>Physical activity monitoring devices, such as pedometers or heart rate monitors, for physical education</c:v>
                  </c:pt>
                  <c:pt idx="1">
                    <c:v>Resources for fitness testing</c:v>
                  </c:pt>
                  <c:pt idx="2">
                    <c:v>A written physical education curriculum</c:v>
                  </c:pt>
                </c:lvl>
                <c:lvl>
                  <c:pt idx="0">
                    <c:v>f.</c:v>
                  </c:pt>
                  <c:pt idx="1">
                    <c:v>e.</c:v>
                  </c:pt>
                  <c:pt idx="2">
                    <c:v>d.</c:v>
                  </c:pt>
                </c:lvl>
              </c:multiLvlStrCache>
            </c:multiLvlStrRef>
          </c:cat>
          <c:val>
            <c:numRef>
              <c:f>DQ18_2!$G$2:$G$4</c:f>
              <c:numCache>
                <c:formatCode>General</c:formatCode>
                <c:ptCount val="3"/>
                <c:pt idx="0">
                  <c:v>74.3</c:v>
                </c:pt>
                <c:pt idx="1">
                  <c:v>87.2</c:v>
                </c:pt>
                <c:pt idx="2">
                  <c:v>78.8</c:v>
                </c:pt>
              </c:numCache>
            </c:numRef>
          </c:val>
        </c:ser>
        <c:dLbls>
          <c:showLegendKey val="0"/>
          <c:showVal val="1"/>
          <c:showCatName val="0"/>
          <c:showSerName val="0"/>
          <c:showPercent val="0"/>
          <c:showBubbleSize val="0"/>
        </c:dLbls>
        <c:gapWidth val="300"/>
        <c:overlap val="-4"/>
        <c:axId val="101766272"/>
        <c:axId val="101942016"/>
      </c:barChart>
      <c:catAx>
        <c:axId val="101766272"/>
        <c:scaling>
          <c:orientation val="minMax"/>
        </c:scaling>
        <c:delete val="0"/>
        <c:axPos val="l"/>
        <c:majorTickMark val="none"/>
        <c:minorTickMark val="none"/>
        <c:tickLblPos val="none"/>
        <c:spPr>
          <a:ln w="12700">
            <a:solidFill>
              <a:srgbClr val="000000"/>
            </a:solidFill>
            <a:prstDash val="solid"/>
          </a:ln>
        </c:spPr>
        <c:crossAx val="101942016"/>
        <c:crosses val="autoZero"/>
        <c:auto val="1"/>
        <c:lblAlgn val="ctr"/>
        <c:lblOffset val="100"/>
        <c:tickLblSkip val="1"/>
        <c:noMultiLvlLbl val="1"/>
      </c:catAx>
      <c:valAx>
        <c:axId val="101942016"/>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01766272"/>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v>All Schools</c:v>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DQ19_1!$D$2</c:f>
              <c:numCache>
                <c:formatCode>General</c:formatCode>
                <c:ptCount val="1"/>
                <c:pt idx="0">
                  <c:v>57</c:v>
                </c:pt>
              </c:numCache>
            </c:numRef>
          </c:val>
        </c:ser>
        <c:ser>
          <c:idx val="1"/>
          <c:order val="1"/>
          <c:tx>
            <c:v>Junior/Senior High Schools</c:v>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DQ19_1!$E$2</c:f>
              <c:numCache>
                <c:formatCode>General</c:formatCode>
                <c:ptCount val="1"/>
                <c:pt idx="0">
                  <c:v>55.6</c:v>
                </c:pt>
              </c:numCache>
            </c:numRef>
          </c:val>
        </c:ser>
        <c:ser>
          <c:idx val="2"/>
          <c:order val="2"/>
          <c:tx>
            <c:v>Middle Schools</c:v>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DQ19_1!$F$2</c:f>
              <c:numCache>
                <c:formatCode>General</c:formatCode>
                <c:ptCount val="1"/>
                <c:pt idx="0">
                  <c:v>66.7</c:v>
                </c:pt>
              </c:numCache>
            </c:numRef>
          </c:val>
        </c:ser>
        <c:ser>
          <c:idx val="3"/>
          <c:order val="3"/>
          <c:tx>
            <c:v>High Schools</c:v>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DQ19_1!$G$2</c:f>
              <c:numCache>
                <c:formatCode>General</c:formatCode>
                <c:ptCount val="1"/>
                <c:pt idx="0">
                  <c:v>46</c:v>
                </c:pt>
              </c:numCache>
            </c:numRef>
          </c:val>
        </c:ser>
        <c:dLbls>
          <c:showLegendKey val="0"/>
          <c:showVal val="1"/>
          <c:showCatName val="0"/>
          <c:showSerName val="0"/>
          <c:showPercent val="0"/>
          <c:showBubbleSize val="0"/>
        </c:dLbls>
        <c:gapWidth val="300"/>
        <c:overlap val="-4"/>
        <c:axId val="102036992"/>
        <c:axId val="102038528"/>
      </c:barChart>
      <c:catAx>
        <c:axId val="102036992"/>
        <c:scaling>
          <c:orientation val="minMax"/>
        </c:scaling>
        <c:delete val="0"/>
        <c:axPos val="l"/>
        <c:majorTickMark val="none"/>
        <c:minorTickMark val="none"/>
        <c:tickLblPos val="none"/>
        <c:spPr>
          <a:ln w="12700">
            <a:solidFill>
              <a:srgbClr val="000000"/>
            </a:solidFill>
            <a:prstDash val="solid"/>
          </a:ln>
        </c:spPr>
        <c:crossAx val="102038528"/>
        <c:crosses val="autoZero"/>
        <c:auto val="1"/>
        <c:lblAlgn val="ctr"/>
        <c:lblOffset val="100"/>
        <c:tickLblSkip val="1"/>
        <c:noMultiLvlLbl val="1"/>
      </c:catAx>
      <c:valAx>
        <c:axId val="10203852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02036992"/>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v>All Schools</c:v>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DQ20_1!$D$2</c:f>
              <c:numCache>
                <c:formatCode>General</c:formatCode>
                <c:ptCount val="1"/>
                <c:pt idx="0">
                  <c:v>45.1</c:v>
                </c:pt>
              </c:numCache>
            </c:numRef>
          </c:val>
        </c:ser>
        <c:ser>
          <c:idx val="1"/>
          <c:order val="1"/>
          <c:tx>
            <c:v>Junior/Senior High Schools</c:v>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DQ20_1!$E$2</c:f>
              <c:numCache>
                <c:formatCode>General</c:formatCode>
                <c:ptCount val="1"/>
                <c:pt idx="0">
                  <c:v>33.4</c:v>
                </c:pt>
              </c:numCache>
            </c:numRef>
          </c:val>
        </c:ser>
        <c:ser>
          <c:idx val="2"/>
          <c:order val="2"/>
          <c:tx>
            <c:v>Middle Schools</c:v>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DQ20_1!$F$2</c:f>
              <c:numCache>
                <c:formatCode>General</c:formatCode>
                <c:ptCount val="1"/>
                <c:pt idx="0">
                  <c:v>49.9</c:v>
                </c:pt>
              </c:numCache>
            </c:numRef>
          </c:val>
        </c:ser>
        <c:ser>
          <c:idx val="3"/>
          <c:order val="3"/>
          <c:tx>
            <c:v>High Schools</c:v>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DQ20_1!$G$2</c:f>
              <c:numCache>
                <c:formatCode>General</c:formatCode>
                <c:ptCount val="1"/>
                <c:pt idx="0">
                  <c:v>43.8</c:v>
                </c:pt>
              </c:numCache>
            </c:numRef>
          </c:val>
        </c:ser>
        <c:dLbls>
          <c:showLegendKey val="0"/>
          <c:showVal val="1"/>
          <c:showCatName val="0"/>
          <c:showSerName val="0"/>
          <c:showPercent val="0"/>
          <c:showBubbleSize val="0"/>
        </c:dLbls>
        <c:gapWidth val="300"/>
        <c:overlap val="-4"/>
        <c:axId val="102145024"/>
        <c:axId val="102445824"/>
      </c:barChart>
      <c:catAx>
        <c:axId val="102145024"/>
        <c:scaling>
          <c:orientation val="minMax"/>
        </c:scaling>
        <c:delete val="0"/>
        <c:axPos val="l"/>
        <c:majorTickMark val="none"/>
        <c:minorTickMark val="none"/>
        <c:tickLblPos val="none"/>
        <c:spPr>
          <a:ln w="12700">
            <a:solidFill>
              <a:srgbClr val="000000"/>
            </a:solidFill>
            <a:prstDash val="solid"/>
          </a:ln>
        </c:spPr>
        <c:crossAx val="102445824"/>
        <c:crosses val="autoZero"/>
        <c:auto val="1"/>
        <c:lblAlgn val="ctr"/>
        <c:lblOffset val="100"/>
        <c:tickLblSkip val="1"/>
        <c:noMultiLvlLbl val="1"/>
      </c:catAx>
      <c:valAx>
        <c:axId val="102445824"/>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02145024"/>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v>All Schools</c:v>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DQ21_1!$D$2</c:f>
              <c:numCache>
                <c:formatCode>General</c:formatCode>
                <c:ptCount val="1"/>
                <c:pt idx="0">
                  <c:v>84.3</c:v>
                </c:pt>
              </c:numCache>
            </c:numRef>
          </c:val>
        </c:ser>
        <c:ser>
          <c:idx val="1"/>
          <c:order val="1"/>
          <c:tx>
            <c:v>Junior/Senior High Schools</c:v>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DQ21_1!$E$2</c:f>
              <c:numCache>
                <c:formatCode>General</c:formatCode>
                <c:ptCount val="1"/>
                <c:pt idx="0">
                  <c:v>83.3</c:v>
                </c:pt>
              </c:numCache>
            </c:numRef>
          </c:val>
        </c:ser>
        <c:ser>
          <c:idx val="2"/>
          <c:order val="2"/>
          <c:tx>
            <c:v>Middle Schools</c:v>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DQ21_1!$F$2</c:f>
              <c:numCache>
                <c:formatCode>General</c:formatCode>
                <c:ptCount val="1"/>
                <c:pt idx="0">
                  <c:v>85.4</c:v>
                </c:pt>
              </c:numCache>
            </c:numRef>
          </c:val>
        </c:ser>
        <c:ser>
          <c:idx val="3"/>
          <c:order val="3"/>
          <c:tx>
            <c:v>High Schools</c:v>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DQ21_1!$G$2</c:f>
              <c:numCache>
                <c:formatCode>General</c:formatCode>
                <c:ptCount val="1"/>
                <c:pt idx="0">
                  <c:v>83.3</c:v>
                </c:pt>
              </c:numCache>
            </c:numRef>
          </c:val>
        </c:ser>
        <c:dLbls>
          <c:showLegendKey val="0"/>
          <c:showVal val="1"/>
          <c:showCatName val="0"/>
          <c:showSerName val="0"/>
          <c:showPercent val="0"/>
          <c:showBubbleSize val="0"/>
        </c:dLbls>
        <c:gapWidth val="300"/>
        <c:overlap val="-4"/>
        <c:axId val="102477824"/>
        <c:axId val="102479360"/>
      </c:barChart>
      <c:catAx>
        <c:axId val="102477824"/>
        <c:scaling>
          <c:orientation val="minMax"/>
        </c:scaling>
        <c:delete val="0"/>
        <c:axPos val="l"/>
        <c:majorTickMark val="none"/>
        <c:minorTickMark val="none"/>
        <c:tickLblPos val="none"/>
        <c:spPr>
          <a:ln w="12700">
            <a:solidFill>
              <a:srgbClr val="000000"/>
            </a:solidFill>
            <a:prstDash val="solid"/>
          </a:ln>
        </c:spPr>
        <c:crossAx val="102479360"/>
        <c:crosses val="autoZero"/>
        <c:auto val="1"/>
        <c:lblAlgn val="ctr"/>
        <c:lblOffset val="100"/>
        <c:tickLblSkip val="1"/>
        <c:noMultiLvlLbl val="1"/>
      </c:catAx>
      <c:valAx>
        <c:axId val="102479360"/>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02477824"/>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DQ02_1!$D$1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DQ02_1!$B$2:$C$6</c:f>
              <c:multiLvlStrCache>
                <c:ptCount val="5"/>
                <c:lvl>
                  <c:pt idx="0">
                    <c:v>Foods and beverages available at school outside the school meal programs</c:v>
                  </c:pt>
                  <c:pt idx="1">
                    <c:v>School meal programs</c:v>
                  </c:pt>
                  <c:pt idx="2">
                    <c:v>Physical activity</c:v>
                  </c:pt>
                  <c:pt idx="3">
                    <c:v>Physical education</c:v>
                  </c:pt>
                  <c:pt idx="4">
                    <c:v>Health education</c:v>
                  </c:pt>
                </c:lvl>
                <c:lvl>
                  <c:pt idx="0">
                    <c:v>e.</c:v>
                  </c:pt>
                  <c:pt idx="1">
                    <c:v>d.</c:v>
                  </c:pt>
                  <c:pt idx="2">
                    <c:v>c.</c:v>
                  </c:pt>
                  <c:pt idx="3">
                    <c:v>b.</c:v>
                  </c:pt>
                  <c:pt idx="4">
                    <c:v>a.</c:v>
                  </c:pt>
                </c:lvl>
              </c:multiLvlStrCache>
            </c:multiLvlStrRef>
          </c:cat>
          <c:val>
            <c:numRef>
              <c:f>DQ02_1!$D$2:$D$6</c:f>
              <c:numCache>
                <c:formatCode>General</c:formatCode>
                <c:ptCount val="5"/>
                <c:pt idx="0">
                  <c:v>15.3</c:v>
                </c:pt>
                <c:pt idx="1">
                  <c:v>15.2</c:v>
                </c:pt>
                <c:pt idx="2">
                  <c:v>14.5</c:v>
                </c:pt>
                <c:pt idx="3">
                  <c:v>18</c:v>
                </c:pt>
                <c:pt idx="4">
                  <c:v>18.7</c:v>
                </c:pt>
              </c:numCache>
            </c:numRef>
          </c:val>
        </c:ser>
        <c:ser>
          <c:idx val="1"/>
          <c:order val="1"/>
          <c:tx>
            <c:strRef>
              <c:f>DQ02_1!$E$1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DQ02_1!$B$2:$C$6</c:f>
              <c:multiLvlStrCache>
                <c:ptCount val="5"/>
                <c:lvl>
                  <c:pt idx="0">
                    <c:v>Foods and beverages available at school outside the school meal programs</c:v>
                  </c:pt>
                  <c:pt idx="1">
                    <c:v>School meal programs</c:v>
                  </c:pt>
                  <c:pt idx="2">
                    <c:v>Physical activity</c:v>
                  </c:pt>
                  <c:pt idx="3">
                    <c:v>Physical education</c:v>
                  </c:pt>
                  <c:pt idx="4">
                    <c:v>Health education</c:v>
                  </c:pt>
                </c:lvl>
                <c:lvl>
                  <c:pt idx="0">
                    <c:v>e.</c:v>
                  </c:pt>
                  <c:pt idx="1">
                    <c:v>d.</c:v>
                  </c:pt>
                  <c:pt idx="2">
                    <c:v>c.</c:v>
                  </c:pt>
                  <c:pt idx="3">
                    <c:v>b.</c:v>
                  </c:pt>
                  <c:pt idx="4">
                    <c:v>a.</c:v>
                  </c:pt>
                </c:lvl>
              </c:multiLvlStrCache>
            </c:multiLvlStrRef>
          </c:cat>
          <c:val>
            <c:numRef>
              <c:f>DQ02_1!$E$2:$E$6</c:f>
              <c:numCache>
                <c:formatCode>General</c:formatCode>
                <c:ptCount val="5"/>
                <c:pt idx="0">
                  <c:v>17.7</c:v>
                </c:pt>
                <c:pt idx="1">
                  <c:v>11.8</c:v>
                </c:pt>
                <c:pt idx="2">
                  <c:v>11.8</c:v>
                </c:pt>
                <c:pt idx="3">
                  <c:v>17.7</c:v>
                </c:pt>
                <c:pt idx="4">
                  <c:v>17.7</c:v>
                </c:pt>
              </c:numCache>
            </c:numRef>
          </c:val>
        </c:ser>
        <c:ser>
          <c:idx val="2"/>
          <c:order val="2"/>
          <c:tx>
            <c:strRef>
              <c:f>DQ02_1!$F$1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DQ02_1!$B$2:$C$6</c:f>
              <c:multiLvlStrCache>
                <c:ptCount val="5"/>
                <c:lvl>
                  <c:pt idx="0">
                    <c:v>Foods and beverages available at school outside the school meal programs</c:v>
                  </c:pt>
                  <c:pt idx="1">
                    <c:v>School meal programs</c:v>
                  </c:pt>
                  <c:pt idx="2">
                    <c:v>Physical activity</c:v>
                  </c:pt>
                  <c:pt idx="3">
                    <c:v>Physical education</c:v>
                  </c:pt>
                  <c:pt idx="4">
                    <c:v>Health education</c:v>
                  </c:pt>
                </c:lvl>
                <c:lvl>
                  <c:pt idx="0">
                    <c:v>e.</c:v>
                  </c:pt>
                  <c:pt idx="1">
                    <c:v>d.</c:v>
                  </c:pt>
                  <c:pt idx="2">
                    <c:v>c.</c:v>
                  </c:pt>
                  <c:pt idx="3">
                    <c:v>b.</c:v>
                  </c:pt>
                  <c:pt idx="4">
                    <c:v>a.</c:v>
                  </c:pt>
                </c:lvl>
              </c:multiLvlStrCache>
            </c:multiLvlStrRef>
          </c:cat>
          <c:val>
            <c:numRef>
              <c:f>DQ02_1!$F$2:$F$6</c:f>
              <c:numCache>
                <c:formatCode>General</c:formatCode>
                <c:ptCount val="5"/>
                <c:pt idx="0">
                  <c:v>12.3</c:v>
                </c:pt>
                <c:pt idx="1">
                  <c:v>10.199999999999999</c:v>
                </c:pt>
                <c:pt idx="2">
                  <c:v>10.199999999999999</c:v>
                </c:pt>
                <c:pt idx="3">
                  <c:v>10.199999999999999</c:v>
                </c:pt>
                <c:pt idx="4">
                  <c:v>10.199999999999999</c:v>
                </c:pt>
              </c:numCache>
            </c:numRef>
          </c:val>
        </c:ser>
        <c:ser>
          <c:idx val="3"/>
          <c:order val="3"/>
          <c:tx>
            <c:strRef>
              <c:f>DQ02_1!$G$1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DQ02_1!$B$2:$C$6</c:f>
              <c:multiLvlStrCache>
                <c:ptCount val="5"/>
                <c:lvl>
                  <c:pt idx="0">
                    <c:v>Foods and beverages available at school outside the school meal programs</c:v>
                  </c:pt>
                  <c:pt idx="1">
                    <c:v>School meal programs</c:v>
                  </c:pt>
                  <c:pt idx="2">
                    <c:v>Physical activity</c:v>
                  </c:pt>
                  <c:pt idx="3">
                    <c:v>Physical education</c:v>
                  </c:pt>
                  <c:pt idx="4">
                    <c:v>Health education</c:v>
                  </c:pt>
                </c:lvl>
                <c:lvl>
                  <c:pt idx="0">
                    <c:v>e.</c:v>
                  </c:pt>
                  <c:pt idx="1">
                    <c:v>d.</c:v>
                  </c:pt>
                  <c:pt idx="2">
                    <c:v>c.</c:v>
                  </c:pt>
                  <c:pt idx="3">
                    <c:v>b.</c:v>
                  </c:pt>
                  <c:pt idx="4">
                    <c:v>a.</c:v>
                  </c:pt>
                </c:lvl>
              </c:multiLvlStrCache>
            </c:multiLvlStrRef>
          </c:cat>
          <c:val>
            <c:numRef>
              <c:f>DQ02_1!$G$2:$G$6</c:f>
              <c:numCache>
                <c:formatCode>General</c:formatCode>
                <c:ptCount val="5"/>
                <c:pt idx="0">
                  <c:v>17.8</c:v>
                </c:pt>
                <c:pt idx="1">
                  <c:v>22.3</c:v>
                </c:pt>
                <c:pt idx="2">
                  <c:v>20.5</c:v>
                </c:pt>
                <c:pt idx="3">
                  <c:v>27.2</c:v>
                </c:pt>
                <c:pt idx="4">
                  <c:v>28.9</c:v>
                </c:pt>
              </c:numCache>
            </c:numRef>
          </c:val>
        </c:ser>
        <c:dLbls>
          <c:showLegendKey val="0"/>
          <c:showVal val="1"/>
          <c:showCatName val="0"/>
          <c:showSerName val="0"/>
          <c:showPercent val="0"/>
          <c:showBubbleSize val="0"/>
        </c:dLbls>
        <c:gapWidth val="300"/>
        <c:overlap val="-4"/>
        <c:axId val="85665664"/>
        <c:axId val="85689088"/>
      </c:barChart>
      <c:catAx>
        <c:axId val="85665664"/>
        <c:scaling>
          <c:orientation val="minMax"/>
        </c:scaling>
        <c:delete val="0"/>
        <c:axPos val="l"/>
        <c:majorTickMark val="none"/>
        <c:minorTickMark val="none"/>
        <c:tickLblPos val="none"/>
        <c:spPr>
          <a:ln w="12700">
            <a:solidFill>
              <a:srgbClr val="000000"/>
            </a:solidFill>
            <a:prstDash val="solid"/>
          </a:ln>
        </c:spPr>
        <c:crossAx val="85689088"/>
        <c:crosses val="autoZero"/>
        <c:auto val="1"/>
        <c:lblAlgn val="ctr"/>
        <c:lblOffset val="100"/>
        <c:tickLblSkip val="1"/>
        <c:noMultiLvlLbl val="1"/>
      </c:catAx>
      <c:valAx>
        <c:axId val="8568908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85665664"/>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v>All Schools</c:v>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DQ22_1!$D$2</c:f>
              <c:numCache>
                <c:formatCode>General</c:formatCode>
                <c:ptCount val="1"/>
                <c:pt idx="0">
                  <c:v>59.8</c:v>
                </c:pt>
              </c:numCache>
            </c:numRef>
          </c:val>
        </c:ser>
        <c:ser>
          <c:idx val="1"/>
          <c:order val="1"/>
          <c:tx>
            <c:v>Junior/Senior High Schools</c:v>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DQ22_1!$E$2</c:f>
              <c:numCache>
                <c:formatCode>General</c:formatCode>
                <c:ptCount val="1"/>
                <c:pt idx="0">
                  <c:v>66.599999999999994</c:v>
                </c:pt>
              </c:numCache>
            </c:numRef>
          </c:val>
        </c:ser>
        <c:ser>
          <c:idx val="2"/>
          <c:order val="2"/>
          <c:tx>
            <c:v>Middle Schools</c:v>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DQ22_1!$F$2</c:f>
              <c:numCache>
                <c:formatCode>General</c:formatCode>
                <c:ptCount val="1"/>
                <c:pt idx="0">
                  <c:v>65.8</c:v>
                </c:pt>
              </c:numCache>
            </c:numRef>
          </c:val>
        </c:ser>
        <c:ser>
          <c:idx val="3"/>
          <c:order val="3"/>
          <c:tx>
            <c:v>High Schools</c:v>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DQ22_1!$G$2</c:f>
              <c:numCache>
                <c:formatCode>General</c:formatCode>
                <c:ptCount val="1"/>
                <c:pt idx="0">
                  <c:v>49.9</c:v>
                </c:pt>
              </c:numCache>
            </c:numRef>
          </c:val>
        </c:ser>
        <c:dLbls>
          <c:showLegendKey val="0"/>
          <c:showVal val="1"/>
          <c:showCatName val="0"/>
          <c:showSerName val="0"/>
          <c:showPercent val="0"/>
          <c:showBubbleSize val="0"/>
        </c:dLbls>
        <c:gapWidth val="300"/>
        <c:overlap val="-4"/>
        <c:axId val="102363904"/>
        <c:axId val="102365440"/>
      </c:barChart>
      <c:catAx>
        <c:axId val="102363904"/>
        <c:scaling>
          <c:orientation val="minMax"/>
        </c:scaling>
        <c:delete val="0"/>
        <c:axPos val="l"/>
        <c:majorTickMark val="none"/>
        <c:minorTickMark val="none"/>
        <c:tickLblPos val="none"/>
        <c:spPr>
          <a:ln w="12700">
            <a:solidFill>
              <a:srgbClr val="000000"/>
            </a:solidFill>
            <a:prstDash val="solid"/>
          </a:ln>
        </c:spPr>
        <c:crossAx val="102365440"/>
        <c:crosses val="autoZero"/>
        <c:auto val="1"/>
        <c:lblAlgn val="ctr"/>
        <c:lblOffset val="100"/>
        <c:tickLblSkip val="1"/>
        <c:noMultiLvlLbl val="1"/>
      </c:catAx>
      <c:valAx>
        <c:axId val="102365440"/>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02363904"/>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v>All Schools</c:v>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DQ23_1!$D$2</c:f>
              <c:numCache>
                <c:formatCode>General</c:formatCode>
                <c:ptCount val="1"/>
                <c:pt idx="0">
                  <c:v>61.3</c:v>
                </c:pt>
              </c:numCache>
            </c:numRef>
          </c:val>
        </c:ser>
        <c:ser>
          <c:idx val="1"/>
          <c:order val="1"/>
          <c:tx>
            <c:v>Junior/Senior High Schools</c:v>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DQ23_1!$E$2</c:f>
              <c:numCache>
                <c:formatCode>General</c:formatCode>
                <c:ptCount val="1"/>
                <c:pt idx="0">
                  <c:v>47.1</c:v>
                </c:pt>
              </c:numCache>
            </c:numRef>
          </c:val>
        </c:ser>
        <c:ser>
          <c:idx val="2"/>
          <c:order val="2"/>
          <c:tx>
            <c:v>Middle Schools</c:v>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DQ23_1!$F$2</c:f>
              <c:numCache>
                <c:formatCode>General</c:formatCode>
                <c:ptCount val="1"/>
                <c:pt idx="0">
                  <c:v>62.7</c:v>
                </c:pt>
              </c:numCache>
            </c:numRef>
          </c:val>
        </c:ser>
        <c:ser>
          <c:idx val="3"/>
          <c:order val="3"/>
          <c:tx>
            <c:v>High Schools</c:v>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DQ23_1!$G$2</c:f>
              <c:numCache>
                <c:formatCode>General</c:formatCode>
                <c:ptCount val="1"/>
                <c:pt idx="0">
                  <c:v>64.599999999999994</c:v>
                </c:pt>
              </c:numCache>
            </c:numRef>
          </c:val>
        </c:ser>
        <c:dLbls>
          <c:showLegendKey val="0"/>
          <c:showVal val="1"/>
          <c:showCatName val="0"/>
          <c:showSerName val="0"/>
          <c:showPercent val="0"/>
          <c:showBubbleSize val="0"/>
        </c:dLbls>
        <c:gapWidth val="300"/>
        <c:overlap val="-4"/>
        <c:axId val="102639104"/>
        <c:axId val="102640640"/>
      </c:barChart>
      <c:catAx>
        <c:axId val="102639104"/>
        <c:scaling>
          <c:orientation val="minMax"/>
        </c:scaling>
        <c:delete val="0"/>
        <c:axPos val="l"/>
        <c:majorTickMark val="none"/>
        <c:minorTickMark val="none"/>
        <c:tickLblPos val="none"/>
        <c:spPr>
          <a:ln w="12700">
            <a:solidFill>
              <a:srgbClr val="000000"/>
            </a:solidFill>
            <a:prstDash val="solid"/>
          </a:ln>
        </c:spPr>
        <c:crossAx val="102640640"/>
        <c:crosses val="autoZero"/>
        <c:auto val="1"/>
        <c:lblAlgn val="ctr"/>
        <c:lblOffset val="100"/>
        <c:tickLblSkip val="1"/>
        <c:noMultiLvlLbl val="1"/>
      </c:catAx>
      <c:valAx>
        <c:axId val="102640640"/>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02639104"/>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v>All Schools</c:v>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DQ24_1!$D$2</c:f>
              <c:numCache>
                <c:formatCode>General</c:formatCode>
                <c:ptCount val="1"/>
                <c:pt idx="0">
                  <c:v>70</c:v>
                </c:pt>
              </c:numCache>
            </c:numRef>
          </c:val>
        </c:ser>
        <c:ser>
          <c:idx val="1"/>
          <c:order val="1"/>
          <c:tx>
            <c:v>Junior/Senior High Schools</c:v>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DQ24_1!$E$2</c:f>
              <c:numCache>
                <c:formatCode>General</c:formatCode>
                <c:ptCount val="1"/>
                <c:pt idx="0">
                  <c:v>58.8</c:v>
                </c:pt>
              </c:numCache>
            </c:numRef>
          </c:val>
        </c:ser>
        <c:ser>
          <c:idx val="2"/>
          <c:order val="2"/>
          <c:tx>
            <c:v>Middle Schools</c:v>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DQ24_1!$F$2</c:f>
              <c:numCache>
                <c:formatCode>General</c:formatCode>
                <c:ptCount val="1"/>
                <c:pt idx="0">
                  <c:v>71.5</c:v>
                </c:pt>
              </c:numCache>
            </c:numRef>
          </c:val>
        </c:ser>
        <c:ser>
          <c:idx val="3"/>
          <c:order val="3"/>
          <c:tx>
            <c:v>High Schools</c:v>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DQ24_1!$G$2</c:f>
              <c:numCache>
                <c:formatCode>General</c:formatCode>
                <c:ptCount val="1"/>
                <c:pt idx="0">
                  <c:v>72.3</c:v>
                </c:pt>
              </c:numCache>
            </c:numRef>
          </c:val>
        </c:ser>
        <c:dLbls>
          <c:showLegendKey val="0"/>
          <c:showVal val="1"/>
          <c:showCatName val="0"/>
          <c:showSerName val="0"/>
          <c:showPercent val="0"/>
          <c:showBubbleSize val="0"/>
        </c:dLbls>
        <c:gapWidth val="300"/>
        <c:overlap val="-4"/>
        <c:axId val="104880384"/>
        <c:axId val="104906752"/>
      </c:barChart>
      <c:catAx>
        <c:axId val="104880384"/>
        <c:scaling>
          <c:orientation val="minMax"/>
        </c:scaling>
        <c:delete val="0"/>
        <c:axPos val="l"/>
        <c:majorTickMark val="none"/>
        <c:minorTickMark val="none"/>
        <c:tickLblPos val="none"/>
        <c:spPr>
          <a:ln w="12700">
            <a:solidFill>
              <a:srgbClr val="000000"/>
            </a:solidFill>
            <a:prstDash val="solid"/>
          </a:ln>
        </c:spPr>
        <c:crossAx val="104906752"/>
        <c:crosses val="autoZero"/>
        <c:auto val="1"/>
        <c:lblAlgn val="ctr"/>
        <c:lblOffset val="100"/>
        <c:tickLblSkip val="1"/>
        <c:noMultiLvlLbl val="1"/>
      </c:catAx>
      <c:valAx>
        <c:axId val="104906752"/>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04880384"/>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v>All Schools</c:v>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DQ25_1!$D$2</c:f>
              <c:numCache>
                <c:formatCode>General</c:formatCode>
                <c:ptCount val="1"/>
                <c:pt idx="0">
                  <c:v>99.2</c:v>
                </c:pt>
              </c:numCache>
            </c:numRef>
          </c:val>
        </c:ser>
        <c:ser>
          <c:idx val="1"/>
          <c:order val="1"/>
          <c:tx>
            <c:v>Junior/Senior High Schools</c:v>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DQ25_1!$E$2</c:f>
              <c:numCache>
                <c:formatCode>General</c:formatCode>
                <c:ptCount val="1"/>
                <c:pt idx="0">
                  <c:v>94.5</c:v>
                </c:pt>
              </c:numCache>
            </c:numRef>
          </c:val>
        </c:ser>
        <c:ser>
          <c:idx val="2"/>
          <c:order val="2"/>
          <c:tx>
            <c:v>Middle Schools</c:v>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DQ25_1!$F$2</c:f>
              <c:numCache>
                <c:formatCode>General</c:formatCode>
                <c:ptCount val="1"/>
                <c:pt idx="0">
                  <c:v>100</c:v>
                </c:pt>
              </c:numCache>
            </c:numRef>
          </c:val>
        </c:ser>
        <c:ser>
          <c:idx val="3"/>
          <c:order val="3"/>
          <c:tx>
            <c:v>High Schools</c:v>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DQ25_1!$G$2</c:f>
              <c:numCache>
                <c:formatCode>General</c:formatCode>
                <c:ptCount val="1"/>
                <c:pt idx="0">
                  <c:v>100</c:v>
                </c:pt>
              </c:numCache>
            </c:numRef>
          </c:val>
        </c:ser>
        <c:dLbls>
          <c:showLegendKey val="0"/>
          <c:showVal val="1"/>
          <c:showCatName val="0"/>
          <c:showSerName val="0"/>
          <c:showPercent val="0"/>
          <c:showBubbleSize val="0"/>
        </c:dLbls>
        <c:gapWidth val="300"/>
        <c:overlap val="-4"/>
        <c:axId val="105074688"/>
        <c:axId val="105076224"/>
      </c:barChart>
      <c:catAx>
        <c:axId val="105074688"/>
        <c:scaling>
          <c:orientation val="minMax"/>
        </c:scaling>
        <c:delete val="0"/>
        <c:axPos val="l"/>
        <c:majorTickMark val="none"/>
        <c:minorTickMark val="none"/>
        <c:tickLblPos val="none"/>
        <c:spPr>
          <a:ln w="12700">
            <a:solidFill>
              <a:srgbClr val="000000"/>
            </a:solidFill>
            <a:prstDash val="solid"/>
          </a:ln>
        </c:spPr>
        <c:crossAx val="105076224"/>
        <c:crosses val="autoZero"/>
        <c:auto val="1"/>
        <c:lblAlgn val="ctr"/>
        <c:lblOffset val="100"/>
        <c:tickLblSkip val="1"/>
        <c:noMultiLvlLbl val="1"/>
      </c:catAx>
      <c:valAx>
        <c:axId val="105076224"/>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05074688"/>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DQ26A_1!$D$1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DQ26A_1!$B$2:$C$5</c:f>
              <c:multiLvlStrCache>
                <c:ptCount val="4"/>
                <c:lvl>
                  <c:pt idx="0">
                    <c:v>Pipes</c:v>
                  </c:pt>
                  <c:pt idx="1">
                    <c:v>Cigars</c:v>
                  </c:pt>
                  <c:pt idx="2">
                    <c:v>Smokeless tobacco (i.e., chewing tobacco, snuff, or dip)</c:v>
                  </c:pt>
                  <c:pt idx="3">
                    <c:v>Cigarettes</c:v>
                  </c:pt>
                </c:lvl>
                <c:lvl>
                  <c:pt idx="0">
                    <c:v>d.</c:v>
                  </c:pt>
                  <c:pt idx="1">
                    <c:v>c.</c:v>
                  </c:pt>
                  <c:pt idx="2">
                    <c:v>b.</c:v>
                  </c:pt>
                  <c:pt idx="3">
                    <c:v>a.</c:v>
                  </c:pt>
                </c:lvl>
              </c:multiLvlStrCache>
            </c:multiLvlStrRef>
          </c:cat>
          <c:val>
            <c:numRef>
              <c:f>DQ26A_1!$D$2:$D$5</c:f>
              <c:numCache>
                <c:formatCode>General</c:formatCode>
                <c:ptCount val="4"/>
                <c:pt idx="0">
                  <c:v>91.5</c:v>
                </c:pt>
                <c:pt idx="1">
                  <c:v>92.2</c:v>
                </c:pt>
                <c:pt idx="2">
                  <c:v>93.9</c:v>
                </c:pt>
                <c:pt idx="3">
                  <c:v>93.9</c:v>
                </c:pt>
              </c:numCache>
            </c:numRef>
          </c:val>
        </c:ser>
        <c:ser>
          <c:idx val="1"/>
          <c:order val="1"/>
          <c:tx>
            <c:strRef>
              <c:f>DQ26A_1!$E$1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DQ26A_1!$B$2:$C$5</c:f>
              <c:multiLvlStrCache>
                <c:ptCount val="4"/>
                <c:lvl>
                  <c:pt idx="0">
                    <c:v>Pipes</c:v>
                  </c:pt>
                  <c:pt idx="1">
                    <c:v>Cigars</c:v>
                  </c:pt>
                  <c:pt idx="2">
                    <c:v>Smokeless tobacco (i.e., chewing tobacco, snuff, or dip)</c:v>
                  </c:pt>
                  <c:pt idx="3">
                    <c:v>Cigarettes</c:v>
                  </c:pt>
                </c:lvl>
                <c:lvl>
                  <c:pt idx="0">
                    <c:v>d.</c:v>
                  </c:pt>
                  <c:pt idx="1">
                    <c:v>c.</c:v>
                  </c:pt>
                  <c:pt idx="2">
                    <c:v>b.</c:v>
                  </c:pt>
                  <c:pt idx="3">
                    <c:v>a.</c:v>
                  </c:pt>
                </c:lvl>
              </c:multiLvlStrCache>
            </c:multiLvlStrRef>
          </c:cat>
          <c:val>
            <c:numRef>
              <c:f>DQ26A_1!$E$2:$E$5</c:f>
              <c:numCache>
                <c:formatCode>General</c:formatCode>
                <c:ptCount val="4"/>
                <c:pt idx="0">
                  <c:v>94.1</c:v>
                </c:pt>
                <c:pt idx="1">
                  <c:v>94.1</c:v>
                </c:pt>
                <c:pt idx="2">
                  <c:v>94.1</c:v>
                </c:pt>
                <c:pt idx="3">
                  <c:v>94.1</c:v>
                </c:pt>
              </c:numCache>
            </c:numRef>
          </c:val>
        </c:ser>
        <c:ser>
          <c:idx val="2"/>
          <c:order val="2"/>
          <c:tx>
            <c:strRef>
              <c:f>DQ26A_1!$F$1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DQ26A_1!$B$2:$C$5</c:f>
              <c:multiLvlStrCache>
                <c:ptCount val="4"/>
                <c:lvl>
                  <c:pt idx="0">
                    <c:v>Pipes</c:v>
                  </c:pt>
                  <c:pt idx="1">
                    <c:v>Cigars</c:v>
                  </c:pt>
                  <c:pt idx="2">
                    <c:v>Smokeless tobacco (i.e., chewing tobacco, snuff, or dip)</c:v>
                  </c:pt>
                  <c:pt idx="3">
                    <c:v>Cigarettes</c:v>
                  </c:pt>
                </c:lvl>
                <c:lvl>
                  <c:pt idx="0">
                    <c:v>d.</c:v>
                  </c:pt>
                  <c:pt idx="1">
                    <c:v>c.</c:v>
                  </c:pt>
                  <c:pt idx="2">
                    <c:v>b.</c:v>
                  </c:pt>
                  <c:pt idx="3">
                    <c:v>a.</c:v>
                  </c:pt>
                </c:lvl>
              </c:multiLvlStrCache>
            </c:multiLvlStrRef>
          </c:cat>
          <c:val>
            <c:numRef>
              <c:f>DQ26A_1!$F$2:$F$5</c:f>
              <c:numCache>
                <c:formatCode>General</c:formatCode>
                <c:ptCount val="4"/>
                <c:pt idx="0">
                  <c:v>90.8</c:v>
                </c:pt>
                <c:pt idx="1">
                  <c:v>90.8</c:v>
                </c:pt>
                <c:pt idx="2">
                  <c:v>92.4</c:v>
                </c:pt>
                <c:pt idx="3">
                  <c:v>92.4</c:v>
                </c:pt>
              </c:numCache>
            </c:numRef>
          </c:val>
        </c:ser>
        <c:ser>
          <c:idx val="3"/>
          <c:order val="3"/>
          <c:tx>
            <c:strRef>
              <c:f>DQ26A_1!$G$1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DQ26A_1!$B$2:$C$5</c:f>
              <c:multiLvlStrCache>
                <c:ptCount val="4"/>
                <c:lvl>
                  <c:pt idx="0">
                    <c:v>Pipes</c:v>
                  </c:pt>
                  <c:pt idx="1">
                    <c:v>Cigars</c:v>
                  </c:pt>
                  <c:pt idx="2">
                    <c:v>Smokeless tobacco (i.e., chewing tobacco, snuff, or dip)</c:v>
                  </c:pt>
                  <c:pt idx="3">
                    <c:v>Cigarettes</c:v>
                  </c:pt>
                </c:lvl>
                <c:lvl>
                  <c:pt idx="0">
                    <c:v>d.</c:v>
                  </c:pt>
                  <c:pt idx="1">
                    <c:v>c.</c:v>
                  </c:pt>
                  <c:pt idx="2">
                    <c:v>b.</c:v>
                  </c:pt>
                  <c:pt idx="3">
                    <c:v>a.</c:v>
                  </c:pt>
                </c:lvl>
              </c:multiLvlStrCache>
            </c:multiLvlStrRef>
          </c:cat>
          <c:val>
            <c:numRef>
              <c:f>DQ26A_1!$G$2:$G$5</c:f>
              <c:numCache>
                <c:formatCode>General</c:formatCode>
                <c:ptCount val="4"/>
                <c:pt idx="0">
                  <c:v>91.3</c:v>
                </c:pt>
                <c:pt idx="1">
                  <c:v>93.2</c:v>
                </c:pt>
                <c:pt idx="2">
                  <c:v>95.6</c:v>
                </c:pt>
                <c:pt idx="3">
                  <c:v>95.6</c:v>
                </c:pt>
              </c:numCache>
            </c:numRef>
          </c:val>
        </c:ser>
        <c:dLbls>
          <c:showLegendKey val="0"/>
          <c:showVal val="1"/>
          <c:showCatName val="0"/>
          <c:showSerName val="0"/>
          <c:showPercent val="0"/>
          <c:showBubbleSize val="0"/>
        </c:dLbls>
        <c:gapWidth val="300"/>
        <c:overlap val="-4"/>
        <c:axId val="105201664"/>
        <c:axId val="105203200"/>
      </c:barChart>
      <c:catAx>
        <c:axId val="105201664"/>
        <c:scaling>
          <c:orientation val="minMax"/>
        </c:scaling>
        <c:delete val="0"/>
        <c:axPos val="l"/>
        <c:majorTickMark val="none"/>
        <c:minorTickMark val="none"/>
        <c:tickLblPos val="none"/>
        <c:spPr>
          <a:ln w="12700">
            <a:solidFill>
              <a:srgbClr val="000000"/>
            </a:solidFill>
            <a:prstDash val="solid"/>
          </a:ln>
        </c:spPr>
        <c:crossAx val="105203200"/>
        <c:crosses val="autoZero"/>
        <c:auto val="1"/>
        <c:lblAlgn val="ctr"/>
        <c:lblOffset val="100"/>
        <c:tickLblSkip val="1"/>
        <c:noMultiLvlLbl val="1"/>
      </c:catAx>
      <c:valAx>
        <c:axId val="105203200"/>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05201664"/>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DQ26B_1!$D$1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DQ26B_1!$B$2:$C$5</c:f>
              <c:multiLvlStrCache>
                <c:ptCount val="4"/>
                <c:lvl>
                  <c:pt idx="0">
                    <c:v>Pipes</c:v>
                  </c:pt>
                  <c:pt idx="1">
                    <c:v>Cigars</c:v>
                  </c:pt>
                  <c:pt idx="2">
                    <c:v>Smokeless tobacco (i.e., chewing tobacco, snuff, or dip)</c:v>
                  </c:pt>
                  <c:pt idx="3">
                    <c:v>Cigarettes</c:v>
                  </c:pt>
                </c:lvl>
                <c:lvl>
                  <c:pt idx="0">
                    <c:v>d.</c:v>
                  </c:pt>
                  <c:pt idx="1">
                    <c:v>c.</c:v>
                  </c:pt>
                  <c:pt idx="2">
                    <c:v>b.</c:v>
                  </c:pt>
                  <c:pt idx="3">
                    <c:v>a.</c:v>
                  </c:pt>
                </c:lvl>
              </c:multiLvlStrCache>
            </c:multiLvlStrRef>
          </c:cat>
          <c:val>
            <c:numRef>
              <c:f>DQ26B_1!$D$2:$D$5</c:f>
              <c:numCache>
                <c:formatCode>General</c:formatCode>
                <c:ptCount val="4"/>
                <c:pt idx="0">
                  <c:v>91.5</c:v>
                </c:pt>
                <c:pt idx="1">
                  <c:v>92.5</c:v>
                </c:pt>
                <c:pt idx="2">
                  <c:v>93.2</c:v>
                </c:pt>
                <c:pt idx="3">
                  <c:v>94.1</c:v>
                </c:pt>
              </c:numCache>
            </c:numRef>
          </c:val>
        </c:ser>
        <c:ser>
          <c:idx val="1"/>
          <c:order val="1"/>
          <c:tx>
            <c:strRef>
              <c:f>DQ26B_1!$E$1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DQ26B_1!$B$2:$C$5</c:f>
              <c:multiLvlStrCache>
                <c:ptCount val="4"/>
                <c:lvl>
                  <c:pt idx="0">
                    <c:v>Pipes</c:v>
                  </c:pt>
                  <c:pt idx="1">
                    <c:v>Cigars</c:v>
                  </c:pt>
                  <c:pt idx="2">
                    <c:v>Smokeless tobacco (i.e., chewing tobacco, snuff, or dip)</c:v>
                  </c:pt>
                  <c:pt idx="3">
                    <c:v>Cigarettes</c:v>
                  </c:pt>
                </c:lvl>
                <c:lvl>
                  <c:pt idx="0">
                    <c:v>d.</c:v>
                  </c:pt>
                  <c:pt idx="1">
                    <c:v>c.</c:v>
                  </c:pt>
                  <c:pt idx="2">
                    <c:v>b.</c:v>
                  </c:pt>
                  <c:pt idx="3">
                    <c:v>a.</c:v>
                  </c:pt>
                </c:lvl>
              </c:multiLvlStrCache>
            </c:multiLvlStrRef>
          </c:cat>
          <c:val>
            <c:numRef>
              <c:f>DQ26B_1!$E$2:$E$5</c:f>
              <c:numCache>
                <c:formatCode>General</c:formatCode>
                <c:ptCount val="4"/>
                <c:pt idx="0">
                  <c:v>94.1</c:v>
                </c:pt>
                <c:pt idx="1">
                  <c:v>94.1</c:v>
                </c:pt>
                <c:pt idx="2">
                  <c:v>88.2</c:v>
                </c:pt>
                <c:pt idx="3">
                  <c:v>94.1</c:v>
                </c:pt>
              </c:numCache>
            </c:numRef>
          </c:val>
        </c:ser>
        <c:ser>
          <c:idx val="2"/>
          <c:order val="2"/>
          <c:tx>
            <c:strRef>
              <c:f>DQ26B_1!$F$1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DQ26B_1!$B$2:$C$5</c:f>
              <c:multiLvlStrCache>
                <c:ptCount val="4"/>
                <c:lvl>
                  <c:pt idx="0">
                    <c:v>Pipes</c:v>
                  </c:pt>
                  <c:pt idx="1">
                    <c:v>Cigars</c:v>
                  </c:pt>
                  <c:pt idx="2">
                    <c:v>Smokeless tobacco (i.e., chewing tobacco, snuff, or dip)</c:v>
                  </c:pt>
                  <c:pt idx="3">
                    <c:v>Cigarettes</c:v>
                  </c:pt>
                </c:lvl>
                <c:lvl>
                  <c:pt idx="0">
                    <c:v>d.</c:v>
                  </c:pt>
                  <c:pt idx="1">
                    <c:v>c.</c:v>
                  </c:pt>
                  <c:pt idx="2">
                    <c:v>b.</c:v>
                  </c:pt>
                  <c:pt idx="3">
                    <c:v>a.</c:v>
                  </c:pt>
                </c:lvl>
              </c:multiLvlStrCache>
            </c:multiLvlStrRef>
          </c:cat>
          <c:val>
            <c:numRef>
              <c:f>DQ26B_1!$F$2:$F$5</c:f>
              <c:numCache>
                <c:formatCode>General</c:formatCode>
                <c:ptCount val="4"/>
                <c:pt idx="0">
                  <c:v>90.8</c:v>
                </c:pt>
                <c:pt idx="1">
                  <c:v>93</c:v>
                </c:pt>
                <c:pt idx="2">
                  <c:v>94.6</c:v>
                </c:pt>
                <c:pt idx="3">
                  <c:v>94.6</c:v>
                </c:pt>
              </c:numCache>
            </c:numRef>
          </c:val>
        </c:ser>
        <c:ser>
          <c:idx val="3"/>
          <c:order val="3"/>
          <c:tx>
            <c:strRef>
              <c:f>DQ26B_1!$G$1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DQ26B_1!$B$2:$C$5</c:f>
              <c:multiLvlStrCache>
                <c:ptCount val="4"/>
                <c:lvl>
                  <c:pt idx="0">
                    <c:v>Pipes</c:v>
                  </c:pt>
                  <c:pt idx="1">
                    <c:v>Cigars</c:v>
                  </c:pt>
                  <c:pt idx="2">
                    <c:v>Smokeless tobacco (i.e., chewing tobacco, snuff, or dip)</c:v>
                  </c:pt>
                  <c:pt idx="3">
                    <c:v>Cigarettes</c:v>
                  </c:pt>
                </c:lvl>
                <c:lvl>
                  <c:pt idx="0">
                    <c:v>d.</c:v>
                  </c:pt>
                  <c:pt idx="1">
                    <c:v>c.</c:v>
                  </c:pt>
                  <c:pt idx="2">
                    <c:v>b.</c:v>
                  </c:pt>
                  <c:pt idx="3">
                    <c:v>a.</c:v>
                  </c:pt>
                </c:lvl>
              </c:multiLvlStrCache>
            </c:multiLvlStrRef>
          </c:cat>
          <c:val>
            <c:numRef>
              <c:f>DQ26B_1!$G$2:$G$5</c:f>
              <c:numCache>
                <c:formatCode>General</c:formatCode>
                <c:ptCount val="4"/>
                <c:pt idx="0">
                  <c:v>91.3</c:v>
                </c:pt>
                <c:pt idx="1">
                  <c:v>91.3</c:v>
                </c:pt>
                <c:pt idx="2">
                  <c:v>93.5</c:v>
                </c:pt>
                <c:pt idx="3">
                  <c:v>93.5</c:v>
                </c:pt>
              </c:numCache>
            </c:numRef>
          </c:val>
        </c:ser>
        <c:dLbls>
          <c:showLegendKey val="0"/>
          <c:showVal val="1"/>
          <c:showCatName val="0"/>
          <c:showSerName val="0"/>
          <c:showPercent val="0"/>
          <c:showBubbleSize val="0"/>
        </c:dLbls>
        <c:gapWidth val="300"/>
        <c:overlap val="-4"/>
        <c:axId val="105394176"/>
        <c:axId val="105395712"/>
      </c:barChart>
      <c:catAx>
        <c:axId val="105394176"/>
        <c:scaling>
          <c:orientation val="minMax"/>
        </c:scaling>
        <c:delete val="0"/>
        <c:axPos val="l"/>
        <c:majorTickMark val="none"/>
        <c:minorTickMark val="none"/>
        <c:tickLblPos val="none"/>
        <c:spPr>
          <a:ln w="12700">
            <a:solidFill>
              <a:srgbClr val="000000"/>
            </a:solidFill>
            <a:prstDash val="solid"/>
          </a:ln>
        </c:spPr>
        <c:crossAx val="105395712"/>
        <c:crosses val="autoZero"/>
        <c:auto val="1"/>
        <c:lblAlgn val="ctr"/>
        <c:lblOffset val="100"/>
        <c:tickLblSkip val="1"/>
        <c:noMultiLvlLbl val="1"/>
      </c:catAx>
      <c:valAx>
        <c:axId val="105395712"/>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05394176"/>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DQ26C_1!$D$1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DQ26C_1!$B$2:$C$5</c:f>
              <c:multiLvlStrCache>
                <c:ptCount val="4"/>
                <c:lvl>
                  <c:pt idx="0">
                    <c:v>Pipes</c:v>
                  </c:pt>
                  <c:pt idx="1">
                    <c:v>Cigars</c:v>
                  </c:pt>
                  <c:pt idx="2">
                    <c:v>Smokeless tobacco (i.e., chewing tobacco, snuff, or dip)</c:v>
                  </c:pt>
                  <c:pt idx="3">
                    <c:v>Cigarettes</c:v>
                  </c:pt>
                </c:lvl>
                <c:lvl>
                  <c:pt idx="0">
                    <c:v>d.</c:v>
                  </c:pt>
                  <c:pt idx="1">
                    <c:v>c.</c:v>
                  </c:pt>
                  <c:pt idx="2">
                    <c:v>b.</c:v>
                  </c:pt>
                  <c:pt idx="3">
                    <c:v>a.</c:v>
                  </c:pt>
                </c:lvl>
              </c:multiLvlStrCache>
            </c:multiLvlStrRef>
          </c:cat>
          <c:val>
            <c:numRef>
              <c:f>DQ26C_1!$D$2:$D$5</c:f>
              <c:numCache>
                <c:formatCode>General</c:formatCode>
                <c:ptCount val="4"/>
                <c:pt idx="0">
                  <c:v>87.1</c:v>
                </c:pt>
                <c:pt idx="1">
                  <c:v>88.2</c:v>
                </c:pt>
                <c:pt idx="2">
                  <c:v>87.3</c:v>
                </c:pt>
                <c:pt idx="3">
                  <c:v>89.9</c:v>
                </c:pt>
              </c:numCache>
            </c:numRef>
          </c:val>
        </c:ser>
        <c:ser>
          <c:idx val="1"/>
          <c:order val="1"/>
          <c:tx>
            <c:strRef>
              <c:f>DQ26C_1!$E$1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DQ26C_1!$B$2:$C$5</c:f>
              <c:multiLvlStrCache>
                <c:ptCount val="4"/>
                <c:lvl>
                  <c:pt idx="0">
                    <c:v>Pipes</c:v>
                  </c:pt>
                  <c:pt idx="1">
                    <c:v>Cigars</c:v>
                  </c:pt>
                  <c:pt idx="2">
                    <c:v>Smokeless tobacco (i.e., chewing tobacco, snuff, or dip)</c:v>
                  </c:pt>
                  <c:pt idx="3">
                    <c:v>Cigarettes</c:v>
                  </c:pt>
                </c:lvl>
                <c:lvl>
                  <c:pt idx="0">
                    <c:v>d.</c:v>
                  </c:pt>
                  <c:pt idx="1">
                    <c:v>c.</c:v>
                  </c:pt>
                  <c:pt idx="2">
                    <c:v>b.</c:v>
                  </c:pt>
                  <c:pt idx="3">
                    <c:v>a.</c:v>
                  </c:pt>
                </c:lvl>
              </c:multiLvlStrCache>
            </c:multiLvlStrRef>
          </c:cat>
          <c:val>
            <c:numRef>
              <c:f>DQ26C_1!$E$2:$E$5</c:f>
              <c:numCache>
                <c:formatCode>General</c:formatCode>
                <c:ptCount val="4"/>
                <c:pt idx="0">
                  <c:v>94.1</c:v>
                </c:pt>
                <c:pt idx="1">
                  <c:v>94.1</c:v>
                </c:pt>
                <c:pt idx="2">
                  <c:v>88.2</c:v>
                </c:pt>
                <c:pt idx="3">
                  <c:v>94.1</c:v>
                </c:pt>
              </c:numCache>
            </c:numRef>
          </c:val>
        </c:ser>
        <c:ser>
          <c:idx val="2"/>
          <c:order val="2"/>
          <c:tx>
            <c:strRef>
              <c:f>DQ26C_1!$F$1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DQ26C_1!$B$2:$C$5</c:f>
              <c:multiLvlStrCache>
                <c:ptCount val="4"/>
                <c:lvl>
                  <c:pt idx="0">
                    <c:v>Pipes</c:v>
                  </c:pt>
                  <c:pt idx="1">
                    <c:v>Cigars</c:v>
                  </c:pt>
                  <c:pt idx="2">
                    <c:v>Smokeless tobacco (i.e., chewing tobacco, snuff, or dip)</c:v>
                  </c:pt>
                  <c:pt idx="3">
                    <c:v>Cigarettes</c:v>
                  </c:pt>
                </c:lvl>
                <c:lvl>
                  <c:pt idx="0">
                    <c:v>d.</c:v>
                  </c:pt>
                  <c:pt idx="1">
                    <c:v>c.</c:v>
                  </c:pt>
                  <c:pt idx="2">
                    <c:v>b.</c:v>
                  </c:pt>
                  <c:pt idx="3">
                    <c:v>a.</c:v>
                  </c:pt>
                </c:lvl>
              </c:multiLvlStrCache>
            </c:multiLvlStrRef>
          </c:cat>
          <c:val>
            <c:numRef>
              <c:f>DQ26C_1!$F$2:$F$5</c:f>
              <c:numCache>
                <c:formatCode>General</c:formatCode>
                <c:ptCount val="4"/>
                <c:pt idx="0">
                  <c:v>79.5</c:v>
                </c:pt>
                <c:pt idx="1">
                  <c:v>81.8</c:v>
                </c:pt>
                <c:pt idx="2">
                  <c:v>81.8</c:v>
                </c:pt>
                <c:pt idx="3">
                  <c:v>83.8</c:v>
                </c:pt>
              </c:numCache>
            </c:numRef>
          </c:val>
        </c:ser>
        <c:ser>
          <c:idx val="3"/>
          <c:order val="3"/>
          <c:tx>
            <c:strRef>
              <c:f>DQ26C_1!$G$1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DQ26C_1!$B$2:$C$5</c:f>
              <c:multiLvlStrCache>
                <c:ptCount val="4"/>
                <c:lvl>
                  <c:pt idx="0">
                    <c:v>Pipes</c:v>
                  </c:pt>
                  <c:pt idx="1">
                    <c:v>Cigars</c:v>
                  </c:pt>
                  <c:pt idx="2">
                    <c:v>Smokeless tobacco (i.e., chewing tobacco, snuff, or dip)</c:v>
                  </c:pt>
                  <c:pt idx="3">
                    <c:v>Cigarettes</c:v>
                  </c:pt>
                </c:lvl>
                <c:lvl>
                  <c:pt idx="0">
                    <c:v>d.</c:v>
                  </c:pt>
                  <c:pt idx="1">
                    <c:v>c.</c:v>
                  </c:pt>
                  <c:pt idx="2">
                    <c:v>b.</c:v>
                  </c:pt>
                  <c:pt idx="3">
                    <c:v>a.</c:v>
                  </c:pt>
                </c:lvl>
              </c:multiLvlStrCache>
            </c:multiLvlStrRef>
          </c:cat>
          <c:val>
            <c:numRef>
              <c:f>DQ26C_1!$G$2:$G$5</c:f>
              <c:numCache>
                <c:formatCode>General</c:formatCode>
                <c:ptCount val="4"/>
                <c:pt idx="0">
                  <c:v>93.5</c:v>
                </c:pt>
                <c:pt idx="1">
                  <c:v>93.5</c:v>
                </c:pt>
                <c:pt idx="2">
                  <c:v>93.5</c:v>
                </c:pt>
                <c:pt idx="3">
                  <c:v>95.6</c:v>
                </c:pt>
              </c:numCache>
            </c:numRef>
          </c:val>
        </c:ser>
        <c:dLbls>
          <c:showLegendKey val="0"/>
          <c:showVal val="1"/>
          <c:showCatName val="0"/>
          <c:showSerName val="0"/>
          <c:showPercent val="0"/>
          <c:showBubbleSize val="0"/>
        </c:dLbls>
        <c:gapWidth val="300"/>
        <c:overlap val="-4"/>
        <c:axId val="105504768"/>
        <c:axId val="105506304"/>
      </c:barChart>
      <c:catAx>
        <c:axId val="105504768"/>
        <c:scaling>
          <c:orientation val="minMax"/>
        </c:scaling>
        <c:delete val="0"/>
        <c:axPos val="l"/>
        <c:majorTickMark val="none"/>
        <c:minorTickMark val="none"/>
        <c:tickLblPos val="none"/>
        <c:spPr>
          <a:ln w="12700">
            <a:solidFill>
              <a:srgbClr val="000000"/>
            </a:solidFill>
            <a:prstDash val="solid"/>
          </a:ln>
        </c:spPr>
        <c:crossAx val="105506304"/>
        <c:crosses val="autoZero"/>
        <c:auto val="1"/>
        <c:lblAlgn val="ctr"/>
        <c:lblOffset val="100"/>
        <c:tickLblSkip val="1"/>
        <c:noMultiLvlLbl val="1"/>
      </c:catAx>
      <c:valAx>
        <c:axId val="105506304"/>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05504768"/>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DQ27A_1!$D$1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DQ27A_1!$B$2:$C$3</c:f>
              <c:multiLvlStrCache>
                <c:ptCount val="2"/>
                <c:lvl>
                  <c:pt idx="0">
                    <c:v>During non-school hours</c:v>
                  </c:pt>
                  <c:pt idx="1">
                    <c:v>During school hours</c:v>
                  </c:pt>
                </c:lvl>
                <c:lvl>
                  <c:pt idx="0">
                    <c:v>b.</c:v>
                  </c:pt>
                  <c:pt idx="1">
                    <c:v>a.</c:v>
                  </c:pt>
                </c:lvl>
              </c:multiLvlStrCache>
            </c:multiLvlStrRef>
          </c:cat>
          <c:val>
            <c:numRef>
              <c:f>DQ27A_1!$D$2:$D$3</c:f>
              <c:numCache>
                <c:formatCode>General</c:formatCode>
                <c:ptCount val="2"/>
                <c:pt idx="0">
                  <c:v>91.7</c:v>
                </c:pt>
                <c:pt idx="1">
                  <c:v>97.3</c:v>
                </c:pt>
              </c:numCache>
            </c:numRef>
          </c:val>
        </c:ser>
        <c:ser>
          <c:idx val="1"/>
          <c:order val="1"/>
          <c:tx>
            <c:strRef>
              <c:f>DQ27A_1!$E$1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DQ27A_1!$B$2:$C$3</c:f>
              <c:multiLvlStrCache>
                <c:ptCount val="2"/>
                <c:lvl>
                  <c:pt idx="0">
                    <c:v>During non-school hours</c:v>
                  </c:pt>
                  <c:pt idx="1">
                    <c:v>During school hours</c:v>
                  </c:pt>
                </c:lvl>
                <c:lvl>
                  <c:pt idx="0">
                    <c:v>b.</c:v>
                  </c:pt>
                  <c:pt idx="1">
                    <c:v>a.</c:v>
                  </c:pt>
                </c:lvl>
              </c:multiLvlStrCache>
            </c:multiLvlStrRef>
          </c:cat>
          <c:val>
            <c:numRef>
              <c:f>DQ27A_1!$E$2:$E$3</c:f>
              <c:numCache>
                <c:formatCode>General</c:formatCode>
                <c:ptCount val="2"/>
                <c:pt idx="0">
                  <c:v>81.3</c:v>
                </c:pt>
                <c:pt idx="1">
                  <c:v>88.3</c:v>
                </c:pt>
              </c:numCache>
            </c:numRef>
          </c:val>
        </c:ser>
        <c:ser>
          <c:idx val="2"/>
          <c:order val="2"/>
          <c:tx>
            <c:strRef>
              <c:f>DQ27A_1!$F$1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DQ27A_1!$B$2:$C$3</c:f>
              <c:multiLvlStrCache>
                <c:ptCount val="2"/>
                <c:lvl>
                  <c:pt idx="0">
                    <c:v>During non-school hours</c:v>
                  </c:pt>
                  <c:pt idx="1">
                    <c:v>During school hours</c:v>
                  </c:pt>
                </c:lvl>
                <c:lvl>
                  <c:pt idx="0">
                    <c:v>b.</c:v>
                  </c:pt>
                  <c:pt idx="1">
                    <c:v>a.</c:v>
                  </c:pt>
                </c:lvl>
              </c:multiLvlStrCache>
            </c:multiLvlStrRef>
          </c:cat>
          <c:val>
            <c:numRef>
              <c:f>DQ27A_1!$F$2:$F$3</c:f>
              <c:numCache>
                <c:formatCode>General</c:formatCode>
                <c:ptCount val="2"/>
                <c:pt idx="0">
                  <c:v>95.8</c:v>
                </c:pt>
                <c:pt idx="1">
                  <c:v>97.8</c:v>
                </c:pt>
              </c:numCache>
            </c:numRef>
          </c:val>
        </c:ser>
        <c:ser>
          <c:idx val="3"/>
          <c:order val="3"/>
          <c:tx>
            <c:strRef>
              <c:f>DQ27A_1!$G$1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DQ27A_1!$B$2:$C$3</c:f>
              <c:multiLvlStrCache>
                <c:ptCount val="2"/>
                <c:lvl>
                  <c:pt idx="0">
                    <c:v>During non-school hours</c:v>
                  </c:pt>
                  <c:pt idx="1">
                    <c:v>During school hours</c:v>
                  </c:pt>
                </c:lvl>
                <c:lvl>
                  <c:pt idx="0">
                    <c:v>b.</c:v>
                  </c:pt>
                  <c:pt idx="1">
                    <c:v>a.</c:v>
                  </c:pt>
                </c:lvl>
              </c:multiLvlStrCache>
            </c:multiLvlStrRef>
          </c:cat>
          <c:val>
            <c:numRef>
              <c:f>DQ27A_1!$G$2:$G$3</c:f>
              <c:numCache>
                <c:formatCode>General</c:formatCode>
                <c:ptCount val="2"/>
                <c:pt idx="0">
                  <c:v>91.1</c:v>
                </c:pt>
                <c:pt idx="1">
                  <c:v>100</c:v>
                </c:pt>
              </c:numCache>
            </c:numRef>
          </c:val>
        </c:ser>
        <c:dLbls>
          <c:showLegendKey val="0"/>
          <c:showVal val="1"/>
          <c:showCatName val="0"/>
          <c:showSerName val="0"/>
          <c:showPercent val="0"/>
          <c:showBubbleSize val="0"/>
        </c:dLbls>
        <c:gapWidth val="300"/>
        <c:overlap val="-4"/>
        <c:axId val="107855872"/>
        <c:axId val="107857408"/>
      </c:barChart>
      <c:catAx>
        <c:axId val="107855872"/>
        <c:scaling>
          <c:orientation val="minMax"/>
        </c:scaling>
        <c:delete val="0"/>
        <c:axPos val="l"/>
        <c:majorTickMark val="none"/>
        <c:minorTickMark val="none"/>
        <c:tickLblPos val="none"/>
        <c:spPr>
          <a:ln w="12700">
            <a:solidFill>
              <a:srgbClr val="000000"/>
            </a:solidFill>
            <a:prstDash val="solid"/>
          </a:ln>
        </c:spPr>
        <c:crossAx val="107857408"/>
        <c:crosses val="autoZero"/>
        <c:auto val="1"/>
        <c:lblAlgn val="ctr"/>
        <c:lblOffset val="100"/>
        <c:tickLblSkip val="1"/>
        <c:noMultiLvlLbl val="1"/>
      </c:catAx>
      <c:valAx>
        <c:axId val="10785740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07855872"/>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DQ27B_1!$D$1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DQ27B_1!$B$2:$C$3</c:f>
              <c:multiLvlStrCache>
                <c:ptCount val="2"/>
                <c:lvl>
                  <c:pt idx="0">
                    <c:v>During non-school hours</c:v>
                  </c:pt>
                  <c:pt idx="1">
                    <c:v>During school hours</c:v>
                  </c:pt>
                </c:lvl>
                <c:lvl>
                  <c:pt idx="0">
                    <c:v>b.</c:v>
                  </c:pt>
                  <c:pt idx="1">
                    <c:v>a.</c:v>
                  </c:pt>
                </c:lvl>
              </c:multiLvlStrCache>
            </c:multiLvlStrRef>
          </c:cat>
          <c:val>
            <c:numRef>
              <c:f>DQ27B_1!$D$2:$D$3</c:f>
              <c:numCache>
                <c:formatCode>General</c:formatCode>
                <c:ptCount val="2"/>
                <c:pt idx="0">
                  <c:v>85</c:v>
                </c:pt>
                <c:pt idx="1">
                  <c:v>97.3</c:v>
                </c:pt>
              </c:numCache>
            </c:numRef>
          </c:val>
        </c:ser>
        <c:ser>
          <c:idx val="1"/>
          <c:order val="1"/>
          <c:tx>
            <c:strRef>
              <c:f>DQ27B_1!$E$1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DQ27B_1!$B$2:$C$3</c:f>
              <c:multiLvlStrCache>
                <c:ptCount val="2"/>
                <c:lvl>
                  <c:pt idx="0">
                    <c:v>During non-school hours</c:v>
                  </c:pt>
                  <c:pt idx="1">
                    <c:v>During school hours</c:v>
                  </c:pt>
                </c:lvl>
                <c:lvl>
                  <c:pt idx="0">
                    <c:v>b.</c:v>
                  </c:pt>
                  <c:pt idx="1">
                    <c:v>a.</c:v>
                  </c:pt>
                </c:lvl>
              </c:multiLvlStrCache>
            </c:multiLvlStrRef>
          </c:cat>
          <c:val>
            <c:numRef>
              <c:f>DQ27B_1!$E$2:$E$3</c:f>
              <c:numCache>
                <c:formatCode>General</c:formatCode>
                <c:ptCount val="2"/>
                <c:pt idx="0">
                  <c:v>68.7</c:v>
                </c:pt>
                <c:pt idx="1">
                  <c:v>88.3</c:v>
                </c:pt>
              </c:numCache>
            </c:numRef>
          </c:val>
        </c:ser>
        <c:ser>
          <c:idx val="2"/>
          <c:order val="2"/>
          <c:tx>
            <c:strRef>
              <c:f>DQ27B_1!$F$1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DQ27B_1!$B$2:$C$3</c:f>
              <c:multiLvlStrCache>
                <c:ptCount val="2"/>
                <c:lvl>
                  <c:pt idx="0">
                    <c:v>During non-school hours</c:v>
                  </c:pt>
                  <c:pt idx="1">
                    <c:v>During school hours</c:v>
                  </c:pt>
                </c:lvl>
                <c:lvl>
                  <c:pt idx="0">
                    <c:v>b.</c:v>
                  </c:pt>
                  <c:pt idx="1">
                    <c:v>a.</c:v>
                  </c:pt>
                </c:lvl>
              </c:multiLvlStrCache>
            </c:multiLvlStrRef>
          </c:cat>
          <c:val>
            <c:numRef>
              <c:f>DQ27B_1!$F$2:$F$3</c:f>
              <c:numCache>
                <c:formatCode>General</c:formatCode>
                <c:ptCount val="2"/>
                <c:pt idx="0">
                  <c:v>88.8</c:v>
                </c:pt>
                <c:pt idx="1">
                  <c:v>97.8</c:v>
                </c:pt>
              </c:numCache>
            </c:numRef>
          </c:val>
        </c:ser>
        <c:ser>
          <c:idx val="3"/>
          <c:order val="3"/>
          <c:tx>
            <c:strRef>
              <c:f>DQ27B_1!$G$1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DQ27B_1!$B$2:$C$3</c:f>
              <c:multiLvlStrCache>
                <c:ptCount val="2"/>
                <c:lvl>
                  <c:pt idx="0">
                    <c:v>During non-school hours</c:v>
                  </c:pt>
                  <c:pt idx="1">
                    <c:v>During school hours</c:v>
                  </c:pt>
                </c:lvl>
                <c:lvl>
                  <c:pt idx="0">
                    <c:v>b.</c:v>
                  </c:pt>
                  <c:pt idx="1">
                    <c:v>a.</c:v>
                  </c:pt>
                </c:lvl>
              </c:multiLvlStrCache>
            </c:multiLvlStrRef>
          </c:cat>
          <c:val>
            <c:numRef>
              <c:f>DQ27B_1!$G$2:$G$3</c:f>
              <c:numCache>
                <c:formatCode>General</c:formatCode>
                <c:ptCount val="2"/>
                <c:pt idx="0">
                  <c:v>86.7</c:v>
                </c:pt>
                <c:pt idx="1">
                  <c:v>100</c:v>
                </c:pt>
              </c:numCache>
            </c:numRef>
          </c:val>
        </c:ser>
        <c:dLbls>
          <c:showLegendKey val="0"/>
          <c:showVal val="1"/>
          <c:showCatName val="0"/>
          <c:showSerName val="0"/>
          <c:showPercent val="0"/>
          <c:showBubbleSize val="0"/>
        </c:dLbls>
        <c:gapWidth val="300"/>
        <c:overlap val="-4"/>
        <c:axId val="107965056"/>
        <c:axId val="107975040"/>
      </c:barChart>
      <c:catAx>
        <c:axId val="107965056"/>
        <c:scaling>
          <c:orientation val="minMax"/>
        </c:scaling>
        <c:delete val="0"/>
        <c:axPos val="l"/>
        <c:majorTickMark val="none"/>
        <c:minorTickMark val="none"/>
        <c:tickLblPos val="none"/>
        <c:spPr>
          <a:ln w="12700">
            <a:solidFill>
              <a:srgbClr val="000000"/>
            </a:solidFill>
            <a:prstDash val="solid"/>
          </a:ln>
        </c:spPr>
        <c:crossAx val="107975040"/>
        <c:crosses val="autoZero"/>
        <c:auto val="1"/>
        <c:lblAlgn val="ctr"/>
        <c:lblOffset val="100"/>
        <c:tickLblSkip val="1"/>
        <c:noMultiLvlLbl val="1"/>
      </c:catAx>
      <c:valAx>
        <c:axId val="107975040"/>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07965056"/>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DQ27C_1!$D$1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DQ27C_1!$B$2:$C$3</c:f>
              <c:multiLvlStrCache>
                <c:ptCount val="2"/>
                <c:lvl>
                  <c:pt idx="0">
                    <c:v>During non-school hours</c:v>
                  </c:pt>
                  <c:pt idx="1">
                    <c:v>During school hours</c:v>
                  </c:pt>
                </c:lvl>
                <c:lvl>
                  <c:pt idx="0">
                    <c:v>b.</c:v>
                  </c:pt>
                  <c:pt idx="1">
                    <c:v>a.</c:v>
                  </c:pt>
                </c:lvl>
              </c:multiLvlStrCache>
            </c:multiLvlStrRef>
          </c:cat>
          <c:val>
            <c:numRef>
              <c:f>DQ27C_1!$D$2:$D$3</c:f>
              <c:numCache>
                <c:formatCode>General</c:formatCode>
                <c:ptCount val="2"/>
                <c:pt idx="0">
                  <c:v>79.099999999999994</c:v>
                </c:pt>
                <c:pt idx="1">
                  <c:v>91.4</c:v>
                </c:pt>
              </c:numCache>
            </c:numRef>
          </c:val>
        </c:ser>
        <c:ser>
          <c:idx val="1"/>
          <c:order val="1"/>
          <c:tx>
            <c:strRef>
              <c:f>DQ27C_1!$E$1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DQ27C_1!$B$2:$C$3</c:f>
              <c:multiLvlStrCache>
                <c:ptCount val="2"/>
                <c:lvl>
                  <c:pt idx="0">
                    <c:v>During non-school hours</c:v>
                  </c:pt>
                  <c:pt idx="1">
                    <c:v>During school hours</c:v>
                  </c:pt>
                </c:lvl>
                <c:lvl>
                  <c:pt idx="0">
                    <c:v>b.</c:v>
                  </c:pt>
                  <c:pt idx="1">
                    <c:v>a.</c:v>
                  </c:pt>
                </c:lvl>
              </c:multiLvlStrCache>
            </c:multiLvlStrRef>
          </c:cat>
          <c:val>
            <c:numRef>
              <c:f>DQ27C_1!$E$2:$E$3</c:f>
              <c:numCache>
                <c:formatCode>General</c:formatCode>
                <c:ptCount val="2"/>
                <c:pt idx="0">
                  <c:v>73.3</c:v>
                </c:pt>
                <c:pt idx="1">
                  <c:v>83.3</c:v>
                </c:pt>
              </c:numCache>
            </c:numRef>
          </c:val>
        </c:ser>
        <c:ser>
          <c:idx val="2"/>
          <c:order val="2"/>
          <c:tx>
            <c:strRef>
              <c:f>DQ27C_1!$F$1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DQ27C_1!$B$2:$C$3</c:f>
              <c:multiLvlStrCache>
                <c:ptCount val="2"/>
                <c:lvl>
                  <c:pt idx="0">
                    <c:v>During non-school hours</c:v>
                  </c:pt>
                  <c:pt idx="1">
                    <c:v>During school hours</c:v>
                  </c:pt>
                </c:lvl>
                <c:lvl>
                  <c:pt idx="0">
                    <c:v>b.</c:v>
                  </c:pt>
                  <c:pt idx="1">
                    <c:v>a.</c:v>
                  </c:pt>
                </c:lvl>
              </c:multiLvlStrCache>
            </c:multiLvlStrRef>
          </c:cat>
          <c:val>
            <c:numRef>
              <c:f>DQ27C_1!$F$2:$F$3</c:f>
              <c:numCache>
                <c:formatCode>General</c:formatCode>
                <c:ptCount val="2"/>
                <c:pt idx="0">
                  <c:v>76.599999999999994</c:v>
                </c:pt>
                <c:pt idx="1">
                  <c:v>90.7</c:v>
                </c:pt>
              </c:numCache>
            </c:numRef>
          </c:val>
        </c:ser>
        <c:ser>
          <c:idx val="3"/>
          <c:order val="3"/>
          <c:tx>
            <c:strRef>
              <c:f>DQ27C_1!$G$1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DQ27C_1!$B$2:$C$3</c:f>
              <c:multiLvlStrCache>
                <c:ptCount val="2"/>
                <c:lvl>
                  <c:pt idx="0">
                    <c:v>During non-school hours</c:v>
                  </c:pt>
                  <c:pt idx="1">
                    <c:v>During school hours</c:v>
                  </c:pt>
                </c:lvl>
                <c:lvl>
                  <c:pt idx="0">
                    <c:v>b.</c:v>
                  </c:pt>
                  <c:pt idx="1">
                    <c:v>a.</c:v>
                  </c:pt>
                </c:lvl>
              </c:multiLvlStrCache>
            </c:multiLvlStrRef>
          </c:cat>
          <c:val>
            <c:numRef>
              <c:f>DQ27C_1!$G$2:$G$3</c:f>
              <c:numCache>
                <c:formatCode>General</c:formatCode>
                <c:ptCount val="2"/>
                <c:pt idx="0">
                  <c:v>84.1</c:v>
                </c:pt>
                <c:pt idx="1">
                  <c:v>95.4</c:v>
                </c:pt>
              </c:numCache>
            </c:numRef>
          </c:val>
        </c:ser>
        <c:dLbls>
          <c:showLegendKey val="0"/>
          <c:showVal val="1"/>
          <c:showCatName val="0"/>
          <c:showSerName val="0"/>
          <c:showPercent val="0"/>
          <c:showBubbleSize val="0"/>
        </c:dLbls>
        <c:gapWidth val="300"/>
        <c:overlap val="-4"/>
        <c:axId val="108230144"/>
        <c:axId val="108231680"/>
      </c:barChart>
      <c:catAx>
        <c:axId val="108230144"/>
        <c:scaling>
          <c:orientation val="minMax"/>
        </c:scaling>
        <c:delete val="0"/>
        <c:axPos val="l"/>
        <c:majorTickMark val="none"/>
        <c:minorTickMark val="none"/>
        <c:tickLblPos val="none"/>
        <c:spPr>
          <a:ln w="12700">
            <a:solidFill>
              <a:srgbClr val="000000"/>
            </a:solidFill>
            <a:prstDash val="solid"/>
          </a:ln>
        </c:spPr>
        <c:crossAx val="108231680"/>
        <c:crosses val="autoZero"/>
        <c:auto val="1"/>
        <c:lblAlgn val="ctr"/>
        <c:lblOffset val="100"/>
        <c:tickLblSkip val="1"/>
        <c:noMultiLvlLbl val="1"/>
      </c:catAx>
      <c:valAx>
        <c:axId val="108231680"/>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08230144"/>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DQ02_2!$D$1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DQ02_2!$B$2:$C$6</c:f>
              <c:multiLvlStrCache>
                <c:ptCount val="5"/>
                <c:lvl>
                  <c:pt idx="0">
                    <c:v>Faculty and staff health promotion</c:v>
                  </c:pt>
                  <c:pt idx="1">
                    <c:v>Family and community involvement</c:v>
                  </c:pt>
                  <c:pt idx="2">
                    <c:v>Healthy and safe school environment</c:v>
                  </c:pt>
                  <c:pt idx="3">
                    <c:v>Mental health and social services</c:v>
                  </c:pt>
                  <c:pt idx="4">
                    <c:v>Health services</c:v>
                  </c:pt>
                </c:lvl>
                <c:lvl>
                  <c:pt idx="0">
                    <c:v>j.</c:v>
                  </c:pt>
                  <c:pt idx="1">
                    <c:v>i.</c:v>
                  </c:pt>
                  <c:pt idx="2">
                    <c:v>h.</c:v>
                  </c:pt>
                  <c:pt idx="3">
                    <c:v>g.</c:v>
                  </c:pt>
                  <c:pt idx="4">
                    <c:v>f.</c:v>
                  </c:pt>
                </c:lvl>
              </c:multiLvlStrCache>
            </c:multiLvlStrRef>
          </c:cat>
          <c:val>
            <c:numRef>
              <c:f>DQ02_2!$D$2:$D$6</c:f>
              <c:numCache>
                <c:formatCode>General</c:formatCode>
                <c:ptCount val="5"/>
                <c:pt idx="0">
                  <c:v>24.5</c:v>
                </c:pt>
                <c:pt idx="1">
                  <c:v>43.4</c:v>
                </c:pt>
                <c:pt idx="2">
                  <c:v>44.7</c:v>
                </c:pt>
                <c:pt idx="3">
                  <c:v>25.5</c:v>
                </c:pt>
                <c:pt idx="4">
                  <c:v>14.5</c:v>
                </c:pt>
              </c:numCache>
            </c:numRef>
          </c:val>
        </c:ser>
        <c:ser>
          <c:idx val="1"/>
          <c:order val="1"/>
          <c:tx>
            <c:strRef>
              <c:f>DQ02_2!$E$1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DQ02_2!$B$2:$C$6</c:f>
              <c:multiLvlStrCache>
                <c:ptCount val="5"/>
                <c:lvl>
                  <c:pt idx="0">
                    <c:v>Faculty and staff health promotion</c:v>
                  </c:pt>
                  <c:pt idx="1">
                    <c:v>Family and community involvement</c:v>
                  </c:pt>
                  <c:pt idx="2">
                    <c:v>Healthy and safe school environment</c:v>
                  </c:pt>
                  <c:pt idx="3">
                    <c:v>Mental health and social services</c:v>
                  </c:pt>
                  <c:pt idx="4">
                    <c:v>Health services</c:v>
                  </c:pt>
                </c:lvl>
                <c:lvl>
                  <c:pt idx="0">
                    <c:v>j.</c:v>
                  </c:pt>
                  <c:pt idx="1">
                    <c:v>i.</c:v>
                  </c:pt>
                  <c:pt idx="2">
                    <c:v>h.</c:v>
                  </c:pt>
                  <c:pt idx="3">
                    <c:v>g.</c:v>
                  </c:pt>
                  <c:pt idx="4">
                    <c:v>f.</c:v>
                  </c:pt>
                </c:lvl>
              </c:multiLvlStrCache>
            </c:multiLvlStrRef>
          </c:cat>
          <c:val>
            <c:numRef>
              <c:f>DQ02_2!$E$2:$E$6</c:f>
              <c:numCache>
                <c:formatCode>General</c:formatCode>
                <c:ptCount val="5"/>
                <c:pt idx="0">
                  <c:v>17.7</c:v>
                </c:pt>
                <c:pt idx="1">
                  <c:v>47.1</c:v>
                </c:pt>
                <c:pt idx="2">
                  <c:v>35.299999999999997</c:v>
                </c:pt>
                <c:pt idx="3">
                  <c:v>17.7</c:v>
                </c:pt>
                <c:pt idx="4">
                  <c:v>11.8</c:v>
                </c:pt>
              </c:numCache>
            </c:numRef>
          </c:val>
        </c:ser>
        <c:ser>
          <c:idx val="2"/>
          <c:order val="2"/>
          <c:tx>
            <c:strRef>
              <c:f>DQ02_2!$F$1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DQ02_2!$B$2:$C$6</c:f>
              <c:multiLvlStrCache>
                <c:ptCount val="5"/>
                <c:lvl>
                  <c:pt idx="0">
                    <c:v>Faculty and staff health promotion</c:v>
                  </c:pt>
                  <c:pt idx="1">
                    <c:v>Family and community involvement</c:v>
                  </c:pt>
                  <c:pt idx="2">
                    <c:v>Healthy and safe school environment</c:v>
                  </c:pt>
                  <c:pt idx="3">
                    <c:v>Mental health and social services</c:v>
                  </c:pt>
                  <c:pt idx="4">
                    <c:v>Health services</c:v>
                  </c:pt>
                </c:lvl>
                <c:lvl>
                  <c:pt idx="0">
                    <c:v>j.</c:v>
                  </c:pt>
                  <c:pt idx="1">
                    <c:v>i.</c:v>
                  </c:pt>
                  <c:pt idx="2">
                    <c:v>h.</c:v>
                  </c:pt>
                  <c:pt idx="3">
                    <c:v>g.</c:v>
                  </c:pt>
                  <c:pt idx="4">
                    <c:v>f.</c:v>
                  </c:pt>
                </c:lvl>
              </c:multiLvlStrCache>
            </c:multiLvlStrRef>
          </c:cat>
          <c:val>
            <c:numRef>
              <c:f>DQ02_2!$F$2:$F$6</c:f>
              <c:numCache>
                <c:formatCode>General</c:formatCode>
                <c:ptCount val="5"/>
                <c:pt idx="0">
                  <c:v>26.1</c:v>
                </c:pt>
                <c:pt idx="1">
                  <c:v>38.4</c:v>
                </c:pt>
                <c:pt idx="2">
                  <c:v>39.5</c:v>
                </c:pt>
                <c:pt idx="3">
                  <c:v>22.2</c:v>
                </c:pt>
                <c:pt idx="4">
                  <c:v>10.199999999999999</c:v>
                </c:pt>
              </c:numCache>
            </c:numRef>
          </c:val>
        </c:ser>
        <c:ser>
          <c:idx val="3"/>
          <c:order val="3"/>
          <c:tx>
            <c:strRef>
              <c:f>DQ02_2!$G$1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DQ02_2!$B$2:$C$6</c:f>
              <c:multiLvlStrCache>
                <c:ptCount val="5"/>
                <c:lvl>
                  <c:pt idx="0">
                    <c:v>Faculty and staff health promotion</c:v>
                  </c:pt>
                  <c:pt idx="1">
                    <c:v>Family and community involvement</c:v>
                  </c:pt>
                  <c:pt idx="2">
                    <c:v>Healthy and safe school environment</c:v>
                  </c:pt>
                  <c:pt idx="3">
                    <c:v>Mental health and social services</c:v>
                  </c:pt>
                  <c:pt idx="4">
                    <c:v>Health services</c:v>
                  </c:pt>
                </c:lvl>
                <c:lvl>
                  <c:pt idx="0">
                    <c:v>j.</c:v>
                  </c:pt>
                  <c:pt idx="1">
                    <c:v>i.</c:v>
                  </c:pt>
                  <c:pt idx="2">
                    <c:v>h.</c:v>
                  </c:pt>
                  <c:pt idx="3">
                    <c:v>g.</c:v>
                  </c:pt>
                  <c:pt idx="4">
                    <c:v>f.</c:v>
                  </c:pt>
                </c:lvl>
              </c:multiLvlStrCache>
            </c:multiLvlStrRef>
          </c:cat>
          <c:val>
            <c:numRef>
              <c:f>DQ02_2!$G$2:$G$6</c:f>
              <c:numCache>
                <c:formatCode>General</c:formatCode>
                <c:ptCount val="5"/>
                <c:pt idx="0">
                  <c:v>25.1</c:v>
                </c:pt>
                <c:pt idx="1">
                  <c:v>47.8</c:v>
                </c:pt>
                <c:pt idx="2">
                  <c:v>54.6</c:v>
                </c:pt>
                <c:pt idx="3">
                  <c:v>32.6</c:v>
                </c:pt>
                <c:pt idx="4">
                  <c:v>20.5</c:v>
                </c:pt>
              </c:numCache>
            </c:numRef>
          </c:val>
        </c:ser>
        <c:dLbls>
          <c:showLegendKey val="0"/>
          <c:showVal val="1"/>
          <c:showCatName val="0"/>
          <c:showSerName val="0"/>
          <c:showPercent val="0"/>
          <c:showBubbleSize val="0"/>
        </c:dLbls>
        <c:gapWidth val="300"/>
        <c:overlap val="-4"/>
        <c:axId val="86825216"/>
        <c:axId val="87007232"/>
      </c:barChart>
      <c:catAx>
        <c:axId val="86825216"/>
        <c:scaling>
          <c:orientation val="minMax"/>
        </c:scaling>
        <c:delete val="0"/>
        <c:axPos val="l"/>
        <c:majorTickMark val="none"/>
        <c:minorTickMark val="none"/>
        <c:tickLblPos val="none"/>
        <c:spPr>
          <a:ln w="12700">
            <a:solidFill>
              <a:srgbClr val="000000"/>
            </a:solidFill>
            <a:prstDash val="solid"/>
          </a:ln>
        </c:spPr>
        <c:crossAx val="87007232"/>
        <c:crosses val="autoZero"/>
        <c:auto val="1"/>
        <c:lblAlgn val="ctr"/>
        <c:lblOffset val="100"/>
        <c:tickLblSkip val="1"/>
        <c:noMultiLvlLbl val="1"/>
      </c:catAx>
      <c:valAx>
        <c:axId val="87007232"/>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86825216"/>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DQ28A_1!$D$1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DQ28A_1!$B$2:$C$5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DQ28A_1!$D$2:$D$5</c:f>
              <c:numCache>
                <c:formatCode>General</c:formatCode>
                <c:ptCount val="4"/>
                <c:pt idx="0">
                  <c:v>98.1</c:v>
                </c:pt>
                <c:pt idx="1">
                  <c:v>98.1</c:v>
                </c:pt>
                <c:pt idx="2">
                  <c:v>98.1</c:v>
                </c:pt>
                <c:pt idx="3">
                  <c:v>99.1</c:v>
                </c:pt>
              </c:numCache>
            </c:numRef>
          </c:val>
        </c:ser>
        <c:ser>
          <c:idx val="1"/>
          <c:order val="1"/>
          <c:tx>
            <c:strRef>
              <c:f>DQ28A_1!$E$1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DQ28A_1!$B$2:$C$5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DQ28A_1!$E$2:$E$5</c:f>
              <c:numCache>
                <c:formatCode>General</c:formatCode>
                <c:ptCount val="4"/>
                <c:pt idx="0">
                  <c:v>93.8</c:v>
                </c:pt>
                <c:pt idx="1">
                  <c:v>94.1</c:v>
                </c:pt>
                <c:pt idx="2">
                  <c:v>94.1</c:v>
                </c:pt>
                <c:pt idx="3">
                  <c:v>94.1</c:v>
                </c:pt>
              </c:numCache>
            </c:numRef>
          </c:val>
        </c:ser>
        <c:ser>
          <c:idx val="2"/>
          <c:order val="2"/>
          <c:tx>
            <c:strRef>
              <c:f>DQ28A_1!$F$1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DQ28A_1!$B$2:$C$5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DQ28A_1!$F$2:$F$5</c:f>
              <c:numCache>
                <c:formatCode>General</c:formatCode>
                <c:ptCount val="4"/>
                <c:pt idx="0">
                  <c:v>97.8</c:v>
                </c:pt>
                <c:pt idx="1">
                  <c:v>97.9</c:v>
                </c:pt>
                <c:pt idx="2">
                  <c:v>97.9</c:v>
                </c:pt>
                <c:pt idx="3">
                  <c:v>100</c:v>
                </c:pt>
              </c:numCache>
            </c:numRef>
          </c:val>
        </c:ser>
        <c:ser>
          <c:idx val="3"/>
          <c:order val="3"/>
          <c:tx>
            <c:strRef>
              <c:f>DQ28A_1!$G$1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DQ28A_1!$B$2:$C$5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DQ28A_1!$G$2:$G$5</c:f>
              <c:numCache>
                <c:formatCode>General</c:formatCode>
                <c:ptCount val="4"/>
                <c:pt idx="0">
                  <c:v>100</c:v>
                </c:pt>
                <c:pt idx="1">
                  <c:v>100</c:v>
                </c:pt>
                <c:pt idx="2">
                  <c:v>100</c:v>
                </c:pt>
                <c:pt idx="3">
                  <c:v>100</c:v>
                </c:pt>
              </c:numCache>
            </c:numRef>
          </c:val>
        </c:ser>
        <c:dLbls>
          <c:showLegendKey val="0"/>
          <c:showVal val="1"/>
          <c:showCatName val="0"/>
          <c:showSerName val="0"/>
          <c:showPercent val="0"/>
          <c:showBubbleSize val="0"/>
        </c:dLbls>
        <c:gapWidth val="300"/>
        <c:overlap val="-4"/>
        <c:axId val="108249088"/>
        <c:axId val="108250624"/>
      </c:barChart>
      <c:catAx>
        <c:axId val="108249088"/>
        <c:scaling>
          <c:orientation val="minMax"/>
        </c:scaling>
        <c:delete val="0"/>
        <c:axPos val="l"/>
        <c:majorTickMark val="none"/>
        <c:minorTickMark val="none"/>
        <c:tickLblPos val="none"/>
        <c:spPr>
          <a:ln w="12700">
            <a:solidFill>
              <a:srgbClr val="000000"/>
            </a:solidFill>
            <a:prstDash val="solid"/>
          </a:ln>
        </c:spPr>
        <c:crossAx val="108250624"/>
        <c:crosses val="autoZero"/>
        <c:auto val="1"/>
        <c:lblAlgn val="ctr"/>
        <c:lblOffset val="100"/>
        <c:tickLblSkip val="1"/>
        <c:noMultiLvlLbl val="1"/>
      </c:catAx>
      <c:valAx>
        <c:axId val="108250624"/>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08249088"/>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DQ28B_1!$D$1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DQ28B_1!$B$2:$C$5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DQ28B_1!$D$2:$D$5</c:f>
              <c:numCache>
                <c:formatCode>General</c:formatCode>
                <c:ptCount val="4"/>
                <c:pt idx="0">
                  <c:v>89.2</c:v>
                </c:pt>
                <c:pt idx="1">
                  <c:v>99.1</c:v>
                </c:pt>
                <c:pt idx="2">
                  <c:v>98.4</c:v>
                </c:pt>
                <c:pt idx="3">
                  <c:v>99.1</c:v>
                </c:pt>
              </c:numCache>
            </c:numRef>
          </c:val>
        </c:ser>
        <c:ser>
          <c:idx val="1"/>
          <c:order val="1"/>
          <c:tx>
            <c:strRef>
              <c:f>DQ28B_1!$E$1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DQ28B_1!$B$2:$C$5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DQ28B_1!$E$2:$E$5</c:f>
              <c:numCache>
                <c:formatCode>General</c:formatCode>
                <c:ptCount val="4"/>
                <c:pt idx="0">
                  <c:v>81.2</c:v>
                </c:pt>
                <c:pt idx="1">
                  <c:v>94.1</c:v>
                </c:pt>
                <c:pt idx="2">
                  <c:v>94.1</c:v>
                </c:pt>
                <c:pt idx="3">
                  <c:v>94.1</c:v>
                </c:pt>
              </c:numCache>
            </c:numRef>
          </c:val>
        </c:ser>
        <c:ser>
          <c:idx val="2"/>
          <c:order val="2"/>
          <c:tx>
            <c:strRef>
              <c:f>DQ28B_1!$F$1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DQ28B_1!$B$2:$C$5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DQ28B_1!$F$2:$F$5</c:f>
              <c:numCache>
                <c:formatCode>General</c:formatCode>
                <c:ptCount val="4"/>
                <c:pt idx="0">
                  <c:v>88.4</c:v>
                </c:pt>
                <c:pt idx="1">
                  <c:v>100</c:v>
                </c:pt>
                <c:pt idx="2">
                  <c:v>98.4</c:v>
                </c:pt>
                <c:pt idx="3">
                  <c:v>100</c:v>
                </c:pt>
              </c:numCache>
            </c:numRef>
          </c:val>
        </c:ser>
        <c:ser>
          <c:idx val="3"/>
          <c:order val="3"/>
          <c:tx>
            <c:strRef>
              <c:f>DQ28B_1!$G$1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DQ28B_1!$B$2:$C$5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DQ28B_1!$G$2:$G$5</c:f>
              <c:numCache>
                <c:formatCode>General</c:formatCode>
                <c:ptCount val="4"/>
                <c:pt idx="0">
                  <c:v>93.2</c:v>
                </c:pt>
                <c:pt idx="1">
                  <c:v>100</c:v>
                </c:pt>
                <c:pt idx="2">
                  <c:v>100</c:v>
                </c:pt>
                <c:pt idx="3">
                  <c:v>100</c:v>
                </c:pt>
              </c:numCache>
            </c:numRef>
          </c:val>
        </c:ser>
        <c:dLbls>
          <c:showLegendKey val="0"/>
          <c:showVal val="1"/>
          <c:showCatName val="0"/>
          <c:showSerName val="0"/>
          <c:showPercent val="0"/>
          <c:showBubbleSize val="0"/>
        </c:dLbls>
        <c:gapWidth val="300"/>
        <c:overlap val="-4"/>
        <c:axId val="116557312"/>
        <c:axId val="116558848"/>
      </c:barChart>
      <c:catAx>
        <c:axId val="116557312"/>
        <c:scaling>
          <c:orientation val="minMax"/>
        </c:scaling>
        <c:delete val="0"/>
        <c:axPos val="l"/>
        <c:majorTickMark val="none"/>
        <c:minorTickMark val="none"/>
        <c:tickLblPos val="none"/>
        <c:spPr>
          <a:ln w="12700">
            <a:solidFill>
              <a:srgbClr val="000000"/>
            </a:solidFill>
            <a:prstDash val="solid"/>
          </a:ln>
        </c:spPr>
        <c:crossAx val="116558848"/>
        <c:crosses val="autoZero"/>
        <c:auto val="1"/>
        <c:lblAlgn val="ctr"/>
        <c:lblOffset val="100"/>
        <c:tickLblSkip val="1"/>
        <c:noMultiLvlLbl val="1"/>
      </c:catAx>
      <c:valAx>
        <c:axId val="11655884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16557312"/>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DQ28C_1!$D$1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DQ28C_1!$B$2:$C$5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DQ28C_1!$D$2:$D$5</c:f>
              <c:numCache>
                <c:formatCode>General</c:formatCode>
                <c:ptCount val="4"/>
                <c:pt idx="0">
                  <c:v>66.099999999999994</c:v>
                </c:pt>
                <c:pt idx="1">
                  <c:v>90.5</c:v>
                </c:pt>
                <c:pt idx="2">
                  <c:v>88.7</c:v>
                </c:pt>
                <c:pt idx="3">
                  <c:v>92</c:v>
                </c:pt>
              </c:numCache>
            </c:numRef>
          </c:val>
        </c:ser>
        <c:ser>
          <c:idx val="1"/>
          <c:order val="1"/>
          <c:tx>
            <c:strRef>
              <c:f>DQ28C_1!$E$1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DQ28C_1!$B$2:$C$5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DQ28C_1!$E$2:$E$5</c:f>
              <c:numCache>
                <c:formatCode>General</c:formatCode>
                <c:ptCount val="4"/>
                <c:pt idx="0">
                  <c:v>68.7</c:v>
                </c:pt>
                <c:pt idx="1">
                  <c:v>94.1</c:v>
                </c:pt>
                <c:pt idx="2">
                  <c:v>88.2</c:v>
                </c:pt>
                <c:pt idx="3">
                  <c:v>94.1</c:v>
                </c:pt>
              </c:numCache>
            </c:numRef>
          </c:val>
        </c:ser>
        <c:ser>
          <c:idx val="2"/>
          <c:order val="2"/>
          <c:tx>
            <c:strRef>
              <c:f>DQ28C_1!$F$1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DQ28C_1!$B$2:$C$5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DQ28C_1!$F$2:$F$5</c:f>
              <c:numCache>
                <c:formatCode>General</c:formatCode>
                <c:ptCount val="4"/>
                <c:pt idx="0">
                  <c:v>59.7</c:v>
                </c:pt>
                <c:pt idx="1">
                  <c:v>83.5</c:v>
                </c:pt>
                <c:pt idx="2">
                  <c:v>83.5</c:v>
                </c:pt>
                <c:pt idx="3">
                  <c:v>86.7</c:v>
                </c:pt>
              </c:numCache>
            </c:numRef>
          </c:val>
        </c:ser>
        <c:ser>
          <c:idx val="3"/>
          <c:order val="3"/>
          <c:tx>
            <c:strRef>
              <c:f>DQ28C_1!$G$1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DQ28C_1!$B$2:$C$5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DQ28C_1!$G$2:$G$5</c:f>
              <c:numCache>
                <c:formatCode>General</c:formatCode>
                <c:ptCount val="4"/>
                <c:pt idx="0">
                  <c:v>72.7</c:v>
                </c:pt>
                <c:pt idx="1">
                  <c:v>97.7</c:v>
                </c:pt>
                <c:pt idx="2">
                  <c:v>95.4</c:v>
                </c:pt>
                <c:pt idx="3">
                  <c:v>97.7</c:v>
                </c:pt>
              </c:numCache>
            </c:numRef>
          </c:val>
        </c:ser>
        <c:dLbls>
          <c:showLegendKey val="0"/>
          <c:showVal val="1"/>
          <c:showCatName val="0"/>
          <c:showSerName val="0"/>
          <c:showPercent val="0"/>
          <c:showBubbleSize val="0"/>
        </c:dLbls>
        <c:gapWidth val="300"/>
        <c:overlap val="-4"/>
        <c:axId val="108395520"/>
        <c:axId val="108569344"/>
      </c:barChart>
      <c:catAx>
        <c:axId val="108395520"/>
        <c:scaling>
          <c:orientation val="minMax"/>
        </c:scaling>
        <c:delete val="0"/>
        <c:axPos val="l"/>
        <c:majorTickMark val="none"/>
        <c:minorTickMark val="none"/>
        <c:tickLblPos val="none"/>
        <c:spPr>
          <a:ln w="12700">
            <a:solidFill>
              <a:srgbClr val="000000"/>
            </a:solidFill>
            <a:prstDash val="solid"/>
          </a:ln>
        </c:spPr>
        <c:crossAx val="108569344"/>
        <c:crosses val="autoZero"/>
        <c:auto val="1"/>
        <c:lblAlgn val="ctr"/>
        <c:lblOffset val="100"/>
        <c:tickLblSkip val="1"/>
        <c:noMultiLvlLbl val="1"/>
      </c:catAx>
      <c:valAx>
        <c:axId val="108569344"/>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08395520"/>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v>All Schools</c:v>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DQ28N_1!$D$2</c:f>
              <c:numCache>
                <c:formatCode>General</c:formatCode>
                <c:ptCount val="1"/>
                <c:pt idx="0">
                  <c:v>50.4</c:v>
                </c:pt>
              </c:numCache>
            </c:numRef>
          </c:val>
        </c:ser>
        <c:ser>
          <c:idx val="1"/>
          <c:order val="1"/>
          <c:tx>
            <c:v>Junior/Senior High Schools</c:v>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DQ28N_1!$E$2</c:f>
              <c:numCache>
                <c:formatCode>General</c:formatCode>
                <c:ptCount val="1"/>
                <c:pt idx="0">
                  <c:v>43.7</c:v>
                </c:pt>
              </c:numCache>
            </c:numRef>
          </c:val>
        </c:ser>
        <c:ser>
          <c:idx val="2"/>
          <c:order val="2"/>
          <c:tx>
            <c:v>Middle Schools</c:v>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DQ28N_1!$F$2</c:f>
              <c:numCache>
                <c:formatCode>General</c:formatCode>
                <c:ptCount val="1"/>
                <c:pt idx="0">
                  <c:v>48.9</c:v>
                </c:pt>
              </c:numCache>
            </c:numRef>
          </c:val>
        </c:ser>
        <c:ser>
          <c:idx val="3"/>
          <c:order val="3"/>
          <c:tx>
            <c:v>High Schools</c:v>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DQ28N_1!$G$2</c:f>
              <c:numCache>
                <c:formatCode>General</c:formatCode>
                <c:ptCount val="1"/>
                <c:pt idx="0">
                  <c:v>54.8</c:v>
                </c:pt>
              </c:numCache>
            </c:numRef>
          </c:val>
        </c:ser>
        <c:dLbls>
          <c:showLegendKey val="0"/>
          <c:showVal val="1"/>
          <c:showCatName val="0"/>
          <c:showSerName val="0"/>
          <c:showPercent val="0"/>
          <c:showBubbleSize val="0"/>
        </c:dLbls>
        <c:gapWidth val="300"/>
        <c:overlap val="-4"/>
        <c:axId val="104861056"/>
        <c:axId val="108647552"/>
      </c:barChart>
      <c:catAx>
        <c:axId val="104861056"/>
        <c:scaling>
          <c:orientation val="minMax"/>
        </c:scaling>
        <c:delete val="0"/>
        <c:axPos val="l"/>
        <c:majorTickMark val="none"/>
        <c:minorTickMark val="none"/>
        <c:tickLblPos val="none"/>
        <c:spPr>
          <a:ln w="12700">
            <a:solidFill>
              <a:srgbClr val="000000"/>
            </a:solidFill>
            <a:prstDash val="solid"/>
          </a:ln>
        </c:spPr>
        <c:crossAx val="108647552"/>
        <c:crosses val="autoZero"/>
        <c:auto val="1"/>
        <c:lblAlgn val="ctr"/>
        <c:lblOffset val="100"/>
        <c:tickLblSkip val="1"/>
        <c:noMultiLvlLbl val="1"/>
      </c:catAx>
      <c:valAx>
        <c:axId val="108647552"/>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04861056"/>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v>All Schools</c:v>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DQ29_1!$D$2</c:f>
              <c:numCache>
                <c:formatCode>General</c:formatCode>
                <c:ptCount val="1"/>
                <c:pt idx="0">
                  <c:v>76.900000000000006</c:v>
                </c:pt>
              </c:numCache>
            </c:numRef>
          </c:val>
        </c:ser>
        <c:ser>
          <c:idx val="1"/>
          <c:order val="1"/>
          <c:tx>
            <c:v>Junior/Senior High Schools</c:v>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DQ29_1!$E$2</c:f>
              <c:numCache>
                <c:formatCode>General</c:formatCode>
                <c:ptCount val="1"/>
                <c:pt idx="0">
                  <c:v>77.8</c:v>
                </c:pt>
              </c:numCache>
            </c:numRef>
          </c:val>
        </c:ser>
        <c:ser>
          <c:idx val="2"/>
          <c:order val="2"/>
          <c:tx>
            <c:v>Middle Schools</c:v>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DQ29_1!$F$2</c:f>
              <c:numCache>
                <c:formatCode>General</c:formatCode>
                <c:ptCount val="1"/>
                <c:pt idx="0">
                  <c:v>71.5</c:v>
                </c:pt>
              </c:numCache>
            </c:numRef>
          </c:val>
        </c:ser>
        <c:ser>
          <c:idx val="3"/>
          <c:order val="3"/>
          <c:tx>
            <c:v>High Schools</c:v>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DQ29_1!$G$2</c:f>
              <c:numCache>
                <c:formatCode>General</c:formatCode>
                <c:ptCount val="1"/>
                <c:pt idx="0">
                  <c:v>82.7</c:v>
                </c:pt>
              </c:numCache>
            </c:numRef>
          </c:val>
        </c:ser>
        <c:dLbls>
          <c:showLegendKey val="0"/>
          <c:showVal val="1"/>
          <c:showCatName val="0"/>
          <c:showSerName val="0"/>
          <c:showPercent val="0"/>
          <c:showBubbleSize val="0"/>
        </c:dLbls>
        <c:gapWidth val="300"/>
        <c:overlap val="-4"/>
        <c:axId val="108806912"/>
        <c:axId val="108808832"/>
      </c:barChart>
      <c:catAx>
        <c:axId val="108806912"/>
        <c:scaling>
          <c:orientation val="minMax"/>
        </c:scaling>
        <c:delete val="0"/>
        <c:axPos val="l"/>
        <c:majorTickMark val="none"/>
        <c:minorTickMark val="none"/>
        <c:tickLblPos val="none"/>
        <c:spPr>
          <a:ln w="12700">
            <a:solidFill>
              <a:srgbClr val="000000"/>
            </a:solidFill>
            <a:prstDash val="solid"/>
          </a:ln>
        </c:spPr>
        <c:crossAx val="108808832"/>
        <c:crosses val="autoZero"/>
        <c:auto val="1"/>
        <c:lblAlgn val="ctr"/>
        <c:lblOffset val="100"/>
        <c:tickLblSkip val="1"/>
        <c:noMultiLvlLbl val="1"/>
      </c:catAx>
      <c:valAx>
        <c:axId val="108808832"/>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08806912"/>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DQ30_1!$D$1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DQ30_1!$B$2:$C$3</c:f>
              <c:multiLvlStrCache>
                <c:ptCount val="2"/>
                <c:lvl>
                  <c:pt idx="0">
                    <c:v>Students</c:v>
                  </c:pt>
                  <c:pt idx="1">
                    <c:v>Faculty and staff</c:v>
                  </c:pt>
                </c:lvl>
                <c:lvl>
                  <c:pt idx="0">
                    <c:v>b.</c:v>
                  </c:pt>
                  <c:pt idx="1">
                    <c:v>a.</c:v>
                  </c:pt>
                </c:lvl>
              </c:multiLvlStrCache>
            </c:multiLvlStrRef>
          </c:cat>
          <c:val>
            <c:numRef>
              <c:f>DQ30_1!$D$2:$D$3</c:f>
              <c:numCache>
                <c:formatCode>General</c:formatCode>
                <c:ptCount val="2"/>
                <c:pt idx="0">
                  <c:v>36.700000000000003</c:v>
                </c:pt>
                <c:pt idx="1">
                  <c:v>23.7</c:v>
                </c:pt>
              </c:numCache>
            </c:numRef>
          </c:val>
        </c:ser>
        <c:ser>
          <c:idx val="1"/>
          <c:order val="1"/>
          <c:tx>
            <c:strRef>
              <c:f>DQ30_1!$E$1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DQ30_1!$B$2:$C$3</c:f>
              <c:multiLvlStrCache>
                <c:ptCount val="2"/>
                <c:lvl>
                  <c:pt idx="0">
                    <c:v>Students</c:v>
                  </c:pt>
                  <c:pt idx="1">
                    <c:v>Faculty and staff</c:v>
                  </c:pt>
                </c:lvl>
                <c:lvl>
                  <c:pt idx="0">
                    <c:v>b.</c:v>
                  </c:pt>
                  <c:pt idx="1">
                    <c:v>a.</c:v>
                  </c:pt>
                </c:lvl>
              </c:multiLvlStrCache>
            </c:multiLvlStrRef>
          </c:cat>
          <c:val>
            <c:numRef>
              <c:f>DQ30_1!$E$2:$E$3</c:f>
              <c:numCache>
                <c:formatCode>General</c:formatCode>
                <c:ptCount val="2"/>
                <c:pt idx="0">
                  <c:v>29.3</c:v>
                </c:pt>
                <c:pt idx="1">
                  <c:v>29.3</c:v>
                </c:pt>
              </c:numCache>
            </c:numRef>
          </c:val>
        </c:ser>
        <c:ser>
          <c:idx val="2"/>
          <c:order val="2"/>
          <c:tx>
            <c:strRef>
              <c:f>DQ30_1!$F$1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DQ30_1!$B$2:$C$3</c:f>
              <c:multiLvlStrCache>
                <c:ptCount val="2"/>
                <c:lvl>
                  <c:pt idx="0">
                    <c:v>Students</c:v>
                  </c:pt>
                  <c:pt idx="1">
                    <c:v>Faculty and staff</c:v>
                  </c:pt>
                </c:lvl>
                <c:lvl>
                  <c:pt idx="0">
                    <c:v>b.</c:v>
                  </c:pt>
                  <c:pt idx="1">
                    <c:v>a.</c:v>
                  </c:pt>
                </c:lvl>
              </c:multiLvlStrCache>
            </c:multiLvlStrRef>
          </c:cat>
          <c:val>
            <c:numRef>
              <c:f>DQ30_1!$F$2:$F$3</c:f>
              <c:numCache>
                <c:formatCode>General</c:formatCode>
                <c:ptCount val="2"/>
                <c:pt idx="0">
                  <c:v>35.299999999999997</c:v>
                </c:pt>
                <c:pt idx="1">
                  <c:v>19.899999999999999</c:v>
                </c:pt>
              </c:numCache>
            </c:numRef>
          </c:val>
        </c:ser>
        <c:ser>
          <c:idx val="3"/>
          <c:order val="3"/>
          <c:tx>
            <c:strRef>
              <c:f>DQ30_1!$G$1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DQ30_1!$B$2:$C$3</c:f>
              <c:multiLvlStrCache>
                <c:ptCount val="2"/>
                <c:lvl>
                  <c:pt idx="0">
                    <c:v>Students</c:v>
                  </c:pt>
                  <c:pt idx="1">
                    <c:v>Faculty and staff</c:v>
                  </c:pt>
                </c:lvl>
                <c:lvl>
                  <c:pt idx="0">
                    <c:v>b.</c:v>
                  </c:pt>
                  <c:pt idx="1">
                    <c:v>a.</c:v>
                  </c:pt>
                </c:lvl>
              </c:multiLvlStrCache>
            </c:multiLvlStrRef>
          </c:cat>
          <c:val>
            <c:numRef>
              <c:f>DQ30_1!$G$2:$G$3</c:f>
              <c:numCache>
                <c:formatCode>General</c:formatCode>
                <c:ptCount val="2"/>
                <c:pt idx="0">
                  <c:v>41.3</c:v>
                </c:pt>
                <c:pt idx="1">
                  <c:v>26.1</c:v>
                </c:pt>
              </c:numCache>
            </c:numRef>
          </c:val>
        </c:ser>
        <c:dLbls>
          <c:showLegendKey val="0"/>
          <c:showVal val="1"/>
          <c:showCatName val="0"/>
          <c:showSerName val="0"/>
          <c:showPercent val="0"/>
          <c:showBubbleSize val="0"/>
        </c:dLbls>
        <c:gapWidth val="300"/>
        <c:overlap val="-4"/>
        <c:axId val="119136640"/>
        <c:axId val="119138176"/>
      </c:barChart>
      <c:catAx>
        <c:axId val="119136640"/>
        <c:scaling>
          <c:orientation val="minMax"/>
        </c:scaling>
        <c:delete val="0"/>
        <c:axPos val="l"/>
        <c:majorTickMark val="none"/>
        <c:minorTickMark val="none"/>
        <c:tickLblPos val="none"/>
        <c:spPr>
          <a:ln w="12700">
            <a:solidFill>
              <a:srgbClr val="000000"/>
            </a:solidFill>
            <a:prstDash val="solid"/>
          </a:ln>
        </c:spPr>
        <c:crossAx val="119138176"/>
        <c:crosses val="autoZero"/>
        <c:auto val="1"/>
        <c:lblAlgn val="ctr"/>
        <c:lblOffset val="100"/>
        <c:tickLblSkip val="1"/>
        <c:noMultiLvlLbl val="1"/>
      </c:catAx>
      <c:valAx>
        <c:axId val="119138176"/>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19136640"/>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DQ31_1!$D$1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DQ31_1!$B$2:$C$3</c:f>
              <c:multiLvlStrCache>
                <c:ptCount val="2"/>
                <c:lvl>
                  <c:pt idx="0">
                    <c:v>Students</c:v>
                  </c:pt>
                  <c:pt idx="1">
                    <c:v>Faculty and staff</c:v>
                  </c:pt>
                </c:lvl>
                <c:lvl>
                  <c:pt idx="0">
                    <c:v>b.</c:v>
                  </c:pt>
                  <c:pt idx="1">
                    <c:v>a.</c:v>
                  </c:pt>
                </c:lvl>
              </c:multiLvlStrCache>
            </c:multiLvlStrRef>
          </c:cat>
          <c:val>
            <c:numRef>
              <c:f>DQ31_1!$D$2:$D$3</c:f>
              <c:numCache>
                <c:formatCode>General</c:formatCode>
                <c:ptCount val="2"/>
                <c:pt idx="0">
                  <c:v>46.7</c:v>
                </c:pt>
                <c:pt idx="1">
                  <c:v>29.7</c:v>
                </c:pt>
              </c:numCache>
            </c:numRef>
          </c:val>
        </c:ser>
        <c:ser>
          <c:idx val="1"/>
          <c:order val="1"/>
          <c:tx>
            <c:strRef>
              <c:f>DQ31_1!$E$1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DQ31_1!$B$2:$C$3</c:f>
              <c:multiLvlStrCache>
                <c:ptCount val="2"/>
                <c:lvl>
                  <c:pt idx="0">
                    <c:v>Students</c:v>
                  </c:pt>
                  <c:pt idx="1">
                    <c:v>Faculty and staff</c:v>
                  </c:pt>
                </c:lvl>
                <c:lvl>
                  <c:pt idx="0">
                    <c:v>b.</c:v>
                  </c:pt>
                  <c:pt idx="1">
                    <c:v>a.</c:v>
                  </c:pt>
                </c:lvl>
              </c:multiLvlStrCache>
            </c:multiLvlStrRef>
          </c:cat>
          <c:val>
            <c:numRef>
              <c:f>DQ31_1!$E$2:$E$3</c:f>
              <c:numCache>
                <c:formatCode>General</c:formatCode>
                <c:ptCount val="2"/>
                <c:pt idx="0">
                  <c:v>41.1</c:v>
                </c:pt>
                <c:pt idx="1">
                  <c:v>23.4</c:v>
                </c:pt>
              </c:numCache>
            </c:numRef>
          </c:val>
        </c:ser>
        <c:ser>
          <c:idx val="2"/>
          <c:order val="2"/>
          <c:tx>
            <c:strRef>
              <c:f>DQ31_1!$F$1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DQ31_1!$B$2:$C$3</c:f>
              <c:multiLvlStrCache>
                <c:ptCount val="2"/>
                <c:lvl>
                  <c:pt idx="0">
                    <c:v>Students</c:v>
                  </c:pt>
                  <c:pt idx="1">
                    <c:v>Faculty and staff</c:v>
                  </c:pt>
                </c:lvl>
                <c:lvl>
                  <c:pt idx="0">
                    <c:v>b.</c:v>
                  </c:pt>
                  <c:pt idx="1">
                    <c:v>a.</c:v>
                  </c:pt>
                </c:lvl>
              </c:multiLvlStrCache>
            </c:multiLvlStrRef>
          </c:cat>
          <c:val>
            <c:numRef>
              <c:f>DQ31_1!$F$2:$F$3</c:f>
              <c:numCache>
                <c:formatCode>General</c:formatCode>
                <c:ptCount val="2"/>
                <c:pt idx="0">
                  <c:v>50.2</c:v>
                </c:pt>
                <c:pt idx="1">
                  <c:v>28.6</c:v>
                </c:pt>
              </c:numCache>
            </c:numRef>
          </c:val>
        </c:ser>
        <c:ser>
          <c:idx val="3"/>
          <c:order val="3"/>
          <c:tx>
            <c:strRef>
              <c:f>DQ31_1!$G$1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DQ31_1!$B$2:$C$3</c:f>
              <c:multiLvlStrCache>
                <c:ptCount val="2"/>
                <c:lvl>
                  <c:pt idx="0">
                    <c:v>Students</c:v>
                  </c:pt>
                  <c:pt idx="1">
                    <c:v>Faculty and staff</c:v>
                  </c:pt>
                </c:lvl>
                <c:lvl>
                  <c:pt idx="0">
                    <c:v>b.</c:v>
                  </c:pt>
                  <c:pt idx="1">
                    <c:v>a.</c:v>
                  </c:pt>
                </c:lvl>
              </c:multiLvlStrCache>
            </c:multiLvlStrRef>
          </c:cat>
          <c:val>
            <c:numRef>
              <c:f>DQ31_1!$G$2:$G$3</c:f>
              <c:numCache>
                <c:formatCode>General</c:formatCode>
                <c:ptCount val="2"/>
                <c:pt idx="0">
                  <c:v>44.5</c:v>
                </c:pt>
                <c:pt idx="1">
                  <c:v>33.4</c:v>
                </c:pt>
              </c:numCache>
            </c:numRef>
          </c:val>
        </c:ser>
        <c:dLbls>
          <c:showLegendKey val="0"/>
          <c:showVal val="1"/>
          <c:showCatName val="0"/>
          <c:showSerName val="0"/>
          <c:showPercent val="0"/>
          <c:showBubbleSize val="0"/>
        </c:dLbls>
        <c:gapWidth val="300"/>
        <c:overlap val="-4"/>
        <c:axId val="116789248"/>
        <c:axId val="116790784"/>
      </c:barChart>
      <c:catAx>
        <c:axId val="116789248"/>
        <c:scaling>
          <c:orientation val="minMax"/>
        </c:scaling>
        <c:delete val="0"/>
        <c:axPos val="l"/>
        <c:majorTickMark val="none"/>
        <c:minorTickMark val="none"/>
        <c:tickLblPos val="none"/>
        <c:spPr>
          <a:ln w="12700">
            <a:solidFill>
              <a:srgbClr val="000000"/>
            </a:solidFill>
            <a:prstDash val="solid"/>
          </a:ln>
        </c:spPr>
        <c:crossAx val="116790784"/>
        <c:crosses val="autoZero"/>
        <c:auto val="1"/>
        <c:lblAlgn val="ctr"/>
        <c:lblOffset val="100"/>
        <c:tickLblSkip val="1"/>
        <c:noMultiLvlLbl val="1"/>
      </c:catAx>
      <c:valAx>
        <c:axId val="116790784"/>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16789248"/>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DQ32_1!$D$1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DQ32_1!$B$2:$C$6</c:f>
              <c:multiLvlStrCache>
                <c:ptCount val="5"/>
                <c:lvl>
                  <c:pt idx="0">
                    <c:v>Always or almost always</c:v>
                  </c:pt>
                  <c:pt idx="1">
                    <c:v>Sometimes</c:v>
                  </c:pt>
                  <c:pt idx="2">
                    <c:v>Rarely</c:v>
                  </c:pt>
                  <c:pt idx="3">
                    <c:v>Never</c:v>
                  </c:pt>
                  <c:pt idx="4">
                    <c:v>Foods or beverages are not offered at school celebrations</c:v>
                  </c:pt>
                </c:lvl>
                <c:lvl>
                  <c:pt idx="0">
                    <c:v>e.</c:v>
                  </c:pt>
                  <c:pt idx="1">
                    <c:v>d.</c:v>
                  </c:pt>
                  <c:pt idx="2">
                    <c:v>c.</c:v>
                  </c:pt>
                  <c:pt idx="3">
                    <c:v>b.</c:v>
                  </c:pt>
                  <c:pt idx="4">
                    <c:v>a.</c:v>
                  </c:pt>
                </c:lvl>
              </c:multiLvlStrCache>
            </c:multiLvlStrRef>
          </c:cat>
          <c:val>
            <c:numRef>
              <c:f>DQ32_1!$D$2:$D$6</c:f>
              <c:numCache>
                <c:formatCode>General</c:formatCode>
                <c:ptCount val="5"/>
                <c:pt idx="0">
                  <c:v>32.5</c:v>
                </c:pt>
                <c:pt idx="1">
                  <c:v>47.8</c:v>
                </c:pt>
                <c:pt idx="2">
                  <c:v>16.3</c:v>
                </c:pt>
                <c:pt idx="3">
                  <c:v>0.7</c:v>
                </c:pt>
                <c:pt idx="4">
                  <c:v>2.6</c:v>
                </c:pt>
              </c:numCache>
            </c:numRef>
          </c:val>
        </c:ser>
        <c:ser>
          <c:idx val="1"/>
          <c:order val="1"/>
          <c:tx>
            <c:strRef>
              <c:f>DQ32_1!$E$1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DQ32_1!$B$2:$C$6</c:f>
              <c:multiLvlStrCache>
                <c:ptCount val="5"/>
                <c:lvl>
                  <c:pt idx="0">
                    <c:v>Always or almost always</c:v>
                  </c:pt>
                  <c:pt idx="1">
                    <c:v>Sometimes</c:v>
                  </c:pt>
                  <c:pt idx="2">
                    <c:v>Rarely</c:v>
                  </c:pt>
                  <c:pt idx="3">
                    <c:v>Never</c:v>
                  </c:pt>
                  <c:pt idx="4">
                    <c:v>Foods or beverages are not offered at school celebrations</c:v>
                  </c:pt>
                </c:lvl>
                <c:lvl>
                  <c:pt idx="0">
                    <c:v>e.</c:v>
                  </c:pt>
                  <c:pt idx="1">
                    <c:v>d.</c:v>
                  </c:pt>
                  <c:pt idx="2">
                    <c:v>c.</c:v>
                  </c:pt>
                  <c:pt idx="3">
                    <c:v>b.</c:v>
                  </c:pt>
                  <c:pt idx="4">
                    <c:v>a.</c:v>
                  </c:pt>
                </c:lvl>
              </c:multiLvlStrCache>
            </c:multiLvlStrRef>
          </c:cat>
          <c:val>
            <c:numRef>
              <c:f>DQ32_1!$E$2:$E$6</c:f>
              <c:numCache>
                <c:formatCode>General</c:formatCode>
                <c:ptCount val="5"/>
                <c:pt idx="0">
                  <c:v>16.5</c:v>
                </c:pt>
                <c:pt idx="1">
                  <c:v>61.2</c:v>
                </c:pt>
                <c:pt idx="2">
                  <c:v>22.3</c:v>
                </c:pt>
                <c:pt idx="3">
                  <c:v>8.0000000000000004E-4</c:v>
                </c:pt>
                <c:pt idx="4">
                  <c:v>8.0000000000000004E-4</c:v>
                </c:pt>
              </c:numCache>
            </c:numRef>
          </c:val>
        </c:ser>
        <c:ser>
          <c:idx val="2"/>
          <c:order val="2"/>
          <c:tx>
            <c:strRef>
              <c:f>DQ32_1!$F$1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DQ32_1!$B$2:$C$6</c:f>
              <c:multiLvlStrCache>
                <c:ptCount val="5"/>
                <c:lvl>
                  <c:pt idx="0">
                    <c:v>Always or almost always</c:v>
                  </c:pt>
                  <c:pt idx="1">
                    <c:v>Sometimes</c:v>
                  </c:pt>
                  <c:pt idx="2">
                    <c:v>Rarely</c:v>
                  </c:pt>
                  <c:pt idx="3">
                    <c:v>Never</c:v>
                  </c:pt>
                  <c:pt idx="4">
                    <c:v>Foods or beverages are not offered at school celebrations</c:v>
                  </c:pt>
                </c:lvl>
                <c:lvl>
                  <c:pt idx="0">
                    <c:v>e.</c:v>
                  </c:pt>
                  <c:pt idx="1">
                    <c:v>d.</c:v>
                  </c:pt>
                  <c:pt idx="2">
                    <c:v>c.</c:v>
                  </c:pt>
                  <c:pt idx="3">
                    <c:v>b.</c:v>
                  </c:pt>
                  <c:pt idx="4">
                    <c:v>a.</c:v>
                  </c:pt>
                </c:lvl>
              </c:multiLvlStrCache>
            </c:multiLvlStrRef>
          </c:cat>
          <c:val>
            <c:numRef>
              <c:f>DQ32_1!$F$2:$F$6</c:f>
              <c:numCache>
                <c:formatCode>General</c:formatCode>
                <c:ptCount val="5"/>
                <c:pt idx="0">
                  <c:v>32.299999999999997</c:v>
                </c:pt>
                <c:pt idx="1">
                  <c:v>47.1</c:v>
                </c:pt>
                <c:pt idx="2">
                  <c:v>17</c:v>
                </c:pt>
                <c:pt idx="3">
                  <c:v>1.6</c:v>
                </c:pt>
                <c:pt idx="4">
                  <c:v>2</c:v>
                </c:pt>
              </c:numCache>
            </c:numRef>
          </c:val>
        </c:ser>
        <c:ser>
          <c:idx val="3"/>
          <c:order val="3"/>
          <c:tx>
            <c:strRef>
              <c:f>DQ32_1!$G$1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DQ32_1!$B$2:$C$6</c:f>
              <c:multiLvlStrCache>
                <c:ptCount val="5"/>
                <c:lvl>
                  <c:pt idx="0">
                    <c:v>Always or almost always</c:v>
                  </c:pt>
                  <c:pt idx="1">
                    <c:v>Sometimes</c:v>
                  </c:pt>
                  <c:pt idx="2">
                    <c:v>Rarely</c:v>
                  </c:pt>
                  <c:pt idx="3">
                    <c:v>Never</c:v>
                  </c:pt>
                  <c:pt idx="4">
                    <c:v>Foods or beverages are not offered at school celebrations</c:v>
                  </c:pt>
                </c:lvl>
                <c:lvl>
                  <c:pt idx="0">
                    <c:v>e.</c:v>
                  </c:pt>
                  <c:pt idx="1">
                    <c:v>d.</c:v>
                  </c:pt>
                  <c:pt idx="2">
                    <c:v>c.</c:v>
                  </c:pt>
                  <c:pt idx="3">
                    <c:v>b.</c:v>
                  </c:pt>
                  <c:pt idx="4">
                    <c:v>a.</c:v>
                  </c:pt>
                </c:lvl>
              </c:multiLvlStrCache>
            </c:multiLvlStrRef>
          </c:cat>
          <c:val>
            <c:numRef>
              <c:f>DQ32_1!$G$2:$G$6</c:f>
              <c:numCache>
                <c:formatCode>General</c:formatCode>
                <c:ptCount val="5"/>
                <c:pt idx="0">
                  <c:v>39.200000000000003</c:v>
                </c:pt>
                <c:pt idx="1">
                  <c:v>43.4</c:v>
                </c:pt>
                <c:pt idx="2">
                  <c:v>13.1</c:v>
                </c:pt>
                <c:pt idx="3">
                  <c:v>8.0000000000000004E-4</c:v>
                </c:pt>
                <c:pt idx="4">
                  <c:v>4.3</c:v>
                </c:pt>
              </c:numCache>
            </c:numRef>
          </c:val>
        </c:ser>
        <c:dLbls>
          <c:showLegendKey val="0"/>
          <c:showVal val="1"/>
          <c:showCatName val="0"/>
          <c:showSerName val="0"/>
          <c:showPercent val="0"/>
          <c:showBubbleSize val="0"/>
        </c:dLbls>
        <c:gapWidth val="300"/>
        <c:overlap val="-4"/>
        <c:axId val="119097600"/>
        <c:axId val="119119872"/>
      </c:barChart>
      <c:catAx>
        <c:axId val="119097600"/>
        <c:scaling>
          <c:orientation val="minMax"/>
        </c:scaling>
        <c:delete val="0"/>
        <c:axPos val="l"/>
        <c:majorTickMark val="none"/>
        <c:minorTickMark val="none"/>
        <c:tickLblPos val="none"/>
        <c:spPr>
          <a:ln w="12700">
            <a:solidFill>
              <a:srgbClr val="000000"/>
            </a:solidFill>
            <a:prstDash val="solid"/>
          </a:ln>
        </c:spPr>
        <c:crossAx val="119119872"/>
        <c:crosses val="autoZero"/>
        <c:auto val="1"/>
        <c:lblAlgn val="ctr"/>
        <c:lblOffset val="100"/>
        <c:tickLblSkip val="1"/>
        <c:noMultiLvlLbl val="1"/>
      </c:catAx>
      <c:valAx>
        <c:axId val="119119872"/>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19097600"/>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v>All Schools</c:v>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DQ33_1!$D$2</c:f>
              <c:numCache>
                <c:formatCode>General</c:formatCode>
                <c:ptCount val="1"/>
                <c:pt idx="0">
                  <c:v>77.099999999999994</c:v>
                </c:pt>
              </c:numCache>
            </c:numRef>
          </c:val>
        </c:ser>
        <c:ser>
          <c:idx val="1"/>
          <c:order val="1"/>
          <c:tx>
            <c:v>Junior/Senior High Schools</c:v>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DQ33_1!$E$2</c:f>
              <c:numCache>
                <c:formatCode>General</c:formatCode>
                <c:ptCount val="1"/>
                <c:pt idx="0">
                  <c:v>72.2</c:v>
                </c:pt>
              </c:numCache>
            </c:numRef>
          </c:val>
        </c:ser>
        <c:ser>
          <c:idx val="2"/>
          <c:order val="2"/>
          <c:tx>
            <c:v>Middle Schools</c:v>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DQ33_1!$F$2</c:f>
              <c:numCache>
                <c:formatCode>General</c:formatCode>
                <c:ptCount val="1"/>
                <c:pt idx="0">
                  <c:v>72.5</c:v>
                </c:pt>
              </c:numCache>
            </c:numRef>
          </c:val>
        </c:ser>
        <c:ser>
          <c:idx val="3"/>
          <c:order val="3"/>
          <c:tx>
            <c:v>High Schools</c:v>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DQ33_1!$G$2</c:f>
              <c:numCache>
                <c:formatCode>General</c:formatCode>
                <c:ptCount val="1"/>
                <c:pt idx="0">
                  <c:v>84.7</c:v>
                </c:pt>
              </c:numCache>
            </c:numRef>
          </c:val>
        </c:ser>
        <c:dLbls>
          <c:showLegendKey val="0"/>
          <c:showVal val="1"/>
          <c:showCatName val="0"/>
          <c:showSerName val="0"/>
          <c:showPercent val="0"/>
          <c:showBubbleSize val="0"/>
        </c:dLbls>
        <c:gapWidth val="300"/>
        <c:overlap val="-4"/>
        <c:axId val="116882816"/>
        <c:axId val="121283712"/>
      </c:barChart>
      <c:catAx>
        <c:axId val="116882816"/>
        <c:scaling>
          <c:orientation val="minMax"/>
        </c:scaling>
        <c:delete val="0"/>
        <c:axPos val="l"/>
        <c:majorTickMark val="none"/>
        <c:minorTickMark val="none"/>
        <c:tickLblPos val="none"/>
        <c:spPr>
          <a:ln w="12700">
            <a:solidFill>
              <a:srgbClr val="000000"/>
            </a:solidFill>
            <a:prstDash val="solid"/>
          </a:ln>
        </c:spPr>
        <c:crossAx val="121283712"/>
        <c:crosses val="autoZero"/>
        <c:auto val="1"/>
        <c:lblAlgn val="ctr"/>
        <c:lblOffset val="100"/>
        <c:tickLblSkip val="1"/>
        <c:noMultiLvlLbl val="1"/>
      </c:catAx>
      <c:valAx>
        <c:axId val="121283712"/>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16882816"/>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DQ34_1!$D$1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DQ34_1!$B$2:$C$6</c:f>
              <c:multiLvlStrCache>
                <c:ptCount val="5"/>
                <c:lvl>
                  <c:pt idx="0">
                    <c:v>Cookies, crackers, cakes, pastries, or other baked goods that are not low in fat</c:v>
                  </c:pt>
                  <c:pt idx="1">
                    <c:v>Low sodium or “no added salt” pretzels, crackers, or chips</c:v>
                  </c:pt>
                  <c:pt idx="2">
                    <c:v>Salty snacks that are not low in fat (e.g., regular potato chips)</c:v>
                  </c:pt>
                  <c:pt idx="3">
                    <c:v>Other kinds of candy</c:v>
                  </c:pt>
                  <c:pt idx="4">
                    <c:v>Chocolate candy</c:v>
                  </c:pt>
                </c:lvl>
                <c:lvl>
                  <c:pt idx="0">
                    <c:v>e.</c:v>
                  </c:pt>
                  <c:pt idx="1">
                    <c:v>d.</c:v>
                  </c:pt>
                  <c:pt idx="2">
                    <c:v>c.</c:v>
                  </c:pt>
                  <c:pt idx="3">
                    <c:v>b.</c:v>
                  </c:pt>
                  <c:pt idx="4">
                    <c:v>a.</c:v>
                  </c:pt>
                </c:lvl>
              </c:multiLvlStrCache>
            </c:multiLvlStrRef>
          </c:cat>
          <c:val>
            <c:numRef>
              <c:f>DQ34_1!$D$2:$D$6</c:f>
              <c:numCache>
                <c:formatCode>General</c:formatCode>
                <c:ptCount val="5"/>
                <c:pt idx="0">
                  <c:v>37.4</c:v>
                </c:pt>
                <c:pt idx="1">
                  <c:v>44.9</c:v>
                </c:pt>
                <c:pt idx="2">
                  <c:v>29.9</c:v>
                </c:pt>
                <c:pt idx="3">
                  <c:v>30.1</c:v>
                </c:pt>
                <c:pt idx="4">
                  <c:v>29.1</c:v>
                </c:pt>
              </c:numCache>
            </c:numRef>
          </c:val>
        </c:ser>
        <c:ser>
          <c:idx val="1"/>
          <c:order val="1"/>
          <c:tx>
            <c:strRef>
              <c:f>DQ34_1!$E$1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DQ34_1!$B$2:$C$6</c:f>
              <c:multiLvlStrCache>
                <c:ptCount val="5"/>
                <c:lvl>
                  <c:pt idx="0">
                    <c:v>Cookies, crackers, cakes, pastries, or other baked goods that are not low in fat</c:v>
                  </c:pt>
                  <c:pt idx="1">
                    <c:v>Low sodium or “no added salt” pretzels, crackers, or chips</c:v>
                  </c:pt>
                  <c:pt idx="2">
                    <c:v>Salty snacks that are not low in fat (e.g., regular potato chips)</c:v>
                  </c:pt>
                  <c:pt idx="3">
                    <c:v>Other kinds of candy</c:v>
                  </c:pt>
                  <c:pt idx="4">
                    <c:v>Chocolate candy</c:v>
                  </c:pt>
                </c:lvl>
                <c:lvl>
                  <c:pt idx="0">
                    <c:v>e.</c:v>
                  </c:pt>
                  <c:pt idx="1">
                    <c:v>d.</c:v>
                  </c:pt>
                  <c:pt idx="2">
                    <c:v>c.</c:v>
                  </c:pt>
                  <c:pt idx="3">
                    <c:v>b.</c:v>
                  </c:pt>
                  <c:pt idx="4">
                    <c:v>a.</c:v>
                  </c:pt>
                </c:lvl>
              </c:multiLvlStrCache>
            </c:multiLvlStrRef>
          </c:cat>
          <c:val>
            <c:numRef>
              <c:f>DQ34_1!$E$2:$E$6</c:f>
              <c:numCache>
                <c:formatCode>General</c:formatCode>
                <c:ptCount val="5"/>
                <c:pt idx="0">
                  <c:v>38.9</c:v>
                </c:pt>
                <c:pt idx="1">
                  <c:v>39</c:v>
                </c:pt>
                <c:pt idx="2">
                  <c:v>27.8</c:v>
                </c:pt>
                <c:pt idx="3">
                  <c:v>27.8</c:v>
                </c:pt>
                <c:pt idx="4">
                  <c:v>27.8</c:v>
                </c:pt>
              </c:numCache>
            </c:numRef>
          </c:val>
        </c:ser>
        <c:ser>
          <c:idx val="2"/>
          <c:order val="2"/>
          <c:tx>
            <c:strRef>
              <c:f>DQ34_1!$F$1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DQ34_1!$B$2:$C$6</c:f>
              <c:multiLvlStrCache>
                <c:ptCount val="5"/>
                <c:lvl>
                  <c:pt idx="0">
                    <c:v>Cookies, crackers, cakes, pastries, or other baked goods that are not low in fat</c:v>
                  </c:pt>
                  <c:pt idx="1">
                    <c:v>Low sodium or “no added salt” pretzels, crackers, or chips</c:v>
                  </c:pt>
                  <c:pt idx="2">
                    <c:v>Salty snacks that are not low in fat (e.g., regular potato chips)</c:v>
                  </c:pt>
                  <c:pt idx="3">
                    <c:v>Other kinds of candy</c:v>
                  </c:pt>
                  <c:pt idx="4">
                    <c:v>Chocolate candy</c:v>
                  </c:pt>
                </c:lvl>
                <c:lvl>
                  <c:pt idx="0">
                    <c:v>e.</c:v>
                  </c:pt>
                  <c:pt idx="1">
                    <c:v>d.</c:v>
                  </c:pt>
                  <c:pt idx="2">
                    <c:v>c.</c:v>
                  </c:pt>
                  <c:pt idx="3">
                    <c:v>b.</c:v>
                  </c:pt>
                  <c:pt idx="4">
                    <c:v>a.</c:v>
                  </c:pt>
                </c:lvl>
              </c:multiLvlStrCache>
            </c:multiLvlStrRef>
          </c:cat>
          <c:val>
            <c:numRef>
              <c:f>DQ34_1!$F$2:$F$6</c:f>
              <c:numCache>
                <c:formatCode>General</c:formatCode>
                <c:ptCount val="5"/>
                <c:pt idx="0">
                  <c:v>36.700000000000003</c:v>
                </c:pt>
                <c:pt idx="1">
                  <c:v>33.200000000000003</c:v>
                </c:pt>
                <c:pt idx="2">
                  <c:v>19</c:v>
                </c:pt>
                <c:pt idx="3">
                  <c:v>17.5</c:v>
                </c:pt>
                <c:pt idx="4">
                  <c:v>19.100000000000001</c:v>
                </c:pt>
              </c:numCache>
            </c:numRef>
          </c:val>
        </c:ser>
        <c:ser>
          <c:idx val="3"/>
          <c:order val="3"/>
          <c:tx>
            <c:strRef>
              <c:f>DQ34_1!$G$1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DQ34_1!$B$2:$C$6</c:f>
              <c:multiLvlStrCache>
                <c:ptCount val="5"/>
                <c:lvl>
                  <c:pt idx="0">
                    <c:v>Cookies, crackers, cakes, pastries, or other baked goods that are not low in fat</c:v>
                  </c:pt>
                  <c:pt idx="1">
                    <c:v>Low sodium or “no added salt” pretzels, crackers, or chips</c:v>
                  </c:pt>
                  <c:pt idx="2">
                    <c:v>Salty snacks that are not low in fat (e.g., regular potato chips)</c:v>
                  </c:pt>
                  <c:pt idx="3">
                    <c:v>Other kinds of candy</c:v>
                  </c:pt>
                  <c:pt idx="4">
                    <c:v>Chocolate candy</c:v>
                  </c:pt>
                </c:lvl>
                <c:lvl>
                  <c:pt idx="0">
                    <c:v>e.</c:v>
                  </c:pt>
                  <c:pt idx="1">
                    <c:v>d.</c:v>
                  </c:pt>
                  <c:pt idx="2">
                    <c:v>c.</c:v>
                  </c:pt>
                  <c:pt idx="3">
                    <c:v>b.</c:v>
                  </c:pt>
                  <c:pt idx="4">
                    <c:v>a.</c:v>
                  </c:pt>
                </c:lvl>
              </c:multiLvlStrCache>
            </c:multiLvlStrRef>
          </c:cat>
          <c:val>
            <c:numRef>
              <c:f>DQ34_1!$G$2:$G$6</c:f>
              <c:numCache>
                <c:formatCode>General</c:formatCode>
                <c:ptCount val="5"/>
                <c:pt idx="0">
                  <c:v>37.799999999999997</c:v>
                </c:pt>
                <c:pt idx="1">
                  <c:v>62</c:v>
                </c:pt>
                <c:pt idx="2">
                  <c:v>44.4</c:v>
                </c:pt>
                <c:pt idx="3">
                  <c:v>46.7</c:v>
                </c:pt>
                <c:pt idx="4">
                  <c:v>42.2</c:v>
                </c:pt>
              </c:numCache>
            </c:numRef>
          </c:val>
        </c:ser>
        <c:dLbls>
          <c:showLegendKey val="0"/>
          <c:showVal val="1"/>
          <c:showCatName val="0"/>
          <c:showSerName val="0"/>
          <c:showPercent val="0"/>
          <c:showBubbleSize val="0"/>
        </c:dLbls>
        <c:gapWidth val="300"/>
        <c:overlap val="-4"/>
        <c:axId val="121389824"/>
        <c:axId val="121391360"/>
      </c:barChart>
      <c:catAx>
        <c:axId val="121389824"/>
        <c:scaling>
          <c:orientation val="minMax"/>
        </c:scaling>
        <c:delete val="0"/>
        <c:axPos val="l"/>
        <c:majorTickMark val="none"/>
        <c:minorTickMark val="none"/>
        <c:tickLblPos val="none"/>
        <c:spPr>
          <a:ln w="12700">
            <a:solidFill>
              <a:srgbClr val="000000"/>
            </a:solidFill>
            <a:prstDash val="solid"/>
          </a:ln>
        </c:spPr>
        <c:crossAx val="121391360"/>
        <c:crosses val="autoZero"/>
        <c:auto val="1"/>
        <c:lblAlgn val="ctr"/>
        <c:lblOffset val="100"/>
        <c:tickLblSkip val="1"/>
        <c:noMultiLvlLbl val="1"/>
      </c:catAx>
      <c:valAx>
        <c:axId val="121391360"/>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21389824"/>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v>All Schools</c:v>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DQ03_1!$D$2</c:f>
              <c:numCache>
                <c:formatCode>General</c:formatCode>
                <c:ptCount val="1"/>
                <c:pt idx="0">
                  <c:v>63.4</c:v>
                </c:pt>
              </c:numCache>
            </c:numRef>
          </c:val>
        </c:ser>
        <c:ser>
          <c:idx val="1"/>
          <c:order val="1"/>
          <c:tx>
            <c:v>Junior/Senior High Schools</c:v>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DQ03_1!$E$2</c:f>
              <c:numCache>
                <c:formatCode>General</c:formatCode>
                <c:ptCount val="1"/>
                <c:pt idx="0">
                  <c:v>58.8</c:v>
                </c:pt>
              </c:numCache>
            </c:numRef>
          </c:val>
        </c:ser>
        <c:ser>
          <c:idx val="2"/>
          <c:order val="2"/>
          <c:tx>
            <c:v>Middle Schools</c:v>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DQ03_1!$F$2</c:f>
              <c:numCache>
                <c:formatCode>General</c:formatCode>
                <c:ptCount val="1"/>
                <c:pt idx="0">
                  <c:v>64.099999999999994</c:v>
                </c:pt>
              </c:numCache>
            </c:numRef>
          </c:val>
        </c:ser>
        <c:ser>
          <c:idx val="3"/>
          <c:order val="3"/>
          <c:tx>
            <c:v>High Schools</c:v>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DQ03_1!$G$2</c:f>
              <c:numCache>
                <c:formatCode>General</c:formatCode>
                <c:ptCount val="1"/>
                <c:pt idx="0">
                  <c:v>64.5</c:v>
                </c:pt>
              </c:numCache>
            </c:numRef>
          </c:val>
        </c:ser>
        <c:dLbls>
          <c:showLegendKey val="0"/>
          <c:showVal val="1"/>
          <c:showCatName val="0"/>
          <c:showSerName val="0"/>
          <c:showPercent val="0"/>
          <c:showBubbleSize val="0"/>
        </c:dLbls>
        <c:gapWidth val="300"/>
        <c:overlap val="-4"/>
        <c:axId val="88022400"/>
        <c:axId val="88038400"/>
      </c:barChart>
      <c:catAx>
        <c:axId val="88022400"/>
        <c:scaling>
          <c:orientation val="minMax"/>
        </c:scaling>
        <c:delete val="0"/>
        <c:axPos val="l"/>
        <c:majorTickMark val="none"/>
        <c:minorTickMark val="none"/>
        <c:tickLblPos val="none"/>
        <c:spPr>
          <a:ln w="12700">
            <a:solidFill>
              <a:srgbClr val="000000"/>
            </a:solidFill>
            <a:prstDash val="solid"/>
          </a:ln>
        </c:spPr>
        <c:crossAx val="88038400"/>
        <c:crosses val="autoZero"/>
        <c:auto val="1"/>
        <c:lblAlgn val="ctr"/>
        <c:lblOffset val="100"/>
        <c:tickLblSkip val="1"/>
        <c:noMultiLvlLbl val="1"/>
      </c:catAx>
      <c:valAx>
        <c:axId val="88038400"/>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88022400"/>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DQ34_2!$D$1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DQ34_2!$B$2:$C$6</c:f>
              <c:multiLvlStrCache>
                <c:ptCount val="5"/>
                <c:lvl>
                  <c:pt idx="0">
                    <c:v>Soda pop or fruit drinks that are not 100% juice</c:v>
                  </c:pt>
                  <c:pt idx="1">
                    <c:v>Water ices or frozen slushes that do not contain juice</c:v>
                  </c:pt>
                  <c:pt idx="2">
                    <c:v>Nonfat or 1% (low-fat) milk (plain)</c:v>
                  </c:pt>
                  <c:pt idx="3">
                    <c:v>2% or whole milk (plain or flavored)</c:v>
                  </c:pt>
                  <c:pt idx="4">
                    <c:v>Ice cream or frozen yogurt that is not low in fat</c:v>
                  </c:pt>
                </c:lvl>
                <c:lvl>
                  <c:pt idx="0">
                    <c:v>j.</c:v>
                  </c:pt>
                  <c:pt idx="1">
                    <c:v>i.</c:v>
                  </c:pt>
                  <c:pt idx="2">
                    <c:v>h.</c:v>
                  </c:pt>
                  <c:pt idx="3">
                    <c:v>g.</c:v>
                  </c:pt>
                  <c:pt idx="4">
                    <c:v>f.</c:v>
                  </c:pt>
                </c:lvl>
              </c:multiLvlStrCache>
            </c:multiLvlStrRef>
          </c:cat>
          <c:val>
            <c:numRef>
              <c:f>DQ34_2!$D$2:$D$6</c:f>
              <c:numCache>
                <c:formatCode>General</c:formatCode>
                <c:ptCount val="5"/>
                <c:pt idx="0">
                  <c:v>29.9</c:v>
                </c:pt>
                <c:pt idx="1">
                  <c:v>10</c:v>
                </c:pt>
                <c:pt idx="2">
                  <c:v>21.4</c:v>
                </c:pt>
                <c:pt idx="3">
                  <c:v>17</c:v>
                </c:pt>
                <c:pt idx="4">
                  <c:v>3.3</c:v>
                </c:pt>
              </c:numCache>
            </c:numRef>
          </c:val>
        </c:ser>
        <c:ser>
          <c:idx val="1"/>
          <c:order val="1"/>
          <c:tx>
            <c:strRef>
              <c:f>DQ34_2!$E$1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DQ34_2!$B$2:$C$6</c:f>
              <c:multiLvlStrCache>
                <c:ptCount val="5"/>
                <c:lvl>
                  <c:pt idx="0">
                    <c:v>Soda pop or fruit drinks that are not 100% juice</c:v>
                  </c:pt>
                  <c:pt idx="1">
                    <c:v>Water ices or frozen slushes that do not contain juice</c:v>
                  </c:pt>
                  <c:pt idx="2">
                    <c:v>Nonfat or 1% (low-fat) milk (plain)</c:v>
                  </c:pt>
                  <c:pt idx="3">
                    <c:v>2% or whole milk (plain or flavored)</c:v>
                  </c:pt>
                  <c:pt idx="4">
                    <c:v>Ice cream or frozen yogurt that is not low in fat</c:v>
                  </c:pt>
                </c:lvl>
                <c:lvl>
                  <c:pt idx="0">
                    <c:v>j.</c:v>
                  </c:pt>
                  <c:pt idx="1">
                    <c:v>i.</c:v>
                  </c:pt>
                  <c:pt idx="2">
                    <c:v>h.</c:v>
                  </c:pt>
                  <c:pt idx="3">
                    <c:v>g.</c:v>
                  </c:pt>
                  <c:pt idx="4">
                    <c:v>f.</c:v>
                  </c:pt>
                </c:lvl>
              </c:multiLvlStrCache>
            </c:multiLvlStrRef>
          </c:cat>
          <c:val>
            <c:numRef>
              <c:f>DQ34_2!$E$2:$E$6</c:f>
              <c:numCache>
                <c:formatCode>General</c:formatCode>
                <c:ptCount val="5"/>
                <c:pt idx="0">
                  <c:v>44.4</c:v>
                </c:pt>
                <c:pt idx="1">
                  <c:v>8.0000000000000004E-4</c:v>
                </c:pt>
                <c:pt idx="2">
                  <c:v>16.7</c:v>
                </c:pt>
                <c:pt idx="3">
                  <c:v>11</c:v>
                </c:pt>
                <c:pt idx="4">
                  <c:v>8.0000000000000004E-4</c:v>
                </c:pt>
              </c:numCache>
            </c:numRef>
          </c:val>
        </c:ser>
        <c:ser>
          <c:idx val="2"/>
          <c:order val="2"/>
          <c:tx>
            <c:strRef>
              <c:f>DQ34_2!$F$1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DQ34_2!$B$2:$C$6</c:f>
              <c:multiLvlStrCache>
                <c:ptCount val="5"/>
                <c:lvl>
                  <c:pt idx="0">
                    <c:v>Soda pop or fruit drinks that are not 100% juice</c:v>
                  </c:pt>
                  <c:pt idx="1">
                    <c:v>Water ices or frozen slushes that do not contain juice</c:v>
                  </c:pt>
                  <c:pt idx="2">
                    <c:v>Nonfat or 1% (low-fat) milk (plain)</c:v>
                  </c:pt>
                  <c:pt idx="3">
                    <c:v>2% or whole milk (plain or flavored)</c:v>
                  </c:pt>
                  <c:pt idx="4">
                    <c:v>Ice cream or frozen yogurt that is not low in fat</c:v>
                  </c:pt>
                </c:lvl>
                <c:lvl>
                  <c:pt idx="0">
                    <c:v>j.</c:v>
                  </c:pt>
                  <c:pt idx="1">
                    <c:v>i.</c:v>
                  </c:pt>
                  <c:pt idx="2">
                    <c:v>h.</c:v>
                  </c:pt>
                  <c:pt idx="3">
                    <c:v>g.</c:v>
                  </c:pt>
                  <c:pt idx="4">
                    <c:v>f.</c:v>
                  </c:pt>
                </c:lvl>
              </c:multiLvlStrCache>
            </c:multiLvlStrRef>
          </c:cat>
          <c:val>
            <c:numRef>
              <c:f>DQ34_2!$F$2:$F$6</c:f>
              <c:numCache>
                <c:formatCode>General</c:formatCode>
                <c:ptCount val="5"/>
                <c:pt idx="0">
                  <c:v>13.6</c:v>
                </c:pt>
                <c:pt idx="1">
                  <c:v>14.2</c:v>
                </c:pt>
                <c:pt idx="2">
                  <c:v>22.2</c:v>
                </c:pt>
                <c:pt idx="3">
                  <c:v>14.7</c:v>
                </c:pt>
                <c:pt idx="4">
                  <c:v>3.5</c:v>
                </c:pt>
              </c:numCache>
            </c:numRef>
          </c:val>
        </c:ser>
        <c:ser>
          <c:idx val="3"/>
          <c:order val="3"/>
          <c:tx>
            <c:strRef>
              <c:f>DQ34_2!$G$1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DQ34_2!$B$2:$C$6</c:f>
              <c:multiLvlStrCache>
                <c:ptCount val="5"/>
                <c:lvl>
                  <c:pt idx="0">
                    <c:v>Soda pop or fruit drinks that are not 100% juice</c:v>
                  </c:pt>
                  <c:pt idx="1">
                    <c:v>Water ices or frozen slushes that do not contain juice</c:v>
                  </c:pt>
                  <c:pt idx="2">
                    <c:v>Nonfat or 1% (low-fat) milk (plain)</c:v>
                  </c:pt>
                  <c:pt idx="3">
                    <c:v>2% or whole milk (plain or flavored)</c:v>
                  </c:pt>
                  <c:pt idx="4">
                    <c:v>Ice cream or frozen yogurt that is not low in fat</c:v>
                  </c:pt>
                </c:lvl>
                <c:lvl>
                  <c:pt idx="0">
                    <c:v>j.</c:v>
                  </c:pt>
                  <c:pt idx="1">
                    <c:v>i.</c:v>
                  </c:pt>
                  <c:pt idx="2">
                    <c:v>h.</c:v>
                  </c:pt>
                  <c:pt idx="3">
                    <c:v>g.</c:v>
                  </c:pt>
                  <c:pt idx="4">
                    <c:v>f.</c:v>
                  </c:pt>
                </c:lvl>
              </c:multiLvlStrCache>
            </c:multiLvlStrRef>
          </c:cat>
          <c:val>
            <c:numRef>
              <c:f>DQ34_2!$G$2:$G$6</c:f>
              <c:numCache>
                <c:formatCode>General</c:formatCode>
                <c:ptCount val="5"/>
                <c:pt idx="0">
                  <c:v>44.5</c:v>
                </c:pt>
                <c:pt idx="1">
                  <c:v>8.8000000000000007</c:v>
                </c:pt>
                <c:pt idx="2">
                  <c:v>22.2</c:v>
                </c:pt>
                <c:pt idx="3">
                  <c:v>22.2</c:v>
                </c:pt>
                <c:pt idx="4">
                  <c:v>4.4000000000000004</c:v>
                </c:pt>
              </c:numCache>
            </c:numRef>
          </c:val>
        </c:ser>
        <c:dLbls>
          <c:showLegendKey val="0"/>
          <c:showVal val="1"/>
          <c:showCatName val="0"/>
          <c:showSerName val="0"/>
          <c:showPercent val="0"/>
          <c:showBubbleSize val="0"/>
        </c:dLbls>
        <c:gapWidth val="300"/>
        <c:overlap val="-4"/>
        <c:axId val="121902592"/>
        <c:axId val="121904128"/>
      </c:barChart>
      <c:catAx>
        <c:axId val="121902592"/>
        <c:scaling>
          <c:orientation val="minMax"/>
        </c:scaling>
        <c:delete val="0"/>
        <c:axPos val="l"/>
        <c:majorTickMark val="none"/>
        <c:minorTickMark val="none"/>
        <c:tickLblPos val="none"/>
        <c:spPr>
          <a:ln w="12700">
            <a:solidFill>
              <a:srgbClr val="000000"/>
            </a:solidFill>
            <a:prstDash val="solid"/>
          </a:ln>
        </c:spPr>
        <c:crossAx val="121904128"/>
        <c:crosses val="autoZero"/>
        <c:auto val="1"/>
        <c:lblAlgn val="ctr"/>
        <c:lblOffset val="100"/>
        <c:tickLblSkip val="1"/>
        <c:noMultiLvlLbl val="1"/>
      </c:catAx>
      <c:valAx>
        <c:axId val="12190412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21902592"/>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DQ34_3!$D$1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DQ34_3!$B$2:$C$6</c:f>
              <c:multiLvlStrCache>
                <c:ptCount val="5"/>
                <c:lvl>
                  <c:pt idx="0">
                    <c:v>Foods or beverages containing caffeine</c:v>
                  </c:pt>
                  <c:pt idx="1">
                    <c:v>100% fruit or vegetable juice</c:v>
                  </c:pt>
                  <c:pt idx="2">
                    <c:v>Bottled water</c:v>
                  </c:pt>
                  <c:pt idx="3">
                    <c:v>Energy drinks (e.g., Red Bull, Monster)</c:v>
                  </c:pt>
                  <c:pt idx="4">
                    <c:v>Sports drinks (e.g., Gatorade)</c:v>
                  </c:pt>
                </c:lvl>
                <c:lvl>
                  <c:pt idx="0">
                    <c:v>o.</c:v>
                  </c:pt>
                  <c:pt idx="1">
                    <c:v>n.</c:v>
                  </c:pt>
                  <c:pt idx="2">
                    <c:v>m.</c:v>
                  </c:pt>
                  <c:pt idx="3">
                    <c:v>l.</c:v>
                  </c:pt>
                  <c:pt idx="4">
                    <c:v>k.</c:v>
                  </c:pt>
                </c:lvl>
              </c:multiLvlStrCache>
            </c:multiLvlStrRef>
          </c:cat>
          <c:val>
            <c:numRef>
              <c:f>DQ34_3!$D$2:$D$6</c:f>
              <c:numCache>
                <c:formatCode>General</c:formatCode>
                <c:ptCount val="5"/>
                <c:pt idx="0">
                  <c:v>30.6</c:v>
                </c:pt>
                <c:pt idx="1">
                  <c:v>47.9</c:v>
                </c:pt>
                <c:pt idx="2">
                  <c:v>73.2</c:v>
                </c:pt>
                <c:pt idx="3">
                  <c:v>3.3</c:v>
                </c:pt>
                <c:pt idx="4">
                  <c:v>64</c:v>
                </c:pt>
              </c:numCache>
            </c:numRef>
          </c:val>
        </c:ser>
        <c:ser>
          <c:idx val="1"/>
          <c:order val="1"/>
          <c:tx>
            <c:strRef>
              <c:f>DQ34_3!$E$1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DQ34_3!$B$2:$C$6</c:f>
              <c:multiLvlStrCache>
                <c:ptCount val="5"/>
                <c:lvl>
                  <c:pt idx="0">
                    <c:v>Foods or beverages containing caffeine</c:v>
                  </c:pt>
                  <c:pt idx="1">
                    <c:v>100% fruit or vegetable juice</c:v>
                  </c:pt>
                  <c:pt idx="2">
                    <c:v>Bottled water</c:v>
                  </c:pt>
                  <c:pt idx="3">
                    <c:v>Energy drinks (e.g., Red Bull, Monster)</c:v>
                  </c:pt>
                  <c:pt idx="4">
                    <c:v>Sports drinks (e.g., Gatorade)</c:v>
                  </c:pt>
                </c:lvl>
                <c:lvl>
                  <c:pt idx="0">
                    <c:v>o.</c:v>
                  </c:pt>
                  <c:pt idx="1">
                    <c:v>n.</c:v>
                  </c:pt>
                  <c:pt idx="2">
                    <c:v>m.</c:v>
                  </c:pt>
                  <c:pt idx="3">
                    <c:v>l.</c:v>
                  </c:pt>
                  <c:pt idx="4">
                    <c:v>k.</c:v>
                  </c:pt>
                </c:lvl>
              </c:multiLvlStrCache>
            </c:multiLvlStrRef>
          </c:cat>
          <c:val>
            <c:numRef>
              <c:f>DQ34_3!$E$2:$E$6</c:f>
              <c:numCache>
                <c:formatCode>General</c:formatCode>
                <c:ptCount val="5"/>
                <c:pt idx="0">
                  <c:v>27.8</c:v>
                </c:pt>
                <c:pt idx="1">
                  <c:v>33.4</c:v>
                </c:pt>
                <c:pt idx="2">
                  <c:v>72.2</c:v>
                </c:pt>
                <c:pt idx="3">
                  <c:v>8.0000000000000004E-4</c:v>
                </c:pt>
                <c:pt idx="4">
                  <c:v>66.7</c:v>
                </c:pt>
              </c:numCache>
            </c:numRef>
          </c:val>
        </c:ser>
        <c:ser>
          <c:idx val="2"/>
          <c:order val="2"/>
          <c:tx>
            <c:strRef>
              <c:f>DQ34_3!$F$1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DQ34_3!$B$2:$C$6</c:f>
              <c:multiLvlStrCache>
                <c:ptCount val="5"/>
                <c:lvl>
                  <c:pt idx="0">
                    <c:v>Foods or beverages containing caffeine</c:v>
                  </c:pt>
                  <c:pt idx="1">
                    <c:v>100% fruit or vegetable juice</c:v>
                  </c:pt>
                  <c:pt idx="2">
                    <c:v>Bottled water</c:v>
                  </c:pt>
                  <c:pt idx="3">
                    <c:v>Energy drinks (e.g., Red Bull, Monster)</c:v>
                  </c:pt>
                  <c:pt idx="4">
                    <c:v>Sports drinks (e.g., Gatorade)</c:v>
                  </c:pt>
                </c:lvl>
                <c:lvl>
                  <c:pt idx="0">
                    <c:v>o.</c:v>
                  </c:pt>
                  <c:pt idx="1">
                    <c:v>n.</c:v>
                  </c:pt>
                  <c:pt idx="2">
                    <c:v>m.</c:v>
                  </c:pt>
                  <c:pt idx="3">
                    <c:v>l.</c:v>
                  </c:pt>
                  <c:pt idx="4">
                    <c:v>k.</c:v>
                  </c:pt>
                </c:lvl>
              </c:multiLvlStrCache>
            </c:multiLvlStrRef>
          </c:cat>
          <c:val>
            <c:numRef>
              <c:f>DQ34_3!$F$2:$F$6</c:f>
              <c:numCache>
                <c:formatCode>General</c:formatCode>
                <c:ptCount val="5"/>
                <c:pt idx="0">
                  <c:v>24.1</c:v>
                </c:pt>
                <c:pt idx="1">
                  <c:v>43</c:v>
                </c:pt>
                <c:pt idx="2">
                  <c:v>66.400000000000006</c:v>
                </c:pt>
                <c:pt idx="3">
                  <c:v>8.0000000000000004E-4</c:v>
                </c:pt>
                <c:pt idx="4">
                  <c:v>58.2</c:v>
                </c:pt>
              </c:numCache>
            </c:numRef>
          </c:val>
        </c:ser>
        <c:ser>
          <c:idx val="3"/>
          <c:order val="3"/>
          <c:tx>
            <c:strRef>
              <c:f>DQ34_3!$G$1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DQ34_3!$B$2:$C$6</c:f>
              <c:multiLvlStrCache>
                <c:ptCount val="5"/>
                <c:lvl>
                  <c:pt idx="0">
                    <c:v>Foods or beverages containing caffeine</c:v>
                  </c:pt>
                  <c:pt idx="1">
                    <c:v>100% fruit or vegetable juice</c:v>
                  </c:pt>
                  <c:pt idx="2">
                    <c:v>Bottled water</c:v>
                  </c:pt>
                  <c:pt idx="3">
                    <c:v>Energy drinks (e.g., Red Bull, Monster)</c:v>
                  </c:pt>
                  <c:pt idx="4">
                    <c:v>Sports drinks (e.g., Gatorade)</c:v>
                  </c:pt>
                </c:lvl>
                <c:lvl>
                  <c:pt idx="0">
                    <c:v>o.</c:v>
                  </c:pt>
                  <c:pt idx="1">
                    <c:v>n.</c:v>
                  </c:pt>
                  <c:pt idx="2">
                    <c:v>m.</c:v>
                  </c:pt>
                  <c:pt idx="3">
                    <c:v>l.</c:v>
                  </c:pt>
                  <c:pt idx="4">
                    <c:v>k.</c:v>
                  </c:pt>
                </c:lvl>
              </c:multiLvlStrCache>
            </c:multiLvlStrRef>
          </c:cat>
          <c:val>
            <c:numRef>
              <c:f>DQ34_3!$G$2:$G$6</c:f>
              <c:numCache>
                <c:formatCode>General</c:formatCode>
                <c:ptCount val="5"/>
                <c:pt idx="0">
                  <c:v>40</c:v>
                </c:pt>
                <c:pt idx="1">
                  <c:v>59.9</c:v>
                </c:pt>
                <c:pt idx="2">
                  <c:v>82.1</c:v>
                </c:pt>
                <c:pt idx="3">
                  <c:v>8.8000000000000007</c:v>
                </c:pt>
                <c:pt idx="4">
                  <c:v>70.3</c:v>
                </c:pt>
              </c:numCache>
            </c:numRef>
          </c:val>
        </c:ser>
        <c:dLbls>
          <c:showLegendKey val="0"/>
          <c:showVal val="1"/>
          <c:showCatName val="0"/>
          <c:showSerName val="0"/>
          <c:showPercent val="0"/>
          <c:showBubbleSize val="0"/>
        </c:dLbls>
        <c:gapWidth val="300"/>
        <c:overlap val="-4"/>
        <c:axId val="121682944"/>
        <c:axId val="121688832"/>
      </c:barChart>
      <c:catAx>
        <c:axId val="121682944"/>
        <c:scaling>
          <c:orientation val="minMax"/>
        </c:scaling>
        <c:delete val="0"/>
        <c:axPos val="l"/>
        <c:majorTickMark val="none"/>
        <c:minorTickMark val="none"/>
        <c:tickLblPos val="none"/>
        <c:spPr>
          <a:ln w="12700">
            <a:solidFill>
              <a:srgbClr val="000000"/>
            </a:solidFill>
            <a:prstDash val="solid"/>
          </a:ln>
        </c:spPr>
        <c:crossAx val="121688832"/>
        <c:crosses val="autoZero"/>
        <c:auto val="1"/>
        <c:lblAlgn val="ctr"/>
        <c:lblOffset val="100"/>
        <c:tickLblSkip val="1"/>
        <c:noMultiLvlLbl val="1"/>
      </c:catAx>
      <c:valAx>
        <c:axId val="121688832"/>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21682944"/>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DQ34_4!$D$1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DQ34_4!$B$2:$C$3</c:f>
              <c:multiLvlStrCache>
                <c:ptCount val="2"/>
                <c:lvl>
                  <c:pt idx="0">
                    <c:v>Non-fried vegetables (not vegetable juice)</c:v>
                  </c:pt>
                  <c:pt idx="1">
                    <c:v>Fruits (not fruit juice)</c:v>
                  </c:pt>
                </c:lvl>
                <c:lvl>
                  <c:pt idx="0">
                    <c:v>q.</c:v>
                  </c:pt>
                  <c:pt idx="1">
                    <c:v>p.</c:v>
                  </c:pt>
                </c:lvl>
              </c:multiLvlStrCache>
            </c:multiLvlStrRef>
          </c:cat>
          <c:val>
            <c:numRef>
              <c:f>DQ34_4!$D$2:$D$3</c:f>
              <c:numCache>
                <c:formatCode>General</c:formatCode>
                <c:ptCount val="2"/>
                <c:pt idx="0">
                  <c:v>8.5</c:v>
                </c:pt>
                <c:pt idx="1">
                  <c:v>19.100000000000001</c:v>
                </c:pt>
              </c:numCache>
            </c:numRef>
          </c:val>
        </c:ser>
        <c:ser>
          <c:idx val="1"/>
          <c:order val="1"/>
          <c:tx>
            <c:strRef>
              <c:f>DQ34_4!$E$1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DQ34_4!$B$2:$C$3</c:f>
              <c:multiLvlStrCache>
                <c:ptCount val="2"/>
                <c:lvl>
                  <c:pt idx="0">
                    <c:v>Non-fried vegetables (not vegetable juice)</c:v>
                  </c:pt>
                  <c:pt idx="1">
                    <c:v>Fruits (not fruit juice)</c:v>
                  </c:pt>
                </c:lvl>
                <c:lvl>
                  <c:pt idx="0">
                    <c:v>q.</c:v>
                  </c:pt>
                  <c:pt idx="1">
                    <c:v>p.</c:v>
                  </c:pt>
                </c:lvl>
              </c:multiLvlStrCache>
            </c:multiLvlStrRef>
          </c:cat>
          <c:val>
            <c:numRef>
              <c:f>DQ34_4!$E$2:$E$3</c:f>
              <c:numCache>
                <c:formatCode>General</c:formatCode>
                <c:ptCount val="2"/>
                <c:pt idx="0">
                  <c:v>8.0000000000000004E-4</c:v>
                </c:pt>
                <c:pt idx="1">
                  <c:v>11.1</c:v>
                </c:pt>
              </c:numCache>
            </c:numRef>
          </c:val>
        </c:ser>
        <c:ser>
          <c:idx val="2"/>
          <c:order val="2"/>
          <c:tx>
            <c:strRef>
              <c:f>DQ34_4!$F$1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DQ34_4!$B$2:$C$3</c:f>
              <c:multiLvlStrCache>
                <c:ptCount val="2"/>
                <c:lvl>
                  <c:pt idx="0">
                    <c:v>Non-fried vegetables (not vegetable juice)</c:v>
                  </c:pt>
                  <c:pt idx="1">
                    <c:v>Fruits (not fruit juice)</c:v>
                  </c:pt>
                </c:lvl>
                <c:lvl>
                  <c:pt idx="0">
                    <c:v>q.</c:v>
                  </c:pt>
                  <c:pt idx="1">
                    <c:v>p.</c:v>
                  </c:pt>
                </c:lvl>
              </c:multiLvlStrCache>
            </c:multiLvlStrRef>
          </c:cat>
          <c:val>
            <c:numRef>
              <c:f>DQ34_4!$F$2:$F$3</c:f>
              <c:numCache>
                <c:formatCode>General</c:formatCode>
                <c:ptCount val="2"/>
                <c:pt idx="0">
                  <c:v>5.5</c:v>
                </c:pt>
                <c:pt idx="1">
                  <c:v>15.7</c:v>
                </c:pt>
              </c:numCache>
            </c:numRef>
          </c:val>
        </c:ser>
        <c:ser>
          <c:idx val="3"/>
          <c:order val="3"/>
          <c:tx>
            <c:strRef>
              <c:f>DQ34_4!$G$1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DQ34_4!$B$2:$C$3</c:f>
              <c:multiLvlStrCache>
                <c:ptCount val="2"/>
                <c:lvl>
                  <c:pt idx="0">
                    <c:v>Non-fried vegetables (not vegetable juice)</c:v>
                  </c:pt>
                  <c:pt idx="1">
                    <c:v>Fruits (not fruit juice)</c:v>
                  </c:pt>
                </c:lvl>
                <c:lvl>
                  <c:pt idx="0">
                    <c:v>q.</c:v>
                  </c:pt>
                  <c:pt idx="1">
                    <c:v>p.</c:v>
                  </c:pt>
                </c:lvl>
              </c:multiLvlStrCache>
            </c:multiLvlStrRef>
          </c:cat>
          <c:val>
            <c:numRef>
              <c:f>DQ34_4!$G$2:$G$3</c:f>
              <c:numCache>
                <c:formatCode>General</c:formatCode>
                <c:ptCount val="2"/>
                <c:pt idx="0">
                  <c:v>15.6</c:v>
                </c:pt>
                <c:pt idx="1">
                  <c:v>26.6</c:v>
                </c:pt>
              </c:numCache>
            </c:numRef>
          </c:val>
        </c:ser>
        <c:dLbls>
          <c:showLegendKey val="0"/>
          <c:showVal val="1"/>
          <c:showCatName val="0"/>
          <c:showSerName val="0"/>
          <c:showPercent val="0"/>
          <c:showBubbleSize val="0"/>
        </c:dLbls>
        <c:gapWidth val="300"/>
        <c:overlap val="-4"/>
        <c:axId val="121819520"/>
        <c:axId val="121821056"/>
      </c:barChart>
      <c:catAx>
        <c:axId val="121819520"/>
        <c:scaling>
          <c:orientation val="minMax"/>
        </c:scaling>
        <c:delete val="0"/>
        <c:axPos val="l"/>
        <c:majorTickMark val="none"/>
        <c:minorTickMark val="none"/>
        <c:tickLblPos val="none"/>
        <c:spPr>
          <a:ln w="12700">
            <a:solidFill>
              <a:srgbClr val="000000"/>
            </a:solidFill>
            <a:prstDash val="solid"/>
          </a:ln>
        </c:spPr>
        <c:crossAx val="121821056"/>
        <c:crosses val="autoZero"/>
        <c:auto val="1"/>
        <c:lblAlgn val="ctr"/>
        <c:lblOffset val="100"/>
        <c:tickLblSkip val="1"/>
        <c:noMultiLvlLbl val="1"/>
      </c:catAx>
      <c:valAx>
        <c:axId val="121821056"/>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21819520"/>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DQ35_1!$D$1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DQ35_1!$B$2:$C$6</c:f>
              <c:multiLvlStrCache>
                <c:ptCount val="5"/>
                <c:lvl>
                  <c:pt idx="0">
                    <c:v>Provided opportunities for students to visit the cafeteria to learn about food safety, food preparation, or other nutrition-related topics</c:v>
                  </c:pt>
                  <c:pt idx="1">
                    <c:v>Conducted taste tests to determine food preferences for nutritious items</c:v>
                  </c:pt>
                  <c:pt idx="2">
                    <c:v>Provided information to students or families on the nutrition and caloric content of foods available</c:v>
                  </c:pt>
                  <c:pt idx="3">
                    <c:v>Collected suggestions from students, families, and school staff on nutritious food preferences and strategies to promote healthy eating</c:v>
                  </c:pt>
                  <c:pt idx="4">
                    <c:v>Priced nutritious foods and beverages at a lower cost while increasing the price of less nutritious foods and beverages</c:v>
                  </c:pt>
                </c:lvl>
                <c:lvl>
                  <c:pt idx="0">
                    <c:v>e.</c:v>
                  </c:pt>
                  <c:pt idx="1">
                    <c:v>d.</c:v>
                  </c:pt>
                  <c:pt idx="2">
                    <c:v>c.</c:v>
                  </c:pt>
                  <c:pt idx="3">
                    <c:v>b.</c:v>
                  </c:pt>
                  <c:pt idx="4">
                    <c:v>a.</c:v>
                  </c:pt>
                </c:lvl>
              </c:multiLvlStrCache>
            </c:multiLvlStrRef>
          </c:cat>
          <c:val>
            <c:numRef>
              <c:f>DQ35_1!$D$2:$D$6</c:f>
              <c:numCache>
                <c:formatCode>General</c:formatCode>
                <c:ptCount val="5"/>
                <c:pt idx="0">
                  <c:v>29</c:v>
                </c:pt>
                <c:pt idx="1">
                  <c:v>17.899999999999999</c:v>
                </c:pt>
                <c:pt idx="2">
                  <c:v>45.1</c:v>
                </c:pt>
                <c:pt idx="3">
                  <c:v>43.7</c:v>
                </c:pt>
                <c:pt idx="4">
                  <c:v>6.7</c:v>
                </c:pt>
              </c:numCache>
            </c:numRef>
          </c:val>
        </c:ser>
        <c:ser>
          <c:idx val="1"/>
          <c:order val="1"/>
          <c:tx>
            <c:strRef>
              <c:f>DQ35_1!$E$1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DQ35_1!$B$2:$C$6</c:f>
              <c:multiLvlStrCache>
                <c:ptCount val="5"/>
                <c:lvl>
                  <c:pt idx="0">
                    <c:v>Provided opportunities for students to visit the cafeteria to learn about food safety, food preparation, or other nutrition-related topics</c:v>
                  </c:pt>
                  <c:pt idx="1">
                    <c:v>Conducted taste tests to determine food preferences for nutritious items</c:v>
                  </c:pt>
                  <c:pt idx="2">
                    <c:v>Provided information to students or families on the nutrition and caloric content of foods available</c:v>
                  </c:pt>
                  <c:pt idx="3">
                    <c:v>Collected suggestions from students, families, and school staff on nutritious food preferences and strategies to promote healthy eating</c:v>
                  </c:pt>
                  <c:pt idx="4">
                    <c:v>Priced nutritious foods and beverages at a lower cost while increasing the price of less nutritious foods and beverages</c:v>
                  </c:pt>
                </c:lvl>
                <c:lvl>
                  <c:pt idx="0">
                    <c:v>e.</c:v>
                  </c:pt>
                  <c:pt idx="1">
                    <c:v>d.</c:v>
                  </c:pt>
                  <c:pt idx="2">
                    <c:v>c.</c:v>
                  </c:pt>
                  <c:pt idx="3">
                    <c:v>b.</c:v>
                  </c:pt>
                  <c:pt idx="4">
                    <c:v>a.</c:v>
                  </c:pt>
                </c:lvl>
              </c:multiLvlStrCache>
            </c:multiLvlStrRef>
          </c:cat>
          <c:val>
            <c:numRef>
              <c:f>DQ35_1!$E$2:$E$6</c:f>
              <c:numCache>
                <c:formatCode>General</c:formatCode>
                <c:ptCount val="5"/>
                <c:pt idx="0">
                  <c:v>27.8</c:v>
                </c:pt>
                <c:pt idx="1">
                  <c:v>5.6</c:v>
                </c:pt>
                <c:pt idx="2">
                  <c:v>41.2</c:v>
                </c:pt>
                <c:pt idx="3">
                  <c:v>22.3</c:v>
                </c:pt>
                <c:pt idx="4">
                  <c:v>5.6</c:v>
                </c:pt>
              </c:numCache>
            </c:numRef>
          </c:val>
        </c:ser>
        <c:ser>
          <c:idx val="2"/>
          <c:order val="2"/>
          <c:tx>
            <c:strRef>
              <c:f>DQ35_1!$F$1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DQ35_1!$B$2:$C$6</c:f>
              <c:multiLvlStrCache>
                <c:ptCount val="5"/>
                <c:lvl>
                  <c:pt idx="0">
                    <c:v>Provided opportunities for students to visit the cafeteria to learn about food safety, food preparation, or other nutrition-related topics</c:v>
                  </c:pt>
                  <c:pt idx="1">
                    <c:v>Conducted taste tests to determine food preferences for nutritious items</c:v>
                  </c:pt>
                  <c:pt idx="2">
                    <c:v>Provided information to students or families on the nutrition and caloric content of foods available</c:v>
                  </c:pt>
                  <c:pt idx="3">
                    <c:v>Collected suggestions from students, families, and school staff on nutritious food preferences and strategies to promote healthy eating</c:v>
                  </c:pt>
                  <c:pt idx="4">
                    <c:v>Priced nutritious foods and beverages at a lower cost while increasing the price of less nutritious foods and beverages</c:v>
                  </c:pt>
                </c:lvl>
                <c:lvl>
                  <c:pt idx="0">
                    <c:v>e.</c:v>
                  </c:pt>
                  <c:pt idx="1">
                    <c:v>d.</c:v>
                  </c:pt>
                  <c:pt idx="2">
                    <c:v>c.</c:v>
                  </c:pt>
                  <c:pt idx="3">
                    <c:v>b.</c:v>
                  </c:pt>
                  <c:pt idx="4">
                    <c:v>a.</c:v>
                  </c:pt>
                </c:lvl>
              </c:multiLvlStrCache>
            </c:multiLvlStrRef>
          </c:cat>
          <c:val>
            <c:numRef>
              <c:f>DQ35_1!$F$2:$F$6</c:f>
              <c:numCache>
                <c:formatCode>General</c:formatCode>
                <c:ptCount val="5"/>
                <c:pt idx="0">
                  <c:v>19.5</c:v>
                </c:pt>
                <c:pt idx="1">
                  <c:v>18.8</c:v>
                </c:pt>
                <c:pt idx="2">
                  <c:v>47.5</c:v>
                </c:pt>
                <c:pt idx="3">
                  <c:v>48.9</c:v>
                </c:pt>
                <c:pt idx="4">
                  <c:v>9.1</c:v>
                </c:pt>
              </c:numCache>
            </c:numRef>
          </c:val>
        </c:ser>
        <c:ser>
          <c:idx val="3"/>
          <c:order val="3"/>
          <c:tx>
            <c:strRef>
              <c:f>DQ35_1!$G$1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DQ35_1!$B$2:$C$6</c:f>
              <c:multiLvlStrCache>
                <c:ptCount val="5"/>
                <c:lvl>
                  <c:pt idx="0">
                    <c:v>Provided opportunities for students to visit the cafeteria to learn about food safety, food preparation, or other nutrition-related topics</c:v>
                  </c:pt>
                  <c:pt idx="1">
                    <c:v>Conducted taste tests to determine food preferences for nutritious items</c:v>
                  </c:pt>
                  <c:pt idx="2">
                    <c:v>Provided information to students or families on the nutrition and caloric content of foods available</c:v>
                  </c:pt>
                  <c:pt idx="3">
                    <c:v>Collected suggestions from students, families, and school staff on nutritious food preferences and strategies to promote healthy eating</c:v>
                  </c:pt>
                  <c:pt idx="4">
                    <c:v>Priced nutritious foods and beverages at a lower cost while increasing the price of less nutritious foods and beverages</c:v>
                  </c:pt>
                </c:lvl>
                <c:lvl>
                  <c:pt idx="0">
                    <c:v>e.</c:v>
                  </c:pt>
                  <c:pt idx="1">
                    <c:v>d.</c:v>
                  </c:pt>
                  <c:pt idx="2">
                    <c:v>c.</c:v>
                  </c:pt>
                  <c:pt idx="3">
                    <c:v>b.</c:v>
                  </c:pt>
                  <c:pt idx="4">
                    <c:v>a.</c:v>
                  </c:pt>
                </c:lvl>
              </c:multiLvlStrCache>
            </c:multiLvlStrRef>
          </c:cat>
          <c:val>
            <c:numRef>
              <c:f>DQ35_1!$G$2:$G$6</c:f>
              <c:numCache>
                <c:formatCode>General</c:formatCode>
                <c:ptCount val="5"/>
                <c:pt idx="0">
                  <c:v>41.4</c:v>
                </c:pt>
                <c:pt idx="1">
                  <c:v>21.7</c:v>
                </c:pt>
                <c:pt idx="2">
                  <c:v>43.5</c:v>
                </c:pt>
                <c:pt idx="3">
                  <c:v>45.7</c:v>
                </c:pt>
                <c:pt idx="4">
                  <c:v>4.3</c:v>
                </c:pt>
              </c:numCache>
            </c:numRef>
          </c:val>
        </c:ser>
        <c:dLbls>
          <c:showLegendKey val="0"/>
          <c:showVal val="1"/>
          <c:showCatName val="0"/>
          <c:showSerName val="0"/>
          <c:showPercent val="0"/>
          <c:showBubbleSize val="0"/>
        </c:dLbls>
        <c:gapWidth val="300"/>
        <c:overlap val="-4"/>
        <c:axId val="121940224"/>
        <c:axId val="122012032"/>
      </c:barChart>
      <c:catAx>
        <c:axId val="121940224"/>
        <c:scaling>
          <c:orientation val="minMax"/>
        </c:scaling>
        <c:delete val="0"/>
        <c:axPos val="l"/>
        <c:majorTickMark val="none"/>
        <c:minorTickMark val="none"/>
        <c:tickLblPos val="none"/>
        <c:spPr>
          <a:ln w="12700">
            <a:solidFill>
              <a:srgbClr val="000000"/>
            </a:solidFill>
            <a:prstDash val="solid"/>
          </a:ln>
        </c:spPr>
        <c:crossAx val="122012032"/>
        <c:crosses val="autoZero"/>
        <c:auto val="1"/>
        <c:lblAlgn val="ctr"/>
        <c:lblOffset val="100"/>
        <c:tickLblSkip val="1"/>
        <c:noMultiLvlLbl val="1"/>
      </c:catAx>
      <c:valAx>
        <c:axId val="122012032"/>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21940224"/>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DQ35_2!$D$1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DQ35_2!$B$2:$C$6</c:f>
              <c:multiLvlStrCache>
                <c:ptCount val="5"/>
                <c:lvl>
                  <c:pt idx="0">
                    <c:v>Offered a self-serve salad bar to students</c:v>
                  </c:pt>
                  <c:pt idx="1">
                    <c:v>Used attractive displays for fruits and vegetables in the cafeteria</c:v>
                  </c:pt>
                  <c:pt idx="2">
                    <c:v>Placed fruits and vegetables near the cafeteria cashier, where they are easy to access</c:v>
                  </c:pt>
                  <c:pt idx="3">
                    <c:v>Planted a school food or vegetable garden</c:v>
                  </c:pt>
                  <c:pt idx="4">
                    <c:v>Served locally or regionally grown foods in the cafeteria or classrooms</c:v>
                  </c:pt>
                </c:lvl>
                <c:lvl>
                  <c:pt idx="0">
                    <c:v>j.</c:v>
                  </c:pt>
                  <c:pt idx="1">
                    <c:v>i.</c:v>
                  </c:pt>
                  <c:pt idx="2">
                    <c:v>h.</c:v>
                  </c:pt>
                  <c:pt idx="3">
                    <c:v>g.</c:v>
                  </c:pt>
                  <c:pt idx="4">
                    <c:v>f.</c:v>
                  </c:pt>
                </c:lvl>
              </c:multiLvlStrCache>
            </c:multiLvlStrRef>
          </c:cat>
          <c:val>
            <c:numRef>
              <c:f>DQ35_2!$D$2:$D$6</c:f>
              <c:numCache>
                <c:formatCode>General</c:formatCode>
                <c:ptCount val="5"/>
                <c:pt idx="0">
                  <c:v>67.900000000000006</c:v>
                </c:pt>
                <c:pt idx="1">
                  <c:v>65.8</c:v>
                </c:pt>
                <c:pt idx="2">
                  <c:v>72</c:v>
                </c:pt>
                <c:pt idx="3">
                  <c:v>10.199999999999999</c:v>
                </c:pt>
                <c:pt idx="4">
                  <c:v>28.6</c:v>
                </c:pt>
              </c:numCache>
            </c:numRef>
          </c:val>
        </c:ser>
        <c:ser>
          <c:idx val="1"/>
          <c:order val="1"/>
          <c:tx>
            <c:strRef>
              <c:f>DQ35_2!$E$1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DQ35_2!$B$2:$C$6</c:f>
              <c:multiLvlStrCache>
                <c:ptCount val="5"/>
                <c:lvl>
                  <c:pt idx="0">
                    <c:v>Offered a self-serve salad bar to students</c:v>
                  </c:pt>
                  <c:pt idx="1">
                    <c:v>Used attractive displays for fruits and vegetables in the cafeteria</c:v>
                  </c:pt>
                  <c:pt idx="2">
                    <c:v>Placed fruits and vegetables near the cafeteria cashier, where they are easy to access</c:v>
                  </c:pt>
                  <c:pt idx="3">
                    <c:v>Planted a school food or vegetable garden</c:v>
                  </c:pt>
                  <c:pt idx="4">
                    <c:v>Served locally or regionally grown foods in the cafeteria or classrooms</c:v>
                  </c:pt>
                </c:lvl>
                <c:lvl>
                  <c:pt idx="0">
                    <c:v>j.</c:v>
                  </c:pt>
                  <c:pt idx="1">
                    <c:v>i.</c:v>
                  </c:pt>
                  <c:pt idx="2">
                    <c:v>h.</c:v>
                  </c:pt>
                  <c:pt idx="3">
                    <c:v>g.</c:v>
                  </c:pt>
                  <c:pt idx="4">
                    <c:v>f.</c:v>
                  </c:pt>
                </c:lvl>
              </c:multiLvlStrCache>
            </c:multiLvlStrRef>
          </c:cat>
          <c:val>
            <c:numRef>
              <c:f>DQ35_2!$E$2:$E$6</c:f>
              <c:numCache>
                <c:formatCode>General</c:formatCode>
                <c:ptCount val="5"/>
                <c:pt idx="0">
                  <c:v>66.599999999999994</c:v>
                </c:pt>
                <c:pt idx="1">
                  <c:v>50.1</c:v>
                </c:pt>
                <c:pt idx="2">
                  <c:v>66.7</c:v>
                </c:pt>
                <c:pt idx="3">
                  <c:v>16.7</c:v>
                </c:pt>
                <c:pt idx="4">
                  <c:v>11.1</c:v>
                </c:pt>
              </c:numCache>
            </c:numRef>
          </c:val>
        </c:ser>
        <c:ser>
          <c:idx val="2"/>
          <c:order val="2"/>
          <c:tx>
            <c:strRef>
              <c:f>DQ35_2!$F$1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DQ35_2!$B$2:$C$6</c:f>
              <c:multiLvlStrCache>
                <c:ptCount val="5"/>
                <c:lvl>
                  <c:pt idx="0">
                    <c:v>Offered a self-serve salad bar to students</c:v>
                  </c:pt>
                  <c:pt idx="1">
                    <c:v>Used attractive displays for fruits and vegetables in the cafeteria</c:v>
                  </c:pt>
                  <c:pt idx="2">
                    <c:v>Placed fruits and vegetables near the cafeteria cashier, where they are easy to access</c:v>
                  </c:pt>
                  <c:pt idx="3">
                    <c:v>Planted a school food or vegetable garden</c:v>
                  </c:pt>
                  <c:pt idx="4">
                    <c:v>Served locally or regionally grown foods in the cafeteria or classrooms</c:v>
                  </c:pt>
                </c:lvl>
                <c:lvl>
                  <c:pt idx="0">
                    <c:v>j.</c:v>
                  </c:pt>
                  <c:pt idx="1">
                    <c:v>i.</c:v>
                  </c:pt>
                  <c:pt idx="2">
                    <c:v>h.</c:v>
                  </c:pt>
                  <c:pt idx="3">
                    <c:v>g.</c:v>
                  </c:pt>
                  <c:pt idx="4">
                    <c:v>f.</c:v>
                  </c:pt>
                </c:lvl>
              </c:multiLvlStrCache>
            </c:multiLvlStrRef>
          </c:cat>
          <c:val>
            <c:numRef>
              <c:f>DQ35_2!$F$2:$F$6</c:f>
              <c:numCache>
                <c:formatCode>General</c:formatCode>
                <c:ptCount val="5"/>
                <c:pt idx="0">
                  <c:v>63.5</c:v>
                </c:pt>
                <c:pt idx="1">
                  <c:v>70.2</c:v>
                </c:pt>
                <c:pt idx="2">
                  <c:v>71</c:v>
                </c:pt>
                <c:pt idx="3">
                  <c:v>7.6</c:v>
                </c:pt>
                <c:pt idx="4">
                  <c:v>29</c:v>
                </c:pt>
              </c:numCache>
            </c:numRef>
          </c:val>
        </c:ser>
        <c:ser>
          <c:idx val="3"/>
          <c:order val="3"/>
          <c:tx>
            <c:strRef>
              <c:f>DQ35_2!$G$1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DQ35_2!$B$2:$C$6</c:f>
              <c:multiLvlStrCache>
                <c:ptCount val="5"/>
                <c:lvl>
                  <c:pt idx="0">
                    <c:v>Offered a self-serve salad bar to students</c:v>
                  </c:pt>
                  <c:pt idx="1">
                    <c:v>Used attractive displays for fruits and vegetables in the cafeteria</c:v>
                  </c:pt>
                  <c:pt idx="2">
                    <c:v>Placed fruits and vegetables near the cafeteria cashier, where they are easy to access</c:v>
                  </c:pt>
                  <c:pt idx="3">
                    <c:v>Planted a school food or vegetable garden</c:v>
                  </c:pt>
                  <c:pt idx="4">
                    <c:v>Served locally or regionally grown foods in the cafeteria or classrooms</c:v>
                  </c:pt>
                </c:lvl>
                <c:lvl>
                  <c:pt idx="0">
                    <c:v>j.</c:v>
                  </c:pt>
                  <c:pt idx="1">
                    <c:v>i.</c:v>
                  </c:pt>
                  <c:pt idx="2">
                    <c:v>h.</c:v>
                  </c:pt>
                  <c:pt idx="3">
                    <c:v>g.</c:v>
                  </c:pt>
                  <c:pt idx="4">
                    <c:v>f.</c:v>
                  </c:pt>
                </c:lvl>
              </c:multiLvlStrCache>
            </c:multiLvlStrRef>
          </c:cat>
          <c:val>
            <c:numRef>
              <c:f>DQ35_2!$G$2:$G$6</c:f>
              <c:numCache>
                <c:formatCode>General</c:formatCode>
                <c:ptCount val="5"/>
                <c:pt idx="0">
                  <c:v>73.900000000000006</c:v>
                </c:pt>
                <c:pt idx="1">
                  <c:v>66.5</c:v>
                </c:pt>
                <c:pt idx="2">
                  <c:v>75.400000000000006</c:v>
                </c:pt>
                <c:pt idx="3">
                  <c:v>10.9</c:v>
                </c:pt>
                <c:pt idx="4">
                  <c:v>34.9</c:v>
                </c:pt>
              </c:numCache>
            </c:numRef>
          </c:val>
        </c:ser>
        <c:dLbls>
          <c:showLegendKey val="0"/>
          <c:showVal val="1"/>
          <c:showCatName val="0"/>
          <c:showSerName val="0"/>
          <c:showPercent val="0"/>
          <c:showBubbleSize val="0"/>
        </c:dLbls>
        <c:gapWidth val="300"/>
        <c:overlap val="-4"/>
        <c:axId val="123708544"/>
        <c:axId val="123710080"/>
      </c:barChart>
      <c:catAx>
        <c:axId val="123708544"/>
        <c:scaling>
          <c:orientation val="minMax"/>
        </c:scaling>
        <c:delete val="0"/>
        <c:axPos val="l"/>
        <c:majorTickMark val="none"/>
        <c:minorTickMark val="none"/>
        <c:tickLblPos val="none"/>
        <c:spPr>
          <a:ln w="12700">
            <a:solidFill>
              <a:srgbClr val="000000"/>
            </a:solidFill>
            <a:prstDash val="solid"/>
          </a:ln>
        </c:spPr>
        <c:crossAx val="123710080"/>
        <c:crosses val="autoZero"/>
        <c:auto val="1"/>
        <c:lblAlgn val="ctr"/>
        <c:lblOffset val="100"/>
        <c:tickLblSkip val="1"/>
        <c:noMultiLvlLbl val="1"/>
      </c:catAx>
      <c:valAx>
        <c:axId val="123710080"/>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23708544"/>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DQ35_3!$D$1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DQ35_3!$B$2:$C$5</c:f>
              <c:multiLvlStrCache>
                <c:ptCount val="4"/>
                <c:lvl>
                  <c:pt idx="0">
                    <c:v>Prohibited less nutritious foods and beverages (e.g., candy, baked goods) from being sold for fundraising purposes</c:v>
                  </c:pt>
                  <c:pt idx="1">
                    <c:v>Prohibited school staff from giving students food or food coupons as a reward for good behavior or good academic performance</c:v>
                  </c:pt>
                  <c:pt idx="2">
                    <c:v>Encouraged students to drink plain water</c:v>
                  </c:pt>
                  <c:pt idx="3">
                    <c:v>Labeled healthful foods with appealing names (e.g., crunchy carrots)</c:v>
                  </c:pt>
                </c:lvl>
                <c:lvl>
                  <c:pt idx="0">
                    <c:v>n.</c:v>
                  </c:pt>
                  <c:pt idx="1">
                    <c:v>m.</c:v>
                  </c:pt>
                  <c:pt idx="2">
                    <c:v>l.</c:v>
                  </c:pt>
                  <c:pt idx="3">
                    <c:v>k.</c:v>
                  </c:pt>
                </c:lvl>
              </c:multiLvlStrCache>
            </c:multiLvlStrRef>
          </c:cat>
          <c:val>
            <c:numRef>
              <c:f>DQ35_3!$D$2:$D$5</c:f>
              <c:numCache>
                <c:formatCode>General</c:formatCode>
                <c:ptCount val="4"/>
                <c:pt idx="0">
                  <c:v>15.1</c:v>
                </c:pt>
                <c:pt idx="1">
                  <c:v>12.7</c:v>
                </c:pt>
                <c:pt idx="2">
                  <c:v>82</c:v>
                </c:pt>
                <c:pt idx="3">
                  <c:v>27.5</c:v>
                </c:pt>
              </c:numCache>
            </c:numRef>
          </c:val>
        </c:ser>
        <c:ser>
          <c:idx val="1"/>
          <c:order val="1"/>
          <c:tx>
            <c:strRef>
              <c:f>DQ35_3!$E$1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DQ35_3!$B$2:$C$5</c:f>
              <c:multiLvlStrCache>
                <c:ptCount val="4"/>
                <c:lvl>
                  <c:pt idx="0">
                    <c:v>Prohibited less nutritious foods and beverages (e.g., candy, baked goods) from being sold for fundraising purposes</c:v>
                  </c:pt>
                  <c:pt idx="1">
                    <c:v>Prohibited school staff from giving students food or food coupons as a reward for good behavior or good academic performance</c:v>
                  </c:pt>
                  <c:pt idx="2">
                    <c:v>Encouraged students to drink plain water</c:v>
                  </c:pt>
                  <c:pt idx="3">
                    <c:v>Labeled healthful foods with appealing names (e.g., crunchy carrots)</c:v>
                  </c:pt>
                </c:lvl>
                <c:lvl>
                  <c:pt idx="0">
                    <c:v>n.</c:v>
                  </c:pt>
                  <c:pt idx="1">
                    <c:v>m.</c:v>
                  </c:pt>
                  <c:pt idx="2">
                    <c:v>l.</c:v>
                  </c:pt>
                  <c:pt idx="3">
                    <c:v>k.</c:v>
                  </c:pt>
                </c:lvl>
              </c:multiLvlStrCache>
            </c:multiLvlStrRef>
          </c:cat>
          <c:val>
            <c:numRef>
              <c:f>DQ35_3!$E$2:$E$5</c:f>
              <c:numCache>
                <c:formatCode>General</c:formatCode>
                <c:ptCount val="4"/>
                <c:pt idx="0">
                  <c:v>22.3</c:v>
                </c:pt>
                <c:pt idx="1">
                  <c:v>5.6</c:v>
                </c:pt>
                <c:pt idx="2">
                  <c:v>83.3</c:v>
                </c:pt>
                <c:pt idx="3">
                  <c:v>5.6</c:v>
                </c:pt>
              </c:numCache>
            </c:numRef>
          </c:val>
        </c:ser>
        <c:ser>
          <c:idx val="2"/>
          <c:order val="2"/>
          <c:tx>
            <c:strRef>
              <c:f>DQ35_3!$F$1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DQ35_3!$B$2:$C$5</c:f>
              <c:multiLvlStrCache>
                <c:ptCount val="4"/>
                <c:lvl>
                  <c:pt idx="0">
                    <c:v>Prohibited less nutritious foods and beverages (e.g., candy, baked goods) from being sold for fundraising purposes</c:v>
                  </c:pt>
                  <c:pt idx="1">
                    <c:v>Prohibited school staff from giving students food or food coupons as a reward for good behavior or good academic performance</c:v>
                  </c:pt>
                  <c:pt idx="2">
                    <c:v>Encouraged students to drink plain water</c:v>
                  </c:pt>
                  <c:pt idx="3">
                    <c:v>Labeled healthful foods with appealing names (e.g., crunchy carrots)</c:v>
                  </c:pt>
                </c:lvl>
                <c:lvl>
                  <c:pt idx="0">
                    <c:v>n.</c:v>
                  </c:pt>
                  <c:pt idx="1">
                    <c:v>m.</c:v>
                  </c:pt>
                  <c:pt idx="2">
                    <c:v>l.</c:v>
                  </c:pt>
                  <c:pt idx="3">
                    <c:v>k.</c:v>
                  </c:pt>
                </c:lvl>
              </c:multiLvlStrCache>
            </c:multiLvlStrRef>
          </c:cat>
          <c:val>
            <c:numRef>
              <c:f>DQ35_3!$F$2:$F$5</c:f>
              <c:numCache>
                <c:formatCode>General</c:formatCode>
                <c:ptCount val="4"/>
                <c:pt idx="0">
                  <c:v>16.3</c:v>
                </c:pt>
                <c:pt idx="1">
                  <c:v>13.1</c:v>
                </c:pt>
                <c:pt idx="2">
                  <c:v>85</c:v>
                </c:pt>
                <c:pt idx="3">
                  <c:v>34</c:v>
                </c:pt>
              </c:numCache>
            </c:numRef>
          </c:val>
        </c:ser>
        <c:ser>
          <c:idx val="3"/>
          <c:order val="3"/>
          <c:tx>
            <c:strRef>
              <c:f>DQ35_3!$G$1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DQ35_3!$B$2:$C$5</c:f>
              <c:multiLvlStrCache>
                <c:ptCount val="4"/>
                <c:lvl>
                  <c:pt idx="0">
                    <c:v>Prohibited less nutritious foods and beverages (e.g., candy, baked goods) from being sold for fundraising purposes</c:v>
                  </c:pt>
                  <c:pt idx="1">
                    <c:v>Prohibited school staff from giving students food or food coupons as a reward for good behavior or good academic performance</c:v>
                  </c:pt>
                  <c:pt idx="2">
                    <c:v>Encouraged students to drink plain water</c:v>
                  </c:pt>
                  <c:pt idx="3">
                    <c:v>Labeled healthful foods with appealing names (e.g., crunchy carrots)</c:v>
                  </c:pt>
                </c:lvl>
                <c:lvl>
                  <c:pt idx="0">
                    <c:v>n.</c:v>
                  </c:pt>
                  <c:pt idx="1">
                    <c:v>m.</c:v>
                  </c:pt>
                  <c:pt idx="2">
                    <c:v>l.</c:v>
                  </c:pt>
                  <c:pt idx="3">
                    <c:v>k.</c:v>
                  </c:pt>
                </c:lvl>
              </c:multiLvlStrCache>
            </c:multiLvlStrRef>
          </c:cat>
          <c:val>
            <c:numRef>
              <c:f>DQ35_3!$G$2:$G$5</c:f>
              <c:numCache>
                <c:formatCode>General</c:formatCode>
                <c:ptCount val="4"/>
                <c:pt idx="0">
                  <c:v>10.9</c:v>
                </c:pt>
                <c:pt idx="1">
                  <c:v>15.2</c:v>
                </c:pt>
                <c:pt idx="2">
                  <c:v>77.7</c:v>
                </c:pt>
                <c:pt idx="3">
                  <c:v>28.2</c:v>
                </c:pt>
              </c:numCache>
            </c:numRef>
          </c:val>
        </c:ser>
        <c:dLbls>
          <c:showLegendKey val="0"/>
          <c:showVal val="1"/>
          <c:showCatName val="0"/>
          <c:showSerName val="0"/>
          <c:showPercent val="0"/>
          <c:showBubbleSize val="0"/>
        </c:dLbls>
        <c:gapWidth val="300"/>
        <c:overlap val="-4"/>
        <c:axId val="123785216"/>
        <c:axId val="123786752"/>
      </c:barChart>
      <c:catAx>
        <c:axId val="123785216"/>
        <c:scaling>
          <c:orientation val="minMax"/>
        </c:scaling>
        <c:delete val="0"/>
        <c:axPos val="l"/>
        <c:majorTickMark val="none"/>
        <c:minorTickMark val="none"/>
        <c:tickLblPos val="none"/>
        <c:spPr>
          <a:ln w="12700">
            <a:solidFill>
              <a:srgbClr val="000000"/>
            </a:solidFill>
            <a:prstDash val="solid"/>
          </a:ln>
        </c:spPr>
        <c:crossAx val="123786752"/>
        <c:crosses val="autoZero"/>
        <c:auto val="1"/>
        <c:lblAlgn val="ctr"/>
        <c:lblOffset val="100"/>
        <c:tickLblSkip val="1"/>
        <c:noMultiLvlLbl val="1"/>
      </c:catAx>
      <c:valAx>
        <c:axId val="123786752"/>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23785216"/>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DQ36_1!$D$1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DQ36_1!$B$2:$C$6</c:f>
              <c:multiLvlStrCache>
                <c:ptCount val="5"/>
                <c:lvl>
                  <c:pt idx="0">
                    <c:v>In curricula or other educational materials (including assignment books, school supplies, book covers, and electronic media)</c:v>
                  </c:pt>
                  <c:pt idx="1">
                    <c:v>In school publications (e.g., newsletters, newspapers, web sites, or other school publications)</c:v>
                  </c:pt>
                  <c:pt idx="2">
                    <c:v>On school buses or other vehicles used to transport students</c:v>
                  </c:pt>
                  <c:pt idx="3">
                    <c:v>On school grounds including on the outside of the school building, on playing fields, or other areas of the campus</c:v>
                  </c:pt>
                  <c:pt idx="4">
                    <c:v>In the school building</c:v>
                  </c:pt>
                </c:lvl>
                <c:lvl>
                  <c:pt idx="0">
                    <c:v>e.</c:v>
                  </c:pt>
                  <c:pt idx="1">
                    <c:v>d.</c:v>
                  </c:pt>
                  <c:pt idx="2">
                    <c:v>c.</c:v>
                  </c:pt>
                  <c:pt idx="3">
                    <c:v>b.</c:v>
                  </c:pt>
                  <c:pt idx="4">
                    <c:v>a.</c:v>
                  </c:pt>
                </c:lvl>
              </c:multiLvlStrCache>
            </c:multiLvlStrRef>
          </c:cat>
          <c:val>
            <c:numRef>
              <c:f>DQ36_1!$D$2:$D$6</c:f>
              <c:numCache>
                <c:formatCode>General</c:formatCode>
                <c:ptCount val="5"/>
                <c:pt idx="0">
                  <c:v>51.7</c:v>
                </c:pt>
                <c:pt idx="1">
                  <c:v>49.1</c:v>
                </c:pt>
                <c:pt idx="2">
                  <c:v>59.3</c:v>
                </c:pt>
                <c:pt idx="3">
                  <c:v>43.5</c:v>
                </c:pt>
                <c:pt idx="4">
                  <c:v>51.2</c:v>
                </c:pt>
              </c:numCache>
            </c:numRef>
          </c:val>
        </c:ser>
        <c:ser>
          <c:idx val="1"/>
          <c:order val="1"/>
          <c:tx>
            <c:strRef>
              <c:f>DQ36_1!$E$1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DQ36_1!$B$2:$C$6</c:f>
              <c:multiLvlStrCache>
                <c:ptCount val="5"/>
                <c:lvl>
                  <c:pt idx="0">
                    <c:v>In curricula or other educational materials (including assignment books, school supplies, book covers, and electronic media)</c:v>
                  </c:pt>
                  <c:pt idx="1">
                    <c:v>In school publications (e.g., newsletters, newspapers, web sites, or other school publications)</c:v>
                  </c:pt>
                  <c:pt idx="2">
                    <c:v>On school buses or other vehicles used to transport students</c:v>
                  </c:pt>
                  <c:pt idx="3">
                    <c:v>On school grounds including on the outside of the school building, on playing fields, or other areas of the campus</c:v>
                  </c:pt>
                  <c:pt idx="4">
                    <c:v>In the school building</c:v>
                  </c:pt>
                </c:lvl>
                <c:lvl>
                  <c:pt idx="0">
                    <c:v>e.</c:v>
                  </c:pt>
                  <c:pt idx="1">
                    <c:v>d.</c:v>
                  </c:pt>
                  <c:pt idx="2">
                    <c:v>c.</c:v>
                  </c:pt>
                  <c:pt idx="3">
                    <c:v>b.</c:v>
                  </c:pt>
                  <c:pt idx="4">
                    <c:v>a.</c:v>
                  </c:pt>
                </c:lvl>
              </c:multiLvlStrCache>
            </c:multiLvlStrRef>
          </c:cat>
          <c:val>
            <c:numRef>
              <c:f>DQ36_1!$E$2:$E$6</c:f>
              <c:numCache>
                <c:formatCode>General</c:formatCode>
                <c:ptCount val="5"/>
                <c:pt idx="0">
                  <c:v>47.1</c:v>
                </c:pt>
                <c:pt idx="1">
                  <c:v>41.2</c:v>
                </c:pt>
                <c:pt idx="2">
                  <c:v>53</c:v>
                </c:pt>
                <c:pt idx="3">
                  <c:v>41.2</c:v>
                </c:pt>
                <c:pt idx="4">
                  <c:v>53</c:v>
                </c:pt>
              </c:numCache>
            </c:numRef>
          </c:val>
        </c:ser>
        <c:ser>
          <c:idx val="2"/>
          <c:order val="2"/>
          <c:tx>
            <c:strRef>
              <c:f>DQ36_1!$F$1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DQ36_1!$B$2:$C$6</c:f>
              <c:multiLvlStrCache>
                <c:ptCount val="5"/>
                <c:lvl>
                  <c:pt idx="0">
                    <c:v>In curricula or other educational materials (including assignment books, school supplies, book covers, and electronic media)</c:v>
                  </c:pt>
                  <c:pt idx="1">
                    <c:v>In school publications (e.g., newsletters, newspapers, web sites, or other school publications)</c:v>
                  </c:pt>
                  <c:pt idx="2">
                    <c:v>On school buses or other vehicles used to transport students</c:v>
                  </c:pt>
                  <c:pt idx="3">
                    <c:v>On school grounds including on the outside of the school building, on playing fields, or other areas of the campus</c:v>
                  </c:pt>
                  <c:pt idx="4">
                    <c:v>In the school building</c:v>
                  </c:pt>
                </c:lvl>
                <c:lvl>
                  <c:pt idx="0">
                    <c:v>e.</c:v>
                  </c:pt>
                  <c:pt idx="1">
                    <c:v>d.</c:v>
                  </c:pt>
                  <c:pt idx="2">
                    <c:v>c.</c:v>
                  </c:pt>
                  <c:pt idx="3">
                    <c:v>b.</c:v>
                  </c:pt>
                  <c:pt idx="4">
                    <c:v>a.</c:v>
                  </c:pt>
                </c:lvl>
              </c:multiLvlStrCache>
            </c:multiLvlStrRef>
          </c:cat>
          <c:val>
            <c:numRef>
              <c:f>DQ36_1!$F$2:$F$6</c:f>
              <c:numCache>
                <c:formatCode>General</c:formatCode>
                <c:ptCount val="5"/>
                <c:pt idx="0">
                  <c:v>53.7</c:v>
                </c:pt>
                <c:pt idx="1">
                  <c:v>55.3</c:v>
                </c:pt>
                <c:pt idx="2">
                  <c:v>61.1</c:v>
                </c:pt>
                <c:pt idx="3">
                  <c:v>50.3</c:v>
                </c:pt>
                <c:pt idx="4">
                  <c:v>52.5</c:v>
                </c:pt>
              </c:numCache>
            </c:numRef>
          </c:val>
        </c:ser>
        <c:ser>
          <c:idx val="3"/>
          <c:order val="3"/>
          <c:tx>
            <c:strRef>
              <c:f>DQ36_1!$G$1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DQ36_1!$B$2:$C$6</c:f>
              <c:multiLvlStrCache>
                <c:ptCount val="5"/>
                <c:lvl>
                  <c:pt idx="0">
                    <c:v>In curricula or other educational materials (including assignment books, school supplies, book covers, and electronic media)</c:v>
                  </c:pt>
                  <c:pt idx="1">
                    <c:v>In school publications (e.g., newsletters, newspapers, web sites, or other school publications)</c:v>
                  </c:pt>
                  <c:pt idx="2">
                    <c:v>On school buses or other vehicles used to transport students</c:v>
                  </c:pt>
                  <c:pt idx="3">
                    <c:v>On school grounds including on the outside of the school building, on playing fields, or other areas of the campus</c:v>
                  </c:pt>
                  <c:pt idx="4">
                    <c:v>In the school building</c:v>
                  </c:pt>
                </c:lvl>
                <c:lvl>
                  <c:pt idx="0">
                    <c:v>e.</c:v>
                  </c:pt>
                  <c:pt idx="1">
                    <c:v>d.</c:v>
                  </c:pt>
                  <c:pt idx="2">
                    <c:v>c.</c:v>
                  </c:pt>
                  <c:pt idx="3">
                    <c:v>b.</c:v>
                  </c:pt>
                  <c:pt idx="4">
                    <c:v>a.</c:v>
                  </c:pt>
                </c:lvl>
              </c:multiLvlStrCache>
            </c:multiLvlStrRef>
          </c:cat>
          <c:val>
            <c:numRef>
              <c:f>DQ36_1!$G$2:$G$6</c:f>
              <c:numCache>
                <c:formatCode>General</c:formatCode>
                <c:ptCount val="5"/>
                <c:pt idx="0">
                  <c:v>51</c:v>
                </c:pt>
                <c:pt idx="1">
                  <c:v>44.6</c:v>
                </c:pt>
                <c:pt idx="2">
                  <c:v>59.5</c:v>
                </c:pt>
                <c:pt idx="3">
                  <c:v>36.200000000000003</c:v>
                </c:pt>
                <c:pt idx="4">
                  <c:v>48.9</c:v>
                </c:pt>
              </c:numCache>
            </c:numRef>
          </c:val>
        </c:ser>
        <c:dLbls>
          <c:showLegendKey val="0"/>
          <c:showVal val="1"/>
          <c:showCatName val="0"/>
          <c:showSerName val="0"/>
          <c:showPercent val="0"/>
          <c:showBubbleSize val="0"/>
        </c:dLbls>
        <c:gapWidth val="300"/>
        <c:overlap val="-4"/>
        <c:axId val="123536128"/>
        <c:axId val="123537664"/>
      </c:barChart>
      <c:catAx>
        <c:axId val="123536128"/>
        <c:scaling>
          <c:orientation val="minMax"/>
        </c:scaling>
        <c:delete val="0"/>
        <c:axPos val="l"/>
        <c:majorTickMark val="none"/>
        <c:minorTickMark val="none"/>
        <c:tickLblPos val="none"/>
        <c:spPr>
          <a:ln w="12700">
            <a:solidFill>
              <a:srgbClr val="000000"/>
            </a:solidFill>
            <a:prstDash val="solid"/>
          </a:ln>
        </c:spPr>
        <c:crossAx val="123537664"/>
        <c:crosses val="autoZero"/>
        <c:auto val="1"/>
        <c:lblAlgn val="ctr"/>
        <c:lblOffset val="100"/>
        <c:tickLblSkip val="1"/>
        <c:noMultiLvlLbl val="1"/>
      </c:catAx>
      <c:valAx>
        <c:axId val="123537664"/>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23536128"/>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DQ37_1!$D$1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DQ37_1!$B$2:$C$4</c:f>
              <c:multiLvlStrCache>
                <c:ptCount val="3"/>
                <c:lvl>
                  <c:pt idx="0">
                    <c:v>No</c:v>
                  </c:pt>
                  <c:pt idx="1">
                    <c:v>Yes, in certain locations</c:v>
                  </c:pt>
                  <c:pt idx="2">
                    <c:v>Yes, in all locations</c:v>
                  </c:pt>
                </c:lvl>
                <c:lvl>
                  <c:pt idx="0">
                    <c:v>c.</c:v>
                  </c:pt>
                  <c:pt idx="1">
                    <c:v>b.</c:v>
                  </c:pt>
                  <c:pt idx="2">
                    <c:v>a.</c:v>
                  </c:pt>
                </c:lvl>
              </c:multiLvlStrCache>
            </c:multiLvlStrRef>
          </c:cat>
          <c:val>
            <c:numRef>
              <c:f>DQ37_1!$D$2:$D$4</c:f>
              <c:numCache>
                <c:formatCode>General</c:formatCode>
                <c:ptCount val="3"/>
                <c:pt idx="0">
                  <c:v>2.7</c:v>
                </c:pt>
                <c:pt idx="1">
                  <c:v>19</c:v>
                </c:pt>
                <c:pt idx="2">
                  <c:v>78.3</c:v>
                </c:pt>
              </c:numCache>
            </c:numRef>
          </c:val>
        </c:ser>
        <c:ser>
          <c:idx val="1"/>
          <c:order val="1"/>
          <c:tx>
            <c:strRef>
              <c:f>DQ37_1!$E$1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DQ37_1!$B$2:$C$4</c:f>
              <c:multiLvlStrCache>
                <c:ptCount val="3"/>
                <c:lvl>
                  <c:pt idx="0">
                    <c:v>No</c:v>
                  </c:pt>
                  <c:pt idx="1">
                    <c:v>Yes, in certain locations</c:v>
                  </c:pt>
                  <c:pt idx="2">
                    <c:v>Yes, in all locations</c:v>
                  </c:pt>
                </c:lvl>
                <c:lvl>
                  <c:pt idx="0">
                    <c:v>c.</c:v>
                  </c:pt>
                  <c:pt idx="1">
                    <c:v>b.</c:v>
                  </c:pt>
                  <c:pt idx="2">
                    <c:v>a.</c:v>
                  </c:pt>
                </c:lvl>
              </c:multiLvlStrCache>
            </c:multiLvlStrRef>
          </c:cat>
          <c:val>
            <c:numRef>
              <c:f>DQ37_1!$E$2:$E$4</c:f>
              <c:numCache>
                <c:formatCode>General</c:formatCode>
                <c:ptCount val="3"/>
                <c:pt idx="0">
                  <c:v>8.0000000000000004E-4</c:v>
                </c:pt>
                <c:pt idx="1">
                  <c:v>11</c:v>
                </c:pt>
                <c:pt idx="2">
                  <c:v>89</c:v>
                </c:pt>
              </c:numCache>
            </c:numRef>
          </c:val>
        </c:ser>
        <c:ser>
          <c:idx val="2"/>
          <c:order val="2"/>
          <c:tx>
            <c:strRef>
              <c:f>DQ37_1!$F$1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DQ37_1!$B$2:$C$4</c:f>
              <c:multiLvlStrCache>
                <c:ptCount val="3"/>
                <c:lvl>
                  <c:pt idx="0">
                    <c:v>No</c:v>
                  </c:pt>
                  <c:pt idx="1">
                    <c:v>Yes, in certain locations</c:v>
                  </c:pt>
                  <c:pt idx="2">
                    <c:v>Yes, in all locations</c:v>
                  </c:pt>
                </c:lvl>
                <c:lvl>
                  <c:pt idx="0">
                    <c:v>c.</c:v>
                  </c:pt>
                  <c:pt idx="1">
                    <c:v>b.</c:v>
                  </c:pt>
                  <c:pt idx="2">
                    <c:v>a.</c:v>
                  </c:pt>
                </c:lvl>
              </c:multiLvlStrCache>
            </c:multiLvlStrRef>
          </c:cat>
          <c:val>
            <c:numRef>
              <c:f>DQ37_1!$F$2:$F$4</c:f>
              <c:numCache>
                <c:formatCode>General</c:formatCode>
                <c:ptCount val="3"/>
                <c:pt idx="0">
                  <c:v>8.0000000000000004E-4</c:v>
                </c:pt>
                <c:pt idx="1">
                  <c:v>22.1</c:v>
                </c:pt>
                <c:pt idx="2">
                  <c:v>77.900000000000006</c:v>
                </c:pt>
              </c:numCache>
            </c:numRef>
          </c:val>
        </c:ser>
        <c:ser>
          <c:idx val="3"/>
          <c:order val="3"/>
          <c:tx>
            <c:strRef>
              <c:f>DQ37_1!$G$1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DQ37_1!$B$2:$C$4</c:f>
              <c:multiLvlStrCache>
                <c:ptCount val="3"/>
                <c:lvl>
                  <c:pt idx="0">
                    <c:v>No</c:v>
                  </c:pt>
                  <c:pt idx="1">
                    <c:v>Yes, in certain locations</c:v>
                  </c:pt>
                  <c:pt idx="2">
                    <c:v>Yes, in all locations</c:v>
                  </c:pt>
                </c:lvl>
                <c:lvl>
                  <c:pt idx="0">
                    <c:v>c.</c:v>
                  </c:pt>
                  <c:pt idx="1">
                    <c:v>b.</c:v>
                  </c:pt>
                  <c:pt idx="2">
                    <c:v>a.</c:v>
                  </c:pt>
                </c:lvl>
              </c:multiLvlStrCache>
            </c:multiLvlStrRef>
          </c:cat>
          <c:val>
            <c:numRef>
              <c:f>DQ37_1!$G$2:$G$4</c:f>
              <c:numCache>
                <c:formatCode>General</c:formatCode>
                <c:ptCount val="3"/>
                <c:pt idx="0">
                  <c:v>7</c:v>
                </c:pt>
                <c:pt idx="1">
                  <c:v>18.7</c:v>
                </c:pt>
                <c:pt idx="2">
                  <c:v>74.3</c:v>
                </c:pt>
              </c:numCache>
            </c:numRef>
          </c:val>
        </c:ser>
        <c:dLbls>
          <c:showLegendKey val="0"/>
          <c:showVal val="1"/>
          <c:showCatName val="0"/>
          <c:showSerName val="0"/>
          <c:showPercent val="0"/>
          <c:showBubbleSize val="0"/>
        </c:dLbls>
        <c:gapWidth val="300"/>
        <c:overlap val="-4"/>
        <c:axId val="123770368"/>
        <c:axId val="123771904"/>
      </c:barChart>
      <c:catAx>
        <c:axId val="123770368"/>
        <c:scaling>
          <c:orientation val="minMax"/>
        </c:scaling>
        <c:delete val="0"/>
        <c:axPos val="l"/>
        <c:majorTickMark val="none"/>
        <c:minorTickMark val="none"/>
        <c:tickLblPos val="none"/>
        <c:spPr>
          <a:ln w="12700">
            <a:solidFill>
              <a:srgbClr val="000000"/>
            </a:solidFill>
            <a:prstDash val="solid"/>
          </a:ln>
        </c:spPr>
        <c:crossAx val="123771904"/>
        <c:crosses val="autoZero"/>
        <c:auto val="1"/>
        <c:lblAlgn val="ctr"/>
        <c:lblOffset val="100"/>
        <c:tickLblSkip val="1"/>
        <c:noMultiLvlLbl val="1"/>
      </c:catAx>
      <c:valAx>
        <c:axId val="123771904"/>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23770368"/>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v>All Schools</c:v>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DQ37N_1!$D$2</c:f>
              <c:numCache>
                <c:formatCode>General</c:formatCode>
                <c:ptCount val="1"/>
                <c:pt idx="0">
                  <c:v>97.3</c:v>
                </c:pt>
              </c:numCache>
            </c:numRef>
          </c:val>
        </c:ser>
        <c:ser>
          <c:idx val="1"/>
          <c:order val="1"/>
          <c:tx>
            <c:v>Junior/Senior High Schools</c:v>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DQ37N_1!$E$2</c:f>
              <c:numCache>
                <c:formatCode>General</c:formatCode>
                <c:ptCount val="1"/>
                <c:pt idx="0">
                  <c:v>100</c:v>
                </c:pt>
              </c:numCache>
            </c:numRef>
          </c:val>
        </c:ser>
        <c:ser>
          <c:idx val="2"/>
          <c:order val="2"/>
          <c:tx>
            <c:v>Middle Schools</c:v>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DQ37N_1!$F$2</c:f>
              <c:numCache>
                <c:formatCode>General</c:formatCode>
                <c:ptCount val="1"/>
                <c:pt idx="0">
                  <c:v>100</c:v>
                </c:pt>
              </c:numCache>
            </c:numRef>
          </c:val>
        </c:ser>
        <c:ser>
          <c:idx val="3"/>
          <c:order val="3"/>
          <c:tx>
            <c:v>High Schools</c:v>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DQ37N_1!$G$2</c:f>
              <c:numCache>
                <c:formatCode>General</c:formatCode>
                <c:ptCount val="1"/>
                <c:pt idx="0">
                  <c:v>93</c:v>
                </c:pt>
              </c:numCache>
            </c:numRef>
          </c:val>
        </c:ser>
        <c:dLbls>
          <c:showLegendKey val="0"/>
          <c:showVal val="1"/>
          <c:showCatName val="0"/>
          <c:showSerName val="0"/>
          <c:showPercent val="0"/>
          <c:showBubbleSize val="0"/>
        </c:dLbls>
        <c:gapWidth val="300"/>
        <c:overlap val="-4"/>
        <c:axId val="123908864"/>
        <c:axId val="123910400"/>
      </c:barChart>
      <c:catAx>
        <c:axId val="123908864"/>
        <c:scaling>
          <c:orientation val="minMax"/>
        </c:scaling>
        <c:delete val="0"/>
        <c:axPos val="l"/>
        <c:majorTickMark val="none"/>
        <c:minorTickMark val="none"/>
        <c:tickLblPos val="none"/>
        <c:spPr>
          <a:ln w="12700">
            <a:solidFill>
              <a:srgbClr val="000000"/>
            </a:solidFill>
            <a:prstDash val="solid"/>
          </a:ln>
        </c:spPr>
        <c:crossAx val="123910400"/>
        <c:crosses val="autoZero"/>
        <c:auto val="1"/>
        <c:lblAlgn val="ctr"/>
        <c:lblOffset val="100"/>
        <c:tickLblSkip val="1"/>
        <c:noMultiLvlLbl val="1"/>
      </c:catAx>
      <c:valAx>
        <c:axId val="123910400"/>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23908864"/>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DQ38_1!$D$1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DQ38_1!$B$2:$C$6</c:f>
              <c:multiLvlStrCache>
                <c:ptCount val="5"/>
                <c:lvl>
                  <c:pt idx="0">
                    <c:v>Hallways throughout the school</c:v>
                  </c:pt>
                  <c:pt idx="1">
                    <c:v>Outdoor physical activity facilities and sports fields</c:v>
                  </c:pt>
                  <c:pt idx="2">
                    <c:v>Gymnasium or other indoor physical activity facilities</c:v>
                  </c:pt>
                  <c:pt idx="3">
                    <c:v>Cafeteria during lunch</c:v>
                  </c:pt>
                  <c:pt idx="4">
                    <c:v>Cafeteria during breakfast</c:v>
                  </c:pt>
                </c:lvl>
                <c:lvl>
                  <c:pt idx="0">
                    <c:v>e.</c:v>
                  </c:pt>
                  <c:pt idx="1">
                    <c:v>d.</c:v>
                  </c:pt>
                  <c:pt idx="2">
                    <c:v>c.</c:v>
                  </c:pt>
                  <c:pt idx="3">
                    <c:v>b.</c:v>
                  </c:pt>
                  <c:pt idx="4">
                    <c:v>a.</c:v>
                  </c:pt>
                </c:lvl>
              </c:multiLvlStrCache>
            </c:multiLvlStrRef>
          </c:cat>
          <c:val>
            <c:numRef>
              <c:f>DQ38_1!$D$2:$D$6</c:f>
              <c:numCache>
                <c:formatCode>General</c:formatCode>
                <c:ptCount val="5"/>
                <c:pt idx="0">
                  <c:v>98.4</c:v>
                </c:pt>
                <c:pt idx="1">
                  <c:v>72.8</c:v>
                </c:pt>
                <c:pt idx="2">
                  <c:v>97.3</c:v>
                </c:pt>
                <c:pt idx="3">
                  <c:v>92.7</c:v>
                </c:pt>
                <c:pt idx="4">
                  <c:v>92.3</c:v>
                </c:pt>
              </c:numCache>
            </c:numRef>
          </c:val>
        </c:ser>
        <c:ser>
          <c:idx val="1"/>
          <c:order val="1"/>
          <c:tx>
            <c:strRef>
              <c:f>DQ38_1!$E$1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DQ38_1!$B$2:$C$6</c:f>
              <c:multiLvlStrCache>
                <c:ptCount val="5"/>
                <c:lvl>
                  <c:pt idx="0">
                    <c:v>Hallways throughout the school</c:v>
                  </c:pt>
                  <c:pt idx="1">
                    <c:v>Outdoor physical activity facilities and sports fields</c:v>
                  </c:pt>
                  <c:pt idx="2">
                    <c:v>Gymnasium or other indoor physical activity facilities</c:v>
                  </c:pt>
                  <c:pt idx="3">
                    <c:v>Cafeteria during lunch</c:v>
                  </c:pt>
                  <c:pt idx="4">
                    <c:v>Cafeteria during breakfast</c:v>
                  </c:pt>
                </c:lvl>
                <c:lvl>
                  <c:pt idx="0">
                    <c:v>e.</c:v>
                  </c:pt>
                  <c:pt idx="1">
                    <c:v>d.</c:v>
                  </c:pt>
                  <c:pt idx="2">
                    <c:v>c.</c:v>
                  </c:pt>
                  <c:pt idx="3">
                    <c:v>b.</c:v>
                  </c:pt>
                  <c:pt idx="4">
                    <c:v>a.</c:v>
                  </c:pt>
                </c:lvl>
              </c:multiLvlStrCache>
            </c:multiLvlStrRef>
          </c:cat>
          <c:val>
            <c:numRef>
              <c:f>DQ38_1!$E$2:$E$6</c:f>
              <c:numCache>
                <c:formatCode>General</c:formatCode>
                <c:ptCount val="5"/>
                <c:pt idx="0">
                  <c:v>100</c:v>
                </c:pt>
                <c:pt idx="1">
                  <c:v>80.099999999999994</c:v>
                </c:pt>
                <c:pt idx="2">
                  <c:v>100</c:v>
                </c:pt>
                <c:pt idx="3">
                  <c:v>93.7</c:v>
                </c:pt>
                <c:pt idx="4">
                  <c:v>93.7</c:v>
                </c:pt>
              </c:numCache>
            </c:numRef>
          </c:val>
        </c:ser>
        <c:ser>
          <c:idx val="2"/>
          <c:order val="2"/>
          <c:tx>
            <c:strRef>
              <c:f>DQ38_1!$F$1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DQ38_1!$B$2:$C$6</c:f>
              <c:multiLvlStrCache>
                <c:ptCount val="5"/>
                <c:lvl>
                  <c:pt idx="0">
                    <c:v>Hallways throughout the school</c:v>
                  </c:pt>
                  <c:pt idx="1">
                    <c:v>Outdoor physical activity facilities and sports fields</c:v>
                  </c:pt>
                  <c:pt idx="2">
                    <c:v>Gymnasium or other indoor physical activity facilities</c:v>
                  </c:pt>
                  <c:pt idx="3">
                    <c:v>Cafeteria during lunch</c:v>
                  </c:pt>
                  <c:pt idx="4">
                    <c:v>Cafeteria during breakfast</c:v>
                  </c:pt>
                </c:lvl>
                <c:lvl>
                  <c:pt idx="0">
                    <c:v>e.</c:v>
                  </c:pt>
                  <c:pt idx="1">
                    <c:v>d.</c:v>
                  </c:pt>
                  <c:pt idx="2">
                    <c:v>c.</c:v>
                  </c:pt>
                  <c:pt idx="3">
                    <c:v>b.</c:v>
                  </c:pt>
                  <c:pt idx="4">
                    <c:v>a.</c:v>
                  </c:pt>
                </c:lvl>
              </c:multiLvlStrCache>
            </c:multiLvlStrRef>
          </c:cat>
          <c:val>
            <c:numRef>
              <c:f>DQ38_1!$F$2:$F$6</c:f>
              <c:numCache>
                <c:formatCode>General</c:formatCode>
                <c:ptCount val="5"/>
                <c:pt idx="0">
                  <c:v>96.5</c:v>
                </c:pt>
                <c:pt idx="1">
                  <c:v>66.8</c:v>
                </c:pt>
                <c:pt idx="2">
                  <c:v>97.9</c:v>
                </c:pt>
                <c:pt idx="3">
                  <c:v>94.1</c:v>
                </c:pt>
                <c:pt idx="4">
                  <c:v>91.6</c:v>
                </c:pt>
              </c:numCache>
            </c:numRef>
          </c:val>
        </c:ser>
        <c:ser>
          <c:idx val="3"/>
          <c:order val="3"/>
          <c:tx>
            <c:strRef>
              <c:f>DQ38_1!$G$1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DQ38_1!$B$2:$C$6</c:f>
              <c:multiLvlStrCache>
                <c:ptCount val="5"/>
                <c:lvl>
                  <c:pt idx="0">
                    <c:v>Hallways throughout the school</c:v>
                  </c:pt>
                  <c:pt idx="1">
                    <c:v>Outdoor physical activity facilities and sports fields</c:v>
                  </c:pt>
                  <c:pt idx="2">
                    <c:v>Gymnasium or other indoor physical activity facilities</c:v>
                  </c:pt>
                  <c:pt idx="3">
                    <c:v>Cafeteria during lunch</c:v>
                  </c:pt>
                  <c:pt idx="4">
                    <c:v>Cafeteria during breakfast</c:v>
                  </c:pt>
                </c:lvl>
                <c:lvl>
                  <c:pt idx="0">
                    <c:v>e.</c:v>
                  </c:pt>
                  <c:pt idx="1">
                    <c:v>d.</c:v>
                  </c:pt>
                  <c:pt idx="2">
                    <c:v>c.</c:v>
                  </c:pt>
                  <c:pt idx="3">
                    <c:v>b.</c:v>
                  </c:pt>
                  <c:pt idx="4">
                    <c:v>a.</c:v>
                  </c:pt>
                </c:lvl>
              </c:multiLvlStrCache>
            </c:multiLvlStrRef>
          </c:cat>
          <c:val>
            <c:numRef>
              <c:f>DQ38_1!$G$2:$G$6</c:f>
              <c:numCache>
                <c:formatCode>General</c:formatCode>
                <c:ptCount val="5"/>
                <c:pt idx="0">
                  <c:v>100</c:v>
                </c:pt>
                <c:pt idx="1">
                  <c:v>78</c:v>
                </c:pt>
                <c:pt idx="2">
                  <c:v>95.4</c:v>
                </c:pt>
                <c:pt idx="3">
                  <c:v>90.5</c:v>
                </c:pt>
                <c:pt idx="4">
                  <c:v>92.5</c:v>
                </c:pt>
              </c:numCache>
            </c:numRef>
          </c:val>
        </c:ser>
        <c:dLbls>
          <c:showLegendKey val="0"/>
          <c:showVal val="1"/>
          <c:showCatName val="0"/>
          <c:showSerName val="0"/>
          <c:showPercent val="0"/>
          <c:showBubbleSize val="0"/>
        </c:dLbls>
        <c:gapWidth val="300"/>
        <c:overlap val="-4"/>
        <c:axId val="124102528"/>
        <c:axId val="124104064"/>
      </c:barChart>
      <c:catAx>
        <c:axId val="124102528"/>
        <c:scaling>
          <c:orientation val="minMax"/>
        </c:scaling>
        <c:delete val="0"/>
        <c:axPos val="l"/>
        <c:majorTickMark val="none"/>
        <c:minorTickMark val="none"/>
        <c:tickLblPos val="none"/>
        <c:spPr>
          <a:ln w="12700">
            <a:solidFill>
              <a:srgbClr val="000000"/>
            </a:solidFill>
            <a:prstDash val="solid"/>
          </a:ln>
        </c:spPr>
        <c:crossAx val="124104064"/>
        <c:crosses val="autoZero"/>
        <c:auto val="1"/>
        <c:lblAlgn val="ctr"/>
        <c:lblOffset val="100"/>
        <c:tickLblSkip val="1"/>
        <c:noMultiLvlLbl val="1"/>
      </c:catAx>
      <c:valAx>
        <c:axId val="124104064"/>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24102528"/>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v>All Schools</c:v>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DQ04_1!$D$2</c:f>
              <c:numCache>
                <c:formatCode>General</c:formatCode>
                <c:ptCount val="1"/>
                <c:pt idx="0">
                  <c:v>85</c:v>
                </c:pt>
              </c:numCache>
            </c:numRef>
          </c:val>
        </c:ser>
        <c:ser>
          <c:idx val="1"/>
          <c:order val="1"/>
          <c:tx>
            <c:v>Junior/Senior High Schools</c:v>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DQ04_1!$E$2</c:f>
              <c:numCache>
                <c:formatCode>General</c:formatCode>
                <c:ptCount val="1"/>
                <c:pt idx="0">
                  <c:v>72.2</c:v>
                </c:pt>
              </c:numCache>
            </c:numRef>
          </c:val>
        </c:ser>
        <c:ser>
          <c:idx val="2"/>
          <c:order val="2"/>
          <c:tx>
            <c:v>Middle Schools</c:v>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DQ04_1!$F$2</c:f>
              <c:numCache>
                <c:formatCode>General</c:formatCode>
                <c:ptCount val="1"/>
                <c:pt idx="0">
                  <c:v>87.2</c:v>
                </c:pt>
              </c:numCache>
            </c:numRef>
          </c:val>
        </c:ser>
        <c:ser>
          <c:idx val="3"/>
          <c:order val="3"/>
          <c:tx>
            <c:v>High Schools</c:v>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DQ04_1!$G$2</c:f>
              <c:numCache>
                <c:formatCode>General</c:formatCode>
                <c:ptCount val="1"/>
                <c:pt idx="0">
                  <c:v>87.3</c:v>
                </c:pt>
              </c:numCache>
            </c:numRef>
          </c:val>
        </c:ser>
        <c:dLbls>
          <c:showLegendKey val="0"/>
          <c:showVal val="1"/>
          <c:showCatName val="0"/>
          <c:showSerName val="0"/>
          <c:showPercent val="0"/>
          <c:showBubbleSize val="0"/>
        </c:dLbls>
        <c:gapWidth val="300"/>
        <c:overlap val="-4"/>
        <c:axId val="95076352"/>
        <c:axId val="95079040"/>
      </c:barChart>
      <c:catAx>
        <c:axId val="95076352"/>
        <c:scaling>
          <c:orientation val="minMax"/>
        </c:scaling>
        <c:delete val="0"/>
        <c:axPos val="l"/>
        <c:majorTickMark val="none"/>
        <c:minorTickMark val="none"/>
        <c:tickLblPos val="none"/>
        <c:spPr>
          <a:ln w="12700">
            <a:solidFill>
              <a:srgbClr val="000000"/>
            </a:solidFill>
            <a:prstDash val="solid"/>
          </a:ln>
        </c:spPr>
        <c:crossAx val="95079040"/>
        <c:crosses val="autoZero"/>
        <c:auto val="1"/>
        <c:lblAlgn val="ctr"/>
        <c:lblOffset val="100"/>
        <c:tickLblSkip val="1"/>
        <c:noMultiLvlLbl val="1"/>
      </c:catAx>
      <c:valAx>
        <c:axId val="95079040"/>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95076352"/>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v>All Schools</c:v>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DQ39_1!$D$2</c:f>
              <c:numCache>
                <c:formatCode>General</c:formatCode>
                <c:ptCount val="1"/>
                <c:pt idx="0">
                  <c:v>44.6</c:v>
                </c:pt>
              </c:numCache>
            </c:numRef>
          </c:val>
        </c:ser>
        <c:ser>
          <c:idx val="1"/>
          <c:order val="1"/>
          <c:tx>
            <c:v>Junior/Senior High Schools</c:v>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DQ39_1!$E$2</c:f>
              <c:numCache>
                <c:formatCode>General</c:formatCode>
                <c:ptCount val="1"/>
                <c:pt idx="0">
                  <c:v>23.5</c:v>
                </c:pt>
              </c:numCache>
            </c:numRef>
          </c:val>
        </c:ser>
        <c:ser>
          <c:idx val="2"/>
          <c:order val="2"/>
          <c:tx>
            <c:v>Middle Schools</c:v>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DQ39_1!$F$2</c:f>
              <c:numCache>
                <c:formatCode>General</c:formatCode>
                <c:ptCount val="1"/>
                <c:pt idx="0">
                  <c:v>50.7</c:v>
                </c:pt>
              </c:numCache>
            </c:numRef>
          </c:val>
        </c:ser>
        <c:ser>
          <c:idx val="3"/>
          <c:order val="3"/>
          <c:tx>
            <c:v>High Schools</c:v>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DQ39_1!$G$2</c:f>
              <c:numCache>
                <c:formatCode>General</c:formatCode>
                <c:ptCount val="1"/>
                <c:pt idx="0">
                  <c:v>45.6</c:v>
                </c:pt>
              </c:numCache>
            </c:numRef>
          </c:val>
        </c:ser>
        <c:dLbls>
          <c:showLegendKey val="0"/>
          <c:showVal val="1"/>
          <c:showCatName val="0"/>
          <c:showSerName val="0"/>
          <c:showPercent val="0"/>
          <c:showBubbleSize val="0"/>
        </c:dLbls>
        <c:gapWidth val="300"/>
        <c:overlap val="-4"/>
        <c:axId val="124091008"/>
        <c:axId val="124227968"/>
      </c:barChart>
      <c:catAx>
        <c:axId val="124091008"/>
        <c:scaling>
          <c:orientation val="minMax"/>
        </c:scaling>
        <c:delete val="0"/>
        <c:axPos val="l"/>
        <c:majorTickMark val="none"/>
        <c:minorTickMark val="none"/>
        <c:tickLblPos val="none"/>
        <c:spPr>
          <a:ln w="12700">
            <a:solidFill>
              <a:srgbClr val="000000"/>
            </a:solidFill>
            <a:prstDash val="solid"/>
          </a:ln>
        </c:spPr>
        <c:crossAx val="124227968"/>
        <c:crosses val="autoZero"/>
        <c:auto val="1"/>
        <c:lblAlgn val="ctr"/>
        <c:lblOffset val="100"/>
        <c:tickLblSkip val="1"/>
        <c:noMultiLvlLbl val="1"/>
      </c:catAx>
      <c:valAx>
        <c:axId val="1242279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24091008"/>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DQ40_1!$D$1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DQ40_1!$B$2:$C$6</c:f>
              <c:multiLvlStrCache>
                <c:ptCount val="5"/>
                <c:lvl>
                  <c:pt idx="0">
                    <c:v>Pregnancy testing</c:v>
                  </c:pt>
                  <c:pt idx="1">
                    <c:v>STD treatment</c:v>
                  </c:pt>
                  <c:pt idx="2">
                    <c:v>STD testing</c:v>
                  </c:pt>
                  <c:pt idx="3">
                    <c:v>HIV treatment</c:v>
                  </c:pt>
                  <c:pt idx="4">
                    <c:v>HIV testing</c:v>
                  </c:pt>
                </c:lvl>
                <c:lvl>
                  <c:pt idx="0">
                    <c:v>e.</c:v>
                  </c:pt>
                  <c:pt idx="1">
                    <c:v>d.</c:v>
                  </c:pt>
                  <c:pt idx="2">
                    <c:v>c.</c:v>
                  </c:pt>
                  <c:pt idx="3">
                    <c:v>b.</c:v>
                  </c:pt>
                  <c:pt idx="4">
                    <c:v>a.</c:v>
                  </c:pt>
                </c:lvl>
              </c:multiLvlStrCache>
            </c:multiLvlStrRef>
          </c:cat>
          <c:val>
            <c:numRef>
              <c:f>DQ40_1!$D$2:$D$6</c:f>
              <c:numCache>
                <c:formatCode>General</c:formatCode>
                <c:ptCount val="5"/>
                <c:pt idx="0">
                  <c:v>4</c:v>
                </c:pt>
                <c:pt idx="1">
                  <c:v>8.0000000000000004E-4</c:v>
                </c:pt>
                <c:pt idx="2">
                  <c:v>8.0000000000000004E-4</c:v>
                </c:pt>
                <c:pt idx="3">
                  <c:v>8.0000000000000004E-4</c:v>
                </c:pt>
                <c:pt idx="4">
                  <c:v>8.0000000000000004E-4</c:v>
                </c:pt>
              </c:numCache>
            </c:numRef>
          </c:val>
        </c:ser>
        <c:ser>
          <c:idx val="1"/>
          <c:order val="1"/>
          <c:tx>
            <c:strRef>
              <c:f>DQ40_1!$E$1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DQ40_1!$B$2:$C$6</c:f>
              <c:multiLvlStrCache>
                <c:ptCount val="5"/>
                <c:lvl>
                  <c:pt idx="0">
                    <c:v>Pregnancy testing</c:v>
                  </c:pt>
                  <c:pt idx="1">
                    <c:v>STD treatment</c:v>
                  </c:pt>
                  <c:pt idx="2">
                    <c:v>STD testing</c:v>
                  </c:pt>
                  <c:pt idx="3">
                    <c:v>HIV treatment</c:v>
                  </c:pt>
                  <c:pt idx="4">
                    <c:v>HIV testing</c:v>
                  </c:pt>
                </c:lvl>
                <c:lvl>
                  <c:pt idx="0">
                    <c:v>e.</c:v>
                  </c:pt>
                  <c:pt idx="1">
                    <c:v>d.</c:v>
                  </c:pt>
                  <c:pt idx="2">
                    <c:v>c.</c:v>
                  </c:pt>
                  <c:pt idx="3">
                    <c:v>b.</c:v>
                  </c:pt>
                  <c:pt idx="4">
                    <c:v>a.</c:v>
                  </c:pt>
                </c:lvl>
              </c:multiLvlStrCache>
            </c:multiLvlStrRef>
          </c:cat>
          <c:val>
            <c:numRef>
              <c:f>DQ40_1!$E$2:$E$6</c:f>
              <c:numCache>
                <c:formatCode>General</c:formatCode>
                <c:ptCount val="5"/>
                <c:pt idx="0">
                  <c:v>8.0000000000000004E-4</c:v>
                </c:pt>
                <c:pt idx="1">
                  <c:v>8.0000000000000004E-4</c:v>
                </c:pt>
                <c:pt idx="2">
                  <c:v>8.0000000000000004E-4</c:v>
                </c:pt>
                <c:pt idx="3">
                  <c:v>8.0000000000000004E-4</c:v>
                </c:pt>
                <c:pt idx="4">
                  <c:v>8.0000000000000004E-4</c:v>
                </c:pt>
              </c:numCache>
            </c:numRef>
          </c:val>
        </c:ser>
        <c:ser>
          <c:idx val="2"/>
          <c:order val="2"/>
          <c:tx>
            <c:strRef>
              <c:f>DQ40_1!$F$1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DQ40_1!$B$2:$C$6</c:f>
              <c:multiLvlStrCache>
                <c:ptCount val="5"/>
                <c:lvl>
                  <c:pt idx="0">
                    <c:v>Pregnancy testing</c:v>
                  </c:pt>
                  <c:pt idx="1">
                    <c:v>STD treatment</c:v>
                  </c:pt>
                  <c:pt idx="2">
                    <c:v>STD testing</c:v>
                  </c:pt>
                  <c:pt idx="3">
                    <c:v>HIV treatment</c:v>
                  </c:pt>
                  <c:pt idx="4">
                    <c:v>HIV testing</c:v>
                  </c:pt>
                </c:lvl>
                <c:lvl>
                  <c:pt idx="0">
                    <c:v>e.</c:v>
                  </c:pt>
                  <c:pt idx="1">
                    <c:v>d.</c:v>
                  </c:pt>
                  <c:pt idx="2">
                    <c:v>c.</c:v>
                  </c:pt>
                  <c:pt idx="3">
                    <c:v>b.</c:v>
                  </c:pt>
                  <c:pt idx="4">
                    <c:v>a.</c:v>
                  </c:pt>
                </c:lvl>
              </c:multiLvlStrCache>
            </c:multiLvlStrRef>
          </c:cat>
          <c:val>
            <c:numRef>
              <c:f>DQ40_1!$F$2:$F$6</c:f>
              <c:numCache>
                <c:formatCode>General</c:formatCode>
                <c:ptCount val="5"/>
                <c:pt idx="0">
                  <c:v>1.6</c:v>
                </c:pt>
                <c:pt idx="1">
                  <c:v>8.0000000000000004E-4</c:v>
                </c:pt>
                <c:pt idx="2">
                  <c:v>8.0000000000000004E-4</c:v>
                </c:pt>
                <c:pt idx="3">
                  <c:v>8.0000000000000004E-4</c:v>
                </c:pt>
                <c:pt idx="4">
                  <c:v>8.0000000000000004E-4</c:v>
                </c:pt>
              </c:numCache>
            </c:numRef>
          </c:val>
        </c:ser>
        <c:ser>
          <c:idx val="3"/>
          <c:order val="3"/>
          <c:tx>
            <c:strRef>
              <c:f>DQ40_1!$G$1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DQ40_1!$B$2:$C$6</c:f>
              <c:multiLvlStrCache>
                <c:ptCount val="5"/>
                <c:lvl>
                  <c:pt idx="0">
                    <c:v>Pregnancy testing</c:v>
                  </c:pt>
                  <c:pt idx="1">
                    <c:v>STD treatment</c:v>
                  </c:pt>
                  <c:pt idx="2">
                    <c:v>STD testing</c:v>
                  </c:pt>
                  <c:pt idx="3">
                    <c:v>HIV treatment</c:v>
                  </c:pt>
                  <c:pt idx="4">
                    <c:v>HIV testing</c:v>
                  </c:pt>
                </c:lvl>
                <c:lvl>
                  <c:pt idx="0">
                    <c:v>e.</c:v>
                  </c:pt>
                  <c:pt idx="1">
                    <c:v>d.</c:v>
                  </c:pt>
                  <c:pt idx="2">
                    <c:v>c.</c:v>
                  </c:pt>
                  <c:pt idx="3">
                    <c:v>b.</c:v>
                  </c:pt>
                  <c:pt idx="4">
                    <c:v>a.</c:v>
                  </c:pt>
                </c:lvl>
              </c:multiLvlStrCache>
            </c:multiLvlStrRef>
          </c:cat>
          <c:val>
            <c:numRef>
              <c:f>DQ40_1!$G$2:$G$6</c:f>
              <c:numCache>
                <c:formatCode>General</c:formatCode>
                <c:ptCount val="5"/>
                <c:pt idx="0">
                  <c:v>8.5</c:v>
                </c:pt>
                <c:pt idx="1">
                  <c:v>8.0000000000000004E-4</c:v>
                </c:pt>
                <c:pt idx="2">
                  <c:v>8.0000000000000004E-4</c:v>
                </c:pt>
                <c:pt idx="3">
                  <c:v>8.0000000000000004E-4</c:v>
                </c:pt>
                <c:pt idx="4">
                  <c:v>8.0000000000000004E-4</c:v>
                </c:pt>
              </c:numCache>
            </c:numRef>
          </c:val>
        </c:ser>
        <c:dLbls>
          <c:showLegendKey val="0"/>
          <c:showVal val="1"/>
          <c:showCatName val="0"/>
          <c:showSerName val="0"/>
          <c:showPercent val="0"/>
          <c:showBubbleSize val="0"/>
        </c:dLbls>
        <c:gapWidth val="300"/>
        <c:overlap val="-4"/>
        <c:axId val="124151680"/>
        <c:axId val="124153216"/>
      </c:barChart>
      <c:catAx>
        <c:axId val="124151680"/>
        <c:scaling>
          <c:orientation val="minMax"/>
        </c:scaling>
        <c:delete val="0"/>
        <c:axPos val="l"/>
        <c:majorTickMark val="none"/>
        <c:minorTickMark val="none"/>
        <c:tickLblPos val="none"/>
        <c:spPr>
          <a:ln w="12700">
            <a:solidFill>
              <a:srgbClr val="000000"/>
            </a:solidFill>
            <a:prstDash val="solid"/>
          </a:ln>
        </c:spPr>
        <c:crossAx val="124153216"/>
        <c:crosses val="autoZero"/>
        <c:auto val="1"/>
        <c:lblAlgn val="ctr"/>
        <c:lblOffset val="100"/>
        <c:tickLblSkip val="1"/>
        <c:noMultiLvlLbl val="1"/>
      </c:catAx>
      <c:valAx>
        <c:axId val="124153216"/>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24151680"/>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DQ40_2!$D$1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DQ40_2!$B$2:$C$6</c:f>
              <c:multiLvlStrCache>
                <c:ptCount val="5"/>
                <c:lvl>
                  <c:pt idx="0">
                    <c:v>Human papillomavirus (HPV) vaccine administration</c:v>
                  </c:pt>
                  <c:pt idx="1">
                    <c:v>Prenatal care</c:v>
                  </c:pt>
                  <c:pt idx="2">
                    <c:v>Provision of contraceptives other than condoms (e.g., birth control pill, birth control shot, intrauterine device [IUD])</c:v>
                  </c:pt>
                  <c:pt idx="3">
                    <c:v>Provision of condom-compatible lubricants (i.e., water- or silicone-based)</c:v>
                  </c:pt>
                  <c:pt idx="4">
                    <c:v>Provision of condoms</c:v>
                  </c:pt>
                </c:lvl>
                <c:lvl>
                  <c:pt idx="0">
                    <c:v>j.</c:v>
                  </c:pt>
                  <c:pt idx="1">
                    <c:v>i.</c:v>
                  </c:pt>
                  <c:pt idx="2">
                    <c:v>h.</c:v>
                  </c:pt>
                  <c:pt idx="3">
                    <c:v>g.</c:v>
                  </c:pt>
                  <c:pt idx="4">
                    <c:v>f.</c:v>
                  </c:pt>
                </c:lvl>
              </c:multiLvlStrCache>
            </c:multiLvlStrRef>
          </c:cat>
          <c:val>
            <c:numRef>
              <c:f>DQ40_2!$D$2:$D$6</c:f>
              <c:numCache>
                <c:formatCode>General</c:formatCode>
                <c:ptCount val="5"/>
                <c:pt idx="0">
                  <c:v>1.6</c:v>
                </c:pt>
                <c:pt idx="1">
                  <c:v>5</c:v>
                </c:pt>
                <c:pt idx="2">
                  <c:v>8.0000000000000004E-4</c:v>
                </c:pt>
                <c:pt idx="3">
                  <c:v>8.0000000000000004E-4</c:v>
                </c:pt>
                <c:pt idx="4">
                  <c:v>1.6</c:v>
                </c:pt>
              </c:numCache>
            </c:numRef>
          </c:val>
        </c:ser>
        <c:ser>
          <c:idx val="1"/>
          <c:order val="1"/>
          <c:tx>
            <c:strRef>
              <c:f>DQ40_2!$E$1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DQ40_2!$B$2:$C$6</c:f>
              <c:multiLvlStrCache>
                <c:ptCount val="5"/>
                <c:lvl>
                  <c:pt idx="0">
                    <c:v>Human papillomavirus (HPV) vaccine administration</c:v>
                  </c:pt>
                  <c:pt idx="1">
                    <c:v>Prenatal care</c:v>
                  </c:pt>
                  <c:pt idx="2">
                    <c:v>Provision of contraceptives other than condoms (e.g., birth control pill, birth control shot, intrauterine device [IUD])</c:v>
                  </c:pt>
                  <c:pt idx="3">
                    <c:v>Provision of condom-compatible lubricants (i.e., water- or silicone-based)</c:v>
                  </c:pt>
                  <c:pt idx="4">
                    <c:v>Provision of condoms</c:v>
                  </c:pt>
                </c:lvl>
                <c:lvl>
                  <c:pt idx="0">
                    <c:v>j.</c:v>
                  </c:pt>
                  <c:pt idx="1">
                    <c:v>i.</c:v>
                  </c:pt>
                  <c:pt idx="2">
                    <c:v>h.</c:v>
                  </c:pt>
                  <c:pt idx="3">
                    <c:v>g.</c:v>
                  </c:pt>
                  <c:pt idx="4">
                    <c:v>f.</c:v>
                  </c:pt>
                </c:lvl>
              </c:multiLvlStrCache>
            </c:multiLvlStrRef>
          </c:cat>
          <c:val>
            <c:numRef>
              <c:f>DQ40_2!$E$2:$E$6</c:f>
              <c:numCache>
                <c:formatCode>General</c:formatCode>
                <c:ptCount val="5"/>
                <c:pt idx="0">
                  <c:v>8.0000000000000004E-4</c:v>
                </c:pt>
                <c:pt idx="1">
                  <c:v>8.0000000000000004E-4</c:v>
                </c:pt>
                <c:pt idx="2">
                  <c:v>8.0000000000000004E-4</c:v>
                </c:pt>
                <c:pt idx="3">
                  <c:v>8.0000000000000004E-4</c:v>
                </c:pt>
                <c:pt idx="4">
                  <c:v>5.6</c:v>
                </c:pt>
              </c:numCache>
            </c:numRef>
          </c:val>
        </c:ser>
        <c:ser>
          <c:idx val="2"/>
          <c:order val="2"/>
          <c:tx>
            <c:strRef>
              <c:f>DQ40_2!$F$1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DQ40_2!$B$2:$C$6</c:f>
              <c:multiLvlStrCache>
                <c:ptCount val="5"/>
                <c:lvl>
                  <c:pt idx="0">
                    <c:v>Human papillomavirus (HPV) vaccine administration</c:v>
                  </c:pt>
                  <c:pt idx="1">
                    <c:v>Prenatal care</c:v>
                  </c:pt>
                  <c:pt idx="2">
                    <c:v>Provision of contraceptives other than condoms (e.g., birth control pill, birth control shot, intrauterine device [IUD])</c:v>
                  </c:pt>
                  <c:pt idx="3">
                    <c:v>Provision of condom-compatible lubricants (i.e., water- or silicone-based)</c:v>
                  </c:pt>
                  <c:pt idx="4">
                    <c:v>Provision of condoms</c:v>
                  </c:pt>
                </c:lvl>
                <c:lvl>
                  <c:pt idx="0">
                    <c:v>j.</c:v>
                  </c:pt>
                  <c:pt idx="1">
                    <c:v>i.</c:v>
                  </c:pt>
                  <c:pt idx="2">
                    <c:v>h.</c:v>
                  </c:pt>
                  <c:pt idx="3">
                    <c:v>g.</c:v>
                  </c:pt>
                  <c:pt idx="4">
                    <c:v>f.</c:v>
                  </c:pt>
                </c:lvl>
              </c:multiLvlStrCache>
            </c:multiLvlStrRef>
          </c:cat>
          <c:val>
            <c:numRef>
              <c:f>DQ40_2!$F$2:$F$6</c:f>
              <c:numCache>
                <c:formatCode>General</c:formatCode>
                <c:ptCount val="5"/>
                <c:pt idx="0">
                  <c:v>1.6</c:v>
                </c:pt>
                <c:pt idx="1">
                  <c:v>5.5</c:v>
                </c:pt>
                <c:pt idx="2">
                  <c:v>8.0000000000000004E-4</c:v>
                </c:pt>
                <c:pt idx="3">
                  <c:v>8.0000000000000004E-4</c:v>
                </c:pt>
                <c:pt idx="4">
                  <c:v>8.0000000000000004E-4</c:v>
                </c:pt>
              </c:numCache>
            </c:numRef>
          </c:val>
        </c:ser>
        <c:ser>
          <c:idx val="3"/>
          <c:order val="3"/>
          <c:tx>
            <c:strRef>
              <c:f>DQ40_2!$G$1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DQ40_2!$B$2:$C$6</c:f>
              <c:multiLvlStrCache>
                <c:ptCount val="5"/>
                <c:lvl>
                  <c:pt idx="0">
                    <c:v>Human papillomavirus (HPV) vaccine administration</c:v>
                  </c:pt>
                  <c:pt idx="1">
                    <c:v>Prenatal care</c:v>
                  </c:pt>
                  <c:pt idx="2">
                    <c:v>Provision of contraceptives other than condoms (e.g., birth control pill, birth control shot, intrauterine device [IUD])</c:v>
                  </c:pt>
                  <c:pt idx="3">
                    <c:v>Provision of condom-compatible lubricants (i.e., water- or silicone-based)</c:v>
                  </c:pt>
                  <c:pt idx="4">
                    <c:v>Provision of condoms</c:v>
                  </c:pt>
                </c:lvl>
                <c:lvl>
                  <c:pt idx="0">
                    <c:v>j.</c:v>
                  </c:pt>
                  <c:pt idx="1">
                    <c:v>i.</c:v>
                  </c:pt>
                  <c:pt idx="2">
                    <c:v>h.</c:v>
                  </c:pt>
                  <c:pt idx="3">
                    <c:v>g.</c:v>
                  </c:pt>
                  <c:pt idx="4">
                    <c:v>f.</c:v>
                  </c:pt>
                </c:lvl>
              </c:multiLvlStrCache>
            </c:multiLvlStrRef>
          </c:cat>
          <c:val>
            <c:numRef>
              <c:f>DQ40_2!$G$2:$G$6</c:f>
              <c:numCache>
                <c:formatCode>General</c:formatCode>
                <c:ptCount val="5"/>
                <c:pt idx="0">
                  <c:v>2.2000000000000002</c:v>
                </c:pt>
                <c:pt idx="1">
                  <c:v>6.3</c:v>
                </c:pt>
                <c:pt idx="2">
                  <c:v>8.0000000000000004E-4</c:v>
                </c:pt>
                <c:pt idx="3">
                  <c:v>8.0000000000000004E-4</c:v>
                </c:pt>
                <c:pt idx="4">
                  <c:v>2.1</c:v>
                </c:pt>
              </c:numCache>
            </c:numRef>
          </c:val>
        </c:ser>
        <c:dLbls>
          <c:showLegendKey val="0"/>
          <c:showVal val="1"/>
          <c:showCatName val="0"/>
          <c:showSerName val="0"/>
          <c:showPercent val="0"/>
          <c:showBubbleSize val="0"/>
        </c:dLbls>
        <c:gapWidth val="300"/>
        <c:overlap val="-4"/>
        <c:axId val="124604800"/>
        <c:axId val="124606336"/>
      </c:barChart>
      <c:catAx>
        <c:axId val="124604800"/>
        <c:scaling>
          <c:orientation val="minMax"/>
        </c:scaling>
        <c:delete val="0"/>
        <c:axPos val="l"/>
        <c:majorTickMark val="none"/>
        <c:minorTickMark val="none"/>
        <c:tickLblPos val="none"/>
        <c:spPr>
          <a:ln w="12700">
            <a:solidFill>
              <a:srgbClr val="000000"/>
            </a:solidFill>
            <a:prstDash val="solid"/>
          </a:ln>
        </c:spPr>
        <c:crossAx val="124606336"/>
        <c:crosses val="autoZero"/>
        <c:auto val="1"/>
        <c:lblAlgn val="ctr"/>
        <c:lblOffset val="100"/>
        <c:tickLblSkip val="1"/>
        <c:noMultiLvlLbl val="1"/>
      </c:catAx>
      <c:valAx>
        <c:axId val="124606336"/>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24604800"/>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DQ41_1!$D$1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DQ41_1!$B$2:$C$6</c:f>
              <c:multiLvlStrCache>
                <c:ptCount val="5"/>
                <c:lvl>
                  <c:pt idx="0">
                    <c:v>Pregnancy testing</c:v>
                  </c:pt>
                  <c:pt idx="1">
                    <c:v>STD treatment</c:v>
                  </c:pt>
                  <c:pt idx="2">
                    <c:v>STD testing</c:v>
                  </c:pt>
                  <c:pt idx="3">
                    <c:v>HIV treatment</c:v>
                  </c:pt>
                  <c:pt idx="4">
                    <c:v>HIV testing</c:v>
                  </c:pt>
                </c:lvl>
                <c:lvl>
                  <c:pt idx="0">
                    <c:v>e.</c:v>
                  </c:pt>
                  <c:pt idx="1">
                    <c:v>d.</c:v>
                  </c:pt>
                  <c:pt idx="2">
                    <c:v>c.</c:v>
                  </c:pt>
                  <c:pt idx="3">
                    <c:v>b.</c:v>
                  </c:pt>
                  <c:pt idx="4">
                    <c:v>a.</c:v>
                  </c:pt>
                </c:lvl>
              </c:multiLvlStrCache>
            </c:multiLvlStrRef>
          </c:cat>
          <c:val>
            <c:numRef>
              <c:f>DQ41_1!$D$2:$D$6</c:f>
              <c:numCache>
                <c:formatCode>General</c:formatCode>
                <c:ptCount val="5"/>
                <c:pt idx="0">
                  <c:v>71</c:v>
                </c:pt>
                <c:pt idx="1">
                  <c:v>67.2</c:v>
                </c:pt>
                <c:pt idx="2">
                  <c:v>69</c:v>
                </c:pt>
                <c:pt idx="3">
                  <c:v>65.8</c:v>
                </c:pt>
                <c:pt idx="4">
                  <c:v>67.599999999999994</c:v>
                </c:pt>
              </c:numCache>
            </c:numRef>
          </c:val>
        </c:ser>
        <c:ser>
          <c:idx val="1"/>
          <c:order val="1"/>
          <c:tx>
            <c:strRef>
              <c:f>DQ41_1!$E$1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DQ41_1!$B$2:$C$6</c:f>
              <c:multiLvlStrCache>
                <c:ptCount val="5"/>
                <c:lvl>
                  <c:pt idx="0">
                    <c:v>Pregnancy testing</c:v>
                  </c:pt>
                  <c:pt idx="1">
                    <c:v>STD treatment</c:v>
                  </c:pt>
                  <c:pt idx="2">
                    <c:v>STD testing</c:v>
                  </c:pt>
                  <c:pt idx="3">
                    <c:v>HIV treatment</c:v>
                  </c:pt>
                  <c:pt idx="4">
                    <c:v>HIV testing</c:v>
                  </c:pt>
                </c:lvl>
                <c:lvl>
                  <c:pt idx="0">
                    <c:v>e.</c:v>
                  </c:pt>
                  <c:pt idx="1">
                    <c:v>d.</c:v>
                  </c:pt>
                  <c:pt idx="2">
                    <c:v>c.</c:v>
                  </c:pt>
                  <c:pt idx="3">
                    <c:v>b.</c:v>
                  </c:pt>
                  <c:pt idx="4">
                    <c:v>a.</c:v>
                  </c:pt>
                </c:lvl>
              </c:multiLvlStrCache>
            </c:multiLvlStrRef>
          </c:cat>
          <c:val>
            <c:numRef>
              <c:f>DQ41_1!$E$2:$E$6</c:f>
              <c:numCache>
                <c:formatCode>General</c:formatCode>
                <c:ptCount val="5"/>
                <c:pt idx="0">
                  <c:v>66.599999999999994</c:v>
                </c:pt>
                <c:pt idx="1">
                  <c:v>58.7</c:v>
                </c:pt>
                <c:pt idx="2">
                  <c:v>58.7</c:v>
                </c:pt>
                <c:pt idx="3">
                  <c:v>55.5</c:v>
                </c:pt>
                <c:pt idx="4">
                  <c:v>55.5</c:v>
                </c:pt>
              </c:numCache>
            </c:numRef>
          </c:val>
        </c:ser>
        <c:ser>
          <c:idx val="2"/>
          <c:order val="2"/>
          <c:tx>
            <c:strRef>
              <c:f>DQ41_1!$F$1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DQ41_1!$B$2:$C$6</c:f>
              <c:multiLvlStrCache>
                <c:ptCount val="5"/>
                <c:lvl>
                  <c:pt idx="0">
                    <c:v>Pregnancy testing</c:v>
                  </c:pt>
                  <c:pt idx="1">
                    <c:v>STD treatment</c:v>
                  </c:pt>
                  <c:pt idx="2">
                    <c:v>STD testing</c:v>
                  </c:pt>
                  <c:pt idx="3">
                    <c:v>HIV treatment</c:v>
                  </c:pt>
                  <c:pt idx="4">
                    <c:v>HIV testing</c:v>
                  </c:pt>
                </c:lvl>
                <c:lvl>
                  <c:pt idx="0">
                    <c:v>e.</c:v>
                  </c:pt>
                  <c:pt idx="1">
                    <c:v>d.</c:v>
                  </c:pt>
                  <c:pt idx="2">
                    <c:v>c.</c:v>
                  </c:pt>
                  <c:pt idx="3">
                    <c:v>b.</c:v>
                  </c:pt>
                  <c:pt idx="4">
                    <c:v>a.</c:v>
                  </c:pt>
                </c:lvl>
              </c:multiLvlStrCache>
            </c:multiLvlStrRef>
          </c:cat>
          <c:val>
            <c:numRef>
              <c:f>DQ41_1!$F$2:$F$6</c:f>
              <c:numCache>
                <c:formatCode>General</c:formatCode>
                <c:ptCount val="5"/>
                <c:pt idx="0">
                  <c:v>62.4</c:v>
                </c:pt>
                <c:pt idx="1">
                  <c:v>62</c:v>
                </c:pt>
                <c:pt idx="2">
                  <c:v>63.9</c:v>
                </c:pt>
                <c:pt idx="3">
                  <c:v>62</c:v>
                </c:pt>
                <c:pt idx="4">
                  <c:v>63.9</c:v>
                </c:pt>
              </c:numCache>
            </c:numRef>
          </c:val>
        </c:ser>
        <c:ser>
          <c:idx val="3"/>
          <c:order val="3"/>
          <c:tx>
            <c:strRef>
              <c:f>DQ41_1!$G$1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DQ41_1!$B$2:$C$6</c:f>
              <c:multiLvlStrCache>
                <c:ptCount val="5"/>
                <c:lvl>
                  <c:pt idx="0">
                    <c:v>Pregnancy testing</c:v>
                  </c:pt>
                  <c:pt idx="1">
                    <c:v>STD treatment</c:v>
                  </c:pt>
                  <c:pt idx="2">
                    <c:v>STD testing</c:v>
                  </c:pt>
                  <c:pt idx="3">
                    <c:v>HIV treatment</c:v>
                  </c:pt>
                  <c:pt idx="4">
                    <c:v>HIV testing</c:v>
                  </c:pt>
                </c:lvl>
                <c:lvl>
                  <c:pt idx="0">
                    <c:v>e.</c:v>
                  </c:pt>
                  <c:pt idx="1">
                    <c:v>d.</c:v>
                  </c:pt>
                  <c:pt idx="2">
                    <c:v>c.</c:v>
                  </c:pt>
                  <c:pt idx="3">
                    <c:v>b.</c:v>
                  </c:pt>
                  <c:pt idx="4">
                    <c:v>a.</c:v>
                  </c:pt>
                </c:lvl>
              </c:multiLvlStrCache>
            </c:multiLvlStrRef>
          </c:cat>
          <c:val>
            <c:numRef>
              <c:f>DQ41_1!$G$2:$G$6</c:f>
              <c:numCache>
                <c:formatCode>General</c:formatCode>
                <c:ptCount val="5"/>
                <c:pt idx="0">
                  <c:v>83</c:v>
                </c:pt>
                <c:pt idx="1">
                  <c:v>76.599999999999994</c:v>
                </c:pt>
                <c:pt idx="2">
                  <c:v>78.7</c:v>
                </c:pt>
                <c:pt idx="3">
                  <c:v>74.400000000000006</c:v>
                </c:pt>
                <c:pt idx="4">
                  <c:v>76.5</c:v>
                </c:pt>
              </c:numCache>
            </c:numRef>
          </c:val>
        </c:ser>
        <c:dLbls>
          <c:showLegendKey val="0"/>
          <c:showVal val="1"/>
          <c:showCatName val="0"/>
          <c:showSerName val="0"/>
          <c:showPercent val="0"/>
          <c:showBubbleSize val="0"/>
        </c:dLbls>
        <c:gapWidth val="300"/>
        <c:overlap val="-4"/>
        <c:axId val="124973824"/>
        <c:axId val="124975360"/>
      </c:barChart>
      <c:catAx>
        <c:axId val="124973824"/>
        <c:scaling>
          <c:orientation val="minMax"/>
        </c:scaling>
        <c:delete val="0"/>
        <c:axPos val="l"/>
        <c:majorTickMark val="none"/>
        <c:minorTickMark val="none"/>
        <c:tickLblPos val="none"/>
        <c:spPr>
          <a:ln w="12700">
            <a:solidFill>
              <a:srgbClr val="000000"/>
            </a:solidFill>
            <a:prstDash val="solid"/>
          </a:ln>
        </c:spPr>
        <c:crossAx val="124975360"/>
        <c:crosses val="autoZero"/>
        <c:auto val="1"/>
        <c:lblAlgn val="ctr"/>
        <c:lblOffset val="100"/>
        <c:tickLblSkip val="1"/>
        <c:noMultiLvlLbl val="1"/>
      </c:catAx>
      <c:valAx>
        <c:axId val="124975360"/>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24973824"/>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DQ41_2!$D$1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DQ41_2!$B$2:$C$6</c:f>
              <c:multiLvlStrCache>
                <c:ptCount val="5"/>
                <c:lvl>
                  <c:pt idx="0">
                    <c:v>Human papillomavirus (HPV) vaccine administration</c:v>
                  </c:pt>
                  <c:pt idx="1">
                    <c:v>Prenatal care</c:v>
                  </c:pt>
                  <c:pt idx="2">
                    <c:v>Provision of contraceptives other than condoms (e.g., birth control pill, birth control shot, intrauterine device [IUD])</c:v>
                  </c:pt>
                  <c:pt idx="3">
                    <c:v>Provision of condom-compatible lubricants (i.e., water- or silicone-based)</c:v>
                  </c:pt>
                  <c:pt idx="4">
                    <c:v>Provision of condoms</c:v>
                  </c:pt>
                </c:lvl>
                <c:lvl>
                  <c:pt idx="0">
                    <c:v>j.</c:v>
                  </c:pt>
                  <c:pt idx="1">
                    <c:v>i.</c:v>
                  </c:pt>
                  <c:pt idx="2">
                    <c:v>h.</c:v>
                  </c:pt>
                  <c:pt idx="3">
                    <c:v>g.</c:v>
                  </c:pt>
                  <c:pt idx="4">
                    <c:v>f.</c:v>
                  </c:pt>
                </c:lvl>
              </c:multiLvlStrCache>
            </c:multiLvlStrRef>
          </c:cat>
          <c:val>
            <c:numRef>
              <c:f>DQ41_2!$D$2:$D$6</c:f>
              <c:numCache>
                <c:formatCode>General</c:formatCode>
                <c:ptCount val="5"/>
                <c:pt idx="0">
                  <c:v>63.4</c:v>
                </c:pt>
                <c:pt idx="1">
                  <c:v>68.5</c:v>
                </c:pt>
                <c:pt idx="2">
                  <c:v>55.8</c:v>
                </c:pt>
                <c:pt idx="3">
                  <c:v>52.2</c:v>
                </c:pt>
                <c:pt idx="4">
                  <c:v>56.2</c:v>
                </c:pt>
              </c:numCache>
            </c:numRef>
          </c:val>
        </c:ser>
        <c:ser>
          <c:idx val="1"/>
          <c:order val="1"/>
          <c:tx>
            <c:strRef>
              <c:f>DQ41_2!$E$1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DQ41_2!$B$2:$C$6</c:f>
              <c:multiLvlStrCache>
                <c:ptCount val="5"/>
                <c:lvl>
                  <c:pt idx="0">
                    <c:v>Human papillomavirus (HPV) vaccine administration</c:v>
                  </c:pt>
                  <c:pt idx="1">
                    <c:v>Prenatal care</c:v>
                  </c:pt>
                  <c:pt idx="2">
                    <c:v>Provision of contraceptives other than condoms (e.g., birth control pill, birth control shot, intrauterine device [IUD])</c:v>
                  </c:pt>
                  <c:pt idx="3">
                    <c:v>Provision of condom-compatible lubricants (i.e., water- or silicone-based)</c:v>
                  </c:pt>
                  <c:pt idx="4">
                    <c:v>Provision of condoms</c:v>
                  </c:pt>
                </c:lvl>
                <c:lvl>
                  <c:pt idx="0">
                    <c:v>j.</c:v>
                  </c:pt>
                  <c:pt idx="1">
                    <c:v>i.</c:v>
                  </c:pt>
                  <c:pt idx="2">
                    <c:v>h.</c:v>
                  </c:pt>
                  <c:pt idx="3">
                    <c:v>g.</c:v>
                  </c:pt>
                  <c:pt idx="4">
                    <c:v>f.</c:v>
                  </c:pt>
                </c:lvl>
              </c:multiLvlStrCache>
            </c:multiLvlStrRef>
          </c:cat>
          <c:val>
            <c:numRef>
              <c:f>DQ41_2!$E$2:$E$6</c:f>
              <c:numCache>
                <c:formatCode>General</c:formatCode>
                <c:ptCount val="5"/>
                <c:pt idx="0">
                  <c:v>61</c:v>
                </c:pt>
                <c:pt idx="1">
                  <c:v>66.599999999999994</c:v>
                </c:pt>
                <c:pt idx="2">
                  <c:v>49.9</c:v>
                </c:pt>
                <c:pt idx="3">
                  <c:v>44.3</c:v>
                </c:pt>
                <c:pt idx="4">
                  <c:v>49.9</c:v>
                </c:pt>
              </c:numCache>
            </c:numRef>
          </c:val>
        </c:ser>
        <c:ser>
          <c:idx val="2"/>
          <c:order val="2"/>
          <c:tx>
            <c:strRef>
              <c:f>DQ41_2!$F$1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DQ41_2!$B$2:$C$6</c:f>
              <c:multiLvlStrCache>
                <c:ptCount val="5"/>
                <c:lvl>
                  <c:pt idx="0">
                    <c:v>Human papillomavirus (HPV) vaccine administration</c:v>
                  </c:pt>
                  <c:pt idx="1">
                    <c:v>Prenatal care</c:v>
                  </c:pt>
                  <c:pt idx="2">
                    <c:v>Provision of contraceptives other than condoms (e.g., birth control pill, birth control shot, intrauterine device [IUD])</c:v>
                  </c:pt>
                  <c:pt idx="3">
                    <c:v>Provision of condom-compatible lubricants (i.e., water- or silicone-based)</c:v>
                  </c:pt>
                  <c:pt idx="4">
                    <c:v>Provision of condoms</c:v>
                  </c:pt>
                </c:lvl>
                <c:lvl>
                  <c:pt idx="0">
                    <c:v>j.</c:v>
                  </c:pt>
                  <c:pt idx="1">
                    <c:v>i.</c:v>
                  </c:pt>
                  <c:pt idx="2">
                    <c:v>h.</c:v>
                  </c:pt>
                  <c:pt idx="3">
                    <c:v>g.</c:v>
                  </c:pt>
                  <c:pt idx="4">
                    <c:v>f.</c:v>
                  </c:pt>
                </c:lvl>
              </c:multiLvlStrCache>
            </c:multiLvlStrRef>
          </c:cat>
          <c:val>
            <c:numRef>
              <c:f>DQ41_2!$F$2:$F$6</c:f>
              <c:numCache>
                <c:formatCode>General</c:formatCode>
                <c:ptCount val="5"/>
                <c:pt idx="0">
                  <c:v>58.4</c:v>
                </c:pt>
                <c:pt idx="1">
                  <c:v>60.4</c:v>
                </c:pt>
                <c:pt idx="2">
                  <c:v>55.4</c:v>
                </c:pt>
                <c:pt idx="3">
                  <c:v>52.1</c:v>
                </c:pt>
                <c:pt idx="4">
                  <c:v>55.4</c:v>
                </c:pt>
              </c:numCache>
            </c:numRef>
          </c:val>
        </c:ser>
        <c:ser>
          <c:idx val="3"/>
          <c:order val="3"/>
          <c:tx>
            <c:strRef>
              <c:f>DQ41_2!$G$1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DQ41_2!$B$2:$C$6</c:f>
              <c:multiLvlStrCache>
                <c:ptCount val="5"/>
                <c:lvl>
                  <c:pt idx="0">
                    <c:v>Human papillomavirus (HPV) vaccine administration</c:v>
                  </c:pt>
                  <c:pt idx="1">
                    <c:v>Prenatal care</c:v>
                  </c:pt>
                  <c:pt idx="2">
                    <c:v>Provision of contraceptives other than condoms (e.g., birth control pill, birth control shot, intrauterine device [IUD])</c:v>
                  </c:pt>
                  <c:pt idx="3">
                    <c:v>Provision of condom-compatible lubricants (i.e., water- or silicone-based)</c:v>
                  </c:pt>
                  <c:pt idx="4">
                    <c:v>Provision of condoms</c:v>
                  </c:pt>
                </c:lvl>
                <c:lvl>
                  <c:pt idx="0">
                    <c:v>j.</c:v>
                  </c:pt>
                  <c:pt idx="1">
                    <c:v>i.</c:v>
                  </c:pt>
                  <c:pt idx="2">
                    <c:v>h.</c:v>
                  </c:pt>
                  <c:pt idx="3">
                    <c:v>g.</c:v>
                  </c:pt>
                  <c:pt idx="4">
                    <c:v>f.</c:v>
                  </c:pt>
                </c:lvl>
              </c:multiLvlStrCache>
            </c:multiLvlStrRef>
          </c:cat>
          <c:val>
            <c:numRef>
              <c:f>DQ41_2!$G$2:$G$6</c:f>
              <c:numCache>
                <c:formatCode>General</c:formatCode>
                <c:ptCount val="5"/>
                <c:pt idx="0">
                  <c:v>70.2</c:v>
                </c:pt>
                <c:pt idx="1">
                  <c:v>78.7</c:v>
                </c:pt>
                <c:pt idx="2">
                  <c:v>58.7</c:v>
                </c:pt>
                <c:pt idx="3">
                  <c:v>55.3</c:v>
                </c:pt>
                <c:pt idx="4">
                  <c:v>59.6</c:v>
                </c:pt>
              </c:numCache>
            </c:numRef>
          </c:val>
        </c:ser>
        <c:dLbls>
          <c:showLegendKey val="0"/>
          <c:showVal val="1"/>
          <c:showCatName val="0"/>
          <c:showSerName val="0"/>
          <c:showPercent val="0"/>
          <c:showBubbleSize val="0"/>
        </c:dLbls>
        <c:gapWidth val="300"/>
        <c:overlap val="-4"/>
        <c:axId val="1829120"/>
        <c:axId val="124526976"/>
      </c:barChart>
      <c:catAx>
        <c:axId val="1829120"/>
        <c:scaling>
          <c:orientation val="minMax"/>
        </c:scaling>
        <c:delete val="0"/>
        <c:axPos val="l"/>
        <c:majorTickMark val="none"/>
        <c:minorTickMark val="none"/>
        <c:tickLblPos val="none"/>
        <c:spPr>
          <a:ln w="12700">
            <a:solidFill>
              <a:srgbClr val="000000"/>
            </a:solidFill>
            <a:prstDash val="solid"/>
          </a:ln>
        </c:spPr>
        <c:crossAx val="124526976"/>
        <c:crosses val="autoZero"/>
        <c:auto val="1"/>
        <c:lblAlgn val="ctr"/>
        <c:lblOffset val="100"/>
        <c:tickLblSkip val="1"/>
        <c:noMultiLvlLbl val="1"/>
      </c:catAx>
      <c:valAx>
        <c:axId val="124526976"/>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829120"/>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v>All Schools</c:v>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DQ42_1!$D$2</c:f>
              <c:numCache>
                <c:formatCode>General</c:formatCode>
                <c:ptCount val="1"/>
                <c:pt idx="0">
                  <c:v>63.3</c:v>
                </c:pt>
              </c:numCache>
            </c:numRef>
          </c:val>
        </c:ser>
        <c:ser>
          <c:idx val="1"/>
          <c:order val="1"/>
          <c:tx>
            <c:v>Junior/Senior High Schools</c:v>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DQ42_1!$E$2</c:f>
              <c:numCache>
                <c:formatCode>General</c:formatCode>
                <c:ptCount val="1"/>
                <c:pt idx="0">
                  <c:v>76.5</c:v>
                </c:pt>
              </c:numCache>
            </c:numRef>
          </c:val>
        </c:ser>
        <c:ser>
          <c:idx val="2"/>
          <c:order val="2"/>
          <c:tx>
            <c:v>Middle Schools</c:v>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DQ42_1!$F$2</c:f>
              <c:numCache>
                <c:formatCode>General</c:formatCode>
                <c:ptCount val="1"/>
                <c:pt idx="0">
                  <c:v>61.9</c:v>
                </c:pt>
              </c:numCache>
            </c:numRef>
          </c:val>
        </c:ser>
        <c:ser>
          <c:idx val="3"/>
          <c:order val="3"/>
          <c:tx>
            <c:v>High Schools</c:v>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DQ42_1!$G$2</c:f>
              <c:numCache>
                <c:formatCode>General</c:formatCode>
                <c:ptCount val="1"/>
                <c:pt idx="0">
                  <c:v>59.5</c:v>
                </c:pt>
              </c:numCache>
            </c:numRef>
          </c:val>
        </c:ser>
        <c:dLbls>
          <c:showLegendKey val="0"/>
          <c:showVal val="1"/>
          <c:showCatName val="0"/>
          <c:showSerName val="0"/>
          <c:showPercent val="0"/>
          <c:showBubbleSize val="0"/>
        </c:dLbls>
        <c:gapWidth val="300"/>
        <c:overlap val="-4"/>
        <c:axId val="124831232"/>
        <c:axId val="124865152"/>
      </c:barChart>
      <c:catAx>
        <c:axId val="124831232"/>
        <c:scaling>
          <c:orientation val="minMax"/>
        </c:scaling>
        <c:delete val="0"/>
        <c:axPos val="l"/>
        <c:majorTickMark val="none"/>
        <c:minorTickMark val="none"/>
        <c:tickLblPos val="none"/>
        <c:spPr>
          <a:ln w="12700">
            <a:solidFill>
              <a:srgbClr val="000000"/>
            </a:solidFill>
            <a:prstDash val="solid"/>
          </a:ln>
        </c:spPr>
        <c:crossAx val="124865152"/>
        <c:crosses val="autoZero"/>
        <c:auto val="1"/>
        <c:lblAlgn val="ctr"/>
        <c:lblOffset val="100"/>
        <c:tickLblSkip val="1"/>
        <c:noMultiLvlLbl val="1"/>
      </c:catAx>
      <c:valAx>
        <c:axId val="124865152"/>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24831232"/>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DQ43_1!$D$1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DQ43_1!$B$2:$C$4</c:f>
              <c:multiLvlStrCache>
                <c:ptCount val="3"/>
                <c:lvl>
                  <c:pt idx="0">
                    <c:v>Diabetes</c:v>
                  </c:pt>
                  <c:pt idx="1">
                    <c:v>Food allergies</c:v>
                  </c:pt>
                  <c:pt idx="2">
                    <c:v>Asthma</c:v>
                  </c:pt>
                </c:lvl>
                <c:lvl>
                  <c:pt idx="0">
                    <c:v>c.</c:v>
                  </c:pt>
                  <c:pt idx="1">
                    <c:v>b.</c:v>
                  </c:pt>
                  <c:pt idx="2">
                    <c:v>a.</c:v>
                  </c:pt>
                </c:lvl>
              </c:multiLvlStrCache>
            </c:multiLvlStrRef>
          </c:cat>
          <c:val>
            <c:numRef>
              <c:f>DQ43_1!$D$2:$D$4</c:f>
              <c:numCache>
                <c:formatCode>General</c:formatCode>
                <c:ptCount val="3"/>
                <c:pt idx="0">
                  <c:v>97.4</c:v>
                </c:pt>
                <c:pt idx="1">
                  <c:v>98.3</c:v>
                </c:pt>
                <c:pt idx="2">
                  <c:v>98.3</c:v>
                </c:pt>
              </c:numCache>
            </c:numRef>
          </c:val>
        </c:ser>
        <c:ser>
          <c:idx val="1"/>
          <c:order val="1"/>
          <c:tx>
            <c:strRef>
              <c:f>DQ43_1!$E$1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DQ43_1!$B$2:$C$4</c:f>
              <c:multiLvlStrCache>
                <c:ptCount val="3"/>
                <c:lvl>
                  <c:pt idx="0">
                    <c:v>Diabetes</c:v>
                  </c:pt>
                  <c:pt idx="1">
                    <c:v>Food allergies</c:v>
                  </c:pt>
                  <c:pt idx="2">
                    <c:v>Asthma</c:v>
                  </c:pt>
                </c:lvl>
                <c:lvl>
                  <c:pt idx="0">
                    <c:v>c.</c:v>
                  </c:pt>
                  <c:pt idx="1">
                    <c:v>b.</c:v>
                  </c:pt>
                  <c:pt idx="2">
                    <c:v>a.</c:v>
                  </c:pt>
                </c:lvl>
              </c:multiLvlStrCache>
            </c:multiLvlStrRef>
          </c:cat>
          <c:val>
            <c:numRef>
              <c:f>DQ43_1!$E$2:$E$4</c:f>
              <c:numCache>
                <c:formatCode>General</c:formatCode>
                <c:ptCount val="3"/>
                <c:pt idx="0">
                  <c:v>94.5</c:v>
                </c:pt>
                <c:pt idx="1">
                  <c:v>94.5</c:v>
                </c:pt>
                <c:pt idx="2">
                  <c:v>94.5</c:v>
                </c:pt>
              </c:numCache>
            </c:numRef>
          </c:val>
        </c:ser>
        <c:ser>
          <c:idx val="2"/>
          <c:order val="2"/>
          <c:tx>
            <c:strRef>
              <c:f>DQ43_1!$F$1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DQ43_1!$B$2:$C$4</c:f>
              <c:multiLvlStrCache>
                <c:ptCount val="3"/>
                <c:lvl>
                  <c:pt idx="0">
                    <c:v>Diabetes</c:v>
                  </c:pt>
                  <c:pt idx="1">
                    <c:v>Food allergies</c:v>
                  </c:pt>
                  <c:pt idx="2">
                    <c:v>Asthma</c:v>
                  </c:pt>
                </c:lvl>
                <c:lvl>
                  <c:pt idx="0">
                    <c:v>c.</c:v>
                  </c:pt>
                  <c:pt idx="1">
                    <c:v>b.</c:v>
                  </c:pt>
                  <c:pt idx="2">
                    <c:v>a.</c:v>
                  </c:pt>
                </c:lvl>
              </c:multiLvlStrCache>
            </c:multiLvlStrRef>
          </c:cat>
          <c:val>
            <c:numRef>
              <c:f>DQ43_1!$F$2:$F$4</c:f>
              <c:numCache>
                <c:formatCode>General</c:formatCode>
                <c:ptCount val="3"/>
                <c:pt idx="0">
                  <c:v>97.9</c:v>
                </c:pt>
                <c:pt idx="1">
                  <c:v>100</c:v>
                </c:pt>
                <c:pt idx="2">
                  <c:v>100</c:v>
                </c:pt>
              </c:numCache>
            </c:numRef>
          </c:val>
        </c:ser>
        <c:ser>
          <c:idx val="3"/>
          <c:order val="3"/>
          <c:tx>
            <c:strRef>
              <c:f>DQ43_1!$G$1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DQ43_1!$B$2:$C$4</c:f>
              <c:multiLvlStrCache>
                <c:ptCount val="3"/>
                <c:lvl>
                  <c:pt idx="0">
                    <c:v>Diabetes</c:v>
                  </c:pt>
                  <c:pt idx="1">
                    <c:v>Food allergies</c:v>
                  </c:pt>
                  <c:pt idx="2">
                    <c:v>Asthma</c:v>
                  </c:pt>
                </c:lvl>
                <c:lvl>
                  <c:pt idx="0">
                    <c:v>c.</c:v>
                  </c:pt>
                  <c:pt idx="1">
                    <c:v>b.</c:v>
                  </c:pt>
                  <c:pt idx="2">
                    <c:v>a.</c:v>
                  </c:pt>
                </c:lvl>
              </c:multiLvlStrCache>
            </c:multiLvlStrRef>
          </c:cat>
          <c:val>
            <c:numRef>
              <c:f>DQ43_1!$G$2:$G$4</c:f>
              <c:numCache>
                <c:formatCode>General</c:formatCode>
                <c:ptCount val="3"/>
                <c:pt idx="0">
                  <c:v>97.9</c:v>
                </c:pt>
                <c:pt idx="1">
                  <c:v>97.9</c:v>
                </c:pt>
                <c:pt idx="2">
                  <c:v>97.9</c:v>
                </c:pt>
              </c:numCache>
            </c:numRef>
          </c:val>
        </c:ser>
        <c:dLbls>
          <c:showLegendKey val="0"/>
          <c:showVal val="1"/>
          <c:showCatName val="0"/>
          <c:showSerName val="0"/>
          <c:showPercent val="0"/>
          <c:showBubbleSize val="0"/>
        </c:dLbls>
        <c:gapWidth val="300"/>
        <c:overlap val="-4"/>
        <c:axId val="124999552"/>
        <c:axId val="125001088"/>
      </c:barChart>
      <c:catAx>
        <c:axId val="124999552"/>
        <c:scaling>
          <c:orientation val="minMax"/>
        </c:scaling>
        <c:delete val="0"/>
        <c:axPos val="l"/>
        <c:majorTickMark val="none"/>
        <c:minorTickMark val="none"/>
        <c:tickLblPos val="none"/>
        <c:spPr>
          <a:ln w="12700">
            <a:solidFill>
              <a:srgbClr val="000000"/>
            </a:solidFill>
            <a:prstDash val="solid"/>
          </a:ln>
        </c:spPr>
        <c:crossAx val="125001088"/>
        <c:crosses val="autoZero"/>
        <c:auto val="1"/>
        <c:lblAlgn val="ctr"/>
        <c:lblOffset val="100"/>
        <c:tickLblSkip val="1"/>
        <c:noMultiLvlLbl val="1"/>
      </c:catAx>
      <c:valAx>
        <c:axId val="12500108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24999552"/>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DQ43_2!$D$1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DQ43_2!$B$2:$C$4</c:f>
              <c:multiLvlStrCache>
                <c:ptCount val="3"/>
                <c:lvl>
                  <c:pt idx="0">
                    <c:v>Hypertension/high blood pressure</c:v>
                  </c:pt>
                  <c:pt idx="1">
                    <c:v>Obesity</c:v>
                  </c:pt>
                  <c:pt idx="2">
                    <c:v>Epilepsy or seizure disorder</c:v>
                  </c:pt>
                </c:lvl>
                <c:lvl>
                  <c:pt idx="0">
                    <c:v>f.</c:v>
                  </c:pt>
                  <c:pt idx="1">
                    <c:v>e.</c:v>
                  </c:pt>
                  <c:pt idx="2">
                    <c:v>d.</c:v>
                  </c:pt>
                </c:lvl>
              </c:multiLvlStrCache>
            </c:multiLvlStrRef>
          </c:cat>
          <c:val>
            <c:numRef>
              <c:f>DQ43_2!$D$2:$D$4</c:f>
              <c:numCache>
                <c:formatCode>General</c:formatCode>
                <c:ptCount val="3"/>
                <c:pt idx="0">
                  <c:v>69.900000000000006</c:v>
                </c:pt>
                <c:pt idx="1">
                  <c:v>37</c:v>
                </c:pt>
                <c:pt idx="2">
                  <c:v>97.4</c:v>
                </c:pt>
              </c:numCache>
            </c:numRef>
          </c:val>
        </c:ser>
        <c:ser>
          <c:idx val="1"/>
          <c:order val="1"/>
          <c:tx>
            <c:strRef>
              <c:f>DQ43_2!$E$1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DQ43_2!$B$2:$C$4</c:f>
              <c:multiLvlStrCache>
                <c:ptCount val="3"/>
                <c:lvl>
                  <c:pt idx="0">
                    <c:v>Hypertension/high blood pressure</c:v>
                  </c:pt>
                  <c:pt idx="1">
                    <c:v>Obesity</c:v>
                  </c:pt>
                  <c:pt idx="2">
                    <c:v>Epilepsy or seizure disorder</c:v>
                  </c:pt>
                </c:lvl>
                <c:lvl>
                  <c:pt idx="0">
                    <c:v>f.</c:v>
                  </c:pt>
                  <c:pt idx="1">
                    <c:v>e.</c:v>
                  </c:pt>
                  <c:pt idx="2">
                    <c:v>d.</c:v>
                  </c:pt>
                </c:lvl>
              </c:multiLvlStrCache>
            </c:multiLvlStrRef>
          </c:cat>
          <c:val>
            <c:numRef>
              <c:f>DQ43_2!$E$2:$E$4</c:f>
              <c:numCache>
                <c:formatCode>General</c:formatCode>
                <c:ptCount val="3"/>
                <c:pt idx="0">
                  <c:v>61.1</c:v>
                </c:pt>
                <c:pt idx="1">
                  <c:v>22.3</c:v>
                </c:pt>
                <c:pt idx="2">
                  <c:v>94.5</c:v>
                </c:pt>
              </c:numCache>
            </c:numRef>
          </c:val>
        </c:ser>
        <c:ser>
          <c:idx val="2"/>
          <c:order val="2"/>
          <c:tx>
            <c:strRef>
              <c:f>DQ43_2!$F$1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DQ43_2!$B$2:$C$4</c:f>
              <c:multiLvlStrCache>
                <c:ptCount val="3"/>
                <c:lvl>
                  <c:pt idx="0">
                    <c:v>Hypertension/high blood pressure</c:v>
                  </c:pt>
                  <c:pt idx="1">
                    <c:v>Obesity</c:v>
                  </c:pt>
                  <c:pt idx="2">
                    <c:v>Epilepsy or seizure disorder</c:v>
                  </c:pt>
                </c:lvl>
                <c:lvl>
                  <c:pt idx="0">
                    <c:v>f.</c:v>
                  </c:pt>
                  <c:pt idx="1">
                    <c:v>e.</c:v>
                  </c:pt>
                  <c:pt idx="2">
                    <c:v>d.</c:v>
                  </c:pt>
                </c:lvl>
              </c:multiLvlStrCache>
            </c:multiLvlStrRef>
          </c:cat>
          <c:val>
            <c:numRef>
              <c:f>DQ43_2!$F$2:$F$4</c:f>
              <c:numCache>
                <c:formatCode>General</c:formatCode>
                <c:ptCount val="3"/>
                <c:pt idx="0">
                  <c:v>67.2</c:v>
                </c:pt>
                <c:pt idx="1">
                  <c:v>47.9</c:v>
                </c:pt>
                <c:pt idx="2">
                  <c:v>97.9</c:v>
                </c:pt>
              </c:numCache>
            </c:numRef>
          </c:val>
        </c:ser>
        <c:ser>
          <c:idx val="3"/>
          <c:order val="3"/>
          <c:tx>
            <c:strRef>
              <c:f>DQ43_2!$G$1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DQ43_2!$B$2:$C$4</c:f>
              <c:multiLvlStrCache>
                <c:ptCount val="3"/>
                <c:lvl>
                  <c:pt idx="0">
                    <c:v>Hypertension/high blood pressure</c:v>
                  </c:pt>
                  <c:pt idx="1">
                    <c:v>Obesity</c:v>
                  </c:pt>
                  <c:pt idx="2">
                    <c:v>Epilepsy or seizure disorder</c:v>
                  </c:pt>
                </c:lvl>
                <c:lvl>
                  <c:pt idx="0">
                    <c:v>f.</c:v>
                  </c:pt>
                  <c:pt idx="1">
                    <c:v>e.</c:v>
                  </c:pt>
                  <c:pt idx="2">
                    <c:v>d.</c:v>
                  </c:pt>
                </c:lvl>
              </c:multiLvlStrCache>
            </c:multiLvlStrRef>
          </c:cat>
          <c:val>
            <c:numRef>
              <c:f>DQ43_2!$G$2:$G$4</c:f>
              <c:numCache>
                <c:formatCode>General</c:formatCode>
                <c:ptCount val="3"/>
                <c:pt idx="0">
                  <c:v>76.599999999999994</c:v>
                </c:pt>
                <c:pt idx="1">
                  <c:v>29.9</c:v>
                </c:pt>
                <c:pt idx="2">
                  <c:v>97.9</c:v>
                </c:pt>
              </c:numCache>
            </c:numRef>
          </c:val>
        </c:ser>
        <c:dLbls>
          <c:showLegendKey val="0"/>
          <c:showVal val="1"/>
          <c:showCatName val="0"/>
          <c:showSerName val="0"/>
          <c:showPercent val="0"/>
          <c:showBubbleSize val="0"/>
        </c:dLbls>
        <c:gapWidth val="300"/>
        <c:overlap val="-4"/>
        <c:axId val="135628288"/>
        <c:axId val="135629824"/>
      </c:barChart>
      <c:catAx>
        <c:axId val="135628288"/>
        <c:scaling>
          <c:orientation val="minMax"/>
        </c:scaling>
        <c:delete val="0"/>
        <c:axPos val="l"/>
        <c:majorTickMark val="none"/>
        <c:minorTickMark val="none"/>
        <c:tickLblPos val="none"/>
        <c:spPr>
          <a:ln w="12700">
            <a:solidFill>
              <a:srgbClr val="000000"/>
            </a:solidFill>
            <a:prstDash val="solid"/>
          </a:ln>
        </c:spPr>
        <c:crossAx val="135629824"/>
        <c:crosses val="autoZero"/>
        <c:auto val="1"/>
        <c:lblAlgn val="ctr"/>
        <c:lblOffset val="100"/>
        <c:tickLblSkip val="1"/>
        <c:noMultiLvlLbl val="1"/>
      </c:catAx>
      <c:valAx>
        <c:axId val="135629824"/>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35628288"/>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DQ44_1!$D$1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DQ44_1!$B$2:$C$4</c:f>
              <c:multiLvlStrCache>
                <c:ptCount val="3"/>
                <c:lvl>
                  <c:pt idx="0">
                    <c:v>Diabetes</c:v>
                  </c:pt>
                  <c:pt idx="1">
                    <c:v>Food allergies</c:v>
                  </c:pt>
                  <c:pt idx="2">
                    <c:v>Asthma</c:v>
                  </c:pt>
                </c:lvl>
                <c:lvl>
                  <c:pt idx="0">
                    <c:v>c.</c:v>
                  </c:pt>
                  <c:pt idx="1">
                    <c:v>b.</c:v>
                  </c:pt>
                  <c:pt idx="2">
                    <c:v>a.</c:v>
                  </c:pt>
                </c:lvl>
              </c:multiLvlStrCache>
            </c:multiLvlStrRef>
          </c:cat>
          <c:val>
            <c:numRef>
              <c:f>DQ44_1!$D$2:$D$4</c:f>
              <c:numCache>
                <c:formatCode>General</c:formatCode>
                <c:ptCount val="3"/>
                <c:pt idx="0">
                  <c:v>76.099999999999994</c:v>
                </c:pt>
                <c:pt idx="1">
                  <c:v>74.599999999999994</c:v>
                </c:pt>
                <c:pt idx="2">
                  <c:v>75.2</c:v>
                </c:pt>
              </c:numCache>
            </c:numRef>
          </c:val>
        </c:ser>
        <c:ser>
          <c:idx val="1"/>
          <c:order val="1"/>
          <c:tx>
            <c:strRef>
              <c:f>DQ44_1!$E$1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DQ44_1!$B$2:$C$4</c:f>
              <c:multiLvlStrCache>
                <c:ptCount val="3"/>
                <c:lvl>
                  <c:pt idx="0">
                    <c:v>Diabetes</c:v>
                  </c:pt>
                  <c:pt idx="1">
                    <c:v>Food allergies</c:v>
                  </c:pt>
                  <c:pt idx="2">
                    <c:v>Asthma</c:v>
                  </c:pt>
                </c:lvl>
                <c:lvl>
                  <c:pt idx="0">
                    <c:v>c.</c:v>
                  </c:pt>
                  <c:pt idx="1">
                    <c:v>b.</c:v>
                  </c:pt>
                  <c:pt idx="2">
                    <c:v>a.</c:v>
                  </c:pt>
                </c:lvl>
              </c:multiLvlStrCache>
            </c:multiLvlStrRef>
          </c:cat>
          <c:val>
            <c:numRef>
              <c:f>DQ44_1!$E$2:$E$4</c:f>
              <c:numCache>
                <c:formatCode>General</c:formatCode>
                <c:ptCount val="3"/>
                <c:pt idx="0">
                  <c:v>61.1</c:v>
                </c:pt>
                <c:pt idx="1">
                  <c:v>61.1</c:v>
                </c:pt>
                <c:pt idx="2">
                  <c:v>61.1</c:v>
                </c:pt>
              </c:numCache>
            </c:numRef>
          </c:val>
        </c:ser>
        <c:ser>
          <c:idx val="2"/>
          <c:order val="2"/>
          <c:tx>
            <c:strRef>
              <c:f>DQ44_1!$F$1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DQ44_1!$B$2:$C$4</c:f>
              <c:multiLvlStrCache>
                <c:ptCount val="3"/>
                <c:lvl>
                  <c:pt idx="0">
                    <c:v>Diabetes</c:v>
                  </c:pt>
                  <c:pt idx="1">
                    <c:v>Food allergies</c:v>
                  </c:pt>
                  <c:pt idx="2">
                    <c:v>Asthma</c:v>
                  </c:pt>
                </c:lvl>
                <c:lvl>
                  <c:pt idx="0">
                    <c:v>c.</c:v>
                  </c:pt>
                  <c:pt idx="1">
                    <c:v>b.</c:v>
                  </c:pt>
                  <c:pt idx="2">
                    <c:v>a.</c:v>
                  </c:pt>
                </c:lvl>
              </c:multiLvlStrCache>
            </c:multiLvlStrRef>
          </c:cat>
          <c:val>
            <c:numRef>
              <c:f>DQ44_1!$F$2:$F$4</c:f>
              <c:numCache>
                <c:formatCode>General</c:formatCode>
                <c:ptCount val="3"/>
                <c:pt idx="0">
                  <c:v>80.599999999999994</c:v>
                </c:pt>
                <c:pt idx="1">
                  <c:v>77.2</c:v>
                </c:pt>
                <c:pt idx="2">
                  <c:v>78.599999999999994</c:v>
                </c:pt>
              </c:numCache>
            </c:numRef>
          </c:val>
        </c:ser>
        <c:ser>
          <c:idx val="3"/>
          <c:order val="3"/>
          <c:tx>
            <c:strRef>
              <c:f>DQ44_1!$G$1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DQ44_1!$B$2:$C$4</c:f>
              <c:multiLvlStrCache>
                <c:ptCount val="3"/>
                <c:lvl>
                  <c:pt idx="0">
                    <c:v>Diabetes</c:v>
                  </c:pt>
                  <c:pt idx="1">
                    <c:v>Food allergies</c:v>
                  </c:pt>
                  <c:pt idx="2">
                    <c:v>Asthma</c:v>
                  </c:pt>
                </c:lvl>
                <c:lvl>
                  <c:pt idx="0">
                    <c:v>c.</c:v>
                  </c:pt>
                  <c:pt idx="1">
                    <c:v>b.</c:v>
                  </c:pt>
                  <c:pt idx="2">
                    <c:v>a.</c:v>
                  </c:pt>
                </c:lvl>
              </c:multiLvlStrCache>
            </c:multiLvlStrRef>
          </c:cat>
          <c:val>
            <c:numRef>
              <c:f>DQ44_1!$G$2:$G$4</c:f>
              <c:numCache>
                <c:formatCode>General</c:formatCode>
                <c:ptCount val="3"/>
                <c:pt idx="0">
                  <c:v>76.599999999999994</c:v>
                </c:pt>
                <c:pt idx="1">
                  <c:v>76.599999999999994</c:v>
                </c:pt>
                <c:pt idx="2">
                  <c:v>76.599999999999994</c:v>
                </c:pt>
              </c:numCache>
            </c:numRef>
          </c:val>
        </c:ser>
        <c:dLbls>
          <c:showLegendKey val="0"/>
          <c:showVal val="1"/>
          <c:showCatName val="0"/>
          <c:showSerName val="0"/>
          <c:showPercent val="0"/>
          <c:showBubbleSize val="0"/>
        </c:dLbls>
        <c:gapWidth val="300"/>
        <c:overlap val="-4"/>
        <c:axId val="135566848"/>
        <c:axId val="135568384"/>
      </c:barChart>
      <c:catAx>
        <c:axId val="135566848"/>
        <c:scaling>
          <c:orientation val="minMax"/>
        </c:scaling>
        <c:delete val="0"/>
        <c:axPos val="l"/>
        <c:majorTickMark val="none"/>
        <c:minorTickMark val="none"/>
        <c:tickLblPos val="none"/>
        <c:spPr>
          <a:ln w="12700">
            <a:solidFill>
              <a:srgbClr val="000000"/>
            </a:solidFill>
            <a:prstDash val="solid"/>
          </a:ln>
        </c:spPr>
        <c:crossAx val="135568384"/>
        <c:crosses val="autoZero"/>
        <c:auto val="1"/>
        <c:lblAlgn val="ctr"/>
        <c:lblOffset val="100"/>
        <c:tickLblSkip val="1"/>
        <c:noMultiLvlLbl val="1"/>
      </c:catAx>
      <c:valAx>
        <c:axId val="135568384"/>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35566848"/>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DQ44_2!$D$1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DQ44_2!$B$2:$C$4</c:f>
              <c:multiLvlStrCache>
                <c:ptCount val="3"/>
                <c:lvl>
                  <c:pt idx="0">
                    <c:v>Hypertension/high blood pressure</c:v>
                  </c:pt>
                  <c:pt idx="1">
                    <c:v>Obesity</c:v>
                  </c:pt>
                  <c:pt idx="2">
                    <c:v>Epilepsy or seizure disorder</c:v>
                  </c:pt>
                </c:lvl>
                <c:lvl>
                  <c:pt idx="0">
                    <c:v>f.</c:v>
                  </c:pt>
                  <c:pt idx="1">
                    <c:v>e.</c:v>
                  </c:pt>
                  <c:pt idx="2">
                    <c:v>d.</c:v>
                  </c:pt>
                </c:lvl>
              </c:multiLvlStrCache>
            </c:multiLvlStrRef>
          </c:cat>
          <c:val>
            <c:numRef>
              <c:f>DQ44_2!$D$2:$D$4</c:f>
              <c:numCache>
                <c:formatCode>General</c:formatCode>
                <c:ptCount val="3"/>
                <c:pt idx="0">
                  <c:v>69.599999999999994</c:v>
                </c:pt>
                <c:pt idx="1">
                  <c:v>58.1</c:v>
                </c:pt>
                <c:pt idx="2">
                  <c:v>74.400000000000006</c:v>
                </c:pt>
              </c:numCache>
            </c:numRef>
          </c:val>
        </c:ser>
        <c:ser>
          <c:idx val="1"/>
          <c:order val="1"/>
          <c:tx>
            <c:strRef>
              <c:f>DQ44_2!$E$1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DQ44_2!$B$2:$C$4</c:f>
              <c:multiLvlStrCache>
                <c:ptCount val="3"/>
                <c:lvl>
                  <c:pt idx="0">
                    <c:v>Hypertension/high blood pressure</c:v>
                  </c:pt>
                  <c:pt idx="1">
                    <c:v>Obesity</c:v>
                  </c:pt>
                  <c:pt idx="2">
                    <c:v>Epilepsy or seizure disorder</c:v>
                  </c:pt>
                </c:lvl>
                <c:lvl>
                  <c:pt idx="0">
                    <c:v>f.</c:v>
                  </c:pt>
                  <c:pt idx="1">
                    <c:v>e.</c:v>
                  </c:pt>
                  <c:pt idx="2">
                    <c:v>d.</c:v>
                  </c:pt>
                </c:lvl>
              </c:multiLvlStrCache>
            </c:multiLvlStrRef>
          </c:cat>
          <c:val>
            <c:numRef>
              <c:f>DQ44_2!$E$2:$E$4</c:f>
              <c:numCache>
                <c:formatCode>General</c:formatCode>
                <c:ptCount val="3"/>
                <c:pt idx="0">
                  <c:v>55.5</c:v>
                </c:pt>
                <c:pt idx="1">
                  <c:v>44.4</c:v>
                </c:pt>
                <c:pt idx="2">
                  <c:v>61.1</c:v>
                </c:pt>
              </c:numCache>
            </c:numRef>
          </c:val>
        </c:ser>
        <c:ser>
          <c:idx val="2"/>
          <c:order val="2"/>
          <c:tx>
            <c:strRef>
              <c:f>DQ44_2!$F$1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DQ44_2!$B$2:$C$4</c:f>
              <c:multiLvlStrCache>
                <c:ptCount val="3"/>
                <c:lvl>
                  <c:pt idx="0">
                    <c:v>Hypertension/high blood pressure</c:v>
                  </c:pt>
                  <c:pt idx="1">
                    <c:v>Obesity</c:v>
                  </c:pt>
                  <c:pt idx="2">
                    <c:v>Epilepsy or seizure disorder</c:v>
                  </c:pt>
                </c:lvl>
                <c:lvl>
                  <c:pt idx="0">
                    <c:v>f.</c:v>
                  </c:pt>
                  <c:pt idx="1">
                    <c:v>e.</c:v>
                  </c:pt>
                  <c:pt idx="2">
                    <c:v>d.</c:v>
                  </c:pt>
                </c:lvl>
              </c:multiLvlStrCache>
            </c:multiLvlStrRef>
          </c:cat>
          <c:val>
            <c:numRef>
              <c:f>DQ44_2!$F$2:$F$4</c:f>
              <c:numCache>
                <c:formatCode>General</c:formatCode>
                <c:ptCount val="3"/>
                <c:pt idx="0">
                  <c:v>71.900000000000006</c:v>
                </c:pt>
                <c:pt idx="1">
                  <c:v>64</c:v>
                </c:pt>
                <c:pt idx="2">
                  <c:v>78.599999999999994</c:v>
                </c:pt>
              </c:numCache>
            </c:numRef>
          </c:val>
        </c:ser>
        <c:ser>
          <c:idx val="3"/>
          <c:order val="3"/>
          <c:tx>
            <c:strRef>
              <c:f>DQ44_2!$G$1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DQ44_2!$B$2:$C$4</c:f>
              <c:multiLvlStrCache>
                <c:ptCount val="3"/>
                <c:lvl>
                  <c:pt idx="0">
                    <c:v>Hypertension/high blood pressure</c:v>
                  </c:pt>
                  <c:pt idx="1">
                    <c:v>Obesity</c:v>
                  </c:pt>
                  <c:pt idx="2">
                    <c:v>Epilepsy or seizure disorder</c:v>
                  </c:pt>
                </c:lvl>
                <c:lvl>
                  <c:pt idx="0">
                    <c:v>f.</c:v>
                  </c:pt>
                  <c:pt idx="1">
                    <c:v>e.</c:v>
                  </c:pt>
                  <c:pt idx="2">
                    <c:v>d.</c:v>
                  </c:pt>
                </c:lvl>
              </c:multiLvlStrCache>
            </c:multiLvlStrRef>
          </c:cat>
          <c:val>
            <c:numRef>
              <c:f>DQ44_2!$G$2:$G$4</c:f>
              <c:numCache>
                <c:formatCode>General</c:formatCode>
                <c:ptCount val="3"/>
                <c:pt idx="0">
                  <c:v>72.3</c:v>
                </c:pt>
                <c:pt idx="1">
                  <c:v>56.4</c:v>
                </c:pt>
                <c:pt idx="2">
                  <c:v>74.400000000000006</c:v>
                </c:pt>
              </c:numCache>
            </c:numRef>
          </c:val>
        </c:ser>
        <c:dLbls>
          <c:showLegendKey val="0"/>
          <c:showVal val="1"/>
          <c:showCatName val="0"/>
          <c:showSerName val="0"/>
          <c:showPercent val="0"/>
          <c:showBubbleSize val="0"/>
        </c:dLbls>
        <c:gapWidth val="300"/>
        <c:overlap val="-4"/>
        <c:axId val="135913472"/>
        <c:axId val="135915008"/>
      </c:barChart>
      <c:catAx>
        <c:axId val="135913472"/>
        <c:scaling>
          <c:orientation val="minMax"/>
        </c:scaling>
        <c:delete val="0"/>
        <c:axPos val="l"/>
        <c:majorTickMark val="none"/>
        <c:minorTickMark val="none"/>
        <c:tickLblPos val="none"/>
        <c:spPr>
          <a:ln w="12700">
            <a:solidFill>
              <a:srgbClr val="000000"/>
            </a:solidFill>
            <a:prstDash val="solid"/>
          </a:ln>
        </c:spPr>
        <c:crossAx val="135915008"/>
        <c:crosses val="autoZero"/>
        <c:auto val="1"/>
        <c:lblAlgn val="ctr"/>
        <c:lblOffset val="100"/>
        <c:tickLblSkip val="1"/>
        <c:noMultiLvlLbl val="1"/>
      </c:catAx>
      <c:valAx>
        <c:axId val="13591500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35913472"/>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v>All Schools</c:v>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DQ05_1!$D$2</c:f>
              <c:numCache>
                <c:formatCode>General</c:formatCode>
                <c:ptCount val="1"/>
                <c:pt idx="0">
                  <c:v>55</c:v>
                </c:pt>
              </c:numCache>
            </c:numRef>
          </c:val>
        </c:ser>
        <c:ser>
          <c:idx val="1"/>
          <c:order val="1"/>
          <c:tx>
            <c:v>Junior/Senior High Schools</c:v>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DQ05_1!$E$2</c:f>
              <c:numCache>
                <c:formatCode>General</c:formatCode>
                <c:ptCount val="1"/>
                <c:pt idx="0">
                  <c:v>22.1</c:v>
                </c:pt>
              </c:numCache>
            </c:numRef>
          </c:val>
        </c:ser>
        <c:ser>
          <c:idx val="2"/>
          <c:order val="2"/>
          <c:tx>
            <c:v>Middle Schools</c:v>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DQ05_1!$F$2</c:f>
              <c:numCache>
                <c:formatCode>General</c:formatCode>
                <c:ptCount val="1"/>
                <c:pt idx="0">
                  <c:v>56.4</c:v>
                </c:pt>
              </c:numCache>
            </c:numRef>
          </c:val>
        </c:ser>
        <c:ser>
          <c:idx val="3"/>
          <c:order val="3"/>
          <c:tx>
            <c:v>High Schools</c:v>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DQ05_1!$G$2</c:f>
              <c:numCache>
                <c:formatCode>General</c:formatCode>
                <c:ptCount val="1"/>
                <c:pt idx="0">
                  <c:v>66.099999999999994</c:v>
                </c:pt>
              </c:numCache>
            </c:numRef>
          </c:val>
        </c:ser>
        <c:dLbls>
          <c:showLegendKey val="0"/>
          <c:showVal val="1"/>
          <c:showCatName val="0"/>
          <c:showSerName val="0"/>
          <c:showPercent val="0"/>
          <c:showBubbleSize val="0"/>
        </c:dLbls>
        <c:gapWidth val="300"/>
        <c:overlap val="-4"/>
        <c:axId val="94920064"/>
        <c:axId val="94991488"/>
      </c:barChart>
      <c:catAx>
        <c:axId val="94920064"/>
        <c:scaling>
          <c:orientation val="minMax"/>
        </c:scaling>
        <c:delete val="0"/>
        <c:axPos val="l"/>
        <c:majorTickMark val="none"/>
        <c:minorTickMark val="none"/>
        <c:tickLblPos val="none"/>
        <c:spPr>
          <a:ln w="12700">
            <a:solidFill>
              <a:srgbClr val="000000"/>
            </a:solidFill>
            <a:prstDash val="solid"/>
          </a:ln>
        </c:spPr>
        <c:crossAx val="94991488"/>
        <c:crosses val="autoZero"/>
        <c:auto val="1"/>
        <c:lblAlgn val="ctr"/>
        <c:lblOffset val="100"/>
        <c:tickLblSkip val="1"/>
        <c:noMultiLvlLbl val="1"/>
      </c:catAx>
      <c:valAx>
        <c:axId val="9499148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94920064"/>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7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DQ45_1!$D$1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DQ45_1!$B$2:$C$5</c:f>
              <c:multiLvlStrCache>
                <c:ptCount val="4"/>
                <c:lvl>
                  <c:pt idx="0">
                    <c:v>Linked parents and families to health services and programs in the community</c:v>
                  </c:pt>
                  <c:pt idx="1">
                    <c:v>Involved parents as school volunteers in the delivery of health education activities and services</c:v>
                  </c:pt>
                  <c:pt idx="2">
                    <c:v>Provided parents with information about how to monitor their child (e.g., setting parental expectations, keeping track of their child, responding when their child breaks the rules)</c:v>
                  </c:pt>
                  <c:pt idx="3">
                    <c:v>Provided parents and families with information about how to communicate with their child about sex</c:v>
                  </c:pt>
                </c:lvl>
                <c:lvl>
                  <c:pt idx="0">
                    <c:v>d.</c:v>
                  </c:pt>
                  <c:pt idx="1">
                    <c:v>c.</c:v>
                  </c:pt>
                  <c:pt idx="2">
                    <c:v>b.</c:v>
                  </c:pt>
                  <c:pt idx="3">
                    <c:v>a.</c:v>
                  </c:pt>
                </c:lvl>
              </c:multiLvlStrCache>
            </c:multiLvlStrRef>
          </c:cat>
          <c:val>
            <c:numRef>
              <c:f>DQ45_1!$D$2:$D$5</c:f>
              <c:numCache>
                <c:formatCode>General</c:formatCode>
                <c:ptCount val="4"/>
                <c:pt idx="0">
                  <c:v>73.5</c:v>
                </c:pt>
                <c:pt idx="1">
                  <c:v>27.5</c:v>
                </c:pt>
                <c:pt idx="2">
                  <c:v>50.7</c:v>
                </c:pt>
                <c:pt idx="3">
                  <c:v>16.2</c:v>
                </c:pt>
              </c:numCache>
            </c:numRef>
          </c:val>
        </c:ser>
        <c:ser>
          <c:idx val="1"/>
          <c:order val="1"/>
          <c:tx>
            <c:strRef>
              <c:f>DQ45_1!$E$1</c:f>
              <c:strCache>
                <c:ptCount val="1"/>
                <c:pt idx="0">
                  <c:v>Junior/Senior High Schools</c:v>
                </c:pt>
              </c:strCache>
            </c:strRef>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DQ45_1!$B$2:$C$5</c:f>
              <c:multiLvlStrCache>
                <c:ptCount val="4"/>
                <c:lvl>
                  <c:pt idx="0">
                    <c:v>Linked parents and families to health services and programs in the community</c:v>
                  </c:pt>
                  <c:pt idx="1">
                    <c:v>Involved parents as school volunteers in the delivery of health education activities and services</c:v>
                  </c:pt>
                  <c:pt idx="2">
                    <c:v>Provided parents with information about how to monitor their child (e.g., setting parental expectations, keeping track of their child, responding when their child breaks the rules)</c:v>
                  </c:pt>
                  <c:pt idx="3">
                    <c:v>Provided parents and families with information about how to communicate with their child about sex</c:v>
                  </c:pt>
                </c:lvl>
                <c:lvl>
                  <c:pt idx="0">
                    <c:v>d.</c:v>
                  </c:pt>
                  <c:pt idx="1">
                    <c:v>c.</c:v>
                  </c:pt>
                  <c:pt idx="2">
                    <c:v>b.</c:v>
                  </c:pt>
                  <c:pt idx="3">
                    <c:v>a.</c:v>
                  </c:pt>
                </c:lvl>
              </c:multiLvlStrCache>
            </c:multiLvlStrRef>
          </c:cat>
          <c:val>
            <c:numRef>
              <c:f>DQ45_1!$E$2:$E$5</c:f>
              <c:numCache>
                <c:formatCode>General</c:formatCode>
                <c:ptCount val="4"/>
                <c:pt idx="0">
                  <c:v>41.1</c:v>
                </c:pt>
                <c:pt idx="1">
                  <c:v>5.6</c:v>
                </c:pt>
                <c:pt idx="2">
                  <c:v>27.9</c:v>
                </c:pt>
                <c:pt idx="3">
                  <c:v>11.1</c:v>
                </c:pt>
              </c:numCache>
            </c:numRef>
          </c:val>
        </c:ser>
        <c:ser>
          <c:idx val="2"/>
          <c:order val="2"/>
          <c:tx>
            <c:strRef>
              <c:f>DQ45_1!$F$1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DQ45_1!$B$2:$C$5</c:f>
              <c:multiLvlStrCache>
                <c:ptCount val="4"/>
                <c:lvl>
                  <c:pt idx="0">
                    <c:v>Linked parents and families to health services and programs in the community</c:v>
                  </c:pt>
                  <c:pt idx="1">
                    <c:v>Involved parents as school volunteers in the delivery of health education activities and services</c:v>
                  </c:pt>
                  <c:pt idx="2">
                    <c:v>Provided parents with information about how to monitor their child (e.g., setting parental expectations, keeping track of their child, responding when their child breaks the rules)</c:v>
                  </c:pt>
                  <c:pt idx="3">
                    <c:v>Provided parents and families with information about how to communicate with their child about sex</c:v>
                  </c:pt>
                </c:lvl>
                <c:lvl>
                  <c:pt idx="0">
                    <c:v>d.</c:v>
                  </c:pt>
                  <c:pt idx="1">
                    <c:v>c.</c:v>
                  </c:pt>
                  <c:pt idx="2">
                    <c:v>b.</c:v>
                  </c:pt>
                  <c:pt idx="3">
                    <c:v>a.</c:v>
                  </c:pt>
                </c:lvl>
              </c:multiLvlStrCache>
            </c:multiLvlStrRef>
          </c:cat>
          <c:val>
            <c:numRef>
              <c:f>DQ45_1!$F$2:$F$5</c:f>
              <c:numCache>
                <c:formatCode>General</c:formatCode>
                <c:ptCount val="4"/>
                <c:pt idx="0">
                  <c:v>82.8</c:v>
                </c:pt>
                <c:pt idx="1">
                  <c:v>29</c:v>
                </c:pt>
                <c:pt idx="2">
                  <c:v>60.4</c:v>
                </c:pt>
                <c:pt idx="3">
                  <c:v>17.399999999999999</c:v>
                </c:pt>
              </c:numCache>
            </c:numRef>
          </c:val>
        </c:ser>
        <c:ser>
          <c:idx val="3"/>
          <c:order val="3"/>
          <c:tx>
            <c:strRef>
              <c:f>DQ45_1!$G$1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DQ45_1!$B$2:$C$5</c:f>
              <c:multiLvlStrCache>
                <c:ptCount val="4"/>
                <c:lvl>
                  <c:pt idx="0">
                    <c:v>Linked parents and families to health services and programs in the community</c:v>
                  </c:pt>
                  <c:pt idx="1">
                    <c:v>Involved parents as school volunteers in the delivery of health education activities and services</c:v>
                  </c:pt>
                  <c:pt idx="2">
                    <c:v>Provided parents with information about how to monitor their child (e.g., setting parental expectations, keeping track of their child, responding when their child breaks the rules)</c:v>
                  </c:pt>
                  <c:pt idx="3">
                    <c:v>Provided parents and families with information about how to communicate with their child about sex</c:v>
                  </c:pt>
                </c:lvl>
                <c:lvl>
                  <c:pt idx="0">
                    <c:v>d.</c:v>
                  </c:pt>
                  <c:pt idx="1">
                    <c:v>c.</c:v>
                  </c:pt>
                  <c:pt idx="2">
                    <c:v>b.</c:v>
                  </c:pt>
                  <c:pt idx="3">
                    <c:v>a.</c:v>
                  </c:pt>
                </c:lvl>
              </c:multiLvlStrCache>
            </c:multiLvlStrRef>
          </c:cat>
          <c:val>
            <c:numRef>
              <c:f>DQ45_1!$G$2:$G$5</c:f>
              <c:numCache>
                <c:formatCode>General</c:formatCode>
                <c:ptCount val="4"/>
                <c:pt idx="0">
                  <c:v>74.5</c:v>
                </c:pt>
                <c:pt idx="1">
                  <c:v>34</c:v>
                </c:pt>
                <c:pt idx="2">
                  <c:v>48</c:v>
                </c:pt>
                <c:pt idx="3">
                  <c:v>16.600000000000001</c:v>
                </c:pt>
              </c:numCache>
            </c:numRef>
          </c:val>
        </c:ser>
        <c:dLbls>
          <c:showLegendKey val="0"/>
          <c:showVal val="1"/>
          <c:showCatName val="0"/>
          <c:showSerName val="0"/>
          <c:showPercent val="0"/>
          <c:showBubbleSize val="0"/>
        </c:dLbls>
        <c:gapWidth val="300"/>
        <c:overlap val="-4"/>
        <c:axId val="135803648"/>
        <c:axId val="135805184"/>
      </c:barChart>
      <c:catAx>
        <c:axId val="135803648"/>
        <c:scaling>
          <c:orientation val="minMax"/>
        </c:scaling>
        <c:delete val="0"/>
        <c:axPos val="l"/>
        <c:majorTickMark val="none"/>
        <c:minorTickMark val="none"/>
        <c:tickLblPos val="none"/>
        <c:spPr>
          <a:ln w="12700">
            <a:solidFill>
              <a:srgbClr val="000000"/>
            </a:solidFill>
            <a:prstDash val="solid"/>
          </a:ln>
        </c:spPr>
        <c:crossAx val="135805184"/>
        <c:crosses val="autoZero"/>
        <c:auto val="1"/>
        <c:lblAlgn val="ctr"/>
        <c:lblOffset val="100"/>
        <c:tickLblSkip val="1"/>
        <c:noMultiLvlLbl val="1"/>
      </c:catAx>
      <c:valAx>
        <c:axId val="135805184"/>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35803648"/>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7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v>All Schools</c:v>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DQ46_1!$D$2</c:f>
              <c:numCache>
                <c:formatCode>General</c:formatCode>
                <c:ptCount val="1"/>
                <c:pt idx="0">
                  <c:v>74.900000000000006</c:v>
                </c:pt>
              </c:numCache>
            </c:numRef>
          </c:val>
        </c:ser>
        <c:ser>
          <c:idx val="1"/>
          <c:order val="1"/>
          <c:tx>
            <c:v>Junior/Senior High Schools</c:v>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DQ46_1!$E$2</c:f>
              <c:numCache>
                <c:formatCode>General</c:formatCode>
                <c:ptCount val="1"/>
                <c:pt idx="0">
                  <c:v>49.9</c:v>
                </c:pt>
              </c:numCache>
            </c:numRef>
          </c:val>
        </c:ser>
        <c:ser>
          <c:idx val="2"/>
          <c:order val="2"/>
          <c:tx>
            <c:v>Middle Schools</c:v>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DQ46_1!$F$2</c:f>
              <c:numCache>
                <c:formatCode>General</c:formatCode>
                <c:ptCount val="1"/>
                <c:pt idx="0">
                  <c:v>79.3</c:v>
                </c:pt>
              </c:numCache>
            </c:numRef>
          </c:val>
        </c:ser>
        <c:ser>
          <c:idx val="3"/>
          <c:order val="3"/>
          <c:tx>
            <c:v>High Schools</c:v>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DQ46_1!$G$2</c:f>
              <c:numCache>
                <c:formatCode>General</c:formatCode>
                <c:ptCount val="1"/>
                <c:pt idx="0">
                  <c:v>79.099999999999994</c:v>
                </c:pt>
              </c:numCache>
            </c:numRef>
          </c:val>
        </c:ser>
        <c:dLbls>
          <c:showLegendKey val="0"/>
          <c:showVal val="1"/>
          <c:showCatName val="0"/>
          <c:showSerName val="0"/>
          <c:showPercent val="0"/>
          <c:showBubbleSize val="0"/>
        </c:dLbls>
        <c:gapWidth val="300"/>
        <c:overlap val="-4"/>
        <c:axId val="136102656"/>
        <c:axId val="136104192"/>
      </c:barChart>
      <c:catAx>
        <c:axId val="136102656"/>
        <c:scaling>
          <c:orientation val="minMax"/>
        </c:scaling>
        <c:delete val="0"/>
        <c:axPos val="l"/>
        <c:majorTickMark val="none"/>
        <c:minorTickMark val="none"/>
        <c:tickLblPos val="none"/>
        <c:spPr>
          <a:ln w="12700">
            <a:solidFill>
              <a:srgbClr val="000000"/>
            </a:solidFill>
            <a:prstDash val="solid"/>
          </a:ln>
        </c:spPr>
        <c:crossAx val="136104192"/>
        <c:crosses val="autoZero"/>
        <c:auto val="1"/>
        <c:lblAlgn val="ctr"/>
        <c:lblOffset val="100"/>
        <c:tickLblSkip val="1"/>
        <c:noMultiLvlLbl val="1"/>
      </c:catAx>
      <c:valAx>
        <c:axId val="136104192"/>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36102656"/>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7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v>All Schools</c:v>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DQ47_1!$D$2</c:f>
              <c:numCache>
                <c:formatCode>General</c:formatCode>
                <c:ptCount val="1"/>
                <c:pt idx="0">
                  <c:v>43.4</c:v>
                </c:pt>
              </c:numCache>
            </c:numRef>
          </c:val>
        </c:ser>
        <c:ser>
          <c:idx val="1"/>
          <c:order val="1"/>
          <c:tx>
            <c:v>Junior/Senior High Schools</c:v>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DQ47_1!$E$2</c:f>
              <c:numCache>
                <c:formatCode>General</c:formatCode>
                <c:ptCount val="1"/>
                <c:pt idx="0">
                  <c:v>33.299999999999997</c:v>
                </c:pt>
              </c:numCache>
            </c:numRef>
          </c:val>
        </c:ser>
        <c:ser>
          <c:idx val="2"/>
          <c:order val="2"/>
          <c:tx>
            <c:v>Middle Schools</c:v>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DQ47_1!$F$2</c:f>
              <c:numCache>
                <c:formatCode>General</c:formatCode>
                <c:ptCount val="1"/>
                <c:pt idx="0">
                  <c:v>51.6</c:v>
                </c:pt>
              </c:numCache>
            </c:numRef>
          </c:val>
        </c:ser>
        <c:ser>
          <c:idx val="3"/>
          <c:order val="3"/>
          <c:tx>
            <c:v>High Schools</c:v>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DQ47_1!$G$2</c:f>
              <c:numCache>
                <c:formatCode>General</c:formatCode>
                <c:ptCount val="1"/>
                <c:pt idx="0">
                  <c:v>37.4</c:v>
                </c:pt>
              </c:numCache>
            </c:numRef>
          </c:val>
        </c:ser>
        <c:dLbls>
          <c:showLegendKey val="0"/>
          <c:showVal val="1"/>
          <c:showCatName val="0"/>
          <c:showSerName val="0"/>
          <c:showPercent val="0"/>
          <c:showBubbleSize val="0"/>
        </c:dLbls>
        <c:gapWidth val="300"/>
        <c:overlap val="-4"/>
        <c:axId val="136214016"/>
        <c:axId val="136215552"/>
      </c:barChart>
      <c:catAx>
        <c:axId val="136214016"/>
        <c:scaling>
          <c:orientation val="minMax"/>
        </c:scaling>
        <c:delete val="0"/>
        <c:axPos val="l"/>
        <c:majorTickMark val="none"/>
        <c:minorTickMark val="none"/>
        <c:tickLblPos val="none"/>
        <c:spPr>
          <a:ln w="12700">
            <a:solidFill>
              <a:srgbClr val="000000"/>
            </a:solidFill>
            <a:prstDash val="solid"/>
          </a:ln>
        </c:spPr>
        <c:crossAx val="136215552"/>
        <c:crosses val="autoZero"/>
        <c:auto val="1"/>
        <c:lblAlgn val="ctr"/>
        <c:lblOffset val="100"/>
        <c:tickLblSkip val="1"/>
        <c:noMultiLvlLbl val="1"/>
      </c:catAx>
      <c:valAx>
        <c:axId val="136215552"/>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36214016"/>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7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v>All Schools</c:v>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DQ48_1!$D$2</c:f>
              <c:numCache>
                <c:formatCode>General</c:formatCode>
                <c:ptCount val="1"/>
                <c:pt idx="0">
                  <c:v>57.8</c:v>
                </c:pt>
              </c:numCache>
            </c:numRef>
          </c:val>
        </c:ser>
        <c:ser>
          <c:idx val="1"/>
          <c:order val="1"/>
          <c:tx>
            <c:v>Junior/Senior High Schools</c:v>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DQ48_1!$E$2</c:f>
              <c:numCache>
                <c:formatCode>General</c:formatCode>
                <c:ptCount val="1"/>
                <c:pt idx="0">
                  <c:v>64.8</c:v>
                </c:pt>
              </c:numCache>
            </c:numRef>
          </c:val>
        </c:ser>
        <c:ser>
          <c:idx val="2"/>
          <c:order val="2"/>
          <c:tx>
            <c:v>Middle Schools</c:v>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DQ48_1!$F$2</c:f>
              <c:numCache>
                <c:formatCode>General</c:formatCode>
                <c:ptCount val="1"/>
                <c:pt idx="0">
                  <c:v>43.7</c:v>
                </c:pt>
              </c:numCache>
            </c:numRef>
          </c:val>
        </c:ser>
        <c:ser>
          <c:idx val="3"/>
          <c:order val="3"/>
          <c:tx>
            <c:v>High Schools</c:v>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DQ48_1!$G$2</c:f>
              <c:numCache>
                <c:formatCode>General</c:formatCode>
                <c:ptCount val="1"/>
                <c:pt idx="0">
                  <c:v>72.3</c:v>
                </c:pt>
              </c:numCache>
            </c:numRef>
          </c:val>
        </c:ser>
        <c:dLbls>
          <c:showLegendKey val="0"/>
          <c:showVal val="1"/>
          <c:showCatName val="0"/>
          <c:showSerName val="0"/>
          <c:showPercent val="0"/>
          <c:showBubbleSize val="0"/>
        </c:dLbls>
        <c:gapWidth val="300"/>
        <c:overlap val="-4"/>
        <c:axId val="136153344"/>
        <c:axId val="136269824"/>
      </c:barChart>
      <c:catAx>
        <c:axId val="136153344"/>
        <c:scaling>
          <c:orientation val="minMax"/>
        </c:scaling>
        <c:delete val="0"/>
        <c:axPos val="l"/>
        <c:majorTickMark val="none"/>
        <c:minorTickMark val="none"/>
        <c:tickLblPos val="none"/>
        <c:spPr>
          <a:ln w="12700">
            <a:solidFill>
              <a:srgbClr val="000000"/>
            </a:solidFill>
            <a:prstDash val="solid"/>
          </a:ln>
        </c:spPr>
        <c:crossAx val="136269824"/>
        <c:crosses val="autoZero"/>
        <c:auto val="1"/>
        <c:lblAlgn val="ctr"/>
        <c:lblOffset val="100"/>
        <c:tickLblSkip val="1"/>
        <c:noMultiLvlLbl val="1"/>
      </c:catAx>
      <c:valAx>
        <c:axId val="136269824"/>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36153344"/>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7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v>All Schools</c:v>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DQ49_1!$D$2</c:f>
              <c:numCache>
                <c:formatCode>General</c:formatCode>
                <c:ptCount val="1"/>
                <c:pt idx="0">
                  <c:v>74.599999999999994</c:v>
                </c:pt>
              </c:numCache>
            </c:numRef>
          </c:val>
        </c:ser>
        <c:ser>
          <c:idx val="1"/>
          <c:order val="1"/>
          <c:tx>
            <c:v>Junior/Senior High Schools</c:v>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DQ49_1!$E$2</c:f>
              <c:numCache>
                <c:formatCode>General</c:formatCode>
                <c:ptCount val="1"/>
                <c:pt idx="0">
                  <c:v>76.599999999999994</c:v>
                </c:pt>
              </c:numCache>
            </c:numRef>
          </c:val>
        </c:ser>
        <c:ser>
          <c:idx val="2"/>
          <c:order val="2"/>
          <c:tx>
            <c:v>Middle Schools</c:v>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DQ49_1!$F$2</c:f>
              <c:numCache>
                <c:formatCode>General</c:formatCode>
                <c:ptCount val="1"/>
                <c:pt idx="0">
                  <c:v>65</c:v>
                </c:pt>
              </c:numCache>
            </c:numRef>
          </c:val>
        </c:ser>
        <c:ser>
          <c:idx val="3"/>
          <c:order val="3"/>
          <c:tx>
            <c:v>High Schools</c:v>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DQ49_1!$G$2</c:f>
              <c:numCache>
                <c:formatCode>General</c:formatCode>
                <c:ptCount val="1"/>
                <c:pt idx="0">
                  <c:v>85.4</c:v>
                </c:pt>
              </c:numCache>
            </c:numRef>
          </c:val>
        </c:ser>
        <c:dLbls>
          <c:showLegendKey val="0"/>
          <c:showVal val="1"/>
          <c:showCatName val="0"/>
          <c:showSerName val="0"/>
          <c:showPercent val="0"/>
          <c:showBubbleSize val="0"/>
        </c:dLbls>
        <c:gapWidth val="300"/>
        <c:overlap val="-4"/>
        <c:axId val="136577408"/>
        <c:axId val="136578944"/>
      </c:barChart>
      <c:catAx>
        <c:axId val="136577408"/>
        <c:scaling>
          <c:orientation val="minMax"/>
        </c:scaling>
        <c:delete val="0"/>
        <c:axPos val="l"/>
        <c:majorTickMark val="none"/>
        <c:minorTickMark val="none"/>
        <c:tickLblPos val="none"/>
        <c:spPr>
          <a:ln w="12700">
            <a:solidFill>
              <a:srgbClr val="000000"/>
            </a:solidFill>
            <a:prstDash val="solid"/>
          </a:ln>
        </c:spPr>
        <c:crossAx val="136578944"/>
        <c:crosses val="autoZero"/>
        <c:auto val="1"/>
        <c:lblAlgn val="ctr"/>
        <c:lblOffset val="100"/>
        <c:tickLblSkip val="1"/>
        <c:noMultiLvlLbl val="1"/>
      </c:catAx>
      <c:valAx>
        <c:axId val="136578944"/>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36577408"/>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7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v>All Schools</c:v>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DQ50_1!$D$2</c:f>
              <c:numCache>
                <c:formatCode>General</c:formatCode>
                <c:ptCount val="1"/>
                <c:pt idx="0">
                  <c:v>33.799999999999997</c:v>
                </c:pt>
              </c:numCache>
            </c:numRef>
          </c:val>
        </c:ser>
        <c:ser>
          <c:idx val="1"/>
          <c:order val="1"/>
          <c:tx>
            <c:v>Junior/Senior High Schools</c:v>
          </c:tx>
          <c:spPr>
            <a:solidFill>
              <a:srgbClr val="2B7F81"/>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DQ50_1!$E$2</c:f>
              <c:numCache>
                <c:formatCode>General</c:formatCode>
                <c:ptCount val="1"/>
                <c:pt idx="0">
                  <c:v>16.600000000000001</c:v>
                </c:pt>
              </c:numCache>
            </c:numRef>
          </c:val>
        </c:ser>
        <c:ser>
          <c:idx val="2"/>
          <c:order val="2"/>
          <c:tx>
            <c:v>Middle Schools</c:v>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DQ50_1!$F$2</c:f>
              <c:numCache>
                <c:formatCode>General</c:formatCode>
                <c:ptCount val="1"/>
                <c:pt idx="0">
                  <c:v>36.1</c:v>
                </c:pt>
              </c:numCache>
            </c:numRef>
          </c:val>
        </c:ser>
        <c:ser>
          <c:idx val="3"/>
          <c:order val="3"/>
          <c:tx>
            <c:v>High Schools</c:v>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val>
            <c:numRef>
              <c:f>DQ50_1!$G$2</c:f>
              <c:numCache>
                <c:formatCode>General</c:formatCode>
                <c:ptCount val="1"/>
                <c:pt idx="0">
                  <c:v>37.5</c:v>
                </c:pt>
              </c:numCache>
            </c:numRef>
          </c:val>
        </c:ser>
        <c:dLbls>
          <c:showLegendKey val="0"/>
          <c:showVal val="1"/>
          <c:showCatName val="0"/>
          <c:showSerName val="0"/>
          <c:showPercent val="0"/>
          <c:showBubbleSize val="0"/>
        </c:dLbls>
        <c:gapWidth val="300"/>
        <c:overlap val="-4"/>
        <c:axId val="136587520"/>
        <c:axId val="136646656"/>
      </c:barChart>
      <c:catAx>
        <c:axId val="136587520"/>
        <c:scaling>
          <c:orientation val="minMax"/>
        </c:scaling>
        <c:delete val="0"/>
        <c:axPos val="l"/>
        <c:majorTickMark val="none"/>
        <c:minorTickMark val="none"/>
        <c:tickLblPos val="none"/>
        <c:spPr>
          <a:ln w="12700">
            <a:solidFill>
              <a:srgbClr val="000000"/>
            </a:solidFill>
            <a:prstDash val="solid"/>
          </a:ln>
        </c:spPr>
        <c:crossAx val="136646656"/>
        <c:crosses val="autoZero"/>
        <c:auto val="1"/>
        <c:lblAlgn val="ctr"/>
        <c:lblOffset val="100"/>
        <c:tickLblSkip val="1"/>
        <c:noMultiLvlLbl val="1"/>
      </c:catAx>
      <c:valAx>
        <c:axId val="136646656"/>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36587520"/>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DQ06_1!$D$1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DQ06_1!$B$2:$C$6</c:f>
              <c:multiLvlStrCache>
                <c:ptCount val="5"/>
                <c:lvl>
                  <c:pt idx="0">
                    <c:v>Mental health or social services staff (e.g., school counselors)</c:v>
                  </c:pt>
                  <c:pt idx="1">
                    <c:v>Other classroom teachers</c:v>
                  </c:pt>
                  <c:pt idx="2">
                    <c:v>Physical education teachers</c:v>
                  </c:pt>
                  <c:pt idx="3">
                    <c:v>Health education teachers</c:v>
                  </c:pt>
                  <c:pt idx="4">
                    <c:v>School administrators</c:v>
                  </c:pt>
                </c:lvl>
                <c:lvl>
                  <c:pt idx="0">
                    <c:v>e.</c:v>
                  </c:pt>
                  <c:pt idx="1">
                    <c:v>d.</c:v>
                  </c:pt>
                  <c:pt idx="2">
                    <c:v>c.</c:v>
                  </c:pt>
                  <c:pt idx="3">
                    <c:v>b.</c:v>
                  </c:pt>
                  <c:pt idx="4">
                    <c:v>a.</c:v>
                  </c:pt>
                </c:lvl>
              </c:multiLvlStrCache>
            </c:multiLvlStrRef>
          </c:cat>
          <c:val>
            <c:numRef>
              <c:f>DQ06_1!$D$2:$D$6</c:f>
              <c:numCache>
                <c:formatCode>General</c:formatCode>
                <c:ptCount val="5"/>
                <c:pt idx="0">
                  <c:v>79</c:v>
                </c:pt>
                <c:pt idx="1">
                  <c:v>82.4</c:v>
                </c:pt>
                <c:pt idx="2">
                  <c:v>87.4</c:v>
                </c:pt>
                <c:pt idx="3">
                  <c:v>92.9</c:v>
                </c:pt>
                <c:pt idx="4">
                  <c:v>96.4</c:v>
                </c:pt>
              </c:numCache>
            </c:numRef>
          </c:val>
        </c:ser>
        <c:ser>
          <c:idx val="1"/>
          <c:order val="1"/>
          <c:tx>
            <c:strRef>
              <c:f>DQ06_1!$E$1</c:f>
              <c:strCache>
                <c:ptCount val="1"/>
                <c:pt idx="0">
                  <c:v>Junior/Senior High Schools</c:v>
                </c:pt>
              </c:strCache>
            </c:strRef>
          </c:tx>
          <c:spPr>
            <a:solidFill>
              <a:srgbClr val="2B7F81"/>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dLbl>
            <c:dLbl>
              <c:idx val="1"/>
              <c:layout/>
              <c:tx>
                <c:rich>
                  <a:bodyPr/>
                  <a:lstStyle/>
                  <a:p>
                    <a:r>
                      <a:rPr lang="en-US"/>
                      <a:t>NA</a:t>
                    </a:r>
                  </a:p>
                </c:rich>
              </c:tx>
              <c:showLegendKey val="0"/>
              <c:showVal val="1"/>
              <c:showCatName val="0"/>
              <c:showSerName val="0"/>
              <c:showPercent val="0"/>
              <c:showBubbleSize val="0"/>
            </c:dLbl>
            <c:dLbl>
              <c:idx val="2"/>
              <c:layout/>
              <c:tx>
                <c:rich>
                  <a:bodyPr/>
                  <a:lstStyle/>
                  <a:p>
                    <a:r>
                      <a:rPr lang="en-US"/>
                      <a:t>NA</a:t>
                    </a:r>
                  </a:p>
                </c:rich>
              </c:tx>
              <c:showLegendKey val="0"/>
              <c:showVal val="1"/>
              <c:showCatName val="0"/>
              <c:showSerName val="0"/>
              <c:showPercent val="0"/>
              <c:showBubbleSize val="0"/>
            </c:dLbl>
            <c:dLbl>
              <c:idx val="3"/>
              <c:layout/>
              <c:tx>
                <c:rich>
                  <a:bodyPr/>
                  <a:lstStyle/>
                  <a:p>
                    <a:r>
                      <a:rPr lang="en-US"/>
                      <a:t>NA</a:t>
                    </a:r>
                  </a:p>
                </c:rich>
              </c:tx>
              <c:showLegendKey val="0"/>
              <c:showVal val="1"/>
              <c:showCatName val="0"/>
              <c:showSerName val="0"/>
              <c:showPercent val="0"/>
              <c:showBubbleSize val="0"/>
            </c:dLbl>
            <c:dLbl>
              <c:idx val="4"/>
              <c:layout/>
              <c:tx>
                <c:rich>
                  <a:bodyPr/>
                  <a:lstStyle/>
                  <a:p>
                    <a:r>
                      <a:rPr lang="en-US"/>
                      <a:t>NA</a:t>
                    </a:r>
                  </a:p>
                </c:rich>
              </c:tx>
              <c:showLegendKey val="0"/>
              <c:showVal val="1"/>
              <c:showCatName val="0"/>
              <c:showSerName val="0"/>
              <c:showPercent val="0"/>
              <c:showBubbleSize val="0"/>
            </c:dLbl>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DQ06_1!$B$2:$C$6</c:f>
              <c:multiLvlStrCache>
                <c:ptCount val="5"/>
                <c:lvl>
                  <c:pt idx="0">
                    <c:v>Mental health or social services staff (e.g., school counselors)</c:v>
                  </c:pt>
                  <c:pt idx="1">
                    <c:v>Other classroom teachers</c:v>
                  </c:pt>
                  <c:pt idx="2">
                    <c:v>Physical education teachers</c:v>
                  </c:pt>
                  <c:pt idx="3">
                    <c:v>Health education teachers</c:v>
                  </c:pt>
                  <c:pt idx="4">
                    <c:v>School administrators</c:v>
                  </c:pt>
                </c:lvl>
                <c:lvl>
                  <c:pt idx="0">
                    <c:v>e.</c:v>
                  </c:pt>
                  <c:pt idx="1">
                    <c:v>d.</c:v>
                  </c:pt>
                  <c:pt idx="2">
                    <c:v>c.</c:v>
                  </c:pt>
                  <c:pt idx="3">
                    <c:v>b.</c:v>
                  </c:pt>
                  <c:pt idx="4">
                    <c:v>a.</c:v>
                  </c:pt>
                </c:lvl>
              </c:multiLvlStrCache>
            </c:multiLvlStrRef>
          </c:cat>
          <c:val>
            <c:numRef>
              <c:f>DQ06_1!$E$2:$E$6</c:f>
              <c:numCache>
                <c:formatCode>General</c:formatCode>
                <c:ptCount val="5"/>
                <c:pt idx="0">
                  <c:v>8.9999999999999998E-4</c:v>
                </c:pt>
                <c:pt idx="1">
                  <c:v>8.9999999999999998E-4</c:v>
                </c:pt>
                <c:pt idx="2">
                  <c:v>8.9999999999999998E-4</c:v>
                </c:pt>
                <c:pt idx="3">
                  <c:v>8.9999999999999998E-4</c:v>
                </c:pt>
                <c:pt idx="4">
                  <c:v>8.9999999999999998E-4</c:v>
                </c:pt>
              </c:numCache>
            </c:numRef>
          </c:val>
        </c:ser>
        <c:ser>
          <c:idx val="2"/>
          <c:order val="2"/>
          <c:tx>
            <c:strRef>
              <c:f>DQ06_1!$F$1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DQ06_1!$B$2:$C$6</c:f>
              <c:multiLvlStrCache>
                <c:ptCount val="5"/>
                <c:lvl>
                  <c:pt idx="0">
                    <c:v>Mental health or social services staff (e.g., school counselors)</c:v>
                  </c:pt>
                  <c:pt idx="1">
                    <c:v>Other classroom teachers</c:v>
                  </c:pt>
                  <c:pt idx="2">
                    <c:v>Physical education teachers</c:v>
                  </c:pt>
                  <c:pt idx="3">
                    <c:v>Health education teachers</c:v>
                  </c:pt>
                  <c:pt idx="4">
                    <c:v>School administrators</c:v>
                  </c:pt>
                </c:lvl>
                <c:lvl>
                  <c:pt idx="0">
                    <c:v>e.</c:v>
                  </c:pt>
                  <c:pt idx="1">
                    <c:v>d.</c:v>
                  </c:pt>
                  <c:pt idx="2">
                    <c:v>c.</c:v>
                  </c:pt>
                  <c:pt idx="3">
                    <c:v>b.</c:v>
                  </c:pt>
                  <c:pt idx="4">
                    <c:v>a.</c:v>
                  </c:pt>
                </c:lvl>
              </c:multiLvlStrCache>
            </c:multiLvlStrRef>
          </c:cat>
          <c:val>
            <c:numRef>
              <c:f>DQ06_1!$F$2:$F$6</c:f>
              <c:numCache>
                <c:formatCode>General</c:formatCode>
                <c:ptCount val="5"/>
                <c:pt idx="0">
                  <c:v>76.2</c:v>
                </c:pt>
                <c:pt idx="1">
                  <c:v>80</c:v>
                </c:pt>
                <c:pt idx="2">
                  <c:v>91.3</c:v>
                </c:pt>
                <c:pt idx="3">
                  <c:v>95.7</c:v>
                </c:pt>
                <c:pt idx="4">
                  <c:v>95.7</c:v>
                </c:pt>
              </c:numCache>
            </c:numRef>
          </c:val>
        </c:ser>
        <c:ser>
          <c:idx val="3"/>
          <c:order val="3"/>
          <c:tx>
            <c:strRef>
              <c:f>DQ06_1!$G$1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DQ06_1!$B$2:$C$6</c:f>
              <c:multiLvlStrCache>
                <c:ptCount val="5"/>
                <c:lvl>
                  <c:pt idx="0">
                    <c:v>Mental health or social services staff (e.g., school counselors)</c:v>
                  </c:pt>
                  <c:pt idx="1">
                    <c:v>Other classroom teachers</c:v>
                  </c:pt>
                  <c:pt idx="2">
                    <c:v>Physical education teachers</c:v>
                  </c:pt>
                  <c:pt idx="3">
                    <c:v>Health education teachers</c:v>
                  </c:pt>
                  <c:pt idx="4">
                    <c:v>School administrators</c:v>
                  </c:pt>
                </c:lvl>
                <c:lvl>
                  <c:pt idx="0">
                    <c:v>e.</c:v>
                  </c:pt>
                  <c:pt idx="1">
                    <c:v>d.</c:v>
                  </c:pt>
                  <c:pt idx="2">
                    <c:v>c.</c:v>
                  </c:pt>
                  <c:pt idx="3">
                    <c:v>b.</c:v>
                  </c:pt>
                  <c:pt idx="4">
                    <c:v>a.</c:v>
                  </c:pt>
                </c:lvl>
              </c:multiLvlStrCache>
            </c:multiLvlStrRef>
          </c:cat>
          <c:val>
            <c:numRef>
              <c:f>DQ06_1!$G$2:$G$6</c:f>
              <c:numCache>
                <c:formatCode>General</c:formatCode>
                <c:ptCount val="5"/>
                <c:pt idx="0">
                  <c:v>78.5</c:v>
                </c:pt>
                <c:pt idx="1">
                  <c:v>82.1</c:v>
                </c:pt>
                <c:pt idx="2">
                  <c:v>85.7</c:v>
                </c:pt>
                <c:pt idx="3">
                  <c:v>89.3</c:v>
                </c:pt>
                <c:pt idx="4">
                  <c:v>96.5</c:v>
                </c:pt>
              </c:numCache>
            </c:numRef>
          </c:val>
        </c:ser>
        <c:dLbls>
          <c:showLegendKey val="0"/>
          <c:showVal val="1"/>
          <c:showCatName val="0"/>
          <c:showSerName val="0"/>
          <c:showPercent val="0"/>
          <c:showBubbleSize val="0"/>
        </c:dLbls>
        <c:gapWidth val="300"/>
        <c:overlap val="-4"/>
        <c:axId val="95087232"/>
        <c:axId val="93471104"/>
      </c:barChart>
      <c:catAx>
        <c:axId val="95087232"/>
        <c:scaling>
          <c:orientation val="minMax"/>
        </c:scaling>
        <c:delete val="0"/>
        <c:axPos val="l"/>
        <c:majorTickMark val="none"/>
        <c:minorTickMark val="none"/>
        <c:tickLblPos val="none"/>
        <c:spPr>
          <a:ln w="12700">
            <a:solidFill>
              <a:srgbClr val="000000"/>
            </a:solidFill>
            <a:prstDash val="solid"/>
          </a:ln>
        </c:spPr>
        <c:crossAx val="93471104"/>
        <c:crosses val="autoZero"/>
        <c:auto val="1"/>
        <c:lblAlgn val="ctr"/>
        <c:lblOffset val="100"/>
        <c:tickLblSkip val="1"/>
        <c:noMultiLvlLbl val="1"/>
      </c:catAx>
      <c:valAx>
        <c:axId val="93471104"/>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95087232"/>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898833509266526"/>
          <c:y val="0.14945486663403404"/>
          <c:w val="0.65953309211617339"/>
          <c:h val="0.70688112597178265"/>
        </c:manualLayout>
      </c:layout>
      <c:barChart>
        <c:barDir val="bar"/>
        <c:grouping val="clustered"/>
        <c:varyColors val="0"/>
        <c:ser>
          <c:idx val="0"/>
          <c:order val="0"/>
          <c:tx>
            <c:strRef>
              <c:f>DQ06_2!$D$1</c:f>
              <c:strCache>
                <c:ptCount val="1"/>
                <c:pt idx="0">
                  <c:v>All Schools</c:v>
                </c:pt>
              </c:strCache>
            </c:strRef>
          </c:tx>
          <c:spPr>
            <a:solidFill>
              <a:srgbClr val="2CD2A7"/>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DQ06_2!$B$2:$C$6</c:f>
              <c:multiLvlStrCache>
                <c:ptCount val="5"/>
                <c:lvl>
                  <c:pt idx="0">
                    <c:v>Library/media center staff</c:v>
                  </c:pt>
                  <c:pt idx="1">
                    <c:v>Technology staff</c:v>
                  </c:pt>
                  <c:pt idx="2">
                    <c:v>Maintenance and transportation staff</c:v>
                  </c:pt>
                  <c:pt idx="3">
                    <c:v>Health services staff (e.g., school nurse)</c:v>
                  </c:pt>
                  <c:pt idx="4">
                    <c:v>Nutrition or food service staff</c:v>
                  </c:pt>
                </c:lvl>
                <c:lvl>
                  <c:pt idx="0">
                    <c:v>j.</c:v>
                  </c:pt>
                  <c:pt idx="1">
                    <c:v>i.</c:v>
                  </c:pt>
                  <c:pt idx="2">
                    <c:v>h.</c:v>
                  </c:pt>
                  <c:pt idx="3">
                    <c:v>g.</c:v>
                  </c:pt>
                  <c:pt idx="4">
                    <c:v>f.</c:v>
                  </c:pt>
                </c:lvl>
              </c:multiLvlStrCache>
            </c:multiLvlStrRef>
          </c:cat>
          <c:val>
            <c:numRef>
              <c:f>DQ06_2!$D$2:$D$6</c:f>
              <c:numCache>
                <c:formatCode>General</c:formatCode>
                <c:ptCount val="5"/>
                <c:pt idx="0">
                  <c:v>24.3</c:v>
                </c:pt>
                <c:pt idx="1">
                  <c:v>19.600000000000001</c:v>
                </c:pt>
                <c:pt idx="2">
                  <c:v>25.9</c:v>
                </c:pt>
                <c:pt idx="3">
                  <c:v>78.8</c:v>
                </c:pt>
                <c:pt idx="4">
                  <c:v>61.4</c:v>
                </c:pt>
              </c:numCache>
            </c:numRef>
          </c:val>
        </c:ser>
        <c:ser>
          <c:idx val="1"/>
          <c:order val="1"/>
          <c:tx>
            <c:strRef>
              <c:f>DQ06_2!$E$1</c:f>
              <c:strCache>
                <c:ptCount val="1"/>
                <c:pt idx="0">
                  <c:v>Junior/Senior High Schools</c:v>
                </c:pt>
              </c:strCache>
            </c:strRef>
          </c:tx>
          <c:spPr>
            <a:solidFill>
              <a:srgbClr val="2B7F81"/>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dLbl>
            <c:dLbl>
              <c:idx val="1"/>
              <c:layout/>
              <c:tx>
                <c:rich>
                  <a:bodyPr/>
                  <a:lstStyle/>
                  <a:p>
                    <a:r>
                      <a:rPr lang="en-US"/>
                      <a:t>NA</a:t>
                    </a:r>
                  </a:p>
                </c:rich>
              </c:tx>
              <c:showLegendKey val="0"/>
              <c:showVal val="1"/>
              <c:showCatName val="0"/>
              <c:showSerName val="0"/>
              <c:showPercent val="0"/>
              <c:showBubbleSize val="0"/>
            </c:dLbl>
            <c:dLbl>
              <c:idx val="2"/>
              <c:layout/>
              <c:tx>
                <c:rich>
                  <a:bodyPr/>
                  <a:lstStyle/>
                  <a:p>
                    <a:r>
                      <a:rPr lang="en-US"/>
                      <a:t>NA</a:t>
                    </a:r>
                  </a:p>
                </c:rich>
              </c:tx>
              <c:showLegendKey val="0"/>
              <c:showVal val="1"/>
              <c:showCatName val="0"/>
              <c:showSerName val="0"/>
              <c:showPercent val="0"/>
              <c:showBubbleSize val="0"/>
            </c:dLbl>
            <c:dLbl>
              <c:idx val="3"/>
              <c:layout/>
              <c:tx>
                <c:rich>
                  <a:bodyPr/>
                  <a:lstStyle/>
                  <a:p>
                    <a:r>
                      <a:rPr lang="en-US"/>
                      <a:t>NA</a:t>
                    </a:r>
                  </a:p>
                </c:rich>
              </c:tx>
              <c:showLegendKey val="0"/>
              <c:showVal val="1"/>
              <c:showCatName val="0"/>
              <c:showSerName val="0"/>
              <c:showPercent val="0"/>
              <c:showBubbleSize val="0"/>
            </c:dLbl>
            <c:dLbl>
              <c:idx val="4"/>
              <c:layout/>
              <c:tx>
                <c:rich>
                  <a:bodyPr/>
                  <a:lstStyle/>
                  <a:p>
                    <a:r>
                      <a:rPr lang="en-US"/>
                      <a:t>NA</a:t>
                    </a:r>
                  </a:p>
                </c:rich>
              </c:tx>
              <c:showLegendKey val="0"/>
              <c:showVal val="1"/>
              <c:showCatName val="0"/>
              <c:showSerName val="0"/>
              <c:showPercent val="0"/>
              <c:showBubbleSize val="0"/>
            </c:dLbl>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DQ06_2!$B$2:$C$6</c:f>
              <c:multiLvlStrCache>
                <c:ptCount val="5"/>
                <c:lvl>
                  <c:pt idx="0">
                    <c:v>Library/media center staff</c:v>
                  </c:pt>
                  <c:pt idx="1">
                    <c:v>Technology staff</c:v>
                  </c:pt>
                  <c:pt idx="2">
                    <c:v>Maintenance and transportation staff</c:v>
                  </c:pt>
                  <c:pt idx="3">
                    <c:v>Health services staff (e.g., school nurse)</c:v>
                  </c:pt>
                  <c:pt idx="4">
                    <c:v>Nutrition or food service staff</c:v>
                  </c:pt>
                </c:lvl>
                <c:lvl>
                  <c:pt idx="0">
                    <c:v>j.</c:v>
                  </c:pt>
                  <c:pt idx="1">
                    <c:v>i.</c:v>
                  </c:pt>
                  <c:pt idx="2">
                    <c:v>h.</c:v>
                  </c:pt>
                  <c:pt idx="3">
                    <c:v>g.</c:v>
                  </c:pt>
                  <c:pt idx="4">
                    <c:v>f.</c:v>
                  </c:pt>
                </c:lvl>
              </c:multiLvlStrCache>
            </c:multiLvlStrRef>
          </c:cat>
          <c:val>
            <c:numRef>
              <c:f>DQ06_2!$E$2:$E$6</c:f>
              <c:numCache>
                <c:formatCode>General</c:formatCode>
                <c:ptCount val="5"/>
                <c:pt idx="0">
                  <c:v>8.9999999999999998E-4</c:v>
                </c:pt>
                <c:pt idx="1">
                  <c:v>8.9999999999999998E-4</c:v>
                </c:pt>
                <c:pt idx="2">
                  <c:v>8.9999999999999998E-4</c:v>
                </c:pt>
                <c:pt idx="3">
                  <c:v>8.9999999999999998E-4</c:v>
                </c:pt>
                <c:pt idx="4">
                  <c:v>8.9999999999999998E-4</c:v>
                </c:pt>
              </c:numCache>
            </c:numRef>
          </c:val>
        </c:ser>
        <c:ser>
          <c:idx val="2"/>
          <c:order val="2"/>
          <c:tx>
            <c:strRef>
              <c:f>DQ06_2!$F$1</c:f>
              <c:strCache>
                <c:ptCount val="1"/>
                <c:pt idx="0">
                  <c:v>Middle Schools</c:v>
                </c:pt>
              </c:strCache>
            </c:strRef>
          </c:tx>
          <c:spPr>
            <a:solidFill>
              <a:srgbClr val="CEBB46"/>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DQ06_2!$B$2:$C$6</c:f>
              <c:multiLvlStrCache>
                <c:ptCount val="5"/>
                <c:lvl>
                  <c:pt idx="0">
                    <c:v>Library/media center staff</c:v>
                  </c:pt>
                  <c:pt idx="1">
                    <c:v>Technology staff</c:v>
                  </c:pt>
                  <c:pt idx="2">
                    <c:v>Maintenance and transportation staff</c:v>
                  </c:pt>
                  <c:pt idx="3">
                    <c:v>Health services staff (e.g., school nurse)</c:v>
                  </c:pt>
                  <c:pt idx="4">
                    <c:v>Nutrition or food service staff</c:v>
                  </c:pt>
                </c:lvl>
                <c:lvl>
                  <c:pt idx="0">
                    <c:v>j.</c:v>
                  </c:pt>
                  <c:pt idx="1">
                    <c:v>i.</c:v>
                  </c:pt>
                  <c:pt idx="2">
                    <c:v>h.</c:v>
                  </c:pt>
                  <c:pt idx="3">
                    <c:v>g.</c:v>
                  </c:pt>
                  <c:pt idx="4">
                    <c:v>f.</c:v>
                  </c:pt>
                </c:lvl>
              </c:multiLvlStrCache>
            </c:multiLvlStrRef>
          </c:cat>
          <c:val>
            <c:numRef>
              <c:f>DQ06_2!$F$2:$F$6</c:f>
              <c:numCache>
                <c:formatCode>General</c:formatCode>
                <c:ptCount val="5"/>
                <c:pt idx="0">
                  <c:v>31.3</c:v>
                </c:pt>
                <c:pt idx="1">
                  <c:v>12.6</c:v>
                </c:pt>
                <c:pt idx="2">
                  <c:v>11.3</c:v>
                </c:pt>
                <c:pt idx="3">
                  <c:v>71.900000000000006</c:v>
                </c:pt>
                <c:pt idx="4">
                  <c:v>56.3</c:v>
                </c:pt>
              </c:numCache>
            </c:numRef>
          </c:val>
        </c:ser>
        <c:ser>
          <c:idx val="3"/>
          <c:order val="3"/>
          <c:tx>
            <c:strRef>
              <c:f>DQ06_2!$G$1</c:f>
              <c:strCache>
                <c:ptCount val="1"/>
                <c:pt idx="0">
                  <c:v>High Schools</c:v>
                </c:pt>
              </c:strCache>
            </c:strRef>
          </c:tx>
          <c:spPr>
            <a:solidFill>
              <a:srgbClr val="7030A0"/>
            </a:solidFill>
            <a:ln w="12700">
              <a:solidFill>
                <a:srgbClr val="000000"/>
              </a:solidFill>
              <a:prstDash val="solid"/>
            </a:ln>
          </c:spPr>
          <c:invertIfNegative val="0"/>
          <c:dLbls>
            <c:numFmt formatCode="0.0" sourceLinked="0"/>
            <c:txPr>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dLbls>
          <c:cat>
            <c:multiLvlStrRef>
              <c:f>DQ06_2!$B$2:$C$6</c:f>
              <c:multiLvlStrCache>
                <c:ptCount val="5"/>
                <c:lvl>
                  <c:pt idx="0">
                    <c:v>Library/media center staff</c:v>
                  </c:pt>
                  <c:pt idx="1">
                    <c:v>Technology staff</c:v>
                  </c:pt>
                  <c:pt idx="2">
                    <c:v>Maintenance and transportation staff</c:v>
                  </c:pt>
                  <c:pt idx="3">
                    <c:v>Health services staff (e.g., school nurse)</c:v>
                  </c:pt>
                  <c:pt idx="4">
                    <c:v>Nutrition or food service staff</c:v>
                  </c:pt>
                </c:lvl>
                <c:lvl>
                  <c:pt idx="0">
                    <c:v>j.</c:v>
                  </c:pt>
                  <c:pt idx="1">
                    <c:v>i.</c:v>
                  </c:pt>
                  <c:pt idx="2">
                    <c:v>h.</c:v>
                  </c:pt>
                  <c:pt idx="3">
                    <c:v>g.</c:v>
                  </c:pt>
                  <c:pt idx="4">
                    <c:v>f.</c:v>
                  </c:pt>
                </c:lvl>
              </c:multiLvlStrCache>
            </c:multiLvlStrRef>
          </c:cat>
          <c:val>
            <c:numRef>
              <c:f>DQ06_2!$G$2:$G$6</c:f>
              <c:numCache>
                <c:formatCode>General</c:formatCode>
                <c:ptCount val="5"/>
                <c:pt idx="0">
                  <c:v>17.8</c:v>
                </c:pt>
                <c:pt idx="1">
                  <c:v>25</c:v>
                </c:pt>
                <c:pt idx="2">
                  <c:v>35.700000000000003</c:v>
                </c:pt>
                <c:pt idx="3">
                  <c:v>82.1</c:v>
                </c:pt>
                <c:pt idx="4">
                  <c:v>60.6</c:v>
                </c:pt>
              </c:numCache>
            </c:numRef>
          </c:val>
        </c:ser>
        <c:dLbls>
          <c:showLegendKey val="0"/>
          <c:showVal val="1"/>
          <c:showCatName val="0"/>
          <c:showSerName val="0"/>
          <c:showPercent val="0"/>
          <c:showBubbleSize val="0"/>
        </c:dLbls>
        <c:gapWidth val="300"/>
        <c:overlap val="-4"/>
        <c:axId val="94961664"/>
        <c:axId val="94963200"/>
      </c:barChart>
      <c:catAx>
        <c:axId val="94961664"/>
        <c:scaling>
          <c:orientation val="minMax"/>
        </c:scaling>
        <c:delete val="0"/>
        <c:axPos val="l"/>
        <c:majorTickMark val="none"/>
        <c:minorTickMark val="none"/>
        <c:tickLblPos val="none"/>
        <c:spPr>
          <a:ln w="12700">
            <a:solidFill>
              <a:srgbClr val="000000"/>
            </a:solidFill>
            <a:prstDash val="solid"/>
          </a:ln>
        </c:spPr>
        <c:crossAx val="94963200"/>
        <c:crosses val="autoZero"/>
        <c:auto val="1"/>
        <c:lblAlgn val="ctr"/>
        <c:lblOffset val="100"/>
        <c:tickLblSkip val="1"/>
        <c:noMultiLvlLbl val="1"/>
      </c:catAx>
      <c:valAx>
        <c:axId val="94963200"/>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94961664"/>
        <c:crosses val="autoZero"/>
        <c:crossBetween val="between"/>
      </c:valAx>
    </c:plotArea>
    <c:legend>
      <c:legendPos val="b"/>
      <c:layout>
        <c:manualLayout>
          <c:xMode val="edge"/>
          <c:yMode val="edge"/>
          <c:x val="2.7846952778238433E-2"/>
          <c:y val="0.86643429440541353"/>
          <c:w val="0.93067447443060025"/>
          <c:h val="4.6452188278145713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0.05278</cdr:x>
      <cdr:y>0.22685</cdr:y>
    </cdr:from>
    <cdr:to>
      <cdr:x>0.08056</cdr:x>
      <cdr:y>0.36574</cdr:y>
    </cdr:to>
    <cdr:sp macro="" textlink="">
      <cdr:nvSpPr>
        <cdr:cNvPr id="2" name="y1"/>
        <cdr:cNvSpPr txBox="1"/>
      </cdr:nvSpPr>
      <cdr:spPr>
        <a:xfrm xmlns:a="http://schemas.openxmlformats.org/drawingml/2006/main">
          <a:off x="241300" y="622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0.22685</cdr:y>
    </cdr:from>
    <cdr:to>
      <cdr:x>0.30278</cdr:x>
      <cdr:y>0.36574</cdr:y>
    </cdr:to>
    <cdr:sp macro="" textlink="">
      <cdr:nvSpPr>
        <cdr:cNvPr id="3" name="yt1"/>
        <cdr:cNvSpPr txBox="1"/>
      </cdr:nvSpPr>
      <cdr:spPr>
        <a:xfrm xmlns:a="http://schemas.openxmlformats.org/drawingml/2006/main">
          <a:off x="368300" y="622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Physical activity</a:t>
          </a:r>
        </a:p>
      </cdr:txBody>
    </cdr:sp>
  </cdr:relSizeAnchor>
  <cdr:relSizeAnchor xmlns:cdr="http://schemas.openxmlformats.org/drawingml/2006/chartDrawing">
    <cdr:from>
      <cdr:x>0.05278</cdr:x>
      <cdr:y>0.45833</cdr:y>
    </cdr:from>
    <cdr:to>
      <cdr:x>0.08056</cdr:x>
      <cdr:y>0.59722</cdr:y>
    </cdr:to>
    <cdr:sp macro="" textlink="">
      <cdr:nvSpPr>
        <cdr:cNvPr id="4" name="y2"/>
        <cdr:cNvSpPr txBox="1"/>
      </cdr:nvSpPr>
      <cdr:spPr>
        <a:xfrm xmlns:a="http://schemas.openxmlformats.org/drawingml/2006/main">
          <a:off x="241300" y="1257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0.45833</cdr:y>
    </cdr:from>
    <cdr:to>
      <cdr:x>0.30278</cdr:x>
      <cdr:y>0.59722</cdr:y>
    </cdr:to>
    <cdr:sp macro="" textlink="">
      <cdr:nvSpPr>
        <cdr:cNvPr id="5" name="yt2"/>
        <cdr:cNvSpPr txBox="1"/>
      </cdr:nvSpPr>
      <cdr:spPr>
        <a:xfrm xmlns:a="http://schemas.openxmlformats.org/drawingml/2006/main">
          <a:off x="368300" y="1257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Nutrition</a:t>
          </a:r>
        </a:p>
      </cdr:txBody>
    </cdr:sp>
  </cdr:relSizeAnchor>
  <cdr:relSizeAnchor xmlns:cdr="http://schemas.openxmlformats.org/drawingml/2006/chartDrawing">
    <cdr:from>
      <cdr:x>0.05278</cdr:x>
      <cdr:y>0.67593</cdr:y>
    </cdr:from>
    <cdr:to>
      <cdr:x>0.08056</cdr:x>
      <cdr:y>0.81481</cdr:y>
    </cdr:to>
    <cdr:sp macro="" textlink="">
      <cdr:nvSpPr>
        <cdr:cNvPr id="6" name="y3"/>
        <cdr:cNvSpPr txBox="1"/>
      </cdr:nvSpPr>
      <cdr:spPr>
        <a:xfrm xmlns:a="http://schemas.openxmlformats.org/drawingml/2006/main">
          <a:off x="241300" y="1854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0.08056</cdr:x>
      <cdr:y>0.67593</cdr:y>
    </cdr:from>
    <cdr:to>
      <cdr:x>0.30278</cdr:x>
      <cdr:y>0.81481</cdr:y>
    </cdr:to>
    <cdr:sp macro="" textlink="">
      <cdr:nvSpPr>
        <cdr:cNvPr id="7" name="yt3"/>
        <cdr:cNvSpPr txBox="1"/>
      </cdr:nvSpPr>
      <cdr:spPr>
        <a:xfrm xmlns:a="http://schemas.openxmlformats.org/drawingml/2006/main">
          <a:off x="368300" y="1854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Tobacco-use prevention</a:t>
          </a:r>
        </a:p>
      </cdr:txBody>
    </cdr:sp>
  </cdr:relSizeAnchor>
  <cdr:relSizeAnchor xmlns:cdr="http://schemas.openxmlformats.org/drawingml/2006/chartDrawing">
    <cdr:from>
      <cdr:x>0.02052</cdr:x>
      <cdr:y>0.02828</cdr:y>
    </cdr:from>
    <cdr:to>
      <cdr:x>0.04983</cdr:x>
      <cdr:y>0.10906</cdr:y>
    </cdr:to>
    <cdr:sp macro="" textlink="">
      <cdr:nvSpPr>
        <cdr:cNvPr id="8"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1.</a:t>
          </a:r>
        </a:p>
      </cdr:txBody>
    </cdr:sp>
  </cdr:relSizeAnchor>
  <cdr:relSizeAnchor xmlns:cdr="http://schemas.openxmlformats.org/drawingml/2006/chartDrawing">
    <cdr:from>
      <cdr:x>0.04983</cdr:x>
      <cdr:y>0.02828</cdr:y>
    </cdr:from>
    <cdr:to>
      <cdr:x>0.97318</cdr:x>
      <cdr:y>0.10906</cdr:y>
    </cdr:to>
    <cdr:sp macro="" textlink="">
      <cdr:nvSpPr>
        <cdr:cNvPr id="9"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ever used the School Health Index or other self-assessment tool to assess school policies, activities, and programs in the following areas.</a:t>
          </a:r>
        </a:p>
      </cdr:txBody>
    </cdr:sp>
  </cdr:relSizeAnchor>
  <cdr:relSizeAnchor xmlns:cdr="http://schemas.openxmlformats.org/drawingml/2006/chartDrawing">
    <cdr:from>
      <cdr:x>0.02052</cdr:x>
      <cdr:y>0.91693</cdr:y>
    </cdr:from>
    <cdr:to>
      <cdr:x>0.97318</cdr:x>
      <cdr:y>0.99771</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1 of 75</a:t>
          </a:r>
        </a:p>
      </cdr:txBody>
    </cdr:sp>
  </cdr:relSizeAnchor>
</c:userShapes>
</file>

<file path=ppt/drawings/drawing10.xml><?xml version="1.0" encoding="utf-8"?>
<c:userShapes xmlns:c="http://schemas.openxmlformats.org/drawingml/2006/chart">
  <cdr:relSizeAnchor xmlns:cdr="http://schemas.openxmlformats.org/drawingml/2006/chartDrawing">
    <cdr:from>
      <cdr:x>0.05278</cdr:x>
      <cdr:y>0.19444</cdr:y>
    </cdr:from>
    <cdr:to>
      <cdr:x>0.08056</cdr:x>
      <cdr:y>0.31019</cdr:y>
    </cdr:to>
    <cdr:sp macro="" textlink="">
      <cdr:nvSpPr>
        <cdr:cNvPr id="2" name="y1"/>
        <cdr:cNvSpPr txBox="1"/>
      </cdr:nvSpPr>
      <cdr:spPr>
        <a:xfrm xmlns:a="http://schemas.openxmlformats.org/drawingml/2006/main">
          <a:off x="241300" y="5334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k.</a:t>
          </a:r>
        </a:p>
      </cdr:txBody>
    </cdr:sp>
  </cdr:relSizeAnchor>
  <cdr:relSizeAnchor xmlns:cdr="http://schemas.openxmlformats.org/drawingml/2006/chartDrawing">
    <cdr:from>
      <cdr:x>0.08056</cdr:x>
      <cdr:y>0.19444</cdr:y>
    </cdr:from>
    <cdr:to>
      <cdr:x>0.30278</cdr:x>
      <cdr:y>0.31019</cdr:y>
    </cdr:to>
    <cdr:sp macro="" textlink="">
      <cdr:nvSpPr>
        <cdr:cNvPr id="3" name="yt1"/>
        <cdr:cNvSpPr txBox="1"/>
      </cdr:nvSpPr>
      <cdr:spPr>
        <a:xfrm xmlns:a="http://schemas.openxmlformats.org/drawingml/2006/main">
          <a:off x="368300" y="5334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Student body</a:t>
          </a:r>
        </a:p>
      </cdr:txBody>
    </cdr:sp>
  </cdr:relSizeAnchor>
  <cdr:relSizeAnchor xmlns:cdr="http://schemas.openxmlformats.org/drawingml/2006/chartDrawing">
    <cdr:from>
      <cdr:x>0.05278</cdr:x>
      <cdr:y>0.31944</cdr:y>
    </cdr:from>
    <cdr:to>
      <cdr:x>0.08056</cdr:x>
      <cdr:y>0.43519</cdr:y>
    </cdr:to>
    <cdr:sp macro="" textlink="">
      <cdr:nvSpPr>
        <cdr:cNvPr id="4" name="y2"/>
        <cdr:cNvSpPr txBox="1"/>
      </cdr:nvSpPr>
      <cdr:spPr>
        <a:xfrm xmlns:a="http://schemas.openxmlformats.org/drawingml/2006/main">
          <a:off x="241300" y="8763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l.</a:t>
          </a:r>
        </a:p>
      </cdr:txBody>
    </cdr:sp>
  </cdr:relSizeAnchor>
  <cdr:relSizeAnchor xmlns:cdr="http://schemas.openxmlformats.org/drawingml/2006/chartDrawing">
    <cdr:from>
      <cdr:x>0.08056</cdr:x>
      <cdr:y>0.31944</cdr:y>
    </cdr:from>
    <cdr:to>
      <cdr:x>0.30278</cdr:x>
      <cdr:y>0.43519</cdr:y>
    </cdr:to>
    <cdr:sp macro="" textlink="">
      <cdr:nvSpPr>
        <cdr:cNvPr id="5" name="yt2"/>
        <cdr:cNvSpPr txBox="1"/>
      </cdr:nvSpPr>
      <cdr:spPr>
        <a:xfrm xmlns:a="http://schemas.openxmlformats.org/drawingml/2006/main">
          <a:off x="368300" y="8763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Parents or families of students</a:t>
          </a:r>
        </a:p>
      </cdr:txBody>
    </cdr:sp>
  </cdr:relSizeAnchor>
  <cdr:relSizeAnchor xmlns:cdr="http://schemas.openxmlformats.org/drawingml/2006/chartDrawing">
    <cdr:from>
      <cdr:x>0.05278</cdr:x>
      <cdr:y>0.44444</cdr:y>
    </cdr:from>
    <cdr:to>
      <cdr:x>0.08056</cdr:x>
      <cdr:y>0.56019</cdr:y>
    </cdr:to>
    <cdr:sp macro="" textlink="">
      <cdr:nvSpPr>
        <cdr:cNvPr id="6" name="y3"/>
        <cdr:cNvSpPr txBox="1"/>
      </cdr:nvSpPr>
      <cdr:spPr>
        <a:xfrm xmlns:a="http://schemas.openxmlformats.org/drawingml/2006/main">
          <a:off x="241300" y="1219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m.</a:t>
          </a:r>
        </a:p>
      </cdr:txBody>
    </cdr:sp>
  </cdr:relSizeAnchor>
  <cdr:relSizeAnchor xmlns:cdr="http://schemas.openxmlformats.org/drawingml/2006/chartDrawing">
    <cdr:from>
      <cdr:x>0.08056</cdr:x>
      <cdr:y>0.44444</cdr:y>
    </cdr:from>
    <cdr:to>
      <cdr:x>0.30278</cdr:x>
      <cdr:y>0.56019</cdr:y>
    </cdr:to>
    <cdr:sp macro="" textlink="">
      <cdr:nvSpPr>
        <cdr:cNvPr id="7" name="yt3"/>
        <cdr:cNvSpPr txBox="1"/>
      </cdr:nvSpPr>
      <cdr:spPr>
        <a:xfrm xmlns:a="http://schemas.openxmlformats.org/drawingml/2006/main">
          <a:off x="368300" y="1219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Community members</a:t>
          </a:r>
        </a:p>
      </cdr:txBody>
    </cdr:sp>
  </cdr:relSizeAnchor>
  <cdr:relSizeAnchor xmlns:cdr="http://schemas.openxmlformats.org/drawingml/2006/chartDrawing">
    <cdr:from>
      <cdr:x>0.05278</cdr:x>
      <cdr:y>0.58333</cdr:y>
    </cdr:from>
    <cdr:to>
      <cdr:x>0.08056</cdr:x>
      <cdr:y>0.69907</cdr:y>
    </cdr:to>
    <cdr:sp macro="" textlink="">
      <cdr:nvSpPr>
        <cdr:cNvPr id="8" name="y4"/>
        <cdr:cNvSpPr txBox="1"/>
      </cdr:nvSpPr>
      <cdr:spPr>
        <a:xfrm xmlns:a="http://schemas.openxmlformats.org/drawingml/2006/main">
          <a:off x="241300" y="1600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n.</a:t>
          </a:r>
        </a:p>
      </cdr:txBody>
    </cdr:sp>
  </cdr:relSizeAnchor>
  <cdr:relSizeAnchor xmlns:cdr="http://schemas.openxmlformats.org/drawingml/2006/chartDrawing">
    <cdr:from>
      <cdr:x>0.08056</cdr:x>
      <cdr:y>0.58333</cdr:y>
    </cdr:from>
    <cdr:to>
      <cdr:x>0.30278</cdr:x>
      <cdr:y>0.69907</cdr:y>
    </cdr:to>
    <cdr:sp macro="" textlink="">
      <cdr:nvSpPr>
        <cdr:cNvPr id="9" name="yt4"/>
        <cdr:cNvSpPr txBox="1"/>
      </cdr:nvSpPr>
      <cdr:spPr>
        <a:xfrm xmlns:a="http://schemas.openxmlformats.org/drawingml/2006/main">
          <a:off x="368300" y="1600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Local health departments, agencies, or organizations</a:t>
          </a:r>
        </a:p>
      </cdr:txBody>
    </cdr:sp>
  </cdr:relSizeAnchor>
  <cdr:relSizeAnchor xmlns:cdr="http://schemas.openxmlformats.org/drawingml/2006/chartDrawing">
    <cdr:from>
      <cdr:x>0.05278</cdr:x>
      <cdr:y>0.71296</cdr:y>
    </cdr:from>
    <cdr:to>
      <cdr:x>0.08056</cdr:x>
      <cdr:y>0.8287</cdr:y>
    </cdr:to>
    <cdr:sp macro="" textlink="">
      <cdr:nvSpPr>
        <cdr:cNvPr id="10" name="y5"/>
        <cdr:cNvSpPr txBox="1"/>
      </cdr:nvSpPr>
      <cdr:spPr>
        <a:xfrm xmlns:a="http://schemas.openxmlformats.org/drawingml/2006/main">
          <a:off x="241300" y="19558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o.</a:t>
          </a:r>
        </a:p>
      </cdr:txBody>
    </cdr:sp>
  </cdr:relSizeAnchor>
  <cdr:relSizeAnchor xmlns:cdr="http://schemas.openxmlformats.org/drawingml/2006/chartDrawing">
    <cdr:from>
      <cdr:x>0.08056</cdr:x>
      <cdr:y>0.71296</cdr:y>
    </cdr:from>
    <cdr:to>
      <cdr:x>0.30278</cdr:x>
      <cdr:y>0.8287</cdr:y>
    </cdr:to>
    <cdr:sp macro="" textlink="">
      <cdr:nvSpPr>
        <cdr:cNvPr id="11" name="yt5"/>
        <cdr:cNvSpPr txBox="1"/>
      </cdr:nvSpPr>
      <cdr:spPr>
        <a:xfrm xmlns:a="http://schemas.openxmlformats.org/drawingml/2006/main">
          <a:off x="368300" y="19558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Faith-based organizations</a:t>
          </a:r>
        </a:p>
      </cdr:txBody>
    </cdr:sp>
  </cdr:relSizeAnchor>
  <cdr:relSizeAnchor xmlns:cdr="http://schemas.openxmlformats.org/drawingml/2006/chartDrawing">
    <cdr:from>
      <cdr:x>0.02052</cdr:x>
      <cdr:y>0.02828</cdr:y>
    </cdr:from>
    <cdr:to>
      <cdr:x>0.04983</cdr:x>
      <cdr:y>0.10906</cdr:y>
    </cdr:to>
    <cdr:sp macro="" textlink="">
      <cdr:nvSpPr>
        <cdr:cNvPr id="1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6.</a:t>
          </a:r>
        </a:p>
      </cdr:txBody>
    </cdr:sp>
  </cdr:relSizeAnchor>
  <cdr:relSizeAnchor xmlns:cdr="http://schemas.openxmlformats.org/drawingml/2006/chartDrawing">
    <cdr:from>
      <cdr:x>0.04983</cdr:x>
      <cdr:y>0.02828</cdr:y>
    </cdr:from>
    <cdr:to>
      <cdr:x>0.97318</cdr:x>
      <cdr:y>0.10906</cdr:y>
    </cdr:to>
    <cdr:sp macro="" textlink="">
      <cdr:nvSpPr>
        <cdr:cNvPr id="1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have the following groups represented on any school health council, committee, or team.*</a:t>
          </a:r>
        </a:p>
      </cdr:txBody>
    </cdr:sp>
  </cdr:relSizeAnchor>
  <cdr:relSizeAnchor xmlns:cdr="http://schemas.openxmlformats.org/drawingml/2006/chartDrawing">
    <cdr:from>
      <cdr:x>0.02052</cdr:x>
      <cdr:y>0.91693</cdr:y>
    </cdr:from>
    <cdr:to>
      <cdr:x>0.97318</cdr:x>
      <cdr:y>0.99771</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*Among schools that have one or more than one group that offers guidance on the development of policies or coordinates activities on health topics.</a:t>
          </a:r>
        </a:p>
      </cdr:txBody>
    </cdr:sp>
  </cdr:relSizeAnchor>
  <cdr:relSizeAnchor xmlns:cdr="http://schemas.openxmlformats.org/drawingml/2006/chartDrawing">
    <cdr:from>
      <cdr:x>0.89008</cdr:x>
      <cdr:y>0.95961</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10 of 75</a:t>
          </a:r>
        </a:p>
      </cdr:txBody>
    </cdr:sp>
  </cdr:relSizeAnchor>
  <cdr:relSizeAnchor xmlns:cdr="http://schemas.openxmlformats.org/drawingml/2006/chartDrawing">
    <cdr:from>
      <cdr:x>0.02052</cdr:x>
      <cdr:y>0.95961</cdr:y>
    </cdr:from>
    <cdr:to>
      <cdr:x>0.98051</cdr:x>
      <cdr:y>1</cdr:y>
    </cdr:to>
    <cdr:sp macro="" textlink="">
      <cdr:nvSpPr>
        <cdr:cNvPr id="1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NA = Not available</a:t>
          </a:r>
        </a:p>
      </cdr:txBody>
    </cdr:sp>
  </cdr:relSizeAnchor>
</c:userShapes>
</file>

<file path=ppt/drawings/drawing11.xml><?xml version="1.0" encoding="utf-8"?>
<c:userShapes xmlns:c="http://schemas.openxmlformats.org/drawingml/2006/chart">
  <cdr:relSizeAnchor xmlns:cdr="http://schemas.openxmlformats.org/drawingml/2006/chartDrawing">
    <cdr:from>
      <cdr:x>0.05278</cdr:x>
      <cdr:y>0.27315</cdr:y>
    </cdr:from>
    <cdr:to>
      <cdr:x>0.08056</cdr:x>
      <cdr:y>0.45833</cdr:y>
    </cdr:to>
    <cdr:sp macro="" textlink="">
      <cdr:nvSpPr>
        <cdr:cNvPr id="2" name="y1"/>
        <cdr:cNvSpPr txBox="1"/>
      </cdr:nvSpPr>
      <cdr:spPr>
        <a:xfrm xmlns:a="http://schemas.openxmlformats.org/drawingml/2006/main">
          <a:off x="241300" y="7493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a:t>
          </a:r>
        </a:p>
      </cdr:txBody>
    </cdr:sp>
  </cdr:relSizeAnchor>
  <cdr:relSizeAnchor xmlns:cdr="http://schemas.openxmlformats.org/drawingml/2006/chartDrawing">
    <cdr:from>
      <cdr:x>0.08056</cdr:x>
      <cdr:y>0.27315</cdr:y>
    </cdr:from>
    <cdr:to>
      <cdr:x>0.30278</cdr:x>
      <cdr:y>0.45833</cdr:y>
    </cdr:to>
    <cdr:sp macro="" textlink="">
      <cdr:nvSpPr>
        <cdr:cNvPr id="3" name="yt1"/>
        <cdr:cNvSpPr txBox="1"/>
      </cdr:nvSpPr>
      <cdr:spPr>
        <a:xfrm xmlns:a="http://schemas.openxmlformats.org/drawingml/2006/main">
          <a:off x="368300" y="7493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Businesses</a:t>
          </a:r>
        </a:p>
      </cdr:txBody>
    </cdr:sp>
  </cdr:relSizeAnchor>
  <cdr:relSizeAnchor xmlns:cdr="http://schemas.openxmlformats.org/drawingml/2006/chartDrawing">
    <cdr:from>
      <cdr:x>0.05278</cdr:x>
      <cdr:y>0.62037</cdr:y>
    </cdr:from>
    <cdr:to>
      <cdr:x>0.08056</cdr:x>
      <cdr:y>0.80556</cdr:y>
    </cdr:to>
    <cdr:sp macro="" textlink="">
      <cdr:nvSpPr>
        <cdr:cNvPr id="4" name="y2"/>
        <cdr:cNvSpPr txBox="1"/>
      </cdr:nvSpPr>
      <cdr:spPr>
        <a:xfrm xmlns:a="http://schemas.openxmlformats.org/drawingml/2006/main">
          <a:off x="241300" y="17018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q.</a:t>
          </a:r>
        </a:p>
      </cdr:txBody>
    </cdr:sp>
  </cdr:relSizeAnchor>
  <cdr:relSizeAnchor xmlns:cdr="http://schemas.openxmlformats.org/drawingml/2006/chartDrawing">
    <cdr:from>
      <cdr:x>0.08056</cdr:x>
      <cdr:y>0.62037</cdr:y>
    </cdr:from>
    <cdr:to>
      <cdr:x>0.30278</cdr:x>
      <cdr:y>0.80556</cdr:y>
    </cdr:to>
    <cdr:sp macro="" textlink="">
      <cdr:nvSpPr>
        <cdr:cNvPr id="5" name="yt2"/>
        <cdr:cNvSpPr txBox="1"/>
      </cdr:nvSpPr>
      <cdr:spPr>
        <a:xfrm xmlns:a="http://schemas.openxmlformats.org/drawingml/2006/main">
          <a:off x="368300" y="17018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Local government agencies</a:t>
          </a:r>
        </a:p>
      </cdr:txBody>
    </cdr:sp>
  </cdr:relSizeAnchor>
  <cdr:relSizeAnchor xmlns:cdr="http://schemas.openxmlformats.org/drawingml/2006/chartDrawing">
    <cdr:from>
      <cdr:x>0.02052</cdr:x>
      <cdr:y>0.02828</cdr:y>
    </cdr:from>
    <cdr:to>
      <cdr:x>0.04983</cdr:x>
      <cdr:y>0.10906</cdr:y>
    </cdr:to>
    <cdr:sp macro="" textlink="">
      <cdr:nvSpPr>
        <cdr:cNvPr id="6"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6.</a:t>
          </a:r>
        </a:p>
      </cdr:txBody>
    </cdr:sp>
  </cdr:relSizeAnchor>
  <cdr:relSizeAnchor xmlns:cdr="http://schemas.openxmlformats.org/drawingml/2006/chartDrawing">
    <cdr:from>
      <cdr:x>0.04983</cdr:x>
      <cdr:y>0.02828</cdr:y>
    </cdr:from>
    <cdr:to>
      <cdr:x>0.97318</cdr:x>
      <cdr:y>0.10906</cdr:y>
    </cdr:to>
    <cdr:sp macro="" textlink="">
      <cdr:nvSpPr>
        <cdr:cNvPr id="7"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have the following groups represented on any school health council, committee, or team.*</a:t>
          </a:r>
        </a:p>
      </cdr:txBody>
    </cdr:sp>
  </cdr:relSizeAnchor>
  <cdr:relSizeAnchor xmlns:cdr="http://schemas.openxmlformats.org/drawingml/2006/chartDrawing">
    <cdr:from>
      <cdr:x>0.02052</cdr:x>
      <cdr:y>0.91693</cdr:y>
    </cdr:from>
    <cdr:to>
      <cdr:x>0.97318</cdr:x>
      <cdr:y>0.99771</cdr:y>
    </cdr:to>
    <cdr:sp macro="" textlink="">
      <cdr:nvSpPr>
        <cdr:cNvPr id="8"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*Among schools that have one or more than one group that offers guidance on the development of policies or coordinates activities on health topics.</a:t>
          </a:r>
        </a:p>
      </cdr:txBody>
    </cdr:sp>
  </cdr:relSizeAnchor>
  <cdr:relSizeAnchor xmlns:cdr="http://schemas.openxmlformats.org/drawingml/2006/chartDrawing">
    <cdr:from>
      <cdr:x>0.89008</cdr:x>
      <cdr:y>0.95961</cdr:y>
    </cdr:from>
    <cdr:to>
      <cdr:x>1</cdr:x>
      <cdr:y>1</cdr:y>
    </cdr:to>
    <cdr:sp macro="" textlink="">
      <cdr:nvSpPr>
        <cdr:cNvPr id="9"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11 of 75</a:t>
          </a:r>
        </a:p>
      </cdr:txBody>
    </cdr:sp>
  </cdr:relSizeAnchor>
  <cdr:relSizeAnchor xmlns:cdr="http://schemas.openxmlformats.org/drawingml/2006/chartDrawing">
    <cdr:from>
      <cdr:x>0.02052</cdr:x>
      <cdr:y>0.95961</cdr:y>
    </cdr:from>
    <cdr:to>
      <cdr:x>0.98051</cdr:x>
      <cdr:y>1</cdr:y>
    </cdr:to>
    <cdr:sp macro="" textlink="">
      <cdr:nvSpPr>
        <cdr:cNvPr id="10"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NA = Not available</a:t>
          </a:r>
        </a:p>
      </cdr:txBody>
    </cdr:sp>
  </cdr:relSizeAnchor>
</c:userShapes>
</file>

<file path=ppt/drawings/drawing12.xml><?xml version="1.0" encoding="utf-8"?>
<c:userShapes xmlns:c="http://schemas.openxmlformats.org/drawingml/2006/chart">
  <cdr:relSizeAnchor xmlns:cdr="http://schemas.openxmlformats.org/drawingml/2006/chartDrawing">
    <cdr:from>
      <cdr:x>0.05278</cdr:x>
      <cdr:y>0.22685</cdr:y>
    </cdr:from>
    <cdr:to>
      <cdr:x>0.08056</cdr:x>
      <cdr:y>0.36574</cdr:y>
    </cdr:to>
    <cdr:sp macro="" textlink="">
      <cdr:nvSpPr>
        <cdr:cNvPr id="2" name="y1"/>
        <cdr:cNvSpPr txBox="1"/>
      </cdr:nvSpPr>
      <cdr:spPr>
        <a:xfrm xmlns:a="http://schemas.openxmlformats.org/drawingml/2006/main">
          <a:off x="241300" y="622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0.22685</cdr:y>
    </cdr:from>
    <cdr:to>
      <cdr:x>0.30278</cdr:x>
      <cdr:y>0.36574</cdr:y>
    </cdr:to>
    <cdr:sp macro="" textlink="">
      <cdr:nvSpPr>
        <cdr:cNvPr id="3" name="yt1"/>
        <cdr:cNvSpPr txBox="1"/>
      </cdr:nvSpPr>
      <cdr:spPr>
        <a:xfrm xmlns:a="http://schemas.openxmlformats.org/drawingml/2006/main">
          <a:off x="368300" y="622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Identified student health needs based on a review of relevant data</a:t>
          </a:r>
        </a:p>
      </cdr:txBody>
    </cdr:sp>
  </cdr:relSizeAnchor>
  <cdr:relSizeAnchor xmlns:cdr="http://schemas.openxmlformats.org/drawingml/2006/chartDrawing">
    <cdr:from>
      <cdr:x>0.05278</cdr:x>
      <cdr:y>0.45833</cdr:y>
    </cdr:from>
    <cdr:to>
      <cdr:x>0.08056</cdr:x>
      <cdr:y>0.59722</cdr:y>
    </cdr:to>
    <cdr:sp macro="" textlink="">
      <cdr:nvSpPr>
        <cdr:cNvPr id="4" name="y2"/>
        <cdr:cNvSpPr txBox="1"/>
      </cdr:nvSpPr>
      <cdr:spPr>
        <a:xfrm xmlns:a="http://schemas.openxmlformats.org/drawingml/2006/main">
          <a:off x="241300" y="1257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0.45833</cdr:y>
    </cdr:from>
    <cdr:to>
      <cdr:x>0.30278</cdr:x>
      <cdr:y>0.59722</cdr:y>
    </cdr:to>
    <cdr:sp macro="" textlink="">
      <cdr:nvSpPr>
        <cdr:cNvPr id="5" name="yt2"/>
        <cdr:cNvSpPr txBox="1"/>
      </cdr:nvSpPr>
      <cdr:spPr>
        <a:xfrm xmlns:a="http://schemas.openxmlformats.org/drawingml/2006/main">
          <a:off x="368300" y="1257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Recommended new or revised health and safety policies and activities to school administrators or the school improvement team</a:t>
          </a:r>
        </a:p>
      </cdr:txBody>
    </cdr:sp>
  </cdr:relSizeAnchor>
  <cdr:relSizeAnchor xmlns:cdr="http://schemas.openxmlformats.org/drawingml/2006/chartDrawing">
    <cdr:from>
      <cdr:x>0.05278</cdr:x>
      <cdr:y>0.67593</cdr:y>
    </cdr:from>
    <cdr:to>
      <cdr:x>0.08056</cdr:x>
      <cdr:y>0.81481</cdr:y>
    </cdr:to>
    <cdr:sp macro="" textlink="">
      <cdr:nvSpPr>
        <cdr:cNvPr id="6" name="y3"/>
        <cdr:cNvSpPr txBox="1"/>
      </cdr:nvSpPr>
      <cdr:spPr>
        <a:xfrm xmlns:a="http://schemas.openxmlformats.org/drawingml/2006/main">
          <a:off x="241300" y="1854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0.08056</cdr:x>
      <cdr:y>0.67593</cdr:y>
    </cdr:from>
    <cdr:to>
      <cdr:x>0.30278</cdr:x>
      <cdr:y>0.81481</cdr:y>
    </cdr:to>
    <cdr:sp macro="" textlink="">
      <cdr:nvSpPr>
        <cdr:cNvPr id="7" name="yt3"/>
        <cdr:cNvSpPr txBox="1"/>
      </cdr:nvSpPr>
      <cdr:spPr>
        <a:xfrm xmlns:a="http://schemas.openxmlformats.org/drawingml/2006/main">
          <a:off x="368300" y="1854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Sought funding or leveraged resources to support health and safety priorities for students and staff</a:t>
          </a:r>
        </a:p>
      </cdr:txBody>
    </cdr:sp>
  </cdr:relSizeAnchor>
  <cdr:relSizeAnchor xmlns:cdr="http://schemas.openxmlformats.org/drawingml/2006/chartDrawing">
    <cdr:from>
      <cdr:x>0.02052</cdr:x>
      <cdr:y>0.02828</cdr:y>
    </cdr:from>
    <cdr:to>
      <cdr:x>0.04983</cdr:x>
      <cdr:y>0.10906</cdr:y>
    </cdr:to>
    <cdr:sp macro="" textlink="">
      <cdr:nvSpPr>
        <cdr:cNvPr id="8"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7.</a:t>
          </a:r>
        </a:p>
      </cdr:txBody>
    </cdr:sp>
  </cdr:relSizeAnchor>
  <cdr:relSizeAnchor xmlns:cdr="http://schemas.openxmlformats.org/drawingml/2006/chartDrawing">
    <cdr:from>
      <cdr:x>0.04983</cdr:x>
      <cdr:y>0.02828</cdr:y>
    </cdr:from>
    <cdr:to>
      <cdr:x>0.97318</cdr:x>
      <cdr:y>0.10906</cdr:y>
    </cdr:to>
    <cdr:sp macro="" textlink="">
      <cdr:nvSpPr>
        <cdr:cNvPr id="9"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have a school health council, committee, or team that did the following activities during the past year.*</a:t>
          </a:r>
        </a:p>
      </cdr:txBody>
    </cdr:sp>
  </cdr:relSizeAnchor>
  <cdr:relSizeAnchor xmlns:cdr="http://schemas.openxmlformats.org/drawingml/2006/chartDrawing">
    <cdr:from>
      <cdr:x>0.02052</cdr:x>
      <cdr:y>0.91693</cdr:y>
    </cdr:from>
    <cdr:to>
      <cdr:x>0.97318</cdr:x>
      <cdr:y>0.99771</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*Among schools that have one or more than one group that offers guidance on the development of policies or coordinates activities on health topics.</a:t>
          </a:r>
        </a:p>
      </cdr:txBody>
    </cdr:sp>
  </cdr:relSizeAnchor>
  <cdr:relSizeAnchor xmlns:cdr="http://schemas.openxmlformats.org/drawingml/2006/chartDrawing">
    <cdr:from>
      <cdr:x>0.89008</cdr:x>
      <cdr:y>0.95961</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12 of 75</a:t>
          </a:r>
        </a:p>
      </cdr:txBody>
    </cdr:sp>
  </cdr:relSizeAnchor>
  <cdr:relSizeAnchor xmlns:cdr="http://schemas.openxmlformats.org/drawingml/2006/chartDrawing">
    <cdr:from>
      <cdr:x>0.02052</cdr:x>
      <cdr:y>0.95961</cdr:y>
    </cdr:from>
    <cdr:to>
      <cdr:x>0.98051</cdr:x>
      <cdr:y>1</cdr:y>
    </cdr:to>
    <cdr:sp macro="" textlink="">
      <cdr:nvSpPr>
        <cdr:cNvPr id="12"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NA = Not available</a:t>
          </a:r>
        </a:p>
      </cdr:txBody>
    </cdr:sp>
  </cdr:relSizeAnchor>
</c:userShapes>
</file>

<file path=ppt/drawings/drawing13.xml><?xml version="1.0" encoding="utf-8"?>
<c:userShapes xmlns:c="http://schemas.openxmlformats.org/drawingml/2006/chart">
  <cdr:relSizeAnchor xmlns:cdr="http://schemas.openxmlformats.org/drawingml/2006/chartDrawing">
    <cdr:from>
      <cdr:x>0.05278</cdr:x>
      <cdr:y>0.22685</cdr:y>
    </cdr:from>
    <cdr:to>
      <cdr:x>0.08056</cdr:x>
      <cdr:y>0.36574</cdr:y>
    </cdr:to>
    <cdr:sp macro="" textlink="">
      <cdr:nvSpPr>
        <cdr:cNvPr id="2" name="y1"/>
        <cdr:cNvSpPr txBox="1"/>
      </cdr:nvSpPr>
      <cdr:spPr>
        <a:xfrm xmlns:a="http://schemas.openxmlformats.org/drawingml/2006/main">
          <a:off x="241300" y="622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a:t>
          </a:r>
        </a:p>
      </cdr:txBody>
    </cdr:sp>
  </cdr:relSizeAnchor>
  <cdr:relSizeAnchor xmlns:cdr="http://schemas.openxmlformats.org/drawingml/2006/chartDrawing">
    <cdr:from>
      <cdr:x>0.08056</cdr:x>
      <cdr:y>0.22685</cdr:y>
    </cdr:from>
    <cdr:to>
      <cdr:x>0.30253</cdr:x>
      <cdr:y>0.38874</cdr:y>
    </cdr:to>
    <cdr:sp macro="" textlink="">
      <cdr:nvSpPr>
        <cdr:cNvPr id="3" name="yt1"/>
        <cdr:cNvSpPr txBox="1"/>
      </cdr:nvSpPr>
      <cdr:spPr>
        <a:xfrm xmlns:a="http://schemas.openxmlformats.org/drawingml/2006/main">
          <a:off x="698070" y="1426475"/>
          <a:ext cx="1923412" cy="1017994"/>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Communicated the importance of health and safety policies and activities to district administrators, school administrators, parent-teacher groups, or community members</a:t>
          </a:r>
        </a:p>
      </cdr:txBody>
    </cdr:sp>
  </cdr:relSizeAnchor>
  <cdr:relSizeAnchor xmlns:cdr="http://schemas.openxmlformats.org/drawingml/2006/chartDrawing">
    <cdr:from>
      <cdr:x>0.05278</cdr:x>
      <cdr:y>0.45833</cdr:y>
    </cdr:from>
    <cdr:to>
      <cdr:x>0.08056</cdr:x>
      <cdr:y>0.59722</cdr:y>
    </cdr:to>
    <cdr:sp macro="" textlink="">
      <cdr:nvSpPr>
        <cdr:cNvPr id="4" name="y2"/>
        <cdr:cNvSpPr txBox="1"/>
      </cdr:nvSpPr>
      <cdr:spPr>
        <a:xfrm xmlns:a="http://schemas.openxmlformats.org/drawingml/2006/main">
          <a:off x="241300" y="1257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a:t>
          </a:r>
        </a:p>
      </cdr:txBody>
    </cdr:sp>
  </cdr:relSizeAnchor>
  <cdr:relSizeAnchor xmlns:cdr="http://schemas.openxmlformats.org/drawingml/2006/chartDrawing">
    <cdr:from>
      <cdr:x>0.08056</cdr:x>
      <cdr:y>0.45833</cdr:y>
    </cdr:from>
    <cdr:to>
      <cdr:x>0.30278</cdr:x>
      <cdr:y>0.59722</cdr:y>
    </cdr:to>
    <cdr:sp macro="" textlink="">
      <cdr:nvSpPr>
        <cdr:cNvPr id="5" name="yt2"/>
        <cdr:cNvSpPr txBox="1"/>
      </cdr:nvSpPr>
      <cdr:spPr>
        <a:xfrm xmlns:a="http://schemas.openxmlformats.org/drawingml/2006/main">
          <a:off x="368300" y="1257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Reviewed health-related curricula or instructional materials</a:t>
          </a:r>
        </a:p>
      </cdr:txBody>
    </cdr:sp>
  </cdr:relSizeAnchor>
  <cdr:relSizeAnchor xmlns:cdr="http://schemas.openxmlformats.org/drawingml/2006/chartDrawing">
    <cdr:from>
      <cdr:x>0.05278</cdr:x>
      <cdr:y>0.67593</cdr:y>
    </cdr:from>
    <cdr:to>
      <cdr:x>0.08056</cdr:x>
      <cdr:y>0.81481</cdr:y>
    </cdr:to>
    <cdr:sp macro="" textlink="">
      <cdr:nvSpPr>
        <cdr:cNvPr id="6" name="y3"/>
        <cdr:cNvSpPr txBox="1"/>
      </cdr:nvSpPr>
      <cdr:spPr>
        <a:xfrm xmlns:a="http://schemas.openxmlformats.org/drawingml/2006/main">
          <a:off x="241300" y="1854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a:t>
          </a:r>
        </a:p>
      </cdr:txBody>
    </cdr:sp>
  </cdr:relSizeAnchor>
  <cdr:relSizeAnchor xmlns:cdr="http://schemas.openxmlformats.org/drawingml/2006/chartDrawing">
    <cdr:from>
      <cdr:x>0.08056</cdr:x>
      <cdr:y>0.67593</cdr:y>
    </cdr:from>
    <cdr:to>
      <cdr:x>0.30278</cdr:x>
      <cdr:y>0.81481</cdr:y>
    </cdr:to>
    <cdr:sp macro="" textlink="">
      <cdr:nvSpPr>
        <cdr:cNvPr id="7" name="yt3"/>
        <cdr:cNvSpPr txBox="1"/>
      </cdr:nvSpPr>
      <cdr:spPr>
        <a:xfrm xmlns:a="http://schemas.openxmlformats.org/drawingml/2006/main">
          <a:off x="368300" y="1854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Assessed the availability of physical activity opportunities for students</a:t>
          </a:r>
        </a:p>
      </cdr:txBody>
    </cdr:sp>
  </cdr:relSizeAnchor>
  <cdr:relSizeAnchor xmlns:cdr="http://schemas.openxmlformats.org/drawingml/2006/chartDrawing">
    <cdr:from>
      <cdr:x>0.02052</cdr:x>
      <cdr:y>0.02828</cdr:y>
    </cdr:from>
    <cdr:to>
      <cdr:x>0.04983</cdr:x>
      <cdr:y>0.10906</cdr:y>
    </cdr:to>
    <cdr:sp macro="" textlink="">
      <cdr:nvSpPr>
        <cdr:cNvPr id="8"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7.</a:t>
          </a:r>
        </a:p>
      </cdr:txBody>
    </cdr:sp>
  </cdr:relSizeAnchor>
  <cdr:relSizeAnchor xmlns:cdr="http://schemas.openxmlformats.org/drawingml/2006/chartDrawing">
    <cdr:from>
      <cdr:x>0.04983</cdr:x>
      <cdr:y>0.02828</cdr:y>
    </cdr:from>
    <cdr:to>
      <cdr:x>0.97318</cdr:x>
      <cdr:y>0.10906</cdr:y>
    </cdr:to>
    <cdr:sp macro="" textlink="">
      <cdr:nvSpPr>
        <cdr:cNvPr id="9"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have a school health council, committee, or team that did the following activities during the past year.*</a:t>
          </a:r>
        </a:p>
      </cdr:txBody>
    </cdr:sp>
  </cdr:relSizeAnchor>
  <cdr:relSizeAnchor xmlns:cdr="http://schemas.openxmlformats.org/drawingml/2006/chartDrawing">
    <cdr:from>
      <cdr:x>0.02052</cdr:x>
      <cdr:y>0.91693</cdr:y>
    </cdr:from>
    <cdr:to>
      <cdr:x>0.97318</cdr:x>
      <cdr:y>0.99771</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*Among schools that have one or more than one group that offers guidance on the development of policies or coordinates activities on health topics.</a:t>
          </a:r>
        </a:p>
      </cdr:txBody>
    </cdr:sp>
  </cdr:relSizeAnchor>
  <cdr:relSizeAnchor xmlns:cdr="http://schemas.openxmlformats.org/drawingml/2006/chartDrawing">
    <cdr:from>
      <cdr:x>0.89008</cdr:x>
      <cdr:y>0.95961</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13 of 75</a:t>
          </a:r>
        </a:p>
      </cdr:txBody>
    </cdr:sp>
  </cdr:relSizeAnchor>
  <cdr:relSizeAnchor xmlns:cdr="http://schemas.openxmlformats.org/drawingml/2006/chartDrawing">
    <cdr:from>
      <cdr:x>0.02052</cdr:x>
      <cdr:y>0.95961</cdr:y>
    </cdr:from>
    <cdr:to>
      <cdr:x>0.98051</cdr:x>
      <cdr:y>1</cdr:y>
    </cdr:to>
    <cdr:sp macro="" textlink="">
      <cdr:nvSpPr>
        <cdr:cNvPr id="12"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NA = Not available</a:t>
          </a:r>
        </a:p>
      </cdr:txBody>
    </cdr:sp>
  </cdr:relSizeAnchor>
</c:userShapes>
</file>

<file path=ppt/drawings/drawing14.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8.</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have any clubs that give students opportunities to learn about people different from them, such as students with disabilities, homeless youth, or people from different cultures.</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14 of 75</a:t>
          </a:r>
        </a:p>
      </cdr:txBody>
    </cdr:sp>
  </cdr:relSizeAnchor>
</c:userShapes>
</file>

<file path=ppt/drawings/drawing15.xml><?xml version="1.0" encoding="utf-8"?>
<c:userShapes xmlns:c="http://schemas.openxmlformats.org/drawingml/2006/chart">
  <cdr:relSizeAnchor xmlns:cdr="http://schemas.openxmlformats.org/drawingml/2006/chartDrawing">
    <cdr:from>
      <cdr:x>0.05278</cdr:x>
      <cdr:y>0.27315</cdr:y>
    </cdr:from>
    <cdr:to>
      <cdr:x>0.08056</cdr:x>
      <cdr:y>0.45833</cdr:y>
    </cdr:to>
    <cdr:sp macro="" textlink="">
      <cdr:nvSpPr>
        <cdr:cNvPr id="2" name="y1"/>
        <cdr:cNvSpPr txBox="1"/>
      </cdr:nvSpPr>
      <cdr:spPr>
        <a:xfrm xmlns:a="http://schemas.openxmlformats.org/drawingml/2006/main">
          <a:off x="241300" y="7493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0.27315</cdr:y>
    </cdr:from>
    <cdr:to>
      <cdr:x>0.30278</cdr:x>
      <cdr:y>0.45833</cdr:y>
    </cdr:to>
    <cdr:sp macro="" textlink="">
      <cdr:nvSpPr>
        <cdr:cNvPr id="3" name="yt1"/>
        <cdr:cNvSpPr txBox="1"/>
      </cdr:nvSpPr>
      <cdr:spPr>
        <a:xfrm xmlns:a="http://schemas.openxmlformats.org/drawingml/2006/main">
          <a:off x="368300" y="7493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Lessons in class</a:t>
          </a:r>
        </a:p>
      </cdr:txBody>
    </cdr:sp>
  </cdr:relSizeAnchor>
  <cdr:relSizeAnchor xmlns:cdr="http://schemas.openxmlformats.org/drawingml/2006/chartDrawing">
    <cdr:from>
      <cdr:x>0.05278</cdr:x>
      <cdr:y>0.62037</cdr:y>
    </cdr:from>
    <cdr:to>
      <cdr:x>0.08056</cdr:x>
      <cdr:y>0.80556</cdr:y>
    </cdr:to>
    <cdr:sp macro="" textlink="">
      <cdr:nvSpPr>
        <cdr:cNvPr id="4" name="y2"/>
        <cdr:cNvSpPr txBox="1"/>
      </cdr:nvSpPr>
      <cdr:spPr>
        <a:xfrm xmlns:a="http://schemas.openxmlformats.org/drawingml/2006/main">
          <a:off x="241300" y="17018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0.62037</cdr:y>
    </cdr:from>
    <cdr:to>
      <cdr:x>0.30278</cdr:x>
      <cdr:y>0.80556</cdr:y>
    </cdr:to>
    <cdr:sp macro="" textlink="">
      <cdr:nvSpPr>
        <cdr:cNvPr id="5" name="yt2"/>
        <cdr:cNvSpPr txBox="1"/>
      </cdr:nvSpPr>
      <cdr:spPr>
        <a:xfrm xmlns:a="http://schemas.openxmlformats.org/drawingml/2006/main">
          <a:off x="368300" y="17018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Special events sponsored by the school or community organizations (e.g., multicultural week, family night)</a:t>
          </a:r>
        </a:p>
      </cdr:txBody>
    </cdr:sp>
  </cdr:relSizeAnchor>
  <cdr:relSizeAnchor xmlns:cdr="http://schemas.openxmlformats.org/drawingml/2006/chartDrawing">
    <cdr:from>
      <cdr:x>0.02052</cdr:x>
      <cdr:y>0.02828</cdr:y>
    </cdr:from>
    <cdr:to>
      <cdr:x>0.04983</cdr:x>
      <cdr:y>0.10906</cdr:y>
    </cdr:to>
    <cdr:sp macro="" textlink="">
      <cdr:nvSpPr>
        <cdr:cNvPr id="6"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9.</a:t>
          </a:r>
        </a:p>
      </cdr:txBody>
    </cdr:sp>
  </cdr:relSizeAnchor>
  <cdr:relSizeAnchor xmlns:cdr="http://schemas.openxmlformats.org/drawingml/2006/chartDrawing">
    <cdr:from>
      <cdr:x>0.04983</cdr:x>
      <cdr:y>0.02828</cdr:y>
    </cdr:from>
    <cdr:to>
      <cdr:x>0.97318</cdr:x>
      <cdr:y>0.10906</cdr:y>
    </cdr:to>
    <cdr:sp macro="" textlink="">
      <cdr:nvSpPr>
        <cdr:cNvPr id="7"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offer each of the following activities for students to learn about people different from them, such as students with disabilities, homeless youth, or people from different cultures.</a:t>
          </a:r>
        </a:p>
      </cdr:txBody>
    </cdr:sp>
  </cdr:relSizeAnchor>
  <cdr:relSizeAnchor xmlns:cdr="http://schemas.openxmlformats.org/drawingml/2006/chartDrawing">
    <cdr:from>
      <cdr:x>0.02052</cdr:x>
      <cdr:y>0.91693</cdr:y>
    </cdr:from>
    <cdr:to>
      <cdr:x>0.97318</cdr:x>
      <cdr:y>0.99771</cdr:y>
    </cdr:to>
    <cdr:sp macro="" textlink="">
      <cdr:nvSpPr>
        <cdr:cNvPr id="8"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9"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15 of 75</a:t>
          </a:r>
        </a:p>
      </cdr:txBody>
    </cdr:sp>
  </cdr:relSizeAnchor>
</c:userShapes>
</file>

<file path=ppt/drawings/drawing16.xml><?xml version="1.0" encoding="utf-8"?>
<c:userShapes xmlns:c="http://schemas.openxmlformats.org/drawingml/2006/chart">
  <cdr:relSizeAnchor xmlns:cdr="http://schemas.openxmlformats.org/drawingml/2006/chartDrawing">
    <cdr:from>
      <cdr:x>0.05278</cdr:x>
      <cdr:y>0.22685</cdr:y>
    </cdr:from>
    <cdr:to>
      <cdr:x>0.08056</cdr:x>
      <cdr:y>0.36574</cdr:y>
    </cdr:to>
    <cdr:sp macro="" textlink="">
      <cdr:nvSpPr>
        <cdr:cNvPr id="2" name="y1"/>
        <cdr:cNvSpPr txBox="1"/>
      </cdr:nvSpPr>
      <cdr:spPr>
        <a:xfrm xmlns:a="http://schemas.openxmlformats.org/drawingml/2006/main">
          <a:off x="241300" y="622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0.22685</cdr:y>
    </cdr:from>
    <cdr:to>
      <cdr:x>0.30278</cdr:x>
      <cdr:y>0.36574</cdr:y>
    </cdr:to>
    <cdr:sp macro="" textlink="">
      <cdr:nvSpPr>
        <cdr:cNvPr id="3" name="yt1"/>
        <cdr:cNvSpPr txBox="1"/>
      </cdr:nvSpPr>
      <cdr:spPr>
        <a:xfrm xmlns:a="http://schemas.openxmlformats.org/drawingml/2006/main">
          <a:off x="368300" y="622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Attendance of students with HIV infection</a:t>
          </a:r>
        </a:p>
      </cdr:txBody>
    </cdr:sp>
  </cdr:relSizeAnchor>
  <cdr:relSizeAnchor xmlns:cdr="http://schemas.openxmlformats.org/drawingml/2006/chartDrawing">
    <cdr:from>
      <cdr:x>0.05278</cdr:x>
      <cdr:y>0.45833</cdr:y>
    </cdr:from>
    <cdr:to>
      <cdr:x>0.08056</cdr:x>
      <cdr:y>0.59722</cdr:y>
    </cdr:to>
    <cdr:sp macro="" textlink="">
      <cdr:nvSpPr>
        <cdr:cNvPr id="4" name="y2"/>
        <cdr:cNvSpPr txBox="1"/>
      </cdr:nvSpPr>
      <cdr:spPr>
        <a:xfrm xmlns:a="http://schemas.openxmlformats.org/drawingml/2006/main">
          <a:off x="241300" y="1257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0.45833</cdr:y>
    </cdr:from>
    <cdr:to>
      <cdr:x>0.30278</cdr:x>
      <cdr:y>0.59722</cdr:y>
    </cdr:to>
    <cdr:sp macro="" textlink="">
      <cdr:nvSpPr>
        <cdr:cNvPr id="5" name="yt2"/>
        <cdr:cNvSpPr txBox="1"/>
      </cdr:nvSpPr>
      <cdr:spPr>
        <a:xfrm xmlns:a="http://schemas.openxmlformats.org/drawingml/2006/main">
          <a:off x="368300" y="1257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Procedures to protect HIV-infected students and staff from discrimination</a:t>
          </a:r>
        </a:p>
      </cdr:txBody>
    </cdr:sp>
  </cdr:relSizeAnchor>
  <cdr:relSizeAnchor xmlns:cdr="http://schemas.openxmlformats.org/drawingml/2006/chartDrawing">
    <cdr:from>
      <cdr:x>0.05278</cdr:x>
      <cdr:y>0.67593</cdr:y>
    </cdr:from>
    <cdr:to>
      <cdr:x>0.08056</cdr:x>
      <cdr:y>0.81481</cdr:y>
    </cdr:to>
    <cdr:sp macro="" textlink="">
      <cdr:nvSpPr>
        <cdr:cNvPr id="6" name="y3"/>
        <cdr:cNvSpPr txBox="1"/>
      </cdr:nvSpPr>
      <cdr:spPr>
        <a:xfrm xmlns:a="http://schemas.openxmlformats.org/drawingml/2006/main">
          <a:off x="241300" y="1854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0.08056</cdr:x>
      <cdr:y>0.67593</cdr:y>
    </cdr:from>
    <cdr:to>
      <cdr:x>0.30278</cdr:x>
      <cdr:y>0.81481</cdr:y>
    </cdr:to>
    <cdr:sp macro="" textlink="">
      <cdr:nvSpPr>
        <cdr:cNvPr id="7" name="yt3"/>
        <cdr:cNvSpPr txBox="1"/>
      </cdr:nvSpPr>
      <cdr:spPr>
        <a:xfrm xmlns:a="http://schemas.openxmlformats.org/drawingml/2006/main">
          <a:off x="368300" y="1854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Maintaining confidentiality of HIV-infected students and staff</a:t>
          </a:r>
        </a:p>
      </cdr:txBody>
    </cdr:sp>
  </cdr:relSizeAnchor>
  <cdr:relSizeAnchor xmlns:cdr="http://schemas.openxmlformats.org/drawingml/2006/chartDrawing">
    <cdr:from>
      <cdr:x>0.02052</cdr:x>
      <cdr:y>0.02828</cdr:y>
    </cdr:from>
    <cdr:to>
      <cdr:x>0.04983</cdr:x>
      <cdr:y>0.10906</cdr:y>
    </cdr:to>
    <cdr:sp macro="" textlink="">
      <cdr:nvSpPr>
        <cdr:cNvPr id="8"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10.</a:t>
          </a:r>
        </a:p>
      </cdr:txBody>
    </cdr:sp>
  </cdr:relSizeAnchor>
  <cdr:relSizeAnchor xmlns:cdr="http://schemas.openxmlformats.org/drawingml/2006/chartDrawing">
    <cdr:from>
      <cdr:x>0.04983</cdr:x>
      <cdr:y>0.02828</cdr:y>
    </cdr:from>
    <cdr:to>
      <cdr:x>0.97318</cdr:x>
      <cdr:y>0.10906</cdr:y>
    </cdr:to>
    <cdr:sp macro="" textlink="">
      <cdr:nvSpPr>
        <cdr:cNvPr id="9"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have adopted a policy that addresses each of the following issues on HIV infection or AIDS.</a:t>
          </a:r>
        </a:p>
      </cdr:txBody>
    </cdr:sp>
  </cdr:relSizeAnchor>
  <cdr:relSizeAnchor xmlns:cdr="http://schemas.openxmlformats.org/drawingml/2006/chartDrawing">
    <cdr:from>
      <cdr:x>0.02052</cdr:x>
      <cdr:y>0.91693</cdr:y>
    </cdr:from>
    <cdr:to>
      <cdr:x>0.97318</cdr:x>
      <cdr:y>0.99771</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16 of 75</a:t>
          </a:r>
        </a:p>
      </cdr:txBody>
    </cdr:sp>
  </cdr:relSizeAnchor>
</c:userShapes>
</file>

<file path=ppt/drawings/drawing17.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11.</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have a student-led club that aims to create a safe, welcoming, and accepting school environment for all youth, regardless of sexual orientation or gender identity.</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17 of 75</a:t>
          </a:r>
        </a:p>
      </cdr:txBody>
    </cdr:sp>
  </cdr:relSizeAnchor>
</c:userShapes>
</file>

<file path=ppt/drawings/drawing18.xml><?xml version="1.0" encoding="utf-8"?>
<c:userShapes xmlns:c="http://schemas.openxmlformats.org/drawingml/2006/chart">
  <cdr:relSizeAnchor xmlns:cdr="http://schemas.openxmlformats.org/drawingml/2006/chartDrawing">
    <cdr:from>
      <cdr:x>0.0535</cdr:x>
      <cdr:y>0.13405</cdr:y>
    </cdr:from>
    <cdr:to>
      <cdr:x>0.08171</cdr:x>
      <cdr:y>0.31019</cdr:y>
    </cdr:to>
    <cdr:sp macro="" textlink="">
      <cdr:nvSpPr>
        <cdr:cNvPr id="2" name="y1"/>
        <cdr:cNvSpPr txBox="1"/>
      </cdr:nvSpPr>
      <cdr:spPr>
        <a:xfrm xmlns:a="http://schemas.openxmlformats.org/drawingml/2006/main">
          <a:off x="463605" y="842919"/>
          <a:ext cx="244447" cy="1107613"/>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0.08074</cdr:x>
      <cdr:y>0.13271</cdr:y>
    </cdr:from>
    <cdr:to>
      <cdr:x>0.3035</cdr:x>
      <cdr:y>0.30831</cdr:y>
    </cdr:to>
    <cdr:sp macro="" textlink="">
      <cdr:nvSpPr>
        <cdr:cNvPr id="3" name="yt1"/>
        <cdr:cNvSpPr txBox="1"/>
      </cdr:nvSpPr>
      <cdr:spPr>
        <a:xfrm xmlns:a="http://schemas.openxmlformats.org/drawingml/2006/main">
          <a:off x="699624" y="834492"/>
          <a:ext cx="1930288" cy="1104225"/>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Identify "safe spaces" (e.g., a counselor’s office, designated classroom, or student organization) where LGBTQ youth can receive support from administrators, teachers, or other school staff</a:t>
          </a:r>
        </a:p>
      </cdr:txBody>
    </cdr:sp>
  </cdr:relSizeAnchor>
  <cdr:relSizeAnchor xmlns:cdr="http://schemas.openxmlformats.org/drawingml/2006/chartDrawing">
    <cdr:from>
      <cdr:x>0.0535</cdr:x>
      <cdr:y>0.30831</cdr:y>
    </cdr:from>
    <cdr:to>
      <cdr:x>0.08268</cdr:x>
      <cdr:y>0.43519</cdr:y>
    </cdr:to>
    <cdr:sp macro="" textlink="">
      <cdr:nvSpPr>
        <cdr:cNvPr id="4" name="y2"/>
        <cdr:cNvSpPr txBox="1"/>
      </cdr:nvSpPr>
      <cdr:spPr>
        <a:xfrm xmlns:a="http://schemas.openxmlformats.org/drawingml/2006/main">
          <a:off x="463606" y="1938717"/>
          <a:ext cx="252834" cy="797839"/>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0.30697</cdr:y>
    </cdr:from>
    <cdr:to>
      <cdr:x>0.30642</cdr:x>
      <cdr:y>0.43519</cdr:y>
    </cdr:to>
    <cdr:sp macro="" textlink="">
      <cdr:nvSpPr>
        <cdr:cNvPr id="5" name="yt2"/>
        <cdr:cNvSpPr txBox="1"/>
      </cdr:nvSpPr>
      <cdr:spPr>
        <a:xfrm xmlns:a="http://schemas.openxmlformats.org/drawingml/2006/main">
          <a:off x="698069" y="1930289"/>
          <a:ext cx="1957129" cy="806268"/>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Prohibit harassment based on a student's perceived or actual sexual orientation or gender identity</a:t>
          </a:r>
        </a:p>
      </cdr:txBody>
    </cdr:sp>
  </cdr:relSizeAnchor>
  <cdr:relSizeAnchor xmlns:cdr="http://schemas.openxmlformats.org/drawingml/2006/chartDrawing">
    <cdr:from>
      <cdr:x>0.05545</cdr:x>
      <cdr:y>0.42091</cdr:y>
    </cdr:from>
    <cdr:to>
      <cdr:x>0.08171</cdr:x>
      <cdr:y>0.56019</cdr:y>
    </cdr:to>
    <cdr:sp macro="" textlink="">
      <cdr:nvSpPr>
        <cdr:cNvPr id="6" name="y3"/>
        <cdr:cNvSpPr txBox="1"/>
      </cdr:nvSpPr>
      <cdr:spPr>
        <a:xfrm xmlns:a="http://schemas.openxmlformats.org/drawingml/2006/main">
          <a:off x="480465" y="2646770"/>
          <a:ext cx="227570" cy="875809"/>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0.08268</cdr:x>
      <cdr:y>0.42091</cdr:y>
    </cdr:from>
    <cdr:to>
      <cdr:x>0.3035</cdr:x>
      <cdr:y>0.56971</cdr:y>
    </cdr:to>
    <cdr:sp macro="" textlink="">
      <cdr:nvSpPr>
        <cdr:cNvPr id="7" name="yt3"/>
        <cdr:cNvSpPr txBox="1"/>
      </cdr:nvSpPr>
      <cdr:spPr>
        <a:xfrm xmlns:a="http://schemas.openxmlformats.org/drawingml/2006/main">
          <a:off x="716482" y="2646771"/>
          <a:ext cx="1913430" cy="935642"/>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Encourage staff to attend professional development on safe and supportive school environments for all students, regardless of sexual orientation or gender identity</a:t>
          </a:r>
        </a:p>
      </cdr:txBody>
    </cdr:sp>
  </cdr:relSizeAnchor>
  <cdr:relSizeAnchor xmlns:cdr="http://schemas.openxmlformats.org/drawingml/2006/chartDrawing">
    <cdr:from>
      <cdr:x>0.05253</cdr:x>
      <cdr:y>0.56836</cdr:y>
    </cdr:from>
    <cdr:to>
      <cdr:x>0.07977</cdr:x>
      <cdr:y>0.69907</cdr:y>
    </cdr:to>
    <cdr:sp macro="" textlink="">
      <cdr:nvSpPr>
        <cdr:cNvPr id="8" name="y4"/>
        <cdr:cNvSpPr txBox="1"/>
      </cdr:nvSpPr>
      <cdr:spPr>
        <a:xfrm xmlns:a="http://schemas.openxmlformats.org/drawingml/2006/main">
          <a:off x="455177" y="3573983"/>
          <a:ext cx="236049" cy="8219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a:t>
          </a:r>
        </a:p>
      </cdr:txBody>
    </cdr:sp>
  </cdr:relSizeAnchor>
  <cdr:relSizeAnchor xmlns:cdr="http://schemas.openxmlformats.org/drawingml/2006/chartDrawing">
    <cdr:from>
      <cdr:x>0.08171</cdr:x>
      <cdr:y>0.56836</cdr:y>
    </cdr:from>
    <cdr:to>
      <cdr:x>0.30156</cdr:x>
      <cdr:y>0.73727</cdr:y>
    </cdr:to>
    <cdr:sp macro="" textlink="">
      <cdr:nvSpPr>
        <cdr:cNvPr id="9" name="yt4"/>
        <cdr:cNvSpPr txBox="1"/>
      </cdr:nvSpPr>
      <cdr:spPr>
        <a:xfrm xmlns:a="http://schemas.openxmlformats.org/drawingml/2006/main">
          <a:off x="708052" y="3573982"/>
          <a:ext cx="1905001" cy="106208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Facilitate access to providers not on school property who have experience in providing health services, including HIV/STD testing and counseling, to LGBTQ youth</a:t>
          </a:r>
        </a:p>
      </cdr:txBody>
    </cdr:sp>
  </cdr:relSizeAnchor>
  <cdr:relSizeAnchor xmlns:cdr="http://schemas.openxmlformats.org/drawingml/2006/chartDrawing">
    <cdr:from>
      <cdr:x>0.05253</cdr:x>
      <cdr:y>0.73056</cdr:y>
    </cdr:from>
    <cdr:to>
      <cdr:x>0.08171</cdr:x>
      <cdr:y>0.8287</cdr:y>
    </cdr:to>
    <cdr:sp macro="" textlink="">
      <cdr:nvSpPr>
        <cdr:cNvPr id="10" name="y5"/>
        <cdr:cNvSpPr txBox="1"/>
      </cdr:nvSpPr>
      <cdr:spPr>
        <a:xfrm xmlns:a="http://schemas.openxmlformats.org/drawingml/2006/main">
          <a:off x="455178" y="4593916"/>
          <a:ext cx="252876" cy="617104"/>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a:t>
          </a:r>
        </a:p>
      </cdr:txBody>
    </cdr:sp>
  </cdr:relSizeAnchor>
  <cdr:relSizeAnchor xmlns:cdr="http://schemas.openxmlformats.org/drawingml/2006/chartDrawing">
    <cdr:from>
      <cdr:x>0.08056</cdr:x>
      <cdr:y>0.73056</cdr:y>
    </cdr:from>
    <cdr:to>
      <cdr:x>0.30447</cdr:x>
      <cdr:y>0.86729</cdr:y>
    </cdr:to>
    <cdr:sp macro="" textlink="">
      <cdr:nvSpPr>
        <cdr:cNvPr id="11" name="yt5"/>
        <cdr:cNvSpPr txBox="1"/>
      </cdr:nvSpPr>
      <cdr:spPr>
        <a:xfrm xmlns:a="http://schemas.openxmlformats.org/drawingml/2006/main">
          <a:off x="698070" y="4593916"/>
          <a:ext cx="1940271" cy="859779"/>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Facilitate access to providers not on school property who have experience in providing social and psychological services to LGBTQ youth</a:t>
          </a:r>
        </a:p>
      </cdr:txBody>
    </cdr:sp>
  </cdr:relSizeAnchor>
  <cdr:relSizeAnchor xmlns:cdr="http://schemas.openxmlformats.org/drawingml/2006/chartDrawing">
    <cdr:from>
      <cdr:x>0.02052</cdr:x>
      <cdr:y>0.02828</cdr:y>
    </cdr:from>
    <cdr:to>
      <cdr:x>0.04983</cdr:x>
      <cdr:y>0.10906</cdr:y>
    </cdr:to>
    <cdr:sp macro="" textlink="">
      <cdr:nvSpPr>
        <cdr:cNvPr id="1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12.</a:t>
          </a:r>
        </a:p>
      </cdr:txBody>
    </cdr:sp>
  </cdr:relSizeAnchor>
  <cdr:relSizeAnchor xmlns:cdr="http://schemas.openxmlformats.org/drawingml/2006/chartDrawing">
    <cdr:from>
      <cdr:x>0.04983</cdr:x>
      <cdr:y>0.02828</cdr:y>
    </cdr:from>
    <cdr:to>
      <cdr:x>0.97318</cdr:x>
      <cdr:y>0.10906</cdr:y>
    </cdr:to>
    <cdr:sp macro="" textlink="">
      <cdr:nvSpPr>
        <cdr:cNvPr id="1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engage in the following practices related to lesbian, gay, bisexual, transgender, or questioning (LGBTQ) youth.</a:t>
          </a:r>
        </a:p>
      </cdr:txBody>
    </cdr:sp>
  </cdr:relSizeAnchor>
  <cdr:relSizeAnchor xmlns:cdr="http://schemas.openxmlformats.org/drawingml/2006/chartDrawing">
    <cdr:from>
      <cdr:x>0.02052</cdr:x>
      <cdr:y>0.91693</cdr:y>
    </cdr:from>
    <cdr:to>
      <cdr:x>0.97318</cdr:x>
      <cdr:y>0.99771</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18 of 75</a:t>
          </a:r>
        </a:p>
      </cdr:txBody>
    </cdr:sp>
  </cdr:relSizeAnchor>
</c:userShapes>
</file>

<file path=ppt/drawings/drawing19.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13.</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in which staff received professional development on preventing, identifying, and responding to student bullying and sexual harassment, including electronic aggression.</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19 of 75</a:t>
          </a:r>
        </a:p>
      </cdr:txBody>
    </cdr:sp>
  </cdr:relSizeAnchor>
</c:userShapes>
</file>

<file path=ppt/drawings/drawing2.xml><?xml version="1.0" encoding="utf-8"?>
<c:userShapes xmlns:c="http://schemas.openxmlformats.org/drawingml/2006/chart">
  <cdr:relSizeAnchor xmlns:cdr="http://schemas.openxmlformats.org/drawingml/2006/chartDrawing">
    <cdr:from>
      <cdr:x>0.05278</cdr:x>
      <cdr:y>0.22685</cdr:y>
    </cdr:from>
    <cdr:to>
      <cdr:x>0.08056</cdr:x>
      <cdr:y>0.36574</cdr:y>
    </cdr:to>
    <cdr:sp macro="" textlink="">
      <cdr:nvSpPr>
        <cdr:cNvPr id="2" name="y1"/>
        <cdr:cNvSpPr txBox="1"/>
      </cdr:nvSpPr>
      <cdr:spPr>
        <a:xfrm xmlns:a="http://schemas.openxmlformats.org/drawingml/2006/main">
          <a:off x="241300" y="622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a:t>
          </a:r>
        </a:p>
      </cdr:txBody>
    </cdr:sp>
  </cdr:relSizeAnchor>
  <cdr:relSizeAnchor xmlns:cdr="http://schemas.openxmlformats.org/drawingml/2006/chartDrawing">
    <cdr:from>
      <cdr:x>0.08056</cdr:x>
      <cdr:y>0.22685</cdr:y>
    </cdr:from>
    <cdr:to>
      <cdr:x>0.30278</cdr:x>
      <cdr:y>0.36574</cdr:y>
    </cdr:to>
    <cdr:sp macro="" textlink="">
      <cdr:nvSpPr>
        <cdr:cNvPr id="3" name="yt1"/>
        <cdr:cNvSpPr txBox="1"/>
      </cdr:nvSpPr>
      <cdr:spPr>
        <a:xfrm xmlns:a="http://schemas.openxmlformats.org/drawingml/2006/main">
          <a:off x="368300" y="622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Asthma</a:t>
          </a:r>
        </a:p>
      </cdr:txBody>
    </cdr:sp>
  </cdr:relSizeAnchor>
  <cdr:relSizeAnchor xmlns:cdr="http://schemas.openxmlformats.org/drawingml/2006/chartDrawing">
    <cdr:from>
      <cdr:x>0.05278</cdr:x>
      <cdr:y>0.45833</cdr:y>
    </cdr:from>
    <cdr:to>
      <cdr:x>0.08056</cdr:x>
      <cdr:y>0.59722</cdr:y>
    </cdr:to>
    <cdr:sp macro="" textlink="">
      <cdr:nvSpPr>
        <cdr:cNvPr id="4" name="y2"/>
        <cdr:cNvSpPr txBox="1"/>
      </cdr:nvSpPr>
      <cdr:spPr>
        <a:xfrm xmlns:a="http://schemas.openxmlformats.org/drawingml/2006/main">
          <a:off x="241300" y="1257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a:t>
          </a:r>
        </a:p>
      </cdr:txBody>
    </cdr:sp>
  </cdr:relSizeAnchor>
  <cdr:relSizeAnchor xmlns:cdr="http://schemas.openxmlformats.org/drawingml/2006/chartDrawing">
    <cdr:from>
      <cdr:x>0.08056</cdr:x>
      <cdr:y>0.45833</cdr:y>
    </cdr:from>
    <cdr:to>
      <cdr:x>0.30278</cdr:x>
      <cdr:y>0.59722</cdr:y>
    </cdr:to>
    <cdr:sp macro="" textlink="">
      <cdr:nvSpPr>
        <cdr:cNvPr id="5" name="yt2"/>
        <cdr:cNvSpPr txBox="1"/>
      </cdr:nvSpPr>
      <cdr:spPr>
        <a:xfrm xmlns:a="http://schemas.openxmlformats.org/drawingml/2006/main">
          <a:off x="368300" y="1257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Injury and violence prevention</a:t>
          </a:r>
        </a:p>
      </cdr:txBody>
    </cdr:sp>
  </cdr:relSizeAnchor>
  <cdr:relSizeAnchor xmlns:cdr="http://schemas.openxmlformats.org/drawingml/2006/chartDrawing">
    <cdr:from>
      <cdr:x>0.05278</cdr:x>
      <cdr:y>0.67593</cdr:y>
    </cdr:from>
    <cdr:to>
      <cdr:x>0.08056</cdr:x>
      <cdr:y>0.81481</cdr:y>
    </cdr:to>
    <cdr:sp macro="" textlink="">
      <cdr:nvSpPr>
        <cdr:cNvPr id="6" name="y3"/>
        <cdr:cNvSpPr txBox="1"/>
      </cdr:nvSpPr>
      <cdr:spPr>
        <a:xfrm xmlns:a="http://schemas.openxmlformats.org/drawingml/2006/main">
          <a:off x="241300" y="1854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a:t>
          </a:r>
        </a:p>
      </cdr:txBody>
    </cdr:sp>
  </cdr:relSizeAnchor>
  <cdr:relSizeAnchor xmlns:cdr="http://schemas.openxmlformats.org/drawingml/2006/chartDrawing">
    <cdr:from>
      <cdr:x>0.08056</cdr:x>
      <cdr:y>0.67593</cdr:y>
    </cdr:from>
    <cdr:to>
      <cdr:x>0.30278</cdr:x>
      <cdr:y>0.81481</cdr:y>
    </cdr:to>
    <cdr:sp macro="" textlink="">
      <cdr:nvSpPr>
        <cdr:cNvPr id="7" name="yt3"/>
        <cdr:cNvSpPr txBox="1"/>
      </cdr:nvSpPr>
      <cdr:spPr>
        <a:xfrm xmlns:a="http://schemas.openxmlformats.org/drawingml/2006/main">
          <a:off x="368300" y="1854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HIV, STD, and teen pregnancy prevention</a:t>
          </a:r>
        </a:p>
      </cdr:txBody>
    </cdr:sp>
  </cdr:relSizeAnchor>
  <cdr:relSizeAnchor xmlns:cdr="http://schemas.openxmlformats.org/drawingml/2006/chartDrawing">
    <cdr:from>
      <cdr:x>0.02052</cdr:x>
      <cdr:y>0.02828</cdr:y>
    </cdr:from>
    <cdr:to>
      <cdr:x>0.04983</cdr:x>
      <cdr:y>0.10906</cdr:y>
    </cdr:to>
    <cdr:sp macro="" textlink="">
      <cdr:nvSpPr>
        <cdr:cNvPr id="8"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1.</a:t>
          </a:r>
        </a:p>
      </cdr:txBody>
    </cdr:sp>
  </cdr:relSizeAnchor>
  <cdr:relSizeAnchor xmlns:cdr="http://schemas.openxmlformats.org/drawingml/2006/chartDrawing">
    <cdr:from>
      <cdr:x>0.04983</cdr:x>
      <cdr:y>0.02828</cdr:y>
    </cdr:from>
    <cdr:to>
      <cdr:x>0.97318</cdr:x>
      <cdr:y>0.10906</cdr:y>
    </cdr:to>
    <cdr:sp macro="" textlink="">
      <cdr:nvSpPr>
        <cdr:cNvPr id="9"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ever used the School Health Index or other self-assessment tool to assess school policies, activities, and programs in the following areas.</a:t>
          </a:r>
        </a:p>
      </cdr:txBody>
    </cdr:sp>
  </cdr:relSizeAnchor>
  <cdr:relSizeAnchor xmlns:cdr="http://schemas.openxmlformats.org/drawingml/2006/chartDrawing">
    <cdr:from>
      <cdr:x>0.02052</cdr:x>
      <cdr:y>0.91693</cdr:y>
    </cdr:from>
    <cdr:to>
      <cdr:x>0.97318</cdr:x>
      <cdr:y>0.99771</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2 of 75</a:t>
          </a:r>
        </a:p>
      </cdr:txBody>
    </cdr:sp>
  </cdr:relSizeAnchor>
</c:userShapes>
</file>

<file path=ppt/drawings/drawing20.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14.</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have a designated staff member to whom students can confidentially report student bullying and sexual harassment, including electronic aggression.</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20 of 75</a:t>
          </a:r>
        </a:p>
      </cdr:txBody>
    </cdr:sp>
  </cdr:relSizeAnchor>
</c:userShapes>
</file>

<file path=ppt/drawings/drawing21.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15.</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use electronic, paper, or oral communication to publicize and disseminate policies, rules, or regulations on bullying and sexual harassment, including electronic aggression.</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21 of 75</a:t>
          </a:r>
        </a:p>
      </cdr:txBody>
    </cdr:sp>
  </cdr:relSizeAnchor>
</c:userShapes>
</file>

<file path=ppt/drawings/drawing22.xml><?xml version="1.0" encoding="utf-8"?>
<c:userShapes xmlns:c="http://schemas.openxmlformats.org/drawingml/2006/chart">
  <cdr:relSizeAnchor xmlns:cdr="http://schemas.openxmlformats.org/drawingml/2006/chartDrawing">
    <cdr:from>
      <cdr:x>0.05278</cdr:x>
      <cdr:y>0.22685</cdr:y>
    </cdr:from>
    <cdr:to>
      <cdr:x>0.08056</cdr:x>
      <cdr:y>0.36574</cdr:y>
    </cdr:to>
    <cdr:sp macro="" textlink="">
      <cdr:nvSpPr>
        <cdr:cNvPr id="2" name="y1"/>
        <cdr:cNvSpPr txBox="1"/>
      </cdr:nvSpPr>
      <cdr:spPr>
        <a:xfrm xmlns:a="http://schemas.openxmlformats.org/drawingml/2006/main">
          <a:off x="241300" y="622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0.22685</cdr:y>
    </cdr:from>
    <cdr:to>
      <cdr:x>0.30278</cdr:x>
      <cdr:y>0.36574</cdr:y>
    </cdr:to>
    <cdr:sp macro="" textlink="">
      <cdr:nvSpPr>
        <cdr:cNvPr id="3" name="yt1"/>
        <cdr:cNvSpPr txBox="1"/>
      </cdr:nvSpPr>
      <cdr:spPr>
        <a:xfrm xmlns:a="http://schemas.openxmlformats.org/drawingml/2006/main">
          <a:off x="368300" y="622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Sixth grade</a:t>
          </a:r>
        </a:p>
      </cdr:txBody>
    </cdr:sp>
  </cdr:relSizeAnchor>
  <cdr:relSizeAnchor xmlns:cdr="http://schemas.openxmlformats.org/drawingml/2006/chartDrawing">
    <cdr:from>
      <cdr:x>0.05278</cdr:x>
      <cdr:y>0.45833</cdr:y>
    </cdr:from>
    <cdr:to>
      <cdr:x>0.08056</cdr:x>
      <cdr:y>0.59722</cdr:y>
    </cdr:to>
    <cdr:sp macro="" textlink="">
      <cdr:nvSpPr>
        <cdr:cNvPr id="4" name="y2"/>
        <cdr:cNvSpPr txBox="1"/>
      </cdr:nvSpPr>
      <cdr:spPr>
        <a:xfrm xmlns:a="http://schemas.openxmlformats.org/drawingml/2006/main">
          <a:off x="241300" y="1257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0.45833</cdr:y>
    </cdr:from>
    <cdr:to>
      <cdr:x>0.30278</cdr:x>
      <cdr:y>0.59722</cdr:y>
    </cdr:to>
    <cdr:sp macro="" textlink="">
      <cdr:nvSpPr>
        <cdr:cNvPr id="5" name="yt2"/>
        <cdr:cNvSpPr txBox="1"/>
      </cdr:nvSpPr>
      <cdr:spPr>
        <a:xfrm xmlns:a="http://schemas.openxmlformats.org/drawingml/2006/main">
          <a:off x="368300" y="1257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Seventh grade</a:t>
          </a:r>
        </a:p>
      </cdr:txBody>
    </cdr:sp>
  </cdr:relSizeAnchor>
  <cdr:relSizeAnchor xmlns:cdr="http://schemas.openxmlformats.org/drawingml/2006/chartDrawing">
    <cdr:from>
      <cdr:x>0.05278</cdr:x>
      <cdr:y>0.67593</cdr:y>
    </cdr:from>
    <cdr:to>
      <cdr:x>0.08056</cdr:x>
      <cdr:y>0.81481</cdr:y>
    </cdr:to>
    <cdr:sp macro="" textlink="">
      <cdr:nvSpPr>
        <cdr:cNvPr id="6" name="y3"/>
        <cdr:cNvSpPr txBox="1"/>
      </cdr:nvSpPr>
      <cdr:spPr>
        <a:xfrm xmlns:a="http://schemas.openxmlformats.org/drawingml/2006/main">
          <a:off x="241300" y="1854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0.08056</cdr:x>
      <cdr:y>0.67593</cdr:y>
    </cdr:from>
    <cdr:to>
      <cdr:x>0.30278</cdr:x>
      <cdr:y>0.81481</cdr:y>
    </cdr:to>
    <cdr:sp macro="" textlink="">
      <cdr:nvSpPr>
        <cdr:cNvPr id="7" name="yt3"/>
        <cdr:cNvSpPr txBox="1"/>
      </cdr:nvSpPr>
      <cdr:spPr>
        <a:xfrm xmlns:a="http://schemas.openxmlformats.org/drawingml/2006/main">
          <a:off x="368300" y="1854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Eighth grade</a:t>
          </a:r>
        </a:p>
      </cdr:txBody>
    </cdr:sp>
  </cdr:relSizeAnchor>
  <cdr:relSizeAnchor xmlns:cdr="http://schemas.openxmlformats.org/drawingml/2006/chartDrawing">
    <cdr:from>
      <cdr:x>0.02052</cdr:x>
      <cdr:y>0.02828</cdr:y>
    </cdr:from>
    <cdr:to>
      <cdr:x>0.04983</cdr:x>
      <cdr:y>0.10906</cdr:y>
    </cdr:to>
    <cdr:sp macro="" textlink="">
      <cdr:nvSpPr>
        <cdr:cNvPr id="8"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16.</a:t>
          </a:r>
        </a:p>
      </cdr:txBody>
    </cdr:sp>
  </cdr:relSizeAnchor>
  <cdr:relSizeAnchor xmlns:cdr="http://schemas.openxmlformats.org/drawingml/2006/chartDrawing">
    <cdr:from>
      <cdr:x>0.04983</cdr:x>
      <cdr:y>0.02828</cdr:y>
    </cdr:from>
    <cdr:to>
      <cdr:x>0.97318</cdr:x>
      <cdr:y>0.10906</cdr:y>
    </cdr:to>
    <cdr:sp macro="" textlink="">
      <cdr:nvSpPr>
        <cdr:cNvPr id="9"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taught a required physical education course in each of the following grades.*</a:t>
          </a:r>
        </a:p>
      </cdr:txBody>
    </cdr:sp>
  </cdr:relSizeAnchor>
  <cdr:relSizeAnchor xmlns:cdr="http://schemas.openxmlformats.org/drawingml/2006/chartDrawing">
    <cdr:from>
      <cdr:x>0.02052</cdr:x>
      <cdr:y>0.91693</cdr:y>
    </cdr:from>
    <cdr:to>
      <cdr:x>0.97318</cdr:x>
      <cdr:y>0.99771</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*Among schools with students in that grade.</a:t>
          </a:r>
        </a:p>
      </cdr:txBody>
    </cdr:sp>
  </cdr:relSizeAnchor>
  <cdr:relSizeAnchor xmlns:cdr="http://schemas.openxmlformats.org/drawingml/2006/chartDrawing">
    <cdr:from>
      <cdr:x>0.89008</cdr:x>
      <cdr:y>0.95961</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22 of 75</a:t>
          </a:r>
        </a:p>
      </cdr:txBody>
    </cdr:sp>
  </cdr:relSizeAnchor>
  <cdr:relSizeAnchor xmlns:cdr="http://schemas.openxmlformats.org/drawingml/2006/chartDrawing">
    <cdr:from>
      <cdr:x>0.02052</cdr:x>
      <cdr:y>0.95961</cdr:y>
    </cdr:from>
    <cdr:to>
      <cdr:x>0.98051</cdr:x>
      <cdr:y>1</cdr:y>
    </cdr:to>
    <cdr:sp macro="" textlink="">
      <cdr:nvSpPr>
        <cdr:cNvPr id="13"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NA = Not available</a:t>
          </a:r>
        </a:p>
      </cdr:txBody>
    </cdr:sp>
  </cdr:relSizeAnchor>
</c:userShapes>
</file>

<file path=ppt/drawings/drawing23.xml><?xml version="1.0" encoding="utf-8"?>
<c:userShapes xmlns:c="http://schemas.openxmlformats.org/drawingml/2006/chart">
  <cdr:relSizeAnchor xmlns:cdr="http://schemas.openxmlformats.org/drawingml/2006/chartDrawing">
    <cdr:from>
      <cdr:x>0.05278</cdr:x>
      <cdr:y>0.2037</cdr:y>
    </cdr:from>
    <cdr:to>
      <cdr:x>0.08056</cdr:x>
      <cdr:y>0.34259</cdr:y>
    </cdr:to>
    <cdr:sp macro="" textlink="">
      <cdr:nvSpPr>
        <cdr:cNvPr id="2" name="y1"/>
        <cdr:cNvSpPr txBox="1"/>
      </cdr:nvSpPr>
      <cdr:spPr>
        <a:xfrm xmlns:a="http://schemas.openxmlformats.org/drawingml/2006/main">
          <a:off x="241300" y="558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a:t>
          </a:r>
        </a:p>
      </cdr:txBody>
    </cdr:sp>
  </cdr:relSizeAnchor>
  <cdr:relSizeAnchor xmlns:cdr="http://schemas.openxmlformats.org/drawingml/2006/chartDrawing">
    <cdr:from>
      <cdr:x>0.08056</cdr:x>
      <cdr:y>0.2037</cdr:y>
    </cdr:from>
    <cdr:to>
      <cdr:x>0.30278</cdr:x>
      <cdr:y>0.34259</cdr:y>
    </cdr:to>
    <cdr:sp macro="" textlink="">
      <cdr:nvSpPr>
        <cdr:cNvPr id="3" name="yt1"/>
        <cdr:cNvSpPr txBox="1"/>
      </cdr:nvSpPr>
      <cdr:spPr>
        <a:xfrm xmlns:a="http://schemas.openxmlformats.org/drawingml/2006/main">
          <a:off x="368300" y="558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Ninth grade</a:t>
          </a:r>
        </a:p>
      </cdr:txBody>
    </cdr:sp>
  </cdr:relSizeAnchor>
  <cdr:relSizeAnchor xmlns:cdr="http://schemas.openxmlformats.org/drawingml/2006/chartDrawing">
    <cdr:from>
      <cdr:x>0.05278</cdr:x>
      <cdr:y>0.36574</cdr:y>
    </cdr:from>
    <cdr:to>
      <cdr:x>0.08056</cdr:x>
      <cdr:y>0.50463</cdr:y>
    </cdr:to>
    <cdr:sp macro="" textlink="">
      <cdr:nvSpPr>
        <cdr:cNvPr id="4" name="y2"/>
        <cdr:cNvSpPr txBox="1"/>
      </cdr:nvSpPr>
      <cdr:spPr>
        <a:xfrm xmlns:a="http://schemas.openxmlformats.org/drawingml/2006/main">
          <a:off x="241300" y="1003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a:t>
          </a:r>
        </a:p>
      </cdr:txBody>
    </cdr:sp>
  </cdr:relSizeAnchor>
  <cdr:relSizeAnchor xmlns:cdr="http://schemas.openxmlformats.org/drawingml/2006/chartDrawing">
    <cdr:from>
      <cdr:x>0.08056</cdr:x>
      <cdr:y>0.36574</cdr:y>
    </cdr:from>
    <cdr:to>
      <cdr:x>0.30278</cdr:x>
      <cdr:y>0.50463</cdr:y>
    </cdr:to>
    <cdr:sp macro="" textlink="">
      <cdr:nvSpPr>
        <cdr:cNvPr id="5" name="yt2"/>
        <cdr:cNvSpPr txBox="1"/>
      </cdr:nvSpPr>
      <cdr:spPr>
        <a:xfrm xmlns:a="http://schemas.openxmlformats.org/drawingml/2006/main">
          <a:off x="368300" y="1003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Tenth grade</a:t>
          </a:r>
        </a:p>
      </cdr:txBody>
    </cdr:sp>
  </cdr:relSizeAnchor>
  <cdr:relSizeAnchor xmlns:cdr="http://schemas.openxmlformats.org/drawingml/2006/chartDrawing">
    <cdr:from>
      <cdr:x>0.05278</cdr:x>
      <cdr:y>0.54167</cdr:y>
    </cdr:from>
    <cdr:to>
      <cdr:x>0.08056</cdr:x>
      <cdr:y>0.68056</cdr:y>
    </cdr:to>
    <cdr:sp macro="" textlink="">
      <cdr:nvSpPr>
        <cdr:cNvPr id="6" name="y3"/>
        <cdr:cNvSpPr txBox="1"/>
      </cdr:nvSpPr>
      <cdr:spPr>
        <a:xfrm xmlns:a="http://schemas.openxmlformats.org/drawingml/2006/main">
          <a:off x="241300" y="1485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a:t>
          </a:r>
        </a:p>
      </cdr:txBody>
    </cdr:sp>
  </cdr:relSizeAnchor>
  <cdr:relSizeAnchor xmlns:cdr="http://schemas.openxmlformats.org/drawingml/2006/chartDrawing">
    <cdr:from>
      <cdr:x>0.08056</cdr:x>
      <cdr:y>0.54167</cdr:y>
    </cdr:from>
    <cdr:to>
      <cdr:x>0.30278</cdr:x>
      <cdr:y>0.68056</cdr:y>
    </cdr:to>
    <cdr:sp macro="" textlink="">
      <cdr:nvSpPr>
        <cdr:cNvPr id="7" name="yt3"/>
        <cdr:cNvSpPr txBox="1"/>
      </cdr:nvSpPr>
      <cdr:spPr>
        <a:xfrm xmlns:a="http://schemas.openxmlformats.org/drawingml/2006/main">
          <a:off x="368300" y="1485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Eleventh grade</a:t>
          </a:r>
        </a:p>
      </cdr:txBody>
    </cdr:sp>
  </cdr:relSizeAnchor>
  <cdr:relSizeAnchor xmlns:cdr="http://schemas.openxmlformats.org/drawingml/2006/chartDrawing">
    <cdr:from>
      <cdr:x>0.05278</cdr:x>
      <cdr:y>0.71296</cdr:y>
    </cdr:from>
    <cdr:to>
      <cdr:x>0.08056</cdr:x>
      <cdr:y>0.85185</cdr:y>
    </cdr:to>
    <cdr:sp macro="" textlink="">
      <cdr:nvSpPr>
        <cdr:cNvPr id="8" name="y4"/>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g.</a:t>
          </a:r>
        </a:p>
      </cdr:txBody>
    </cdr:sp>
  </cdr:relSizeAnchor>
  <cdr:relSizeAnchor xmlns:cdr="http://schemas.openxmlformats.org/drawingml/2006/chartDrawing">
    <cdr:from>
      <cdr:x>0.08056</cdr:x>
      <cdr:y>0.71296</cdr:y>
    </cdr:from>
    <cdr:to>
      <cdr:x>0.30278</cdr:x>
      <cdr:y>0.85185</cdr:y>
    </cdr:to>
    <cdr:sp macro="" textlink="">
      <cdr:nvSpPr>
        <cdr:cNvPr id="9" name="yt4"/>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Twelfth grade</a:t>
          </a:r>
        </a:p>
      </cdr:txBody>
    </cdr:sp>
  </cdr:relSizeAnchor>
  <cdr:relSizeAnchor xmlns:cdr="http://schemas.openxmlformats.org/drawingml/2006/chartDrawing">
    <cdr:from>
      <cdr:x>0.02052</cdr:x>
      <cdr:y>0.02828</cdr:y>
    </cdr:from>
    <cdr:to>
      <cdr:x>0.04983</cdr:x>
      <cdr:y>0.10906</cdr:y>
    </cdr:to>
    <cdr:sp macro="" textlink="">
      <cdr:nvSpPr>
        <cdr:cNvPr id="10"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16.</a:t>
          </a:r>
        </a:p>
      </cdr:txBody>
    </cdr:sp>
  </cdr:relSizeAnchor>
  <cdr:relSizeAnchor xmlns:cdr="http://schemas.openxmlformats.org/drawingml/2006/chartDrawing">
    <cdr:from>
      <cdr:x>0.04983</cdr:x>
      <cdr:y>0.02828</cdr:y>
    </cdr:from>
    <cdr:to>
      <cdr:x>0.97318</cdr:x>
      <cdr:y>0.10906</cdr:y>
    </cdr:to>
    <cdr:sp macro="" textlink="">
      <cdr:nvSpPr>
        <cdr:cNvPr id="11"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taught a required physical education course in each of the following grades.*</a:t>
          </a:r>
        </a:p>
      </cdr:txBody>
    </cdr:sp>
  </cdr:relSizeAnchor>
  <cdr:relSizeAnchor xmlns:cdr="http://schemas.openxmlformats.org/drawingml/2006/chartDrawing">
    <cdr:from>
      <cdr:x>0.02052</cdr:x>
      <cdr:y>0.91693</cdr:y>
    </cdr:from>
    <cdr:to>
      <cdr:x>0.97318</cdr:x>
      <cdr:y>0.99771</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*Among schools with students in that grade.</a:t>
          </a:r>
        </a:p>
      </cdr:txBody>
    </cdr:sp>
  </cdr:relSizeAnchor>
  <cdr:relSizeAnchor xmlns:cdr="http://schemas.openxmlformats.org/drawingml/2006/chartDrawing">
    <cdr:from>
      <cdr:x>0.89008</cdr:x>
      <cdr:y>0.95961</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23 of 75</a:t>
          </a:r>
        </a:p>
      </cdr:txBody>
    </cdr:sp>
  </cdr:relSizeAnchor>
  <cdr:relSizeAnchor xmlns:cdr="http://schemas.openxmlformats.org/drawingml/2006/chartDrawing">
    <cdr:from>
      <cdr:x>0.02052</cdr:x>
      <cdr:y>0.95961</cdr:y>
    </cdr:from>
    <cdr:to>
      <cdr:x>0.98051</cdr:x>
      <cdr:y>1</cdr:y>
    </cdr:to>
    <cdr:sp macro="" textlink="">
      <cdr:nvSpPr>
        <cdr:cNvPr id="15"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NA = Not available</a:t>
          </a:r>
        </a:p>
      </cdr:txBody>
    </cdr:sp>
  </cdr:relSizeAnchor>
</c:userShapes>
</file>

<file path=ppt/drawings/drawing24.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17.</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in which physical education teachers or specialists received professional development on physical education or physical activity during the past year.</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24 of 75</a:t>
          </a:r>
        </a:p>
      </cdr:txBody>
    </cdr:sp>
  </cdr:relSizeAnchor>
</c:userShapes>
</file>

<file path=ppt/drawings/drawing25.xml><?xml version="1.0" encoding="utf-8"?>
<c:userShapes xmlns:c="http://schemas.openxmlformats.org/drawingml/2006/chart">
  <cdr:relSizeAnchor xmlns:cdr="http://schemas.openxmlformats.org/drawingml/2006/chartDrawing">
    <cdr:from>
      <cdr:x>0.05278</cdr:x>
      <cdr:y>0.22685</cdr:y>
    </cdr:from>
    <cdr:to>
      <cdr:x>0.08056</cdr:x>
      <cdr:y>0.36574</cdr:y>
    </cdr:to>
    <cdr:sp macro="" textlink="">
      <cdr:nvSpPr>
        <cdr:cNvPr id="2" name="y1"/>
        <cdr:cNvSpPr txBox="1"/>
      </cdr:nvSpPr>
      <cdr:spPr>
        <a:xfrm xmlns:a="http://schemas.openxmlformats.org/drawingml/2006/main">
          <a:off x="241300" y="622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0.22685</cdr:y>
    </cdr:from>
    <cdr:to>
      <cdr:x>0.30278</cdr:x>
      <cdr:y>0.36574</cdr:y>
    </cdr:to>
    <cdr:sp macro="" textlink="">
      <cdr:nvSpPr>
        <cdr:cNvPr id="3" name="yt1"/>
        <cdr:cNvSpPr txBox="1"/>
      </cdr:nvSpPr>
      <cdr:spPr>
        <a:xfrm xmlns:a="http://schemas.openxmlformats.org/drawingml/2006/main">
          <a:off x="368300" y="622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Goals, objectives, and expected outcomes for physical education</a:t>
          </a:r>
        </a:p>
      </cdr:txBody>
    </cdr:sp>
  </cdr:relSizeAnchor>
  <cdr:relSizeAnchor xmlns:cdr="http://schemas.openxmlformats.org/drawingml/2006/chartDrawing">
    <cdr:from>
      <cdr:x>0.05278</cdr:x>
      <cdr:y>0.45833</cdr:y>
    </cdr:from>
    <cdr:to>
      <cdr:x>0.08056</cdr:x>
      <cdr:y>0.59722</cdr:y>
    </cdr:to>
    <cdr:sp macro="" textlink="">
      <cdr:nvSpPr>
        <cdr:cNvPr id="4" name="y2"/>
        <cdr:cNvSpPr txBox="1"/>
      </cdr:nvSpPr>
      <cdr:spPr>
        <a:xfrm xmlns:a="http://schemas.openxmlformats.org/drawingml/2006/main">
          <a:off x="241300" y="1257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0.45833</cdr:y>
    </cdr:from>
    <cdr:to>
      <cdr:x>0.30278</cdr:x>
      <cdr:y>0.59722</cdr:y>
    </cdr:to>
    <cdr:sp macro="" textlink="">
      <cdr:nvSpPr>
        <cdr:cNvPr id="5" name="yt2"/>
        <cdr:cNvSpPr txBox="1"/>
      </cdr:nvSpPr>
      <cdr:spPr>
        <a:xfrm xmlns:a="http://schemas.openxmlformats.org/drawingml/2006/main">
          <a:off x="368300" y="1257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 chart describing the annual scope and sequence of instruction for physical education</a:t>
          </a:r>
        </a:p>
      </cdr:txBody>
    </cdr:sp>
  </cdr:relSizeAnchor>
  <cdr:relSizeAnchor xmlns:cdr="http://schemas.openxmlformats.org/drawingml/2006/chartDrawing">
    <cdr:from>
      <cdr:x>0.05278</cdr:x>
      <cdr:y>0.67593</cdr:y>
    </cdr:from>
    <cdr:to>
      <cdr:x>0.08056</cdr:x>
      <cdr:y>0.81481</cdr:y>
    </cdr:to>
    <cdr:sp macro="" textlink="">
      <cdr:nvSpPr>
        <cdr:cNvPr id="6" name="y3"/>
        <cdr:cNvSpPr txBox="1"/>
      </cdr:nvSpPr>
      <cdr:spPr>
        <a:xfrm xmlns:a="http://schemas.openxmlformats.org/drawingml/2006/main">
          <a:off x="241300" y="1854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0.08056</cdr:x>
      <cdr:y>0.67593</cdr:y>
    </cdr:from>
    <cdr:to>
      <cdr:x>0.30278</cdr:x>
      <cdr:y>0.81481</cdr:y>
    </cdr:to>
    <cdr:sp macro="" textlink="">
      <cdr:nvSpPr>
        <cdr:cNvPr id="7" name="yt3"/>
        <cdr:cNvSpPr txBox="1"/>
      </cdr:nvSpPr>
      <cdr:spPr>
        <a:xfrm xmlns:a="http://schemas.openxmlformats.org/drawingml/2006/main">
          <a:off x="368300" y="1854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Plans for how to assess student performance in physical education</a:t>
          </a:r>
        </a:p>
      </cdr:txBody>
    </cdr:sp>
  </cdr:relSizeAnchor>
  <cdr:relSizeAnchor xmlns:cdr="http://schemas.openxmlformats.org/drawingml/2006/chartDrawing">
    <cdr:from>
      <cdr:x>0.02052</cdr:x>
      <cdr:y>0.02828</cdr:y>
    </cdr:from>
    <cdr:to>
      <cdr:x>0.04983</cdr:x>
      <cdr:y>0.10906</cdr:y>
    </cdr:to>
    <cdr:sp macro="" textlink="">
      <cdr:nvSpPr>
        <cdr:cNvPr id="8"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18.</a:t>
          </a:r>
        </a:p>
      </cdr:txBody>
    </cdr:sp>
  </cdr:relSizeAnchor>
  <cdr:relSizeAnchor xmlns:cdr="http://schemas.openxmlformats.org/drawingml/2006/chartDrawing">
    <cdr:from>
      <cdr:x>0.04983</cdr:x>
      <cdr:y>0.02828</cdr:y>
    </cdr:from>
    <cdr:to>
      <cdr:x>0.97318</cdr:x>
      <cdr:y>0.10906</cdr:y>
    </cdr:to>
    <cdr:sp macro="" textlink="">
      <cdr:nvSpPr>
        <cdr:cNvPr id="9"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provide those who teach physical education with the following materials.</a:t>
          </a:r>
        </a:p>
      </cdr:txBody>
    </cdr:sp>
  </cdr:relSizeAnchor>
  <cdr:relSizeAnchor xmlns:cdr="http://schemas.openxmlformats.org/drawingml/2006/chartDrawing">
    <cdr:from>
      <cdr:x>0.02052</cdr:x>
      <cdr:y>0.91693</cdr:y>
    </cdr:from>
    <cdr:to>
      <cdr:x>0.97318</cdr:x>
      <cdr:y>0.99771</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25 of 75</a:t>
          </a:r>
        </a:p>
      </cdr:txBody>
    </cdr:sp>
  </cdr:relSizeAnchor>
</c:userShapes>
</file>

<file path=ppt/drawings/drawing26.xml><?xml version="1.0" encoding="utf-8"?>
<c:userShapes xmlns:c="http://schemas.openxmlformats.org/drawingml/2006/chart">
  <cdr:relSizeAnchor xmlns:cdr="http://schemas.openxmlformats.org/drawingml/2006/chartDrawing">
    <cdr:from>
      <cdr:x>0.05278</cdr:x>
      <cdr:y>0.22685</cdr:y>
    </cdr:from>
    <cdr:to>
      <cdr:x>0.08056</cdr:x>
      <cdr:y>0.36574</cdr:y>
    </cdr:to>
    <cdr:sp macro="" textlink="">
      <cdr:nvSpPr>
        <cdr:cNvPr id="2" name="y1"/>
        <cdr:cNvSpPr txBox="1"/>
      </cdr:nvSpPr>
      <cdr:spPr>
        <a:xfrm xmlns:a="http://schemas.openxmlformats.org/drawingml/2006/main">
          <a:off x="241300" y="622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a:t>
          </a:r>
        </a:p>
      </cdr:txBody>
    </cdr:sp>
  </cdr:relSizeAnchor>
  <cdr:relSizeAnchor xmlns:cdr="http://schemas.openxmlformats.org/drawingml/2006/chartDrawing">
    <cdr:from>
      <cdr:x>0.08056</cdr:x>
      <cdr:y>0.22685</cdr:y>
    </cdr:from>
    <cdr:to>
      <cdr:x>0.30278</cdr:x>
      <cdr:y>0.36574</cdr:y>
    </cdr:to>
    <cdr:sp macro="" textlink="">
      <cdr:nvSpPr>
        <cdr:cNvPr id="3" name="yt1"/>
        <cdr:cNvSpPr txBox="1"/>
      </cdr:nvSpPr>
      <cdr:spPr>
        <a:xfrm xmlns:a="http://schemas.openxmlformats.org/drawingml/2006/main">
          <a:off x="368300" y="622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 written physical education curriculum</a:t>
          </a:r>
        </a:p>
      </cdr:txBody>
    </cdr:sp>
  </cdr:relSizeAnchor>
  <cdr:relSizeAnchor xmlns:cdr="http://schemas.openxmlformats.org/drawingml/2006/chartDrawing">
    <cdr:from>
      <cdr:x>0.05278</cdr:x>
      <cdr:y>0.45833</cdr:y>
    </cdr:from>
    <cdr:to>
      <cdr:x>0.08056</cdr:x>
      <cdr:y>0.59722</cdr:y>
    </cdr:to>
    <cdr:sp macro="" textlink="">
      <cdr:nvSpPr>
        <cdr:cNvPr id="4" name="y2"/>
        <cdr:cNvSpPr txBox="1"/>
      </cdr:nvSpPr>
      <cdr:spPr>
        <a:xfrm xmlns:a="http://schemas.openxmlformats.org/drawingml/2006/main">
          <a:off x="241300" y="1257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a:t>
          </a:r>
        </a:p>
      </cdr:txBody>
    </cdr:sp>
  </cdr:relSizeAnchor>
  <cdr:relSizeAnchor xmlns:cdr="http://schemas.openxmlformats.org/drawingml/2006/chartDrawing">
    <cdr:from>
      <cdr:x>0.08056</cdr:x>
      <cdr:y>0.45833</cdr:y>
    </cdr:from>
    <cdr:to>
      <cdr:x>0.30278</cdr:x>
      <cdr:y>0.59722</cdr:y>
    </cdr:to>
    <cdr:sp macro="" textlink="">
      <cdr:nvSpPr>
        <cdr:cNvPr id="5" name="yt2"/>
        <cdr:cNvSpPr txBox="1"/>
      </cdr:nvSpPr>
      <cdr:spPr>
        <a:xfrm xmlns:a="http://schemas.openxmlformats.org/drawingml/2006/main">
          <a:off x="368300" y="1257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Resources for fitness testing</a:t>
          </a:r>
        </a:p>
      </cdr:txBody>
    </cdr:sp>
  </cdr:relSizeAnchor>
  <cdr:relSizeAnchor xmlns:cdr="http://schemas.openxmlformats.org/drawingml/2006/chartDrawing">
    <cdr:from>
      <cdr:x>0.05278</cdr:x>
      <cdr:y>0.67593</cdr:y>
    </cdr:from>
    <cdr:to>
      <cdr:x>0.08056</cdr:x>
      <cdr:y>0.81481</cdr:y>
    </cdr:to>
    <cdr:sp macro="" textlink="">
      <cdr:nvSpPr>
        <cdr:cNvPr id="6" name="y3"/>
        <cdr:cNvSpPr txBox="1"/>
      </cdr:nvSpPr>
      <cdr:spPr>
        <a:xfrm xmlns:a="http://schemas.openxmlformats.org/drawingml/2006/main">
          <a:off x="241300" y="1854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a:t>
          </a:r>
        </a:p>
      </cdr:txBody>
    </cdr:sp>
  </cdr:relSizeAnchor>
  <cdr:relSizeAnchor xmlns:cdr="http://schemas.openxmlformats.org/drawingml/2006/chartDrawing">
    <cdr:from>
      <cdr:x>0.08056</cdr:x>
      <cdr:y>0.67593</cdr:y>
    </cdr:from>
    <cdr:to>
      <cdr:x>0.30278</cdr:x>
      <cdr:y>0.81481</cdr:y>
    </cdr:to>
    <cdr:sp macro="" textlink="">
      <cdr:nvSpPr>
        <cdr:cNvPr id="7" name="yt3"/>
        <cdr:cNvSpPr txBox="1"/>
      </cdr:nvSpPr>
      <cdr:spPr>
        <a:xfrm xmlns:a="http://schemas.openxmlformats.org/drawingml/2006/main">
          <a:off x="368300" y="1854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Physical activity monitoring devices, such as pedometers or heart rate monitors, for physical education</a:t>
          </a:r>
        </a:p>
      </cdr:txBody>
    </cdr:sp>
  </cdr:relSizeAnchor>
  <cdr:relSizeAnchor xmlns:cdr="http://schemas.openxmlformats.org/drawingml/2006/chartDrawing">
    <cdr:from>
      <cdr:x>0.02052</cdr:x>
      <cdr:y>0.02828</cdr:y>
    </cdr:from>
    <cdr:to>
      <cdr:x>0.04983</cdr:x>
      <cdr:y>0.10906</cdr:y>
    </cdr:to>
    <cdr:sp macro="" textlink="">
      <cdr:nvSpPr>
        <cdr:cNvPr id="8"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18.</a:t>
          </a:r>
        </a:p>
      </cdr:txBody>
    </cdr:sp>
  </cdr:relSizeAnchor>
  <cdr:relSizeAnchor xmlns:cdr="http://schemas.openxmlformats.org/drawingml/2006/chartDrawing">
    <cdr:from>
      <cdr:x>0.04983</cdr:x>
      <cdr:y>0.02828</cdr:y>
    </cdr:from>
    <cdr:to>
      <cdr:x>0.97318</cdr:x>
      <cdr:y>0.10906</cdr:y>
    </cdr:to>
    <cdr:sp macro="" textlink="">
      <cdr:nvSpPr>
        <cdr:cNvPr id="9"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provide those who teach physical education with the following materials.</a:t>
          </a:r>
        </a:p>
      </cdr:txBody>
    </cdr:sp>
  </cdr:relSizeAnchor>
  <cdr:relSizeAnchor xmlns:cdr="http://schemas.openxmlformats.org/drawingml/2006/chartDrawing">
    <cdr:from>
      <cdr:x>0.02052</cdr:x>
      <cdr:y>0.91693</cdr:y>
    </cdr:from>
    <cdr:to>
      <cdr:x>0.97318</cdr:x>
      <cdr:y>0.99771</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26 of 75</a:t>
          </a:r>
        </a:p>
      </cdr:txBody>
    </cdr:sp>
  </cdr:relSizeAnchor>
</c:userShapes>
</file>

<file path=ppt/drawings/drawing27.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19.</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in which students participate in physical activity breaks in classrooms during the school day outside of physical education.</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27 of 75</a:t>
          </a:r>
        </a:p>
      </cdr:txBody>
    </cdr:sp>
  </cdr:relSizeAnchor>
</c:userShapes>
</file>

<file path=ppt/drawings/drawing28.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20.</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offer opportunities for all students to participate in intramural sports programs or physical activity clubs.</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28 of 75</a:t>
          </a:r>
        </a:p>
      </cdr:txBody>
    </cdr:sp>
  </cdr:relSizeAnchor>
</c:userShapes>
</file>

<file path=ppt/drawings/drawing29.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21.</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offer interscholastic sports to students.</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29 of 75</a:t>
          </a:r>
        </a:p>
      </cdr:txBody>
    </cdr:sp>
  </cdr:relSizeAnchor>
</c:userShapes>
</file>

<file path=ppt/drawings/drawing3.xml><?xml version="1.0" encoding="utf-8"?>
<c:userShapes xmlns:c="http://schemas.openxmlformats.org/drawingml/2006/chart">
  <cdr:relSizeAnchor xmlns:cdr="http://schemas.openxmlformats.org/drawingml/2006/chartDrawing">
    <cdr:from>
      <cdr:x>0.05278</cdr:x>
      <cdr:y>0.19444</cdr:y>
    </cdr:from>
    <cdr:to>
      <cdr:x>0.08056</cdr:x>
      <cdr:y>0.31019</cdr:y>
    </cdr:to>
    <cdr:sp macro="" textlink="">
      <cdr:nvSpPr>
        <cdr:cNvPr id="2" name="y1"/>
        <cdr:cNvSpPr txBox="1"/>
      </cdr:nvSpPr>
      <cdr:spPr>
        <a:xfrm xmlns:a="http://schemas.openxmlformats.org/drawingml/2006/main">
          <a:off x="241300" y="5334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0.19444</cdr:y>
    </cdr:from>
    <cdr:to>
      <cdr:x>0.30278</cdr:x>
      <cdr:y>0.31019</cdr:y>
    </cdr:to>
    <cdr:sp macro="" textlink="">
      <cdr:nvSpPr>
        <cdr:cNvPr id="3" name="yt1"/>
        <cdr:cNvSpPr txBox="1"/>
      </cdr:nvSpPr>
      <cdr:spPr>
        <a:xfrm xmlns:a="http://schemas.openxmlformats.org/drawingml/2006/main">
          <a:off x="368300" y="5334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Health education</a:t>
          </a:r>
        </a:p>
      </cdr:txBody>
    </cdr:sp>
  </cdr:relSizeAnchor>
  <cdr:relSizeAnchor xmlns:cdr="http://schemas.openxmlformats.org/drawingml/2006/chartDrawing">
    <cdr:from>
      <cdr:x>0.05278</cdr:x>
      <cdr:y>0.31944</cdr:y>
    </cdr:from>
    <cdr:to>
      <cdr:x>0.08056</cdr:x>
      <cdr:y>0.43519</cdr:y>
    </cdr:to>
    <cdr:sp macro="" textlink="">
      <cdr:nvSpPr>
        <cdr:cNvPr id="4" name="y2"/>
        <cdr:cNvSpPr txBox="1"/>
      </cdr:nvSpPr>
      <cdr:spPr>
        <a:xfrm xmlns:a="http://schemas.openxmlformats.org/drawingml/2006/main">
          <a:off x="241300" y="8763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0.31944</cdr:y>
    </cdr:from>
    <cdr:to>
      <cdr:x>0.30278</cdr:x>
      <cdr:y>0.43519</cdr:y>
    </cdr:to>
    <cdr:sp macro="" textlink="">
      <cdr:nvSpPr>
        <cdr:cNvPr id="5" name="yt2"/>
        <cdr:cNvSpPr txBox="1"/>
      </cdr:nvSpPr>
      <cdr:spPr>
        <a:xfrm xmlns:a="http://schemas.openxmlformats.org/drawingml/2006/main">
          <a:off x="368300" y="8763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Physical education</a:t>
          </a:r>
        </a:p>
      </cdr:txBody>
    </cdr:sp>
  </cdr:relSizeAnchor>
  <cdr:relSizeAnchor xmlns:cdr="http://schemas.openxmlformats.org/drawingml/2006/chartDrawing">
    <cdr:from>
      <cdr:x>0.05278</cdr:x>
      <cdr:y>0.44444</cdr:y>
    </cdr:from>
    <cdr:to>
      <cdr:x>0.08056</cdr:x>
      <cdr:y>0.56019</cdr:y>
    </cdr:to>
    <cdr:sp macro="" textlink="">
      <cdr:nvSpPr>
        <cdr:cNvPr id="6" name="y3"/>
        <cdr:cNvSpPr txBox="1"/>
      </cdr:nvSpPr>
      <cdr:spPr>
        <a:xfrm xmlns:a="http://schemas.openxmlformats.org/drawingml/2006/main">
          <a:off x="241300" y="1219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0.08056</cdr:x>
      <cdr:y>0.44444</cdr:y>
    </cdr:from>
    <cdr:to>
      <cdr:x>0.30278</cdr:x>
      <cdr:y>0.56019</cdr:y>
    </cdr:to>
    <cdr:sp macro="" textlink="">
      <cdr:nvSpPr>
        <cdr:cNvPr id="7" name="yt3"/>
        <cdr:cNvSpPr txBox="1"/>
      </cdr:nvSpPr>
      <cdr:spPr>
        <a:xfrm xmlns:a="http://schemas.openxmlformats.org/drawingml/2006/main">
          <a:off x="368300" y="1219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Physical activity</a:t>
          </a:r>
        </a:p>
      </cdr:txBody>
    </cdr:sp>
  </cdr:relSizeAnchor>
  <cdr:relSizeAnchor xmlns:cdr="http://schemas.openxmlformats.org/drawingml/2006/chartDrawing">
    <cdr:from>
      <cdr:x>0.05278</cdr:x>
      <cdr:y>0.58333</cdr:y>
    </cdr:from>
    <cdr:to>
      <cdr:x>0.08056</cdr:x>
      <cdr:y>0.69907</cdr:y>
    </cdr:to>
    <cdr:sp macro="" textlink="">
      <cdr:nvSpPr>
        <cdr:cNvPr id="8" name="y4"/>
        <cdr:cNvSpPr txBox="1"/>
      </cdr:nvSpPr>
      <cdr:spPr>
        <a:xfrm xmlns:a="http://schemas.openxmlformats.org/drawingml/2006/main">
          <a:off x="241300" y="1600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a:t>
          </a:r>
        </a:p>
      </cdr:txBody>
    </cdr:sp>
  </cdr:relSizeAnchor>
  <cdr:relSizeAnchor xmlns:cdr="http://schemas.openxmlformats.org/drawingml/2006/chartDrawing">
    <cdr:from>
      <cdr:x>0.08056</cdr:x>
      <cdr:y>0.58333</cdr:y>
    </cdr:from>
    <cdr:to>
      <cdr:x>0.30278</cdr:x>
      <cdr:y>0.69907</cdr:y>
    </cdr:to>
    <cdr:sp macro="" textlink="">
      <cdr:nvSpPr>
        <cdr:cNvPr id="9" name="yt4"/>
        <cdr:cNvSpPr txBox="1"/>
      </cdr:nvSpPr>
      <cdr:spPr>
        <a:xfrm xmlns:a="http://schemas.openxmlformats.org/drawingml/2006/main">
          <a:off x="368300" y="1600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School meal programs</a:t>
          </a:r>
        </a:p>
      </cdr:txBody>
    </cdr:sp>
  </cdr:relSizeAnchor>
  <cdr:relSizeAnchor xmlns:cdr="http://schemas.openxmlformats.org/drawingml/2006/chartDrawing">
    <cdr:from>
      <cdr:x>0.05278</cdr:x>
      <cdr:y>0.71296</cdr:y>
    </cdr:from>
    <cdr:to>
      <cdr:x>0.08056</cdr:x>
      <cdr:y>0.8287</cdr:y>
    </cdr:to>
    <cdr:sp macro="" textlink="">
      <cdr:nvSpPr>
        <cdr:cNvPr id="10" name="y5"/>
        <cdr:cNvSpPr txBox="1"/>
      </cdr:nvSpPr>
      <cdr:spPr>
        <a:xfrm xmlns:a="http://schemas.openxmlformats.org/drawingml/2006/main">
          <a:off x="241300" y="19558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a:t>
          </a:r>
        </a:p>
      </cdr:txBody>
    </cdr:sp>
  </cdr:relSizeAnchor>
  <cdr:relSizeAnchor xmlns:cdr="http://schemas.openxmlformats.org/drawingml/2006/chartDrawing">
    <cdr:from>
      <cdr:x>0.08056</cdr:x>
      <cdr:y>0.71296</cdr:y>
    </cdr:from>
    <cdr:to>
      <cdr:x>0.30278</cdr:x>
      <cdr:y>0.8287</cdr:y>
    </cdr:to>
    <cdr:sp macro="" textlink="">
      <cdr:nvSpPr>
        <cdr:cNvPr id="11" name="yt5"/>
        <cdr:cNvSpPr txBox="1"/>
      </cdr:nvSpPr>
      <cdr:spPr>
        <a:xfrm xmlns:a="http://schemas.openxmlformats.org/drawingml/2006/main">
          <a:off x="368300" y="19558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Foods and beverages available at school outside the school meal programs</a:t>
          </a:r>
        </a:p>
      </cdr:txBody>
    </cdr:sp>
  </cdr:relSizeAnchor>
  <cdr:relSizeAnchor xmlns:cdr="http://schemas.openxmlformats.org/drawingml/2006/chartDrawing">
    <cdr:from>
      <cdr:x>0.02052</cdr:x>
      <cdr:y>0.02828</cdr:y>
    </cdr:from>
    <cdr:to>
      <cdr:x>0.04983</cdr:x>
      <cdr:y>0.10906</cdr:y>
    </cdr:to>
    <cdr:sp macro="" textlink="">
      <cdr:nvSpPr>
        <cdr:cNvPr id="1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2.</a:t>
          </a:r>
        </a:p>
      </cdr:txBody>
    </cdr:sp>
  </cdr:relSizeAnchor>
  <cdr:relSizeAnchor xmlns:cdr="http://schemas.openxmlformats.org/drawingml/2006/chartDrawing">
    <cdr:from>
      <cdr:x>0.04983</cdr:x>
      <cdr:y>0.02828</cdr:y>
    </cdr:from>
    <cdr:to>
      <cdr:x>0.97318</cdr:x>
      <cdr:y>0.10906</cdr:y>
    </cdr:to>
    <cdr:sp macro="" textlink="">
      <cdr:nvSpPr>
        <cdr:cNvPr id="1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with a School Improvement Plan that includes health-related objectives on the following topics.</a:t>
          </a:r>
        </a:p>
      </cdr:txBody>
    </cdr:sp>
  </cdr:relSizeAnchor>
  <cdr:relSizeAnchor xmlns:cdr="http://schemas.openxmlformats.org/drawingml/2006/chartDrawing">
    <cdr:from>
      <cdr:x>0.02052</cdr:x>
      <cdr:y>0.91693</cdr:y>
    </cdr:from>
    <cdr:to>
      <cdr:x>0.97318</cdr:x>
      <cdr:y>0.99771</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3 of 75</a:t>
          </a:r>
        </a:p>
      </cdr:txBody>
    </cdr:sp>
  </cdr:relSizeAnchor>
</c:userShapes>
</file>

<file path=ppt/drawings/drawing30.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22.</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offer opportunities for students to participate in physical activity before the school day through organized physical activities or access to facilities or equipment for physical activity.</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30 of 75</a:t>
          </a:r>
        </a:p>
      </cdr:txBody>
    </cdr:sp>
  </cdr:relSizeAnchor>
</c:userShapes>
</file>

<file path=ppt/drawings/drawing31.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23.</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prohibit staff from excluding students from physical education or physical activity to punish them for bad behavior or failure to complete class work in another class.</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31 of 75</a:t>
          </a:r>
        </a:p>
      </cdr:txBody>
    </cdr:sp>
  </cdr:relSizeAnchor>
</c:userShapes>
</file>

<file path=ppt/drawings/drawing32.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24.</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have a joint use agreement for shared use of school or community physical activity facilities.</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32 of 75</a:t>
          </a:r>
        </a:p>
      </cdr:txBody>
    </cdr:sp>
  </cdr:relSizeAnchor>
</c:userShapes>
</file>

<file path=ppt/drawings/drawing33.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25.</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have adopted a policy prohibiting tobacco use.</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33 of 75</a:t>
          </a:r>
        </a:p>
      </cdr:txBody>
    </cdr:sp>
  </cdr:relSizeAnchor>
</c:userShapes>
</file>

<file path=ppt/drawings/drawing34.xml><?xml version="1.0" encoding="utf-8"?>
<c:userShapes xmlns:c="http://schemas.openxmlformats.org/drawingml/2006/chart">
  <cdr:relSizeAnchor xmlns:cdr="http://schemas.openxmlformats.org/drawingml/2006/chartDrawing">
    <cdr:from>
      <cdr:x>0.05278</cdr:x>
      <cdr:y>0.2037</cdr:y>
    </cdr:from>
    <cdr:to>
      <cdr:x>0.08056</cdr:x>
      <cdr:y>0.34259</cdr:y>
    </cdr:to>
    <cdr:sp macro="" textlink="">
      <cdr:nvSpPr>
        <cdr:cNvPr id="2" name="y1"/>
        <cdr:cNvSpPr txBox="1"/>
      </cdr:nvSpPr>
      <cdr:spPr>
        <a:xfrm xmlns:a="http://schemas.openxmlformats.org/drawingml/2006/main">
          <a:off x="241300" y="558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0.2037</cdr:y>
    </cdr:from>
    <cdr:to>
      <cdr:x>0.30278</cdr:x>
      <cdr:y>0.34259</cdr:y>
    </cdr:to>
    <cdr:sp macro="" textlink="">
      <cdr:nvSpPr>
        <cdr:cNvPr id="3" name="yt1"/>
        <cdr:cNvSpPr txBox="1"/>
      </cdr:nvSpPr>
      <cdr:spPr>
        <a:xfrm xmlns:a="http://schemas.openxmlformats.org/drawingml/2006/main">
          <a:off x="368300" y="558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Cigarettes</a:t>
          </a:r>
        </a:p>
      </cdr:txBody>
    </cdr:sp>
  </cdr:relSizeAnchor>
  <cdr:relSizeAnchor xmlns:cdr="http://schemas.openxmlformats.org/drawingml/2006/chartDrawing">
    <cdr:from>
      <cdr:x>0.05278</cdr:x>
      <cdr:y>0.36574</cdr:y>
    </cdr:from>
    <cdr:to>
      <cdr:x>0.08056</cdr:x>
      <cdr:y>0.50463</cdr:y>
    </cdr:to>
    <cdr:sp macro="" textlink="">
      <cdr:nvSpPr>
        <cdr:cNvPr id="4" name="y2"/>
        <cdr:cNvSpPr txBox="1"/>
      </cdr:nvSpPr>
      <cdr:spPr>
        <a:xfrm xmlns:a="http://schemas.openxmlformats.org/drawingml/2006/main">
          <a:off x="241300" y="1003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0.36574</cdr:y>
    </cdr:from>
    <cdr:to>
      <cdr:x>0.30278</cdr:x>
      <cdr:y>0.50463</cdr:y>
    </cdr:to>
    <cdr:sp macro="" textlink="">
      <cdr:nvSpPr>
        <cdr:cNvPr id="5" name="yt2"/>
        <cdr:cNvSpPr txBox="1"/>
      </cdr:nvSpPr>
      <cdr:spPr>
        <a:xfrm xmlns:a="http://schemas.openxmlformats.org/drawingml/2006/main">
          <a:off x="368300" y="1003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Smokeless tobacco (i.e., chewing tobacco, snuff, or dip)</a:t>
          </a:r>
        </a:p>
      </cdr:txBody>
    </cdr:sp>
  </cdr:relSizeAnchor>
  <cdr:relSizeAnchor xmlns:cdr="http://schemas.openxmlformats.org/drawingml/2006/chartDrawing">
    <cdr:from>
      <cdr:x>0.05278</cdr:x>
      <cdr:y>0.54167</cdr:y>
    </cdr:from>
    <cdr:to>
      <cdr:x>0.08056</cdr:x>
      <cdr:y>0.68056</cdr:y>
    </cdr:to>
    <cdr:sp macro="" textlink="">
      <cdr:nvSpPr>
        <cdr:cNvPr id="6" name="y3"/>
        <cdr:cNvSpPr txBox="1"/>
      </cdr:nvSpPr>
      <cdr:spPr>
        <a:xfrm xmlns:a="http://schemas.openxmlformats.org/drawingml/2006/main">
          <a:off x="241300" y="1485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0.08056</cdr:x>
      <cdr:y>0.54167</cdr:y>
    </cdr:from>
    <cdr:to>
      <cdr:x>0.30278</cdr:x>
      <cdr:y>0.68056</cdr:y>
    </cdr:to>
    <cdr:sp macro="" textlink="">
      <cdr:nvSpPr>
        <cdr:cNvPr id="7" name="yt3"/>
        <cdr:cNvSpPr txBox="1"/>
      </cdr:nvSpPr>
      <cdr:spPr>
        <a:xfrm xmlns:a="http://schemas.openxmlformats.org/drawingml/2006/main">
          <a:off x="368300" y="1485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Cigars</a:t>
          </a:r>
        </a:p>
      </cdr:txBody>
    </cdr:sp>
  </cdr:relSizeAnchor>
  <cdr:relSizeAnchor xmlns:cdr="http://schemas.openxmlformats.org/drawingml/2006/chartDrawing">
    <cdr:from>
      <cdr:x>0.05278</cdr:x>
      <cdr:y>0.71296</cdr:y>
    </cdr:from>
    <cdr:to>
      <cdr:x>0.08056</cdr:x>
      <cdr:y>0.85185</cdr:y>
    </cdr:to>
    <cdr:sp macro="" textlink="">
      <cdr:nvSpPr>
        <cdr:cNvPr id="8" name="y4"/>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a:t>
          </a:r>
        </a:p>
      </cdr:txBody>
    </cdr:sp>
  </cdr:relSizeAnchor>
  <cdr:relSizeAnchor xmlns:cdr="http://schemas.openxmlformats.org/drawingml/2006/chartDrawing">
    <cdr:from>
      <cdr:x>0.08056</cdr:x>
      <cdr:y>0.71296</cdr:y>
    </cdr:from>
    <cdr:to>
      <cdr:x>0.30278</cdr:x>
      <cdr:y>0.85185</cdr:y>
    </cdr:to>
    <cdr:sp macro="" textlink="">
      <cdr:nvSpPr>
        <cdr:cNvPr id="9" name="yt4"/>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Pipes</a:t>
          </a:r>
        </a:p>
      </cdr:txBody>
    </cdr:sp>
  </cdr:relSizeAnchor>
  <cdr:relSizeAnchor xmlns:cdr="http://schemas.openxmlformats.org/drawingml/2006/chartDrawing">
    <cdr:from>
      <cdr:x>0.02052</cdr:x>
      <cdr:y>0.02828</cdr:y>
    </cdr:from>
    <cdr:to>
      <cdr:x>0.04983</cdr:x>
      <cdr:y>0.10906</cdr:y>
    </cdr:to>
    <cdr:sp macro="" textlink="">
      <cdr:nvSpPr>
        <cdr:cNvPr id="10"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26.</a:t>
          </a:r>
        </a:p>
      </cdr:txBody>
    </cdr:sp>
  </cdr:relSizeAnchor>
  <cdr:relSizeAnchor xmlns:cdr="http://schemas.openxmlformats.org/drawingml/2006/chartDrawing">
    <cdr:from>
      <cdr:x>0.04983</cdr:x>
      <cdr:y>0.02828</cdr:y>
    </cdr:from>
    <cdr:to>
      <cdr:x>0.97318</cdr:x>
      <cdr:y>0.10906</cdr:y>
    </cdr:to>
    <cdr:sp macro="" textlink="">
      <cdr:nvSpPr>
        <cdr:cNvPr id="11"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(Students) Percentage of schools that have a tobacco-use prevention policy that specifically prohibits the use of each type of tobacco for students during any school-related activity.</a:t>
          </a:r>
        </a:p>
      </cdr:txBody>
    </cdr:sp>
  </cdr:relSizeAnchor>
  <cdr:relSizeAnchor xmlns:cdr="http://schemas.openxmlformats.org/drawingml/2006/chartDrawing">
    <cdr:from>
      <cdr:x>0.02052</cdr:x>
      <cdr:y>0.91693</cdr:y>
    </cdr:from>
    <cdr:to>
      <cdr:x>0.97318</cdr:x>
      <cdr:y>0.99771</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34 of 75</a:t>
          </a:r>
        </a:p>
      </cdr:txBody>
    </cdr:sp>
  </cdr:relSizeAnchor>
</c:userShapes>
</file>

<file path=ppt/drawings/drawing35.xml><?xml version="1.0" encoding="utf-8"?>
<c:userShapes xmlns:c="http://schemas.openxmlformats.org/drawingml/2006/chart">
  <cdr:relSizeAnchor xmlns:cdr="http://schemas.openxmlformats.org/drawingml/2006/chartDrawing">
    <cdr:from>
      <cdr:x>0.05278</cdr:x>
      <cdr:y>0.2037</cdr:y>
    </cdr:from>
    <cdr:to>
      <cdr:x>0.08056</cdr:x>
      <cdr:y>0.34259</cdr:y>
    </cdr:to>
    <cdr:sp macro="" textlink="">
      <cdr:nvSpPr>
        <cdr:cNvPr id="2" name="y1"/>
        <cdr:cNvSpPr txBox="1"/>
      </cdr:nvSpPr>
      <cdr:spPr>
        <a:xfrm xmlns:a="http://schemas.openxmlformats.org/drawingml/2006/main">
          <a:off x="241300" y="558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0.2037</cdr:y>
    </cdr:from>
    <cdr:to>
      <cdr:x>0.30278</cdr:x>
      <cdr:y>0.34259</cdr:y>
    </cdr:to>
    <cdr:sp macro="" textlink="">
      <cdr:nvSpPr>
        <cdr:cNvPr id="3" name="yt1"/>
        <cdr:cNvSpPr txBox="1"/>
      </cdr:nvSpPr>
      <cdr:spPr>
        <a:xfrm xmlns:a="http://schemas.openxmlformats.org/drawingml/2006/main">
          <a:off x="368300" y="558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Cigarettes</a:t>
          </a:r>
        </a:p>
      </cdr:txBody>
    </cdr:sp>
  </cdr:relSizeAnchor>
  <cdr:relSizeAnchor xmlns:cdr="http://schemas.openxmlformats.org/drawingml/2006/chartDrawing">
    <cdr:from>
      <cdr:x>0.05278</cdr:x>
      <cdr:y>0.36574</cdr:y>
    </cdr:from>
    <cdr:to>
      <cdr:x>0.08056</cdr:x>
      <cdr:y>0.50463</cdr:y>
    </cdr:to>
    <cdr:sp macro="" textlink="">
      <cdr:nvSpPr>
        <cdr:cNvPr id="4" name="y2"/>
        <cdr:cNvSpPr txBox="1"/>
      </cdr:nvSpPr>
      <cdr:spPr>
        <a:xfrm xmlns:a="http://schemas.openxmlformats.org/drawingml/2006/main">
          <a:off x="241300" y="1003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0.36574</cdr:y>
    </cdr:from>
    <cdr:to>
      <cdr:x>0.30278</cdr:x>
      <cdr:y>0.50463</cdr:y>
    </cdr:to>
    <cdr:sp macro="" textlink="">
      <cdr:nvSpPr>
        <cdr:cNvPr id="5" name="yt2"/>
        <cdr:cNvSpPr txBox="1"/>
      </cdr:nvSpPr>
      <cdr:spPr>
        <a:xfrm xmlns:a="http://schemas.openxmlformats.org/drawingml/2006/main">
          <a:off x="368300" y="1003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Smokeless tobacco (i.e., chewing tobacco, snuff, or dip)</a:t>
          </a:r>
        </a:p>
      </cdr:txBody>
    </cdr:sp>
  </cdr:relSizeAnchor>
  <cdr:relSizeAnchor xmlns:cdr="http://schemas.openxmlformats.org/drawingml/2006/chartDrawing">
    <cdr:from>
      <cdr:x>0.05278</cdr:x>
      <cdr:y>0.54167</cdr:y>
    </cdr:from>
    <cdr:to>
      <cdr:x>0.08056</cdr:x>
      <cdr:y>0.68056</cdr:y>
    </cdr:to>
    <cdr:sp macro="" textlink="">
      <cdr:nvSpPr>
        <cdr:cNvPr id="6" name="y3"/>
        <cdr:cNvSpPr txBox="1"/>
      </cdr:nvSpPr>
      <cdr:spPr>
        <a:xfrm xmlns:a="http://schemas.openxmlformats.org/drawingml/2006/main">
          <a:off x="241300" y="1485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0.08056</cdr:x>
      <cdr:y>0.54167</cdr:y>
    </cdr:from>
    <cdr:to>
      <cdr:x>0.30278</cdr:x>
      <cdr:y>0.68056</cdr:y>
    </cdr:to>
    <cdr:sp macro="" textlink="">
      <cdr:nvSpPr>
        <cdr:cNvPr id="7" name="yt3"/>
        <cdr:cNvSpPr txBox="1"/>
      </cdr:nvSpPr>
      <cdr:spPr>
        <a:xfrm xmlns:a="http://schemas.openxmlformats.org/drawingml/2006/main">
          <a:off x="368300" y="1485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Cigars</a:t>
          </a:r>
        </a:p>
      </cdr:txBody>
    </cdr:sp>
  </cdr:relSizeAnchor>
  <cdr:relSizeAnchor xmlns:cdr="http://schemas.openxmlformats.org/drawingml/2006/chartDrawing">
    <cdr:from>
      <cdr:x>0.05278</cdr:x>
      <cdr:y>0.71296</cdr:y>
    </cdr:from>
    <cdr:to>
      <cdr:x>0.08056</cdr:x>
      <cdr:y>0.85185</cdr:y>
    </cdr:to>
    <cdr:sp macro="" textlink="">
      <cdr:nvSpPr>
        <cdr:cNvPr id="8" name="y4"/>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a:t>
          </a:r>
        </a:p>
      </cdr:txBody>
    </cdr:sp>
  </cdr:relSizeAnchor>
  <cdr:relSizeAnchor xmlns:cdr="http://schemas.openxmlformats.org/drawingml/2006/chartDrawing">
    <cdr:from>
      <cdr:x>0.08056</cdr:x>
      <cdr:y>0.71296</cdr:y>
    </cdr:from>
    <cdr:to>
      <cdr:x>0.30278</cdr:x>
      <cdr:y>0.85185</cdr:y>
    </cdr:to>
    <cdr:sp macro="" textlink="">
      <cdr:nvSpPr>
        <cdr:cNvPr id="9" name="yt4"/>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Pipes</a:t>
          </a:r>
        </a:p>
      </cdr:txBody>
    </cdr:sp>
  </cdr:relSizeAnchor>
  <cdr:relSizeAnchor xmlns:cdr="http://schemas.openxmlformats.org/drawingml/2006/chartDrawing">
    <cdr:from>
      <cdr:x>0.02052</cdr:x>
      <cdr:y>0.02828</cdr:y>
    </cdr:from>
    <cdr:to>
      <cdr:x>0.04983</cdr:x>
      <cdr:y>0.10906</cdr:y>
    </cdr:to>
    <cdr:sp macro="" textlink="">
      <cdr:nvSpPr>
        <cdr:cNvPr id="10"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26.</a:t>
          </a:r>
        </a:p>
      </cdr:txBody>
    </cdr:sp>
  </cdr:relSizeAnchor>
  <cdr:relSizeAnchor xmlns:cdr="http://schemas.openxmlformats.org/drawingml/2006/chartDrawing">
    <cdr:from>
      <cdr:x>0.04983</cdr:x>
      <cdr:y>0.02828</cdr:y>
    </cdr:from>
    <cdr:to>
      <cdr:x>0.97318</cdr:x>
      <cdr:y>0.10906</cdr:y>
    </cdr:to>
    <cdr:sp macro="" textlink="">
      <cdr:nvSpPr>
        <cdr:cNvPr id="11"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(Faculty/Staff) Percentage of schools that have a tobacco-use prevention policy that specifically prohibits the use of each type of tobacco for faculty/staff during any school-related activity.</a:t>
          </a:r>
        </a:p>
      </cdr:txBody>
    </cdr:sp>
  </cdr:relSizeAnchor>
  <cdr:relSizeAnchor xmlns:cdr="http://schemas.openxmlformats.org/drawingml/2006/chartDrawing">
    <cdr:from>
      <cdr:x>0.02052</cdr:x>
      <cdr:y>0.91693</cdr:y>
    </cdr:from>
    <cdr:to>
      <cdr:x>0.97318</cdr:x>
      <cdr:y>0.99771</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35 of 75</a:t>
          </a:r>
        </a:p>
      </cdr:txBody>
    </cdr:sp>
  </cdr:relSizeAnchor>
</c:userShapes>
</file>

<file path=ppt/drawings/drawing36.xml><?xml version="1.0" encoding="utf-8"?>
<c:userShapes xmlns:c="http://schemas.openxmlformats.org/drawingml/2006/chart">
  <cdr:relSizeAnchor xmlns:cdr="http://schemas.openxmlformats.org/drawingml/2006/chartDrawing">
    <cdr:from>
      <cdr:x>0.05278</cdr:x>
      <cdr:y>0.2037</cdr:y>
    </cdr:from>
    <cdr:to>
      <cdr:x>0.08056</cdr:x>
      <cdr:y>0.34259</cdr:y>
    </cdr:to>
    <cdr:sp macro="" textlink="">
      <cdr:nvSpPr>
        <cdr:cNvPr id="2" name="y1"/>
        <cdr:cNvSpPr txBox="1"/>
      </cdr:nvSpPr>
      <cdr:spPr>
        <a:xfrm xmlns:a="http://schemas.openxmlformats.org/drawingml/2006/main">
          <a:off x="241300" y="558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0.2037</cdr:y>
    </cdr:from>
    <cdr:to>
      <cdr:x>0.30278</cdr:x>
      <cdr:y>0.34259</cdr:y>
    </cdr:to>
    <cdr:sp macro="" textlink="">
      <cdr:nvSpPr>
        <cdr:cNvPr id="3" name="yt1"/>
        <cdr:cNvSpPr txBox="1"/>
      </cdr:nvSpPr>
      <cdr:spPr>
        <a:xfrm xmlns:a="http://schemas.openxmlformats.org/drawingml/2006/main">
          <a:off x="368300" y="558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Cigarettes</a:t>
          </a:r>
        </a:p>
      </cdr:txBody>
    </cdr:sp>
  </cdr:relSizeAnchor>
  <cdr:relSizeAnchor xmlns:cdr="http://schemas.openxmlformats.org/drawingml/2006/chartDrawing">
    <cdr:from>
      <cdr:x>0.05278</cdr:x>
      <cdr:y>0.36574</cdr:y>
    </cdr:from>
    <cdr:to>
      <cdr:x>0.08056</cdr:x>
      <cdr:y>0.50463</cdr:y>
    </cdr:to>
    <cdr:sp macro="" textlink="">
      <cdr:nvSpPr>
        <cdr:cNvPr id="4" name="y2"/>
        <cdr:cNvSpPr txBox="1"/>
      </cdr:nvSpPr>
      <cdr:spPr>
        <a:xfrm xmlns:a="http://schemas.openxmlformats.org/drawingml/2006/main">
          <a:off x="241300" y="1003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0.36574</cdr:y>
    </cdr:from>
    <cdr:to>
      <cdr:x>0.30278</cdr:x>
      <cdr:y>0.50463</cdr:y>
    </cdr:to>
    <cdr:sp macro="" textlink="">
      <cdr:nvSpPr>
        <cdr:cNvPr id="5" name="yt2"/>
        <cdr:cNvSpPr txBox="1"/>
      </cdr:nvSpPr>
      <cdr:spPr>
        <a:xfrm xmlns:a="http://schemas.openxmlformats.org/drawingml/2006/main">
          <a:off x="368300" y="1003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Smokeless tobacco (i.e., chewing tobacco, snuff, or dip)</a:t>
          </a:r>
        </a:p>
      </cdr:txBody>
    </cdr:sp>
  </cdr:relSizeAnchor>
  <cdr:relSizeAnchor xmlns:cdr="http://schemas.openxmlformats.org/drawingml/2006/chartDrawing">
    <cdr:from>
      <cdr:x>0.05278</cdr:x>
      <cdr:y>0.54167</cdr:y>
    </cdr:from>
    <cdr:to>
      <cdr:x>0.08056</cdr:x>
      <cdr:y>0.68056</cdr:y>
    </cdr:to>
    <cdr:sp macro="" textlink="">
      <cdr:nvSpPr>
        <cdr:cNvPr id="6" name="y3"/>
        <cdr:cNvSpPr txBox="1"/>
      </cdr:nvSpPr>
      <cdr:spPr>
        <a:xfrm xmlns:a="http://schemas.openxmlformats.org/drawingml/2006/main">
          <a:off x="241300" y="1485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0.08056</cdr:x>
      <cdr:y>0.54167</cdr:y>
    </cdr:from>
    <cdr:to>
      <cdr:x>0.30278</cdr:x>
      <cdr:y>0.68056</cdr:y>
    </cdr:to>
    <cdr:sp macro="" textlink="">
      <cdr:nvSpPr>
        <cdr:cNvPr id="7" name="yt3"/>
        <cdr:cNvSpPr txBox="1"/>
      </cdr:nvSpPr>
      <cdr:spPr>
        <a:xfrm xmlns:a="http://schemas.openxmlformats.org/drawingml/2006/main">
          <a:off x="368300" y="1485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Cigars</a:t>
          </a:r>
        </a:p>
      </cdr:txBody>
    </cdr:sp>
  </cdr:relSizeAnchor>
  <cdr:relSizeAnchor xmlns:cdr="http://schemas.openxmlformats.org/drawingml/2006/chartDrawing">
    <cdr:from>
      <cdr:x>0.05278</cdr:x>
      <cdr:y>0.71296</cdr:y>
    </cdr:from>
    <cdr:to>
      <cdr:x>0.08056</cdr:x>
      <cdr:y>0.85185</cdr:y>
    </cdr:to>
    <cdr:sp macro="" textlink="">
      <cdr:nvSpPr>
        <cdr:cNvPr id="8" name="y4"/>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a:t>
          </a:r>
        </a:p>
      </cdr:txBody>
    </cdr:sp>
  </cdr:relSizeAnchor>
  <cdr:relSizeAnchor xmlns:cdr="http://schemas.openxmlformats.org/drawingml/2006/chartDrawing">
    <cdr:from>
      <cdr:x>0.08056</cdr:x>
      <cdr:y>0.71296</cdr:y>
    </cdr:from>
    <cdr:to>
      <cdr:x>0.30278</cdr:x>
      <cdr:y>0.85185</cdr:y>
    </cdr:to>
    <cdr:sp macro="" textlink="">
      <cdr:nvSpPr>
        <cdr:cNvPr id="9" name="yt4"/>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Pipes</a:t>
          </a:r>
        </a:p>
      </cdr:txBody>
    </cdr:sp>
  </cdr:relSizeAnchor>
  <cdr:relSizeAnchor xmlns:cdr="http://schemas.openxmlformats.org/drawingml/2006/chartDrawing">
    <cdr:from>
      <cdr:x>0.02052</cdr:x>
      <cdr:y>0.02828</cdr:y>
    </cdr:from>
    <cdr:to>
      <cdr:x>0.04983</cdr:x>
      <cdr:y>0.10906</cdr:y>
    </cdr:to>
    <cdr:sp macro="" textlink="">
      <cdr:nvSpPr>
        <cdr:cNvPr id="10"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26.</a:t>
          </a:r>
        </a:p>
      </cdr:txBody>
    </cdr:sp>
  </cdr:relSizeAnchor>
  <cdr:relSizeAnchor xmlns:cdr="http://schemas.openxmlformats.org/drawingml/2006/chartDrawing">
    <cdr:from>
      <cdr:x>0.04983</cdr:x>
      <cdr:y>0.02828</cdr:y>
    </cdr:from>
    <cdr:to>
      <cdr:x>0.97318</cdr:x>
      <cdr:y>0.10906</cdr:y>
    </cdr:to>
    <cdr:sp macro="" textlink="">
      <cdr:nvSpPr>
        <cdr:cNvPr id="11"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(Visitors) Percentage of schools that have a tobacco-use prevention policy that specifically prohibits the use of each type of tobacco for visitors during any school-related activity.</a:t>
          </a:r>
        </a:p>
      </cdr:txBody>
    </cdr:sp>
  </cdr:relSizeAnchor>
  <cdr:relSizeAnchor xmlns:cdr="http://schemas.openxmlformats.org/drawingml/2006/chartDrawing">
    <cdr:from>
      <cdr:x>0.02052</cdr:x>
      <cdr:y>0.91693</cdr:y>
    </cdr:from>
    <cdr:to>
      <cdr:x>0.97318</cdr:x>
      <cdr:y>0.99771</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36 of 75</a:t>
          </a:r>
        </a:p>
      </cdr:txBody>
    </cdr:sp>
  </cdr:relSizeAnchor>
</c:userShapes>
</file>

<file path=ppt/drawings/drawing37.xml><?xml version="1.0" encoding="utf-8"?>
<c:userShapes xmlns:c="http://schemas.openxmlformats.org/drawingml/2006/chart">
  <cdr:relSizeAnchor xmlns:cdr="http://schemas.openxmlformats.org/drawingml/2006/chartDrawing">
    <cdr:from>
      <cdr:x>0.05278</cdr:x>
      <cdr:y>0.27315</cdr:y>
    </cdr:from>
    <cdr:to>
      <cdr:x>0.08056</cdr:x>
      <cdr:y>0.45833</cdr:y>
    </cdr:to>
    <cdr:sp macro="" textlink="">
      <cdr:nvSpPr>
        <cdr:cNvPr id="2" name="y1"/>
        <cdr:cNvSpPr txBox="1"/>
      </cdr:nvSpPr>
      <cdr:spPr>
        <a:xfrm xmlns:a="http://schemas.openxmlformats.org/drawingml/2006/main">
          <a:off x="241300" y="7493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0.27315</cdr:y>
    </cdr:from>
    <cdr:to>
      <cdr:x>0.30278</cdr:x>
      <cdr:y>0.45833</cdr:y>
    </cdr:to>
    <cdr:sp macro="" textlink="">
      <cdr:nvSpPr>
        <cdr:cNvPr id="3" name="yt1"/>
        <cdr:cNvSpPr txBox="1"/>
      </cdr:nvSpPr>
      <cdr:spPr>
        <a:xfrm xmlns:a="http://schemas.openxmlformats.org/drawingml/2006/main">
          <a:off x="368300" y="7493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During school hours</a:t>
          </a:r>
        </a:p>
      </cdr:txBody>
    </cdr:sp>
  </cdr:relSizeAnchor>
  <cdr:relSizeAnchor xmlns:cdr="http://schemas.openxmlformats.org/drawingml/2006/chartDrawing">
    <cdr:from>
      <cdr:x>0.05278</cdr:x>
      <cdr:y>0.62037</cdr:y>
    </cdr:from>
    <cdr:to>
      <cdr:x>0.08056</cdr:x>
      <cdr:y>0.80556</cdr:y>
    </cdr:to>
    <cdr:sp macro="" textlink="">
      <cdr:nvSpPr>
        <cdr:cNvPr id="4" name="y2"/>
        <cdr:cNvSpPr txBox="1"/>
      </cdr:nvSpPr>
      <cdr:spPr>
        <a:xfrm xmlns:a="http://schemas.openxmlformats.org/drawingml/2006/main">
          <a:off x="241300" y="17018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0.62037</cdr:y>
    </cdr:from>
    <cdr:to>
      <cdr:x>0.30278</cdr:x>
      <cdr:y>0.80556</cdr:y>
    </cdr:to>
    <cdr:sp macro="" textlink="">
      <cdr:nvSpPr>
        <cdr:cNvPr id="5" name="yt2"/>
        <cdr:cNvSpPr txBox="1"/>
      </cdr:nvSpPr>
      <cdr:spPr>
        <a:xfrm xmlns:a="http://schemas.openxmlformats.org/drawingml/2006/main">
          <a:off x="368300" y="17018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During non-school hours</a:t>
          </a:r>
        </a:p>
      </cdr:txBody>
    </cdr:sp>
  </cdr:relSizeAnchor>
  <cdr:relSizeAnchor xmlns:cdr="http://schemas.openxmlformats.org/drawingml/2006/chartDrawing">
    <cdr:from>
      <cdr:x>0.02052</cdr:x>
      <cdr:y>0.02828</cdr:y>
    </cdr:from>
    <cdr:to>
      <cdr:x>0.04983</cdr:x>
      <cdr:y>0.10906</cdr:y>
    </cdr:to>
    <cdr:sp macro="" textlink="">
      <cdr:nvSpPr>
        <cdr:cNvPr id="6"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27.</a:t>
          </a:r>
        </a:p>
      </cdr:txBody>
    </cdr:sp>
  </cdr:relSizeAnchor>
  <cdr:relSizeAnchor xmlns:cdr="http://schemas.openxmlformats.org/drawingml/2006/chartDrawing">
    <cdr:from>
      <cdr:x>0.04983</cdr:x>
      <cdr:y>0.02828</cdr:y>
    </cdr:from>
    <cdr:to>
      <cdr:x>0.97318</cdr:x>
      <cdr:y>0.10906</cdr:y>
    </cdr:to>
    <cdr:sp macro="" textlink="">
      <cdr:nvSpPr>
        <cdr:cNvPr id="7"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(Students) Percentage of schools that have a tobacco-use prevention policy that specifically prohibits tobacco use during each of the following times for students.</a:t>
          </a:r>
        </a:p>
      </cdr:txBody>
    </cdr:sp>
  </cdr:relSizeAnchor>
  <cdr:relSizeAnchor xmlns:cdr="http://schemas.openxmlformats.org/drawingml/2006/chartDrawing">
    <cdr:from>
      <cdr:x>0.02052</cdr:x>
      <cdr:y>0.91693</cdr:y>
    </cdr:from>
    <cdr:to>
      <cdr:x>0.97318</cdr:x>
      <cdr:y>0.99771</cdr:y>
    </cdr:to>
    <cdr:sp macro="" textlink="">
      <cdr:nvSpPr>
        <cdr:cNvPr id="8"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9"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37 of 75</a:t>
          </a:r>
        </a:p>
      </cdr:txBody>
    </cdr:sp>
  </cdr:relSizeAnchor>
</c:userShapes>
</file>

<file path=ppt/drawings/drawing38.xml><?xml version="1.0" encoding="utf-8"?>
<c:userShapes xmlns:c="http://schemas.openxmlformats.org/drawingml/2006/chart">
  <cdr:relSizeAnchor xmlns:cdr="http://schemas.openxmlformats.org/drawingml/2006/chartDrawing">
    <cdr:from>
      <cdr:x>0.05278</cdr:x>
      <cdr:y>0.27315</cdr:y>
    </cdr:from>
    <cdr:to>
      <cdr:x>0.08056</cdr:x>
      <cdr:y>0.45833</cdr:y>
    </cdr:to>
    <cdr:sp macro="" textlink="">
      <cdr:nvSpPr>
        <cdr:cNvPr id="2" name="y1"/>
        <cdr:cNvSpPr txBox="1"/>
      </cdr:nvSpPr>
      <cdr:spPr>
        <a:xfrm xmlns:a="http://schemas.openxmlformats.org/drawingml/2006/main">
          <a:off x="241300" y="7493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0.27315</cdr:y>
    </cdr:from>
    <cdr:to>
      <cdr:x>0.30278</cdr:x>
      <cdr:y>0.45833</cdr:y>
    </cdr:to>
    <cdr:sp macro="" textlink="">
      <cdr:nvSpPr>
        <cdr:cNvPr id="3" name="yt1"/>
        <cdr:cNvSpPr txBox="1"/>
      </cdr:nvSpPr>
      <cdr:spPr>
        <a:xfrm xmlns:a="http://schemas.openxmlformats.org/drawingml/2006/main">
          <a:off x="368300" y="7493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During school hours</a:t>
          </a:r>
        </a:p>
      </cdr:txBody>
    </cdr:sp>
  </cdr:relSizeAnchor>
  <cdr:relSizeAnchor xmlns:cdr="http://schemas.openxmlformats.org/drawingml/2006/chartDrawing">
    <cdr:from>
      <cdr:x>0.05278</cdr:x>
      <cdr:y>0.62037</cdr:y>
    </cdr:from>
    <cdr:to>
      <cdr:x>0.08056</cdr:x>
      <cdr:y>0.80556</cdr:y>
    </cdr:to>
    <cdr:sp macro="" textlink="">
      <cdr:nvSpPr>
        <cdr:cNvPr id="4" name="y2"/>
        <cdr:cNvSpPr txBox="1"/>
      </cdr:nvSpPr>
      <cdr:spPr>
        <a:xfrm xmlns:a="http://schemas.openxmlformats.org/drawingml/2006/main">
          <a:off x="241300" y="17018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0.62037</cdr:y>
    </cdr:from>
    <cdr:to>
      <cdr:x>0.30278</cdr:x>
      <cdr:y>0.80556</cdr:y>
    </cdr:to>
    <cdr:sp macro="" textlink="">
      <cdr:nvSpPr>
        <cdr:cNvPr id="5" name="yt2"/>
        <cdr:cNvSpPr txBox="1"/>
      </cdr:nvSpPr>
      <cdr:spPr>
        <a:xfrm xmlns:a="http://schemas.openxmlformats.org/drawingml/2006/main">
          <a:off x="368300" y="17018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During non-school hours</a:t>
          </a:r>
        </a:p>
      </cdr:txBody>
    </cdr:sp>
  </cdr:relSizeAnchor>
  <cdr:relSizeAnchor xmlns:cdr="http://schemas.openxmlformats.org/drawingml/2006/chartDrawing">
    <cdr:from>
      <cdr:x>0.02052</cdr:x>
      <cdr:y>0.02828</cdr:y>
    </cdr:from>
    <cdr:to>
      <cdr:x>0.04983</cdr:x>
      <cdr:y>0.10906</cdr:y>
    </cdr:to>
    <cdr:sp macro="" textlink="">
      <cdr:nvSpPr>
        <cdr:cNvPr id="6"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27.</a:t>
          </a:r>
        </a:p>
      </cdr:txBody>
    </cdr:sp>
  </cdr:relSizeAnchor>
  <cdr:relSizeAnchor xmlns:cdr="http://schemas.openxmlformats.org/drawingml/2006/chartDrawing">
    <cdr:from>
      <cdr:x>0.04983</cdr:x>
      <cdr:y>0.02828</cdr:y>
    </cdr:from>
    <cdr:to>
      <cdr:x>0.97318</cdr:x>
      <cdr:y>0.10906</cdr:y>
    </cdr:to>
    <cdr:sp macro="" textlink="">
      <cdr:nvSpPr>
        <cdr:cNvPr id="7"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(Faculty/Staff) Percentage of schools that have a tobacco-use prevention policy that specifically prohibits tobacco use during each of the following times for faculty/staff.</a:t>
          </a:r>
        </a:p>
      </cdr:txBody>
    </cdr:sp>
  </cdr:relSizeAnchor>
  <cdr:relSizeAnchor xmlns:cdr="http://schemas.openxmlformats.org/drawingml/2006/chartDrawing">
    <cdr:from>
      <cdr:x>0.02052</cdr:x>
      <cdr:y>0.91693</cdr:y>
    </cdr:from>
    <cdr:to>
      <cdr:x>0.97318</cdr:x>
      <cdr:y>0.99771</cdr:y>
    </cdr:to>
    <cdr:sp macro="" textlink="">
      <cdr:nvSpPr>
        <cdr:cNvPr id="8"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9"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38 of 75</a:t>
          </a:r>
        </a:p>
      </cdr:txBody>
    </cdr:sp>
  </cdr:relSizeAnchor>
</c:userShapes>
</file>

<file path=ppt/drawings/drawing39.xml><?xml version="1.0" encoding="utf-8"?>
<c:userShapes xmlns:c="http://schemas.openxmlformats.org/drawingml/2006/chart">
  <cdr:relSizeAnchor xmlns:cdr="http://schemas.openxmlformats.org/drawingml/2006/chartDrawing">
    <cdr:from>
      <cdr:x>0.05278</cdr:x>
      <cdr:y>0.27315</cdr:y>
    </cdr:from>
    <cdr:to>
      <cdr:x>0.08056</cdr:x>
      <cdr:y>0.45833</cdr:y>
    </cdr:to>
    <cdr:sp macro="" textlink="">
      <cdr:nvSpPr>
        <cdr:cNvPr id="2" name="y1"/>
        <cdr:cNvSpPr txBox="1"/>
      </cdr:nvSpPr>
      <cdr:spPr>
        <a:xfrm xmlns:a="http://schemas.openxmlformats.org/drawingml/2006/main">
          <a:off x="241300" y="7493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0.27315</cdr:y>
    </cdr:from>
    <cdr:to>
      <cdr:x>0.30278</cdr:x>
      <cdr:y>0.45833</cdr:y>
    </cdr:to>
    <cdr:sp macro="" textlink="">
      <cdr:nvSpPr>
        <cdr:cNvPr id="3" name="yt1"/>
        <cdr:cNvSpPr txBox="1"/>
      </cdr:nvSpPr>
      <cdr:spPr>
        <a:xfrm xmlns:a="http://schemas.openxmlformats.org/drawingml/2006/main">
          <a:off x="368300" y="7493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During school hours</a:t>
          </a:r>
        </a:p>
      </cdr:txBody>
    </cdr:sp>
  </cdr:relSizeAnchor>
  <cdr:relSizeAnchor xmlns:cdr="http://schemas.openxmlformats.org/drawingml/2006/chartDrawing">
    <cdr:from>
      <cdr:x>0.05278</cdr:x>
      <cdr:y>0.62037</cdr:y>
    </cdr:from>
    <cdr:to>
      <cdr:x>0.08056</cdr:x>
      <cdr:y>0.80556</cdr:y>
    </cdr:to>
    <cdr:sp macro="" textlink="">
      <cdr:nvSpPr>
        <cdr:cNvPr id="4" name="y2"/>
        <cdr:cNvSpPr txBox="1"/>
      </cdr:nvSpPr>
      <cdr:spPr>
        <a:xfrm xmlns:a="http://schemas.openxmlformats.org/drawingml/2006/main">
          <a:off x="241300" y="17018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0.62037</cdr:y>
    </cdr:from>
    <cdr:to>
      <cdr:x>0.30278</cdr:x>
      <cdr:y>0.80556</cdr:y>
    </cdr:to>
    <cdr:sp macro="" textlink="">
      <cdr:nvSpPr>
        <cdr:cNvPr id="5" name="yt2"/>
        <cdr:cNvSpPr txBox="1"/>
      </cdr:nvSpPr>
      <cdr:spPr>
        <a:xfrm xmlns:a="http://schemas.openxmlformats.org/drawingml/2006/main">
          <a:off x="368300" y="17018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During non-school hours</a:t>
          </a:r>
        </a:p>
      </cdr:txBody>
    </cdr:sp>
  </cdr:relSizeAnchor>
  <cdr:relSizeAnchor xmlns:cdr="http://schemas.openxmlformats.org/drawingml/2006/chartDrawing">
    <cdr:from>
      <cdr:x>0.02052</cdr:x>
      <cdr:y>0.02828</cdr:y>
    </cdr:from>
    <cdr:to>
      <cdr:x>0.04983</cdr:x>
      <cdr:y>0.10906</cdr:y>
    </cdr:to>
    <cdr:sp macro="" textlink="">
      <cdr:nvSpPr>
        <cdr:cNvPr id="6"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27.</a:t>
          </a:r>
        </a:p>
      </cdr:txBody>
    </cdr:sp>
  </cdr:relSizeAnchor>
  <cdr:relSizeAnchor xmlns:cdr="http://schemas.openxmlformats.org/drawingml/2006/chartDrawing">
    <cdr:from>
      <cdr:x>0.04983</cdr:x>
      <cdr:y>0.02828</cdr:y>
    </cdr:from>
    <cdr:to>
      <cdr:x>0.97318</cdr:x>
      <cdr:y>0.10906</cdr:y>
    </cdr:to>
    <cdr:sp macro="" textlink="">
      <cdr:nvSpPr>
        <cdr:cNvPr id="7"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(Visitors) Percentage of schools that have a tobacco-use prevention policy that specifically prohibits tobacco use during each of the following times for visitors.</a:t>
          </a:r>
        </a:p>
      </cdr:txBody>
    </cdr:sp>
  </cdr:relSizeAnchor>
  <cdr:relSizeAnchor xmlns:cdr="http://schemas.openxmlformats.org/drawingml/2006/chartDrawing">
    <cdr:from>
      <cdr:x>0.02052</cdr:x>
      <cdr:y>0.91693</cdr:y>
    </cdr:from>
    <cdr:to>
      <cdr:x>0.97318</cdr:x>
      <cdr:y>0.99771</cdr:y>
    </cdr:to>
    <cdr:sp macro="" textlink="">
      <cdr:nvSpPr>
        <cdr:cNvPr id="8"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9"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39 of 75</a:t>
          </a:r>
        </a:p>
      </cdr:txBody>
    </cdr:sp>
  </cdr:relSizeAnchor>
</c:userShapes>
</file>

<file path=ppt/drawings/drawing4.xml><?xml version="1.0" encoding="utf-8"?>
<c:userShapes xmlns:c="http://schemas.openxmlformats.org/drawingml/2006/chart">
  <cdr:relSizeAnchor xmlns:cdr="http://schemas.openxmlformats.org/drawingml/2006/chartDrawing">
    <cdr:from>
      <cdr:x>0.05278</cdr:x>
      <cdr:y>0.19444</cdr:y>
    </cdr:from>
    <cdr:to>
      <cdr:x>0.08056</cdr:x>
      <cdr:y>0.31019</cdr:y>
    </cdr:to>
    <cdr:sp macro="" textlink="">
      <cdr:nvSpPr>
        <cdr:cNvPr id="2" name="y1"/>
        <cdr:cNvSpPr txBox="1"/>
      </cdr:nvSpPr>
      <cdr:spPr>
        <a:xfrm xmlns:a="http://schemas.openxmlformats.org/drawingml/2006/main">
          <a:off x="241300" y="5334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a:t>
          </a:r>
        </a:p>
      </cdr:txBody>
    </cdr:sp>
  </cdr:relSizeAnchor>
  <cdr:relSizeAnchor xmlns:cdr="http://schemas.openxmlformats.org/drawingml/2006/chartDrawing">
    <cdr:from>
      <cdr:x>0.08056</cdr:x>
      <cdr:y>0.19444</cdr:y>
    </cdr:from>
    <cdr:to>
      <cdr:x>0.30278</cdr:x>
      <cdr:y>0.31019</cdr:y>
    </cdr:to>
    <cdr:sp macro="" textlink="">
      <cdr:nvSpPr>
        <cdr:cNvPr id="3" name="yt1"/>
        <cdr:cNvSpPr txBox="1"/>
      </cdr:nvSpPr>
      <cdr:spPr>
        <a:xfrm xmlns:a="http://schemas.openxmlformats.org/drawingml/2006/main">
          <a:off x="368300" y="5334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Health services</a:t>
          </a:r>
        </a:p>
      </cdr:txBody>
    </cdr:sp>
  </cdr:relSizeAnchor>
  <cdr:relSizeAnchor xmlns:cdr="http://schemas.openxmlformats.org/drawingml/2006/chartDrawing">
    <cdr:from>
      <cdr:x>0.05278</cdr:x>
      <cdr:y>0.31944</cdr:y>
    </cdr:from>
    <cdr:to>
      <cdr:x>0.08056</cdr:x>
      <cdr:y>0.43519</cdr:y>
    </cdr:to>
    <cdr:sp macro="" textlink="">
      <cdr:nvSpPr>
        <cdr:cNvPr id="4" name="y2"/>
        <cdr:cNvSpPr txBox="1"/>
      </cdr:nvSpPr>
      <cdr:spPr>
        <a:xfrm xmlns:a="http://schemas.openxmlformats.org/drawingml/2006/main">
          <a:off x="241300" y="8763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g.</a:t>
          </a:r>
        </a:p>
      </cdr:txBody>
    </cdr:sp>
  </cdr:relSizeAnchor>
  <cdr:relSizeAnchor xmlns:cdr="http://schemas.openxmlformats.org/drawingml/2006/chartDrawing">
    <cdr:from>
      <cdr:x>0.08056</cdr:x>
      <cdr:y>0.31944</cdr:y>
    </cdr:from>
    <cdr:to>
      <cdr:x>0.30278</cdr:x>
      <cdr:y>0.43519</cdr:y>
    </cdr:to>
    <cdr:sp macro="" textlink="">
      <cdr:nvSpPr>
        <cdr:cNvPr id="5" name="yt2"/>
        <cdr:cNvSpPr txBox="1"/>
      </cdr:nvSpPr>
      <cdr:spPr>
        <a:xfrm xmlns:a="http://schemas.openxmlformats.org/drawingml/2006/main">
          <a:off x="368300" y="8763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Mental health and social services</a:t>
          </a:r>
        </a:p>
      </cdr:txBody>
    </cdr:sp>
  </cdr:relSizeAnchor>
  <cdr:relSizeAnchor xmlns:cdr="http://schemas.openxmlformats.org/drawingml/2006/chartDrawing">
    <cdr:from>
      <cdr:x>0.05278</cdr:x>
      <cdr:y>0.44444</cdr:y>
    </cdr:from>
    <cdr:to>
      <cdr:x>0.08056</cdr:x>
      <cdr:y>0.56019</cdr:y>
    </cdr:to>
    <cdr:sp macro="" textlink="">
      <cdr:nvSpPr>
        <cdr:cNvPr id="6" name="y3"/>
        <cdr:cNvSpPr txBox="1"/>
      </cdr:nvSpPr>
      <cdr:spPr>
        <a:xfrm xmlns:a="http://schemas.openxmlformats.org/drawingml/2006/main">
          <a:off x="241300" y="1219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h.</a:t>
          </a:r>
        </a:p>
      </cdr:txBody>
    </cdr:sp>
  </cdr:relSizeAnchor>
  <cdr:relSizeAnchor xmlns:cdr="http://schemas.openxmlformats.org/drawingml/2006/chartDrawing">
    <cdr:from>
      <cdr:x>0.08056</cdr:x>
      <cdr:y>0.44444</cdr:y>
    </cdr:from>
    <cdr:to>
      <cdr:x>0.30278</cdr:x>
      <cdr:y>0.56019</cdr:y>
    </cdr:to>
    <cdr:sp macro="" textlink="">
      <cdr:nvSpPr>
        <cdr:cNvPr id="7" name="yt3"/>
        <cdr:cNvSpPr txBox="1"/>
      </cdr:nvSpPr>
      <cdr:spPr>
        <a:xfrm xmlns:a="http://schemas.openxmlformats.org/drawingml/2006/main">
          <a:off x="368300" y="1219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Healthy and safe school environment</a:t>
          </a:r>
        </a:p>
      </cdr:txBody>
    </cdr:sp>
  </cdr:relSizeAnchor>
  <cdr:relSizeAnchor xmlns:cdr="http://schemas.openxmlformats.org/drawingml/2006/chartDrawing">
    <cdr:from>
      <cdr:x>0.05278</cdr:x>
      <cdr:y>0.58333</cdr:y>
    </cdr:from>
    <cdr:to>
      <cdr:x>0.08056</cdr:x>
      <cdr:y>0.69907</cdr:y>
    </cdr:to>
    <cdr:sp macro="" textlink="">
      <cdr:nvSpPr>
        <cdr:cNvPr id="8" name="y4"/>
        <cdr:cNvSpPr txBox="1"/>
      </cdr:nvSpPr>
      <cdr:spPr>
        <a:xfrm xmlns:a="http://schemas.openxmlformats.org/drawingml/2006/main">
          <a:off x="241300" y="1600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i.</a:t>
          </a:r>
        </a:p>
      </cdr:txBody>
    </cdr:sp>
  </cdr:relSizeAnchor>
  <cdr:relSizeAnchor xmlns:cdr="http://schemas.openxmlformats.org/drawingml/2006/chartDrawing">
    <cdr:from>
      <cdr:x>0.08056</cdr:x>
      <cdr:y>0.58333</cdr:y>
    </cdr:from>
    <cdr:to>
      <cdr:x>0.30278</cdr:x>
      <cdr:y>0.69907</cdr:y>
    </cdr:to>
    <cdr:sp macro="" textlink="">
      <cdr:nvSpPr>
        <cdr:cNvPr id="9" name="yt4"/>
        <cdr:cNvSpPr txBox="1"/>
      </cdr:nvSpPr>
      <cdr:spPr>
        <a:xfrm xmlns:a="http://schemas.openxmlformats.org/drawingml/2006/main">
          <a:off x="368300" y="1600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Family and community involvement</a:t>
          </a:r>
        </a:p>
      </cdr:txBody>
    </cdr:sp>
  </cdr:relSizeAnchor>
  <cdr:relSizeAnchor xmlns:cdr="http://schemas.openxmlformats.org/drawingml/2006/chartDrawing">
    <cdr:from>
      <cdr:x>0.05278</cdr:x>
      <cdr:y>0.71296</cdr:y>
    </cdr:from>
    <cdr:to>
      <cdr:x>0.08056</cdr:x>
      <cdr:y>0.8287</cdr:y>
    </cdr:to>
    <cdr:sp macro="" textlink="">
      <cdr:nvSpPr>
        <cdr:cNvPr id="10" name="y5"/>
        <cdr:cNvSpPr txBox="1"/>
      </cdr:nvSpPr>
      <cdr:spPr>
        <a:xfrm xmlns:a="http://schemas.openxmlformats.org/drawingml/2006/main">
          <a:off x="241300" y="19558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j.</a:t>
          </a:r>
        </a:p>
      </cdr:txBody>
    </cdr:sp>
  </cdr:relSizeAnchor>
  <cdr:relSizeAnchor xmlns:cdr="http://schemas.openxmlformats.org/drawingml/2006/chartDrawing">
    <cdr:from>
      <cdr:x>0.08056</cdr:x>
      <cdr:y>0.71296</cdr:y>
    </cdr:from>
    <cdr:to>
      <cdr:x>0.30278</cdr:x>
      <cdr:y>0.8287</cdr:y>
    </cdr:to>
    <cdr:sp macro="" textlink="">
      <cdr:nvSpPr>
        <cdr:cNvPr id="11" name="yt5"/>
        <cdr:cNvSpPr txBox="1"/>
      </cdr:nvSpPr>
      <cdr:spPr>
        <a:xfrm xmlns:a="http://schemas.openxmlformats.org/drawingml/2006/main">
          <a:off x="368300" y="19558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Faculty and staff health promotion</a:t>
          </a:r>
        </a:p>
      </cdr:txBody>
    </cdr:sp>
  </cdr:relSizeAnchor>
  <cdr:relSizeAnchor xmlns:cdr="http://schemas.openxmlformats.org/drawingml/2006/chartDrawing">
    <cdr:from>
      <cdr:x>0.02052</cdr:x>
      <cdr:y>0.02828</cdr:y>
    </cdr:from>
    <cdr:to>
      <cdr:x>0.04983</cdr:x>
      <cdr:y>0.10906</cdr:y>
    </cdr:to>
    <cdr:sp macro="" textlink="">
      <cdr:nvSpPr>
        <cdr:cNvPr id="1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2.</a:t>
          </a:r>
        </a:p>
      </cdr:txBody>
    </cdr:sp>
  </cdr:relSizeAnchor>
  <cdr:relSizeAnchor xmlns:cdr="http://schemas.openxmlformats.org/drawingml/2006/chartDrawing">
    <cdr:from>
      <cdr:x>0.04983</cdr:x>
      <cdr:y>0.02828</cdr:y>
    </cdr:from>
    <cdr:to>
      <cdr:x>0.97318</cdr:x>
      <cdr:y>0.10906</cdr:y>
    </cdr:to>
    <cdr:sp macro="" textlink="">
      <cdr:nvSpPr>
        <cdr:cNvPr id="1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with a School Improvement Plan that includes health-related objectives on the following topics.</a:t>
          </a:r>
        </a:p>
      </cdr:txBody>
    </cdr:sp>
  </cdr:relSizeAnchor>
  <cdr:relSizeAnchor xmlns:cdr="http://schemas.openxmlformats.org/drawingml/2006/chartDrawing">
    <cdr:from>
      <cdr:x>0.02052</cdr:x>
      <cdr:y>0.91693</cdr:y>
    </cdr:from>
    <cdr:to>
      <cdr:x>0.97318</cdr:x>
      <cdr:y>0.99771</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4 of 75</a:t>
          </a:r>
        </a:p>
      </cdr:txBody>
    </cdr:sp>
  </cdr:relSizeAnchor>
</c:userShapes>
</file>

<file path=ppt/drawings/drawing40.xml><?xml version="1.0" encoding="utf-8"?>
<c:userShapes xmlns:c="http://schemas.openxmlformats.org/drawingml/2006/chart">
  <cdr:relSizeAnchor xmlns:cdr="http://schemas.openxmlformats.org/drawingml/2006/chartDrawing">
    <cdr:from>
      <cdr:x>0.05278</cdr:x>
      <cdr:y>0.2037</cdr:y>
    </cdr:from>
    <cdr:to>
      <cdr:x>0.08056</cdr:x>
      <cdr:y>0.34259</cdr:y>
    </cdr:to>
    <cdr:sp macro="" textlink="">
      <cdr:nvSpPr>
        <cdr:cNvPr id="2" name="y1"/>
        <cdr:cNvSpPr txBox="1"/>
      </cdr:nvSpPr>
      <cdr:spPr>
        <a:xfrm xmlns:a="http://schemas.openxmlformats.org/drawingml/2006/main">
          <a:off x="241300" y="558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0.2037</cdr:y>
    </cdr:from>
    <cdr:to>
      <cdr:x>0.30278</cdr:x>
      <cdr:y>0.34259</cdr:y>
    </cdr:to>
    <cdr:sp macro="" textlink="">
      <cdr:nvSpPr>
        <cdr:cNvPr id="3" name="yt1"/>
        <cdr:cNvSpPr txBox="1"/>
      </cdr:nvSpPr>
      <cdr:spPr>
        <a:xfrm xmlns:a="http://schemas.openxmlformats.org/drawingml/2006/main">
          <a:off x="368300" y="558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In school buildings</a:t>
          </a:r>
        </a:p>
      </cdr:txBody>
    </cdr:sp>
  </cdr:relSizeAnchor>
  <cdr:relSizeAnchor xmlns:cdr="http://schemas.openxmlformats.org/drawingml/2006/chartDrawing">
    <cdr:from>
      <cdr:x>0.05278</cdr:x>
      <cdr:y>0.36574</cdr:y>
    </cdr:from>
    <cdr:to>
      <cdr:x>0.08056</cdr:x>
      <cdr:y>0.50463</cdr:y>
    </cdr:to>
    <cdr:sp macro="" textlink="">
      <cdr:nvSpPr>
        <cdr:cNvPr id="4" name="y2"/>
        <cdr:cNvSpPr txBox="1"/>
      </cdr:nvSpPr>
      <cdr:spPr>
        <a:xfrm xmlns:a="http://schemas.openxmlformats.org/drawingml/2006/main">
          <a:off x="241300" y="1003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0.36574</cdr:y>
    </cdr:from>
    <cdr:to>
      <cdr:x>0.30278</cdr:x>
      <cdr:y>0.50463</cdr:y>
    </cdr:to>
    <cdr:sp macro="" textlink="">
      <cdr:nvSpPr>
        <cdr:cNvPr id="5" name="yt2"/>
        <cdr:cNvSpPr txBox="1"/>
      </cdr:nvSpPr>
      <cdr:spPr>
        <a:xfrm xmlns:a="http://schemas.openxmlformats.org/drawingml/2006/main">
          <a:off x="368300" y="1003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Outside on school grounds, including parking lots and playing fields</a:t>
          </a:r>
        </a:p>
      </cdr:txBody>
    </cdr:sp>
  </cdr:relSizeAnchor>
  <cdr:relSizeAnchor xmlns:cdr="http://schemas.openxmlformats.org/drawingml/2006/chartDrawing">
    <cdr:from>
      <cdr:x>0.05278</cdr:x>
      <cdr:y>0.54167</cdr:y>
    </cdr:from>
    <cdr:to>
      <cdr:x>0.08056</cdr:x>
      <cdr:y>0.68056</cdr:y>
    </cdr:to>
    <cdr:sp macro="" textlink="">
      <cdr:nvSpPr>
        <cdr:cNvPr id="6" name="y3"/>
        <cdr:cNvSpPr txBox="1"/>
      </cdr:nvSpPr>
      <cdr:spPr>
        <a:xfrm xmlns:a="http://schemas.openxmlformats.org/drawingml/2006/main">
          <a:off x="241300" y="1485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0.08056</cdr:x>
      <cdr:y>0.54167</cdr:y>
    </cdr:from>
    <cdr:to>
      <cdr:x>0.30278</cdr:x>
      <cdr:y>0.68056</cdr:y>
    </cdr:to>
    <cdr:sp macro="" textlink="">
      <cdr:nvSpPr>
        <cdr:cNvPr id="7" name="yt3"/>
        <cdr:cNvSpPr txBox="1"/>
      </cdr:nvSpPr>
      <cdr:spPr>
        <a:xfrm xmlns:a="http://schemas.openxmlformats.org/drawingml/2006/main">
          <a:off x="368300" y="1485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On school buses or other vehicles used to transport students</a:t>
          </a:r>
        </a:p>
      </cdr:txBody>
    </cdr:sp>
  </cdr:relSizeAnchor>
  <cdr:relSizeAnchor xmlns:cdr="http://schemas.openxmlformats.org/drawingml/2006/chartDrawing">
    <cdr:from>
      <cdr:x>0.05278</cdr:x>
      <cdr:y>0.71296</cdr:y>
    </cdr:from>
    <cdr:to>
      <cdr:x>0.08056</cdr:x>
      <cdr:y>0.85185</cdr:y>
    </cdr:to>
    <cdr:sp macro="" textlink="">
      <cdr:nvSpPr>
        <cdr:cNvPr id="8" name="y4"/>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a:t>
          </a:r>
        </a:p>
      </cdr:txBody>
    </cdr:sp>
  </cdr:relSizeAnchor>
  <cdr:relSizeAnchor xmlns:cdr="http://schemas.openxmlformats.org/drawingml/2006/chartDrawing">
    <cdr:from>
      <cdr:x>0.08056</cdr:x>
      <cdr:y>0.71296</cdr:y>
    </cdr:from>
    <cdr:to>
      <cdr:x>0.30278</cdr:x>
      <cdr:y>0.85185</cdr:y>
    </cdr:to>
    <cdr:sp macro="" textlink="">
      <cdr:nvSpPr>
        <cdr:cNvPr id="9" name="yt4"/>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At off-campus, school-sponsored events</a:t>
          </a:r>
        </a:p>
      </cdr:txBody>
    </cdr:sp>
  </cdr:relSizeAnchor>
  <cdr:relSizeAnchor xmlns:cdr="http://schemas.openxmlformats.org/drawingml/2006/chartDrawing">
    <cdr:from>
      <cdr:x>0.02052</cdr:x>
      <cdr:y>0.02828</cdr:y>
    </cdr:from>
    <cdr:to>
      <cdr:x>0.04983</cdr:x>
      <cdr:y>0.10906</cdr:y>
    </cdr:to>
    <cdr:sp macro="" textlink="">
      <cdr:nvSpPr>
        <cdr:cNvPr id="10"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28.</a:t>
          </a:r>
        </a:p>
      </cdr:txBody>
    </cdr:sp>
  </cdr:relSizeAnchor>
  <cdr:relSizeAnchor xmlns:cdr="http://schemas.openxmlformats.org/drawingml/2006/chartDrawing">
    <cdr:from>
      <cdr:x>0.04983</cdr:x>
      <cdr:y>0.02828</cdr:y>
    </cdr:from>
    <cdr:to>
      <cdr:x>0.97318</cdr:x>
      <cdr:y>0.10906</cdr:y>
    </cdr:to>
    <cdr:sp macro="" textlink="">
      <cdr:nvSpPr>
        <cdr:cNvPr id="11"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(Students) Percentage of schools that have a tobacco-use prevention policy that specifically prohibits tobacco use in each of the following locations for students.</a:t>
          </a:r>
        </a:p>
      </cdr:txBody>
    </cdr:sp>
  </cdr:relSizeAnchor>
  <cdr:relSizeAnchor xmlns:cdr="http://schemas.openxmlformats.org/drawingml/2006/chartDrawing">
    <cdr:from>
      <cdr:x>0.02052</cdr:x>
      <cdr:y>0.91693</cdr:y>
    </cdr:from>
    <cdr:to>
      <cdr:x>0.97318</cdr:x>
      <cdr:y>0.99771</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40 of 75</a:t>
          </a:r>
        </a:p>
      </cdr:txBody>
    </cdr:sp>
  </cdr:relSizeAnchor>
</c:userShapes>
</file>

<file path=ppt/drawings/drawing41.xml><?xml version="1.0" encoding="utf-8"?>
<c:userShapes xmlns:c="http://schemas.openxmlformats.org/drawingml/2006/chart">
  <cdr:relSizeAnchor xmlns:cdr="http://schemas.openxmlformats.org/drawingml/2006/chartDrawing">
    <cdr:from>
      <cdr:x>0.05278</cdr:x>
      <cdr:y>0.2037</cdr:y>
    </cdr:from>
    <cdr:to>
      <cdr:x>0.08056</cdr:x>
      <cdr:y>0.34259</cdr:y>
    </cdr:to>
    <cdr:sp macro="" textlink="">
      <cdr:nvSpPr>
        <cdr:cNvPr id="2" name="y1"/>
        <cdr:cNvSpPr txBox="1"/>
      </cdr:nvSpPr>
      <cdr:spPr>
        <a:xfrm xmlns:a="http://schemas.openxmlformats.org/drawingml/2006/main">
          <a:off x="241300" y="558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0.2037</cdr:y>
    </cdr:from>
    <cdr:to>
      <cdr:x>0.30278</cdr:x>
      <cdr:y>0.34259</cdr:y>
    </cdr:to>
    <cdr:sp macro="" textlink="">
      <cdr:nvSpPr>
        <cdr:cNvPr id="3" name="yt1"/>
        <cdr:cNvSpPr txBox="1"/>
      </cdr:nvSpPr>
      <cdr:spPr>
        <a:xfrm xmlns:a="http://schemas.openxmlformats.org/drawingml/2006/main">
          <a:off x="368300" y="558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In school buildings</a:t>
          </a:r>
        </a:p>
      </cdr:txBody>
    </cdr:sp>
  </cdr:relSizeAnchor>
  <cdr:relSizeAnchor xmlns:cdr="http://schemas.openxmlformats.org/drawingml/2006/chartDrawing">
    <cdr:from>
      <cdr:x>0.05278</cdr:x>
      <cdr:y>0.36574</cdr:y>
    </cdr:from>
    <cdr:to>
      <cdr:x>0.08056</cdr:x>
      <cdr:y>0.50463</cdr:y>
    </cdr:to>
    <cdr:sp macro="" textlink="">
      <cdr:nvSpPr>
        <cdr:cNvPr id="4" name="y2"/>
        <cdr:cNvSpPr txBox="1"/>
      </cdr:nvSpPr>
      <cdr:spPr>
        <a:xfrm xmlns:a="http://schemas.openxmlformats.org/drawingml/2006/main">
          <a:off x="241300" y="1003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0.36574</cdr:y>
    </cdr:from>
    <cdr:to>
      <cdr:x>0.30278</cdr:x>
      <cdr:y>0.50463</cdr:y>
    </cdr:to>
    <cdr:sp macro="" textlink="">
      <cdr:nvSpPr>
        <cdr:cNvPr id="5" name="yt2"/>
        <cdr:cNvSpPr txBox="1"/>
      </cdr:nvSpPr>
      <cdr:spPr>
        <a:xfrm xmlns:a="http://schemas.openxmlformats.org/drawingml/2006/main">
          <a:off x="368300" y="1003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Outside on school grounds, including parking lots and playing fields</a:t>
          </a:r>
        </a:p>
      </cdr:txBody>
    </cdr:sp>
  </cdr:relSizeAnchor>
  <cdr:relSizeAnchor xmlns:cdr="http://schemas.openxmlformats.org/drawingml/2006/chartDrawing">
    <cdr:from>
      <cdr:x>0.05278</cdr:x>
      <cdr:y>0.54167</cdr:y>
    </cdr:from>
    <cdr:to>
      <cdr:x>0.08056</cdr:x>
      <cdr:y>0.68056</cdr:y>
    </cdr:to>
    <cdr:sp macro="" textlink="">
      <cdr:nvSpPr>
        <cdr:cNvPr id="6" name="y3"/>
        <cdr:cNvSpPr txBox="1"/>
      </cdr:nvSpPr>
      <cdr:spPr>
        <a:xfrm xmlns:a="http://schemas.openxmlformats.org/drawingml/2006/main">
          <a:off x="241300" y="1485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0.08056</cdr:x>
      <cdr:y>0.54167</cdr:y>
    </cdr:from>
    <cdr:to>
      <cdr:x>0.30278</cdr:x>
      <cdr:y>0.68056</cdr:y>
    </cdr:to>
    <cdr:sp macro="" textlink="">
      <cdr:nvSpPr>
        <cdr:cNvPr id="7" name="yt3"/>
        <cdr:cNvSpPr txBox="1"/>
      </cdr:nvSpPr>
      <cdr:spPr>
        <a:xfrm xmlns:a="http://schemas.openxmlformats.org/drawingml/2006/main">
          <a:off x="368300" y="1485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On school buses or other vehicles used to transport students</a:t>
          </a:r>
        </a:p>
      </cdr:txBody>
    </cdr:sp>
  </cdr:relSizeAnchor>
  <cdr:relSizeAnchor xmlns:cdr="http://schemas.openxmlformats.org/drawingml/2006/chartDrawing">
    <cdr:from>
      <cdr:x>0.05278</cdr:x>
      <cdr:y>0.71296</cdr:y>
    </cdr:from>
    <cdr:to>
      <cdr:x>0.08056</cdr:x>
      <cdr:y>0.85185</cdr:y>
    </cdr:to>
    <cdr:sp macro="" textlink="">
      <cdr:nvSpPr>
        <cdr:cNvPr id="8" name="y4"/>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a:t>
          </a:r>
        </a:p>
      </cdr:txBody>
    </cdr:sp>
  </cdr:relSizeAnchor>
  <cdr:relSizeAnchor xmlns:cdr="http://schemas.openxmlformats.org/drawingml/2006/chartDrawing">
    <cdr:from>
      <cdr:x>0.08056</cdr:x>
      <cdr:y>0.71296</cdr:y>
    </cdr:from>
    <cdr:to>
      <cdr:x>0.30278</cdr:x>
      <cdr:y>0.85185</cdr:y>
    </cdr:to>
    <cdr:sp macro="" textlink="">
      <cdr:nvSpPr>
        <cdr:cNvPr id="9" name="yt4"/>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At off-campus, school-sponsored events</a:t>
          </a:r>
        </a:p>
      </cdr:txBody>
    </cdr:sp>
  </cdr:relSizeAnchor>
  <cdr:relSizeAnchor xmlns:cdr="http://schemas.openxmlformats.org/drawingml/2006/chartDrawing">
    <cdr:from>
      <cdr:x>0.02052</cdr:x>
      <cdr:y>0.02828</cdr:y>
    </cdr:from>
    <cdr:to>
      <cdr:x>0.04983</cdr:x>
      <cdr:y>0.10906</cdr:y>
    </cdr:to>
    <cdr:sp macro="" textlink="">
      <cdr:nvSpPr>
        <cdr:cNvPr id="10"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28.</a:t>
          </a:r>
        </a:p>
      </cdr:txBody>
    </cdr:sp>
  </cdr:relSizeAnchor>
  <cdr:relSizeAnchor xmlns:cdr="http://schemas.openxmlformats.org/drawingml/2006/chartDrawing">
    <cdr:from>
      <cdr:x>0.04983</cdr:x>
      <cdr:y>0.02828</cdr:y>
    </cdr:from>
    <cdr:to>
      <cdr:x>0.97318</cdr:x>
      <cdr:y>0.10906</cdr:y>
    </cdr:to>
    <cdr:sp macro="" textlink="">
      <cdr:nvSpPr>
        <cdr:cNvPr id="11"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(Faculty/Staff) Percentage of schools that have a tobacco-use prevention policy that specifically prohibits tobacco use in each of the following locations for faculty/staff.</a:t>
          </a:r>
        </a:p>
      </cdr:txBody>
    </cdr:sp>
  </cdr:relSizeAnchor>
  <cdr:relSizeAnchor xmlns:cdr="http://schemas.openxmlformats.org/drawingml/2006/chartDrawing">
    <cdr:from>
      <cdr:x>0.02052</cdr:x>
      <cdr:y>0.91693</cdr:y>
    </cdr:from>
    <cdr:to>
      <cdr:x>0.97318</cdr:x>
      <cdr:y>0.99771</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41 of 75</a:t>
          </a:r>
        </a:p>
      </cdr:txBody>
    </cdr:sp>
  </cdr:relSizeAnchor>
</c:userShapes>
</file>

<file path=ppt/drawings/drawing42.xml><?xml version="1.0" encoding="utf-8"?>
<c:userShapes xmlns:c="http://schemas.openxmlformats.org/drawingml/2006/chart">
  <cdr:relSizeAnchor xmlns:cdr="http://schemas.openxmlformats.org/drawingml/2006/chartDrawing">
    <cdr:from>
      <cdr:x>0.05278</cdr:x>
      <cdr:y>0.2037</cdr:y>
    </cdr:from>
    <cdr:to>
      <cdr:x>0.08056</cdr:x>
      <cdr:y>0.34259</cdr:y>
    </cdr:to>
    <cdr:sp macro="" textlink="">
      <cdr:nvSpPr>
        <cdr:cNvPr id="2" name="y1"/>
        <cdr:cNvSpPr txBox="1"/>
      </cdr:nvSpPr>
      <cdr:spPr>
        <a:xfrm xmlns:a="http://schemas.openxmlformats.org/drawingml/2006/main">
          <a:off x="241300" y="558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0.2037</cdr:y>
    </cdr:from>
    <cdr:to>
      <cdr:x>0.30278</cdr:x>
      <cdr:y>0.34259</cdr:y>
    </cdr:to>
    <cdr:sp macro="" textlink="">
      <cdr:nvSpPr>
        <cdr:cNvPr id="3" name="yt1"/>
        <cdr:cNvSpPr txBox="1"/>
      </cdr:nvSpPr>
      <cdr:spPr>
        <a:xfrm xmlns:a="http://schemas.openxmlformats.org/drawingml/2006/main">
          <a:off x="368300" y="558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In school buildings</a:t>
          </a:r>
        </a:p>
      </cdr:txBody>
    </cdr:sp>
  </cdr:relSizeAnchor>
  <cdr:relSizeAnchor xmlns:cdr="http://schemas.openxmlformats.org/drawingml/2006/chartDrawing">
    <cdr:from>
      <cdr:x>0.05278</cdr:x>
      <cdr:y>0.36574</cdr:y>
    </cdr:from>
    <cdr:to>
      <cdr:x>0.08056</cdr:x>
      <cdr:y>0.50463</cdr:y>
    </cdr:to>
    <cdr:sp macro="" textlink="">
      <cdr:nvSpPr>
        <cdr:cNvPr id="4" name="y2"/>
        <cdr:cNvSpPr txBox="1"/>
      </cdr:nvSpPr>
      <cdr:spPr>
        <a:xfrm xmlns:a="http://schemas.openxmlformats.org/drawingml/2006/main">
          <a:off x="241300" y="1003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0.36574</cdr:y>
    </cdr:from>
    <cdr:to>
      <cdr:x>0.30278</cdr:x>
      <cdr:y>0.50463</cdr:y>
    </cdr:to>
    <cdr:sp macro="" textlink="">
      <cdr:nvSpPr>
        <cdr:cNvPr id="5" name="yt2"/>
        <cdr:cNvSpPr txBox="1"/>
      </cdr:nvSpPr>
      <cdr:spPr>
        <a:xfrm xmlns:a="http://schemas.openxmlformats.org/drawingml/2006/main">
          <a:off x="368300" y="1003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Outside on school grounds, including parking lots and playing fields</a:t>
          </a:r>
        </a:p>
      </cdr:txBody>
    </cdr:sp>
  </cdr:relSizeAnchor>
  <cdr:relSizeAnchor xmlns:cdr="http://schemas.openxmlformats.org/drawingml/2006/chartDrawing">
    <cdr:from>
      <cdr:x>0.05278</cdr:x>
      <cdr:y>0.54167</cdr:y>
    </cdr:from>
    <cdr:to>
      <cdr:x>0.08056</cdr:x>
      <cdr:y>0.68056</cdr:y>
    </cdr:to>
    <cdr:sp macro="" textlink="">
      <cdr:nvSpPr>
        <cdr:cNvPr id="6" name="y3"/>
        <cdr:cNvSpPr txBox="1"/>
      </cdr:nvSpPr>
      <cdr:spPr>
        <a:xfrm xmlns:a="http://schemas.openxmlformats.org/drawingml/2006/main">
          <a:off x="241300" y="1485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0.08056</cdr:x>
      <cdr:y>0.54167</cdr:y>
    </cdr:from>
    <cdr:to>
      <cdr:x>0.30278</cdr:x>
      <cdr:y>0.68056</cdr:y>
    </cdr:to>
    <cdr:sp macro="" textlink="">
      <cdr:nvSpPr>
        <cdr:cNvPr id="7" name="yt3"/>
        <cdr:cNvSpPr txBox="1"/>
      </cdr:nvSpPr>
      <cdr:spPr>
        <a:xfrm xmlns:a="http://schemas.openxmlformats.org/drawingml/2006/main">
          <a:off x="368300" y="1485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On school buses or other vehicles used to transport students</a:t>
          </a:r>
        </a:p>
      </cdr:txBody>
    </cdr:sp>
  </cdr:relSizeAnchor>
  <cdr:relSizeAnchor xmlns:cdr="http://schemas.openxmlformats.org/drawingml/2006/chartDrawing">
    <cdr:from>
      <cdr:x>0.05278</cdr:x>
      <cdr:y>0.71296</cdr:y>
    </cdr:from>
    <cdr:to>
      <cdr:x>0.08056</cdr:x>
      <cdr:y>0.85185</cdr:y>
    </cdr:to>
    <cdr:sp macro="" textlink="">
      <cdr:nvSpPr>
        <cdr:cNvPr id="8" name="y4"/>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a:t>
          </a:r>
        </a:p>
      </cdr:txBody>
    </cdr:sp>
  </cdr:relSizeAnchor>
  <cdr:relSizeAnchor xmlns:cdr="http://schemas.openxmlformats.org/drawingml/2006/chartDrawing">
    <cdr:from>
      <cdr:x>0.08056</cdr:x>
      <cdr:y>0.71296</cdr:y>
    </cdr:from>
    <cdr:to>
      <cdr:x>0.30278</cdr:x>
      <cdr:y>0.85185</cdr:y>
    </cdr:to>
    <cdr:sp macro="" textlink="">
      <cdr:nvSpPr>
        <cdr:cNvPr id="9" name="yt4"/>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At off-campus, school-sponsored events</a:t>
          </a:r>
        </a:p>
      </cdr:txBody>
    </cdr:sp>
  </cdr:relSizeAnchor>
  <cdr:relSizeAnchor xmlns:cdr="http://schemas.openxmlformats.org/drawingml/2006/chartDrawing">
    <cdr:from>
      <cdr:x>0.02052</cdr:x>
      <cdr:y>0.02828</cdr:y>
    </cdr:from>
    <cdr:to>
      <cdr:x>0.04983</cdr:x>
      <cdr:y>0.10906</cdr:y>
    </cdr:to>
    <cdr:sp macro="" textlink="">
      <cdr:nvSpPr>
        <cdr:cNvPr id="10"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28.</a:t>
          </a:r>
        </a:p>
      </cdr:txBody>
    </cdr:sp>
  </cdr:relSizeAnchor>
  <cdr:relSizeAnchor xmlns:cdr="http://schemas.openxmlformats.org/drawingml/2006/chartDrawing">
    <cdr:from>
      <cdr:x>0.04983</cdr:x>
      <cdr:y>0.02828</cdr:y>
    </cdr:from>
    <cdr:to>
      <cdr:x>0.97318</cdr:x>
      <cdr:y>0.10906</cdr:y>
    </cdr:to>
    <cdr:sp macro="" textlink="">
      <cdr:nvSpPr>
        <cdr:cNvPr id="11"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(Visitors) Percentage of schools that have a tobacco-use prevention policy that specifically prohibits tobacco use in each of the following locations for visitors.</a:t>
          </a:r>
        </a:p>
      </cdr:txBody>
    </cdr:sp>
  </cdr:relSizeAnchor>
  <cdr:relSizeAnchor xmlns:cdr="http://schemas.openxmlformats.org/drawingml/2006/chartDrawing">
    <cdr:from>
      <cdr:x>0.02052</cdr:x>
      <cdr:y>0.91693</cdr:y>
    </cdr:from>
    <cdr:to>
      <cdr:x>0.97318</cdr:x>
      <cdr:y>0.99771</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42 of 75</a:t>
          </a:r>
        </a:p>
      </cdr:txBody>
    </cdr:sp>
  </cdr:relSizeAnchor>
</c:userShapes>
</file>

<file path=ppt/drawings/drawing43.xml><?xml version="1.0" encoding="utf-8"?>
<c:userShapes xmlns:c="http://schemas.openxmlformats.org/drawingml/2006/chart">
  <cdr:relSizeAnchor xmlns:cdr="http://schemas.openxmlformats.org/drawingml/2006/chartDrawing">
    <cdr:from>
      <cdr:x>0.01362</cdr:x>
      <cdr:y>0.02949</cdr:y>
    </cdr:from>
    <cdr:to>
      <cdr:x>0.04983</cdr:x>
      <cdr:y>0.10906</cdr:y>
    </cdr:to>
    <cdr:sp macro="" textlink="">
      <cdr:nvSpPr>
        <cdr:cNvPr id="2" name="PageQ"/>
        <cdr:cNvSpPr txBox="1"/>
      </cdr:nvSpPr>
      <cdr:spPr>
        <a:xfrm xmlns:a="http://schemas.openxmlformats.org/drawingml/2006/main">
          <a:off x="118009" y="185442"/>
          <a:ext cx="313779" cy="500348"/>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28N.</a:t>
          </a:r>
        </a:p>
      </cdr:txBody>
    </cdr:sp>
  </cdr:relSizeAnchor>
  <cdr:relSizeAnchor xmlns:cdr="http://schemas.openxmlformats.org/drawingml/2006/chartDrawing">
    <cdr:from>
      <cdr:x>0.04983</cdr:x>
      <cdr:y>0.02828</cdr:y>
    </cdr:from>
    <cdr:to>
      <cdr:x>0.97374</cdr:x>
      <cdr:y>0.13271</cdr:y>
    </cdr:to>
    <cdr:sp macro="" textlink="">
      <cdr:nvSpPr>
        <cdr:cNvPr id="3" name="PageTitle"/>
        <cdr:cNvSpPr txBox="1"/>
      </cdr:nvSpPr>
      <cdr:spPr>
        <a:xfrm xmlns:a="http://schemas.openxmlformats.org/drawingml/2006/main">
          <a:off x="431787" y="177829"/>
          <a:ext cx="8005845" cy="656661"/>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follow a policy that mandates a "tobacco-free environment."  A "tobacco-free environment" is one that prohibits tobacco use by students, staff, and visitors in school buildings, at school functions, in school vehicles, on school grounds, and at off-site school events, applicable 24 hours a day and seven days a week.*</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*Responses to question 26 (a, b, c, and d), question 27 (a and b), and question 28 (a, b, c, and d) are all "yes."</a:t>
          </a: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43 of 75</a:t>
          </a:r>
        </a:p>
      </cdr:txBody>
    </cdr:sp>
  </cdr:relSizeAnchor>
</c:userShapes>
</file>

<file path=ppt/drawings/drawing44.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29.</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post signs marking a tobacco-free school zone, that is, a specified distance from school grounds where tobacco use is not allowed.</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44 of 75</a:t>
          </a:r>
        </a:p>
      </cdr:txBody>
    </cdr:sp>
  </cdr:relSizeAnchor>
</c:userShapes>
</file>

<file path=ppt/drawings/drawing45.xml><?xml version="1.0" encoding="utf-8"?>
<c:userShapes xmlns:c="http://schemas.openxmlformats.org/drawingml/2006/chart">
  <cdr:relSizeAnchor xmlns:cdr="http://schemas.openxmlformats.org/drawingml/2006/chartDrawing">
    <cdr:from>
      <cdr:x>0.05278</cdr:x>
      <cdr:y>0.27315</cdr:y>
    </cdr:from>
    <cdr:to>
      <cdr:x>0.08056</cdr:x>
      <cdr:y>0.45833</cdr:y>
    </cdr:to>
    <cdr:sp macro="" textlink="">
      <cdr:nvSpPr>
        <cdr:cNvPr id="2" name="y1"/>
        <cdr:cNvSpPr txBox="1"/>
      </cdr:nvSpPr>
      <cdr:spPr>
        <a:xfrm xmlns:a="http://schemas.openxmlformats.org/drawingml/2006/main">
          <a:off x="241300" y="7493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0.27315</cdr:y>
    </cdr:from>
    <cdr:to>
      <cdr:x>0.30278</cdr:x>
      <cdr:y>0.45833</cdr:y>
    </cdr:to>
    <cdr:sp macro="" textlink="">
      <cdr:nvSpPr>
        <cdr:cNvPr id="3" name="yt1"/>
        <cdr:cNvSpPr txBox="1"/>
      </cdr:nvSpPr>
      <cdr:spPr>
        <a:xfrm xmlns:a="http://schemas.openxmlformats.org/drawingml/2006/main">
          <a:off x="368300" y="7493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Faculty and staff</a:t>
          </a:r>
        </a:p>
      </cdr:txBody>
    </cdr:sp>
  </cdr:relSizeAnchor>
  <cdr:relSizeAnchor xmlns:cdr="http://schemas.openxmlformats.org/drawingml/2006/chartDrawing">
    <cdr:from>
      <cdr:x>0.05278</cdr:x>
      <cdr:y>0.62037</cdr:y>
    </cdr:from>
    <cdr:to>
      <cdr:x>0.08056</cdr:x>
      <cdr:y>0.80556</cdr:y>
    </cdr:to>
    <cdr:sp macro="" textlink="">
      <cdr:nvSpPr>
        <cdr:cNvPr id="4" name="y2"/>
        <cdr:cNvSpPr txBox="1"/>
      </cdr:nvSpPr>
      <cdr:spPr>
        <a:xfrm xmlns:a="http://schemas.openxmlformats.org/drawingml/2006/main">
          <a:off x="241300" y="17018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0.62037</cdr:y>
    </cdr:from>
    <cdr:to>
      <cdr:x>0.30278</cdr:x>
      <cdr:y>0.80556</cdr:y>
    </cdr:to>
    <cdr:sp macro="" textlink="">
      <cdr:nvSpPr>
        <cdr:cNvPr id="5" name="yt2"/>
        <cdr:cNvSpPr txBox="1"/>
      </cdr:nvSpPr>
      <cdr:spPr>
        <a:xfrm xmlns:a="http://schemas.openxmlformats.org/drawingml/2006/main">
          <a:off x="368300" y="17018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Students</a:t>
          </a:r>
        </a:p>
      </cdr:txBody>
    </cdr:sp>
  </cdr:relSizeAnchor>
  <cdr:relSizeAnchor xmlns:cdr="http://schemas.openxmlformats.org/drawingml/2006/chartDrawing">
    <cdr:from>
      <cdr:x>0.02052</cdr:x>
      <cdr:y>0.02828</cdr:y>
    </cdr:from>
    <cdr:to>
      <cdr:x>0.04983</cdr:x>
      <cdr:y>0.10906</cdr:y>
    </cdr:to>
    <cdr:sp macro="" textlink="">
      <cdr:nvSpPr>
        <cdr:cNvPr id="6"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30.</a:t>
          </a:r>
        </a:p>
      </cdr:txBody>
    </cdr:sp>
  </cdr:relSizeAnchor>
  <cdr:relSizeAnchor xmlns:cdr="http://schemas.openxmlformats.org/drawingml/2006/chartDrawing">
    <cdr:from>
      <cdr:x>0.04983</cdr:x>
      <cdr:y>0.02828</cdr:y>
    </cdr:from>
    <cdr:to>
      <cdr:x>0.97318</cdr:x>
      <cdr:y>0.10906</cdr:y>
    </cdr:to>
    <cdr:sp macro="" textlink="">
      <cdr:nvSpPr>
        <cdr:cNvPr id="7"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provide tobacco cessation services for each of the following groups.</a:t>
          </a:r>
        </a:p>
      </cdr:txBody>
    </cdr:sp>
  </cdr:relSizeAnchor>
  <cdr:relSizeAnchor xmlns:cdr="http://schemas.openxmlformats.org/drawingml/2006/chartDrawing">
    <cdr:from>
      <cdr:x>0.02052</cdr:x>
      <cdr:y>0.91693</cdr:y>
    </cdr:from>
    <cdr:to>
      <cdr:x>0.97318</cdr:x>
      <cdr:y>0.99771</cdr:y>
    </cdr:to>
    <cdr:sp macro="" textlink="">
      <cdr:nvSpPr>
        <cdr:cNvPr id="8"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9"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45 of 75</a:t>
          </a:r>
        </a:p>
      </cdr:txBody>
    </cdr:sp>
  </cdr:relSizeAnchor>
</c:userShapes>
</file>

<file path=ppt/drawings/drawing46.xml><?xml version="1.0" encoding="utf-8"?>
<c:userShapes xmlns:c="http://schemas.openxmlformats.org/drawingml/2006/chart">
  <cdr:relSizeAnchor xmlns:cdr="http://schemas.openxmlformats.org/drawingml/2006/chartDrawing">
    <cdr:from>
      <cdr:x>0.05278</cdr:x>
      <cdr:y>0.27315</cdr:y>
    </cdr:from>
    <cdr:to>
      <cdr:x>0.08056</cdr:x>
      <cdr:y>0.45833</cdr:y>
    </cdr:to>
    <cdr:sp macro="" textlink="">
      <cdr:nvSpPr>
        <cdr:cNvPr id="2" name="y1"/>
        <cdr:cNvSpPr txBox="1"/>
      </cdr:nvSpPr>
      <cdr:spPr>
        <a:xfrm xmlns:a="http://schemas.openxmlformats.org/drawingml/2006/main">
          <a:off x="241300" y="7493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0.27315</cdr:y>
    </cdr:from>
    <cdr:to>
      <cdr:x>0.30278</cdr:x>
      <cdr:y>0.45833</cdr:y>
    </cdr:to>
    <cdr:sp macro="" textlink="">
      <cdr:nvSpPr>
        <cdr:cNvPr id="3" name="yt1"/>
        <cdr:cNvSpPr txBox="1"/>
      </cdr:nvSpPr>
      <cdr:spPr>
        <a:xfrm xmlns:a="http://schemas.openxmlformats.org/drawingml/2006/main">
          <a:off x="368300" y="7493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Faculty and staff</a:t>
          </a:r>
        </a:p>
      </cdr:txBody>
    </cdr:sp>
  </cdr:relSizeAnchor>
  <cdr:relSizeAnchor xmlns:cdr="http://schemas.openxmlformats.org/drawingml/2006/chartDrawing">
    <cdr:from>
      <cdr:x>0.05278</cdr:x>
      <cdr:y>0.62037</cdr:y>
    </cdr:from>
    <cdr:to>
      <cdr:x>0.08056</cdr:x>
      <cdr:y>0.80556</cdr:y>
    </cdr:to>
    <cdr:sp macro="" textlink="">
      <cdr:nvSpPr>
        <cdr:cNvPr id="4" name="y2"/>
        <cdr:cNvSpPr txBox="1"/>
      </cdr:nvSpPr>
      <cdr:spPr>
        <a:xfrm xmlns:a="http://schemas.openxmlformats.org/drawingml/2006/main">
          <a:off x="241300" y="17018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0.62037</cdr:y>
    </cdr:from>
    <cdr:to>
      <cdr:x>0.30278</cdr:x>
      <cdr:y>0.80556</cdr:y>
    </cdr:to>
    <cdr:sp macro="" textlink="">
      <cdr:nvSpPr>
        <cdr:cNvPr id="5" name="yt2"/>
        <cdr:cNvSpPr txBox="1"/>
      </cdr:nvSpPr>
      <cdr:spPr>
        <a:xfrm xmlns:a="http://schemas.openxmlformats.org/drawingml/2006/main">
          <a:off x="368300" y="17018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Students</a:t>
          </a:r>
        </a:p>
      </cdr:txBody>
    </cdr:sp>
  </cdr:relSizeAnchor>
  <cdr:relSizeAnchor xmlns:cdr="http://schemas.openxmlformats.org/drawingml/2006/chartDrawing">
    <cdr:from>
      <cdr:x>0.02052</cdr:x>
      <cdr:y>0.02828</cdr:y>
    </cdr:from>
    <cdr:to>
      <cdr:x>0.04983</cdr:x>
      <cdr:y>0.10906</cdr:y>
    </cdr:to>
    <cdr:sp macro="" textlink="">
      <cdr:nvSpPr>
        <cdr:cNvPr id="6"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31.</a:t>
          </a:r>
        </a:p>
      </cdr:txBody>
    </cdr:sp>
  </cdr:relSizeAnchor>
  <cdr:relSizeAnchor xmlns:cdr="http://schemas.openxmlformats.org/drawingml/2006/chartDrawing">
    <cdr:from>
      <cdr:x>0.04983</cdr:x>
      <cdr:y>0.02828</cdr:y>
    </cdr:from>
    <cdr:to>
      <cdr:x>0.97318</cdr:x>
      <cdr:y>0.10906</cdr:y>
    </cdr:to>
    <cdr:sp macro="" textlink="">
      <cdr:nvSpPr>
        <cdr:cNvPr id="7"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have arrangements with any organizations or health care professionals not on school property to provide tobacco cessation services for each of the following groups.</a:t>
          </a:r>
        </a:p>
      </cdr:txBody>
    </cdr:sp>
  </cdr:relSizeAnchor>
  <cdr:relSizeAnchor xmlns:cdr="http://schemas.openxmlformats.org/drawingml/2006/chartDrawing">
    <cdr:from>
      <cdr:x>0.02052</cdr:x>
      <cdr:y>0.91693</cdr:y>
    </cdr:from>
    <cdr:to>
      <cdr:x>0.97318</cdr:x>
      <cdr:y>0.99771</cdr:y>
    </cdr:to>
    <cdr:sp macro="" textlink="">
      <cdr:nvSpPr>
        <cdr:cNvPr id="8"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9"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46 of 75</a:t>
          </a:r>
        </a:p>
      </cdr:txBody>
    </cdr:sp>
  </cdr:relSizeAnchor>
</c:userShapes>
</file>

<file path=ppt/drawings/drawing47.xml><?xml version="1.0" encoding="utf-8"?>
<c:userShapes xmlns:c="http://schemas.openxmlformats.org/drawingml/2006/chart">
  <cdr:relSizeAnchor xmlns:cdr="http://schemas.openxmlformats.org/drawingml/2006/chartDrawing">
    <cdr:from>
      <cdr:x>0.05278</cdr:x>
      <cdr:y>0.19444</cdr:y>
    </cdr:from>
    <cdr:to>
      <cdr:x>0.08056</cdr:x>
      <cdr:y>0.31019</cdr:y>
    </cdr:to>
    <cdr:sp macro="" textlink="">
      <cdr:nvSpPr>
        <cdr:cNvPr id="2" name="y1"/>
        <cdr:cNvSpPr txBox="1"/>
      </cdr:nvSpPr>
      <cdr:spPr>
        <a:xfrm xmlns:a="http://schemas.openxmlformats.org/drawingml/2006/main">
          <a:off x="241300" y="5334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0.19444</cdr:y>
    </cdr:from>
    <cdr:to>
      <cdr:x>0.30278</cdr:x>
      <cdr:y>0.31019</cdr:y>
    </cdr:to>
    <cdr:sp macro="" textlink="">
      <cdr:nvSpPr>
        <cdr:cNvPr id="3" name="yt1"/>
        <cdr:cNvSpPr txBox="1"/>
      </cdr:nvSpPr>
      <cdr:spPr>
        <a:xfrm xmlns:a="http://schemas.openxmlformats.org/drawingml/2006/main">
          <a:off x="368300" y="5334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Foods or beverages are not offered at school celebrations</a:t>
          </a:r>
        </a:p>
      </cdr:txBody>
    </cdr:sp>
  </cdr:relSizeAnchor>
  <cdr:relSizeAnchor xmlns:cdr="http://schemas.openxmlformats.org/drawingml/2006/chartDrawing">
    <cdr:from>
      <cdr:x>0.05278</cdr:x>
      <cdr:y>0.31944</cdr:y>
    </cdr:from>
    <cdr:to>
      <cdr:x>0.08056</cdr:x>
      <cdr:y>0.43519</cdr:y>
    </cdr:to>
    <cdr:sp macro="" textlink="">
      <cdr:nvSpPr>
        <cdr:cNvPr id="4" name="y2"/>
        <cdr:cNvSpPr txBox="1"/>
      </cdr:nvSpPr>
      <cdr:spPr>
        <a:xfrm xmlns:a="http://schemas.openxmlformats.org/drawingml/2006/main">
          <a:off x="241300" y="8763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0.31944</cdr:y>
    </cdr:from>
    <cdr:to>
      <cdr:x>0.30278</cdr:x>
      <cdr:y>0.43519</cdr:y>
    </cdr:to>
    <cdr:sp macro="" textlink="">
      <cdr:nvSpPr>
        <cdr:cNvPr id="5" name="yt2"/>
        <cdr:cNvSpPr txBox="1"/>
      </cdr:nvSpPr>
      <cdr:spPr>
        <a:xfrm xmlns:a="http://schemas.openxmlformats.org/drawingml/2006/main">
          <a:off x="368300" y="8763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Never</a:t>
          </a:r>
        </a:p>
      </cdr:txBody>
    </cdr:sp>
  </cdr:relSizeAnchor>
  <cdr:relSizeAnchor xmlns:cdr="http://schemas.openxmlformats.org/drawingml/2006/chartDrawing">
    <cdr:from>
      <cdr:x>0.05278</cdr:x>
      <cdr:y>0.44444</cdr:y>
    </cdr:from>
    <cdr:to>
      <cdr:x>0.08056</cdr:x>
      <cdr:y>0.56019</cdr:y>
    </cdr:to>
    <cdr:sp macro="" textlink="">
      <cdr:nvSpPr>
        <cdr:cNvPr id="6" name="y3"/>
        <cdr:cNvSpPr txBox="1"/>
      </cdr:nvSpPr>
      <cdr:spPr>
        <a:xfrm xmlns:a="http://schemas.openxmlformats.org/drawingml/2006/main">
          <a:off x="241300" y="1219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0.08056</cdr:x>
      <cdr:y>0.44444</cdr:y>
    </cdr:from>
    <cdr:to>
      <cdr:x>0.30278</cdr:x>
      <cdr:y>0.56019</cdr:y>
    </cdr:to>
    <cdr:sp macro="" textlink="">
      <cdr:nvSpPr>
        <cdr:cNvPr id="7" name="yt3"/>
        <cdr:cNvSpPr txBox="1"/>
      </cdr:nvSpPr>
      <cdr:spPr>
        <a:xfrm xmlns:a="http://schemas.openxmlformats.org/drawingml/2006/main">
          <a:off x="368300" y="1219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Rarely</a:t>
          </a:r>
        </a:p>
      </cdr:txBody>
    </cdr:sp>
  </cdr:relSizeAnchor>
  <cdr:relSizeAnchor xmlns:cdr="http://schemas.openxmlformats.org/drawingml/2006/chartDrawing">
    <cdr:from>
      <cdr:x>0.05278</cdr:x>
      <cdr:y>0.58333</cdr:y>
    </cdr:from>
    <cdr:to>
      <cdr:x>0.08056</cdr:x>
      <cdr:y>0.69907</cdr:y>
    </cdr:to>
    <cdr:sp macro="" textlink="">
      <cdr:nvSpPr>
        <cdr:cNvPr id="8" name="y4"/>
        <cdr:cNvSpPr txBox="1"/>
      </cdr:nvSpPr>
      <cdr:spPr>
        <a:xfrm xmlns:a="http://schemas.openxmlformats.org/drawingml/2006/main">
          <a:off x="241300" y="1600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a:t>
          </a:r>
        </a:p>
      </cdr:txBody>
    </cdr:sp>
  </cdr:relSizeAnchor>
  <cdr:relSizeAnchor xmlns:cdr="http://schemas.openxmlformats.org/drawingml/2006/chartDrawing">
    <cdr:from>
      <cdr:x>0.08056</cdr:x>
      <cdr:y>0.58333</cdr:y>
    </cdr:from>
    <cdr:to>
      <cdr:x>0.30278</cdr:x>
      <cdr:y>0.69907</cdr:y>
    </cdr:to>
    <cdr:sp macro="" textlink="">
      <cdr:nvSpPr>
        <cdr:cNvPr id="9" name="yt4"/>
        <cdr:cNvSpPr txBox="1"/>
      </cdr:nvSpPr>
      <cdr:spPr>
        <a:xfrm xmlns:a="http://schemas.openxmlformats.org/drawingml/2006/main">
          <a:off x="368300" y="1600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Sometimes</a:t>
          </a:r>
        </a:p>
      </cdr:txBody>
    </cdr:sp>
  </cdr:relSizeAnchor>
  <cdr:relSizeAnchor xmlns:cdr="http://schemas.openxmlformats.org/drawingml/2006/chartDrawing">
    <cdr:from>
      <cdr:x>0.05278</cdr:x>
      <cdr:y>0.71296</cdr:y>
    </cdr:from>
    <cdr:to>
      <cdr:x>0.08056</cdr:x>
      <cdr:y>0.8287</cdr:y>
    </cdr:to>
    <cdr:sp macro="" textlink="">
      <cdr:nvSpPr>
        <cdr:cNvPr id="10" name="y5"/>
        <cdr:cNvSpPr txBox="1"/>
      </cdr:nvSpPr>
      <cdr:spPr>
        <a:xfrm xmlns:a="http://schemas.openxmlformats.org/drawingml/2006/main">
          <a:off x="241300" y="19558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a:t>
          </a:r>
        </a:p>
      </cdr:txBody>
    </cdr:sp>
  </cdr:relSizeAnchor>
  <cdr:relSizeAnchor xmlns:cdr="http://schemas.openxmlformats.org/drawingml/2006/chartDrawing">
    <cdr:from>
      <cdr:x>0.08056</cdr:x>
      <cdr:y>0.71296</cdr:y>
    </cdr:from>
    <cdr:to>
      <cdr:x>0.30278</cdr:x>
      <cdr:y>0.8287</cdr:y>
    </cdr:to>
    <cdr:sp macro="" textlink="">
      <cdr:nvSpPr>
        <cdr:cNvPr id="11" name="yt5"/>
        <cdr:cNvSpPr txBox="1"/>
      </cdr:nvSpPr>
      <cdr:spPr>
        <a:xfrm xmlns:a="http://schemas.openxmlformats.org/drawingml/2006/main">
          <a:off x="368300" y="19558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Always or almost always</a:t>
          </a:r>
        </a:p>
      </cdr:txBody>
    </cdr:sp>
  </cdr:relSizeAnchor>
  <cdr:relSizeAnchor xmlns:cdr="http://schemas.openxmlformats.org/drawingml/2006/chartDrawing">
    <cdr:from>
      <cdr:x>0.02052</cdr:x>
      <cdr:y>0.02828</cdr:y>
    </cdr:from>
    <cdr:to>
      <cdr:x>0.04983</cdr:x>
      <cdr:y>0.10906</cdr:y>
    </cdr:to>
    <cdr:sp macro="" textlink="">
      <cdr:nvSpPr>
        <cdr:cNvPr id="1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32.</a:t>
          </a:r>
        </a:p>
      </cdr:txBody>
    </cdr:sp>
  </cdr:relSizeAnchor>
  <cdr:relSizeAnchor xmlns:cdr="http://schemas.openxmlformats.org/drawingml/2006/chartDrawing">
    <cdr:from>
      <cdr:x>0.04983</cdr:x>
      <cdr:y>0.02828</cdr:y>
    </cdr:from>
    <cdr:to>
      <cdr:x>0.97318</cdr:x>
      <cdr:y>0.10906</cdr:y>
    </cdr:to>
    <cdr:sp macro="" textlink="">
      <cdr:nvSpPr>
        <cdr:cNvPr id="1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never, rarely, sometimes, or always or almost always offer fruit or non-fried vegetables at school celebrations when foods or beverages are offered.</a:t>
          </a:r>
        </a:p>
      </cdr:txBody>
    </cdr:sp>
  </cdr:relSizeAnchor>
  <cdr:relSizeAnchor xmlns:cdr="http://schemas.openxmlformats.org/drawingml/2006/chartDrawing">
    <cdr:from>
      <cdr:x>0.02052</cdr:x>
      <cdr:y>0.91693</cdr:y>
    </cdr:from>
    <cdr:to>
      <cdr:x>0.97318</cdr:x>
      <cdr:y>0.99771</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47 of 75</a:t>
          </a:r>
        </a:p>
      </cdr:txBody>
    </cdr:sp>
  </cdr:relSizeAnchor>
</c:userShapes>
</file>

<file path=ppt/drawings/drawing48.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33.</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in which students can purchase snack foods or beverages from one or more vending machines at the school or at a school store, canteen, or snack bar.</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48 of 75</a:t>
          </a:r>
        </a:p>
      </cdr:txBody>
    </cdr:sp>
  </cdr:relSizeAnchor>
</c:userShapes>
</file>

<file path=ppt/drawings/drawing49.xml><?xml version="1.0" encoding="utf-8"?>
<c:userShapes xmlns:c="http://schemas.openxmlformats.org/drawingml/2006/chart">
  <cdr:relSizeAnchor xmlns:cdr="http://schemas.openxmlformats.org/drawingml/2006/chartDrawing">
    <cdr:from>
      <cdr:x>0.05278</cdr:x>
      <cdr:y>0.19444</cdr:y>
    </cdr:from>
    <cdr:to>
      <cdr:x>0.08056</cdr:x>
      <cdr:y>0.31019</cdr:y>
    </cdr:to>
    <cdr:sp macro="" textlink="">
      <cdr:nvSpPr>
        <cdr:cNvPr id="2" name="y1"/>
        <cdr:cNvSpPr txBox="1"/>
      </cdr:nvSpPr>
      <cdr:spPr>
        <a:xfrm xmlns:a="http://schemas.openxmlformats.org/drawingml/2006/main">
          <a:off x="241300" y="5334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0.19444</cdr:y>
    </cdr:from>
    <cdr:to>
      <cdr:x>0.30278</cdr:x>
      <cdr:y>0.31019</cdr:y>
    </cdr:to>
    <cdr:sp macro="" textlink="">
      <cdr:nvSpPr>
        <cdr:cNvPr id="3" name="yt1"/>
        <cdr:cNvSpPr txBox="1"/>
      </cdr:nvSpPr>
      <cdr:spPr>
        <a:xfrm xmlns:a="http://schemas.openxmlformats.org/drawingml/2006/main">
          <a:off x="368300" y="5334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Chocolate candy</a:t>
          </a:r>
        </a:p>
      </cdr:txBody>
    </cdr:sp>
  </cdr:relSizeAnchor>
  <cdr:relSizeAnchor xmlns:cdr="http://schemas.openxmlformats.org/drawingml/2006/chartDrawing">
    <cdr:from>
      <cdr:x>0.05278</cdr:x>
      <cdr:y>0.31944</cdr:y>
    </cdr:from>
    <cdr:to>
      <cdr:x>0.08056</cdr:x>
      <cdr:y>0.43519</cdr:y>
    </cdr:to>
    <cdr:sp macro="" textlink="">
      <cdr:nvSpPr>
        <cdr:cNvPr id="4" name="y2"/>
        <cdr:cNvSpPr txBox="1"/>
      </cdr:nvSpPr>
      <cdr:spPr>
        <a:xfrm xmlns:a="http://schemas.openxmlformats.org/drawingml/2006/main">
          <a:off x="241300" y="8763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0.31944</cdr:y>
    </cdr:from>
    <cdr:to>
      <cdr:x>0.30278</cdr:x>
      <cdr:y>0.43519</cdr:y>
    </cdr:to>
    <cdr:sp macro="" textlink="">
      <cdr:nvSpPr>
        <cdr:cNvPr id="5" name="yt2"/>
        <cdr:cNvSpPr txBox="1"/>
      </cdr:nvSpPr>
      <cdr:spPr>
        <a:xfrm xmlns:a="http://schemas.openxmlformats.org/drawingml/2006/main">
          <a:off x="368300" y="8763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Other kinds of candy</a:t>
          </a:r>
        </a:p>
      </cdr:txBody>
    </cdr:sp>
  </cdr:relSizeAnchor>
  <cdr:relSizeAnchor xmlns:cdr="http://schemas.openxmlformats.org/drawingml/2006/chartDrawing">
    <cdr:from>
      <cdr:x>0.05278</cdr:x>
      <cdr:y>0.44444</cdr:y>
    </cdr:from>
    <cdr:to>
      <cdr:x>0.08056</cdr:x>
      <cdr:y>0.56019</cdr:y>
    </cdr:to>
    <cdr:sp macro="" textlink="">
      <cdr:nvSpPr>
        <cdr:cNvPr id="6" name="y3"/>
        <cdr:cNvSpPr txBox="1"/>
      </cdr:nvSpPr>
      <cdr:spPr>
        <a:xfrm xmlns:a="http://schemas.openxmlformats.org/drawingml/2006/main">
          <a:off x="241300" y="1219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0.08056</cdr:x>
      <cdr:y>0.44444</cdr:y>
    </cdr:from>
    <cdr:to>
      <cdr:x>0.30278</cdr:x>
      <cdr:y>0.56019</cdr:y>
    </cdr:to>
    <cdr:sp macro="" textlink="">
      <cdr:nvSpPr>
        <cdr:cNvPr id="7" name="yt3"/>
        <cdr:cNvSpPr txBox="1"/>
      </cdr:nvSpPr>
      <cdr:spPr>
        <a:xfrm xmlns:a="http://schemas.openxmlformats.org/drawingml/2006/main">
          <a:off x="368300" y="1219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Salty snacks that are not low in fat (e.g., regular potato chips)</a:t>
          </a:r>
        </a:p>
      </cdr:txBody>
    </cdr:sp>
  </cdr:relSizeAnchor>
  <cdr:relSizeAnchor xmlns:cdr="http://schemas.openxmlformats.org/drawingml/2006/chartDrawing">
    <cdr:from>
      <cdr:x>0.05278</cdr:x>
      <cdr:y>0.58333</cdr:y>
    </cdr:from>
    <cdr:to>
      <cdr:x>0.08056</cdr:x>
      <cdr:y>0.69907</cdr:y>
    </cdr:to>
    <cdr:sp macro="" textlink="">
      <cdr:nvSpPr>
        <cdr:cNvPr id="8" name="y4"/>
        <cdr:cNvSpPr txBox="1"/>
      </cdr:nvSpPr>
      <cdr:spPr>
        <a:xfrm xmlns:a="http://schemas.openxmlformats.org/drawingml/2006/main">
          <a:off x="241300" y="1600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a:t>
          </a:r>
        </a:p>
      </cdr:txBody>
    </cdr:sp>
  </cdr:relSizeAnchor>
  <cdr:relSizeAnchor xmlns:cdr="http://schemas.openxmlformats.org/drawingml/2006/chartDrawing">
    <cdr:from>
      <cdr:x>0.08056</cdr:x>
      <cdr:y>0.58333</cdr:y>
    </cdr:from>
    <cdr:to>
      <cdr:x>0.30278</cdr:x>
      <cdr:y>0.69907</cdr:y>
    </cdr:to>
    <cdr:sp macro="" textlink="">
      <cdr:nvSpPr>
        <cdr:cNvPr id="9" name="yt4"/>
        <cdr:cNvSpPr txBox="1"/>
      </cdr:nvSpPr>
      <cdr:spPr>
        <a:xfrm xmlns:a="http://schemas.openxmlformats.org/drawingml/2006/main">
          <a:off x="368300" y="1600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Low sodium or “no added salt” pretzels, crackers, or chips</a:t>
          </a:r>
        </a:p>
      </cdr:txBody>
    </cdr:sp>
  </cdr:relSizeAnchor>
  <cdr:relSizeAnchor xmlns:cdr="http://schemas.openxmlformats.org/drawingml/2006/chartDrawing">
    <cdr:from>
      <cdr:x>0.05278</cdr:x>
      <cdr:y>0.71296</cdr:y>
    </cdr:from>
    <cdr:to>
      <cdr:x>0.08056</cdr:x>
      <cdr:y>0.8287</cdr:y>
    </cdr:to>
    <cdr:sp macro="" textlink="">
      <cdr:nvSpPr>
        <cdr:cNvPr id="10" name="y5"/>
        <cdr:cNvSpPr txBox="1"/>
      </cdr:nvSpPr>
      <cdr:spPr>
        <a:xfrm xmlns:a="http://schemas.openxmlformats.org/drawingml/2006/main">
          <a:off x="241300" y="19558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a:t>
          </a:r>
        </a:p>
      </cdr:txBody>
    </cdr:sp>
  </cdr:relSizeAnchor>
  <cdr:relSizeAnchor xmlns:cdr="http://schemas.openxmlformats.org/drawingml/2006/chartDrawing">
    <cdr:from>
      <cdr:x>0.08056</cdr:x>
      <cdr:y>0.71296</cdr:y>
    </cdr:from>
    <cdr:to>
      <cdr:x>0.30278</cdr:x>
      <cdr:y>0.8287</cdr:y>
    </cdr:to>
    <cdr:sp macro="" textlink="">
      <cdr:nvSpPr>
        <cdr:cNvPr id="11" name="yt5"/>
        <cdr:cNvSpPr txBox="1"/>
      </cdr:nvSpPr>
      <cdr:spPr>
        <a:xfrm xmlns:a="http://schemas.openxmlformats.org/drawingml/2006/main">
          <a:off x="368300" y="19558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Cookies, crackers, cakes, pastries, or other baked goods that are not low in fat</a:t>
          </a:r>
        </a:p>
      </cdr:txBody>
    </cdr:sp>
  </cdr:relSizeAnchor>
  <cdr:relSizeAnchor xmlns:cdr="http://schemas.openxmlformats.org/drawingml/2006/chartDrawing">
    <cdr:from>
      <cdr:x>0.02052</cdr:x>
      <cdr:y>0.02828</cdr:y>
    </cdr:from>
    <cdr:to>
      <cdr:x>0.04983</cdr:x>
      <cdr:y>0.10906</cdr:y>
    </cdr:to>
    <cdr:sp macro="" textlink="">
      <cdr:nvSpPr>
        <cdr:cNvPr id="1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34.</a:t>
          </a:r>
        </a:p>
      </cdr:txBody>
    </cdr:sp>
  </cdr:relSizeAnchor>
  <cdr:relSizeAnchor xmlns:cdr="http://schemas.openxmlformats.org/drawingml/2006/chartDrawing">
    <cdr:from>
      <cdr:x>0.04983</cdr:x>
      <cdr:y>0.02828</cdr:y>
    </cdr:from>
    <cdr:to>
      <cdr:x>0.97318</cdr:x>
      <cdr:y>0.10906</cdr:y>
    </cdr:to>
    <cdr:sp macro="" textlink="">
      <cdr:nvSpPr>
        <cdr:cNvPr id="1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in which students can purchase the following snack foods or beverages from vending machines or at the school store, canteen, or snack bar.</a:t>
          </a:r>
        </a:p>
      </cdr:txBody>
    </cdr:sp>
  </cdr:relSizeAnchor>
  <cdr:relSizeAnchor xmlns:cdr="http://schemas.openxmlformats.org/drawingml/2006/chartDrawing">
    <cdr:from>
      <cdr:x>0.02052</cdr:x>
      <cdr:y>0.91693</cdr:y>
    </cdr:from>
    <cdr:to>
      <cdr:x>0.97318</cdr:x>
      <cdr:y>0.99771</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49 of 75</a:t>
          </a:r>
        </a:p>
      </cdr:txBody>
    </cdr:sp>
  </cdr:relSizeAnchor>
</c:userShapes>
</file>

<file path=ppt/drawings/drawing5.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3.</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reviewed health and safety data as part of school's improvement planning process.*</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*Among schools that engaged in an improvement planning process during the past year.</a:t>
          </a: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5 of 75</a:t>
          </a:r>
        </a:p>
      </cdr:txBody>
    </cdr:sp>
  </cdr:relSizeAnchor>
</c:userShapes>
</file>

<file path=ppt/drawings/drawing50.xml><?xml version="1.0" encoding="utf-8"?>
<c:userShapes xmlns:c="http://schemas.openxmlformats.org/drawingml/2006/chart">
  <cdr:relSizeAnchor xmlns:cdr="http://schemas.openxmlformats.org/drawingml/2006/chartDrawing">
    <cdr:from>
      <cdr:x>0.05278</cdr:x>
      <cdr:y>0.19444</cdr:y>
    </cdr:from>
    <cdr:to>
      <cdr:x>0.08056</cdr:x>
      <cdr:y>0.31019</cdr:y>
    </cdr:to>
    <cdr:sp macro="" textlink="">
      <cdr:nvSpPr>
        <cdr:cNvPr id="2" name="y1"/>
        <cdr:cNvSpPr txBox="1"/>
      </cdr:nvSpPr>
      <cdr:spPr>
        <a:xfrm xmlns:a="http://schemas.openxmlformats.org/drawingml/2006/main">
          <a:off x="241300" y="5334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a:t>
          </a:r>
        </a:p>
      </cdr:txBody>
    </cdr:sp>
  </cdr:relSizeAnchor>
  <cdr:relSizeAnchor xmlns:cdr="http://schemas.openxmlformats.org/drawingml/2006/chartDrawing">
    <cdr:from>
      <cdr:x>0.08056</cdr:x>
      <cdr:y>0.19444</cdr:y>
    </cdr:from>
    <cdr:to>
      <cdr:x>0.30278</cdr:x>
      <cdr:y>0.31019</cdr:y>
    </cdr:to>
    <cdr:sp macro="" textlink="">
      <cdr:nvSpPr>
        <cdr:cNvPr id="3" name="yt1"/>
        <cdr:cNvSpPr txBox="1"/>
      </cdr:nvSpPr>
      <cdr:spPr>
        <a:xfrm xmlns:a="http://schemas.openxmlformats.org/drawingml/2006/main">
          <a:off x="368300" y="5334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Ice cream or frozen yogurt that is not low in fat</a:t>
          </a:r>
        </a:p>
      </cdr:txBody>
    </cdr:sp>
  </cdr:relSizeAnchor>
  <cdr:relSizeAnchor xmlns:cdr="http://schemas.openxmlformats.org/drawingml/2006/chartDrawing">
    <cdr:from>
      <cdr:x>0.05278</cdr:x>
      <cdr:y>0.31944</cdr:y>
    </cdr:from>
    <cdr:to>
      <cdr:x>0.08056</cdr:x>
      <cdr:y>0.43519</cdr:y>
    </cdr:to>
    <cdr:sp macro="" textlink="">
      <cdr:nvSpPr>
        <cdr:cNvPr id="4" name="y2"/>
        <cdr:cNvSpPr txBox="1"/>
      </cdr:nvSpPr>
      <cdr:spPr>
        <a:xfrm xmlns:a="http://schemas.openxmlformats.org/drawingml/2006/main">
          <a:off x="241300" y="8763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g.</a:t>
          </a:r>
        </a:p>
      </cdr:txBody>
    </cdr:sp>
  </cdr:relSizeAnchor>
  <cdr:relSizeAnchor xmlns:cdr="http://schemas.openxmlformats.org/drawingml/2006/chartDrawing">
    <cdr:from>
      <cdr:x>0.08056</cdr:x>
      <cdr:y>0.31944</cdr:y>
    </cdr:from>
    <cdr:to>
      <cdr:x>0.30278</cdr:x>
      <cdr:y>0.43519</cdr:y>
    </cdr:to>
    <cdr:sp macro="" textlink="">
      <cdr:nvSpPr>
        <cdr:cNvPr id="5" name="yt2"/>
        <cdr:cNvSpPr txBox="1"/>
      </cdr:nvSpPr>
      <cdr:spPr>
        <a:xfrm xmlns:a="http://schemas.openxmlformats.org/drawingml/2006/main">
          <a:off x="368300" y="8763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2% or whole milk (plain or flavored)</a:t>
          </a:r>
        </a:p>
      </cdr:txBody>
    </cdr:sp>
  </cdr:relSizeAnchor>
  <cdr:relSizeAnchor xmlns:cdr="http://schemas.openxmlformats.org/drawingml/2006/chartDrawing">
    <cdr:from>
      <cdr:x>0.05278</cdr:x>
      <cdr:y>0.44444</cdr:y>
    </cdr:from>
    <cdr:to>
      <cdr:x>0.08056</cdr:x>
      <cdr:y>0.56019</cdr:y>
    </cdr:to>
    <cdr:sp macro="" textlink="">
      <cdr:nvSpPr>
        <cdr:cNvPr id="6" name="y3"/>
        <cdr:cNvSpPr txBox="1"/>
      </cdr:nvSpPr>
      <cdr:spPr>
        <a:xfrm xmlns:a="http://schemas.openxmlformats.org/drawingml/2006/main">
          <a:off x="241300" y="1219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h.</a:t>
          </a:r>
        </a:p>
      </cdr:txBody>
    </cdr:sp>
  </cdr:relSizeAnchor>
  <cdr:relSizeAnchor xmlns:cdr="http://schemas.openxmlformats.org/drawingml/2006/chartDrawing">
    <cdr:from>
      <cdr:x>0.08056</cdr:x>
      <cdr:y>0.44444</cdr:y>
    </cdr:from>
    <cdr:to>
      <cdr:x>0.30278</cdr:x>
      <cdr:y>0.56019</cdr:y>
    </cdr:to>
    <cdr:sp macro="" textlink="">
      <cdr:nvSpPr>
        <cdr:cNvPr id="7" name="yt3"/>
        <cdr:cNvSpPr txBox="1"/>
      </cdr:nvSpPr>
      <cdr:spPr>
        <a:xfrm xmlns:a="http://schemas.openxmlformats.org/drawingml/2006/main">
          <a:off x="368300" y="1219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Nonfat or 1% (low-fat) milk (plain)</a:t>
          </a:r>
        </a:p>
      </cdr:txBody>
    </cdr:sp>
  </cdr:relSizeAnchor>
  <cdr:relSizeAnchor xmlns:cdr="http://schemas.openxmlformats.org/drawingml/2006/chartDrawing">
    <cdr:from>
      <cdr:x>0.05278</cdr:x>
      <cdr:y>0.58333</cdr:y>
    </cdr:from>
    <cdr:to>
      <cdr:x>0.08056</cdr:x>
      <cdr:y>0.69907</cdr:y>
    </cdr:to>
    <cdr:sp macro="" textlink="">
      <cdr:nvSpPr>
        <cdr:cNvPr id="8" name="y4"/>
        <cdr:cNvSpPr txBox="1"/>
      </cdr:nvSpPr>
      <cdr:spPr>
        <a:xfrm xmlns:a="http://schemas.openxmlformats.org/drawingml/2006/main">
          <a:off x="241300" y="1600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i.</a:t>
          </a:r>
        </a:p>
      </cdr:txBody>
    </cdr:sp>
  </cdr:relSizeAnchor>
  <cdr:relSizeAnchor xmlns:cdr="http://schemas.openxmlformats.org/drawingml/2006/chartDrawing">
    <cdr:from>
      <cdr:x>0.08056</cdr:x>
      <cdr:y>0.58333</cdr:y>
    </cdr:from>
    <cdr:to>
      <cdr:x>0.30278</cdr:x>
      <cdr:y>0.69907</cdr:y>
    </cdr:to>
    <cdr:sp macro="" textlink="">
      <cdr:nvSpPr>
        <cdr:cNvPr id="9" name="yt4"/>
        <cdr:cNvSpPr txBox="1"/>
      </cdr:nvSpPr>
      <cdr:spPr>
        <a:xfrm xmlns:a="http://schemas.openxmlformats.org/drawingml/2006/main">
          <a:off x="368300" y="1600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Water ices or frozen slushes that do not contain juice</a:t>
          </a:r>
        </a:p>
      </cdr:txBody>
    </cdr:sp>
  </cdr:relSizeAnchor>
  <cdr:relSizeAnchor xmlns:cdr="http://schemas.openxmlformats.org/drawingml/2006/chartDrawing">
    <cdr:from>
      <cdr:x>0.05278</cdr:x>
      <cdr:y>0.71296</cdr:y>
    </cdr:from>
    <cdr:to>
      <cdr:x>0.08056</cdr:x>
      <cdr:y>0.8287</cdr:y>
    </cdr:to>
    <cdr:sp macro="" textlink="">
      <cdr:nvSpPr>
        <cdr:cNvPr id="10" name="y5"/>
        <cdr:cNvSpPr txBox="1"/>
      </cdr:nvSpPr>
      <cdr:spPr>
        <a:xfrm xmlns:a="http://schemas.openxmlformats.org/drawingml/2006/main">
          <a:off x="241300" y="19558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j.</a:t>
          </a:r>
        </a:p>
      </cdr:txBody>
    </cdr:sp>
  </cdr:relSizeAnchor>
  <cdr:relSizeAnchor xmlns:cdr="http://schemas.openxmlformats.org/drawingml/2006/chartDrawing">
    <cdr:from>
      <cdr:x>0.08056</cdr:x>
      <cdr:y>0.71296</cdr:y>
    </cdr:from>
    <cdr:to>
      <cdr:x>0.30278</cdr:x>
      <cdr:y>0.8287</cdr:y>
    </cdr:to>
    <cdr:sp macro="" textlink="">
      <cdr:nvSpPr>
        <cdr:cNvPr id="11" name="yt5"/>
        <cdr:cNvSpPr txBox="1"/>
      </cdr:nvSpPr>
      <cdr:spPr>
        <a:xfrm xmlns:a="http://schemas.openxmlformats.org/drawingml/2006/main">
          <a:off x="368300" y="19558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Soda pop or fruit drinks that are not 100% juice</a:t>
          </a:r>
        </a:p>
      </cdr:txBody>
    </cdr:sp>
  </cdr:relSizeAnchor>
  <cdr:relSizeAnchor xmlns:cdr="http://schemas.openxmlformats.org/drawingml/2006/chartDrawing">
    <cdr:from>
      <cdr:x>0.02052</cdr:x>
      <cdr:y>0.02828</cdr:y>
    </cdr:from>
    <cdr:to>
      <cdr:x>0.04983</cdr:x>
      <cdr:y>0.10906</cdr:y>
    </cdr:to>
    <cdr:sp macro="" textlink="">
      <cdr:nvSpPr>
        <cdr:cNvPr id="1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34.</a:t>
          </a:r>
        </a:p>
      </cdr:txBody>
    </cdr:sp>
  </cdr:relSizeAnchor>
  <cdr:relSizeAnchor xmlns:cdr="http://schemas.openxmlformats.org/drawingml/2006/chartDrawing">
    <cdr:from>
      <cdr:x>0.04983</cdr:x>
      <cdr:y>0.02828</cdr:y>
    </cdr:from>
    <cdr:to>
      <cdr:x>0.97318</cdr:x>
      <cdr:y>0.10906</cdr:y>
    </cdr:to>
    <cdr:sp macro="" textlink="">
      <cdr:nvSpPr>
        <cdr:cNvPr id="1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in which students can purchase the following snack foods or beverages from vending machines or at the school store, canteen, or snack bar.</a:t>
          </a:r>
        </a:p>
      </cdr:txBody>
    </cdr:sp>
  </cdr:relSizeAnchor>
  <cdr:relSizeAnchor xmlns:cdr="http://schemas.openxmlformats.org/drawingml/2006/chartDrawing">
    <cdr:from>
      <cdr:x>0.02052</cdr:x>
      <cdr:y>0.91693</cdr:y>
    </cdr:from>
    <cdr:to>
      <cdr:x>0.97318</cdr:x>
      <cdr:y>0.99771</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50 of 75</a:t>
          </a:r>
        </a:p>
      </cdr:txBody>
    </cdr:sp>
  </cdr:relSizeAnchor>
</c:userShapes>
</file>

<file path=ppt/drawings/drawing51.xml><?xml version="1.0" encoding="utf-8"?>
<c:userShapes xmlns:c="http://schemas.openxmlformats.org/drawingml/2006/chart">
  <cdr:relSizeAnchor xmlns:cdr="http://schemas.openxmlformats.org/drawingml/2006/chartDrawing">
    <cdr:from>
      <cdr:x>0.05278</cdr:x>
      <cdr:y>0.19444</cdr:y>
    </cdr:from>
    <cdr:to>
      <cdr:x>0.08056</cdr:x>
      <cdr:y>0.31019</cdr:y>
    </cdr:to>
    <cdr:sp macro="" textlink="">
      <cdr:nvSpPr>
        <cdr:cNvPr id="2" name="y1"/>
        <cdr:cNvSpPr txBox="1"/>
      </cdr:nvSpPr>
      <cdr:spPr>
        <a:xfrm xmlns:a="http://schemas.openxmlformats.org/drawingml/2006/main">
          <a:off x="241300" y="5334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k.</a:t>
          </a:r>
        </a:p>
      </cdr:txBody>
    </cdr:sp>
  </cdr:relSizeAnchor>
  <cdr:relSizeAnchor xmlns:cdr="http://schemas.openxmlformats.org/drawingml/2006/chartDrawing">
    <cdr:from>
      <cdr:x>0.08056</cdr:x>
      <cdr:y>0.19444</cdr:y>
    </cdr:from>
    <cdr:to>
      <cdr:x>0.30278</cdr:x>
      <cdr:y>0.31019</cdr:y>
    </cdr:to>
    <cdr:sp macro="" textlink="">
      <cdr:nvSpPr>
        <cdr:cNvPr id="3" name="yt1"/>
        <cdr:cNvSpPr txBox="1"/>
      </cdr:nvSpPr>
      <cdr:spPr>
        <a:xfrm xmlns:a="http://schemas.openxmlformats.org/drawingml/2006/main">
          <a:off x="368300" y="5334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Sports drinks (e.g., Gatorade)</a:t>
          </a:r>
        </a:p>
      </cdr:txBody>
    </cdr:sp>
  </cdr:relSizeAnchor>
  <cdr:relSizeAnchor xmlns:cdr="http://schemas.openxmlformats.org/drawingml/2006/chartDrawing">
    <cdr:from>
      <cdr:x>0.05278</cdr:x>
      <cdr:y>0.31944</cdr:y>
    </cdr:from>
    <cdr:to>
      <cdr:x>0.08056</cdr:x>
      <cdr:y>0.43519</cdr:y>
    </cdr:to>
    <cdr:sp macro="" textlink="">
      <cdr:nvSpPr>
        <cdr:cNvPr id="4" name="y2"/>
        <cdr:cNvSpPr txBox="1"/>
      </cdr:nvSpPr>
      <cdr:spPr>
        <a:xfrm xmlns:a="http://schemas.openxmlformats.org/drawingml/2006/main">
          <a:off x="241300" y="8763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l.</a:t>
          </a:r>
        </a:p>
      </cdr:txBody>
    </cdr:sp>
  </cdr:relSizeAnchor>
  <cdr:relSizeAnchor xmlns:cdr="http://schemas.openxmlformats.org/drawingml/2006/chartDrawing">
    <cdr:from>
      <cdr:x>0.08056</cdr:x>
      <cdr:y>0.31944</cdr:y>
    </cdr:from>
    <cdr:to>
      <cdr:x>0.30278</cdr:x>
      <cdr:y>0.43519</cdr:y>
    </cdr:to>
    <cdr:sp macro="" textlink="">
      <cdr:nvSpPr>
        <cdr:cNvPr id="5" name="yt2"/>
        <cdr:cNvSpPr txBox="1"/>
      </cdr:nvSpPr>
      <cdr:spPr>
        <a:xfrm xmlns:a="http://schemas.openxmlformats.org/drawingml/2006/main">
          <a:off x="368300" y="8763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Energy drinks (e.g., Red Bull, Monster)</a:t>
          </a:r>
        </a:p>
      </cdr:txBody>
    </cdr:sp>
  </cdr:relSizeAnchor>
  <cdr:relSizeAnchor xmlns:cdr="http://schemas.openxmlformats.org/drawingml/2006/chartDrawing">
    <cdr:from>
      <cdr:x>0.05278</cdr:x>
      <cdr:y>0.44444</cdr:y>
    </cdr:from>
    <cdr:to>
      <cdr:x>0.08056</cdr:x>
      <cdr:y>0.56019</cdr:y>
    </cdr:to>
    <cdr:sp macro="" textlink="">
      <cdr:nvSpPr>
        <cdr:cNvPr id="6" name="y3"/>
        <cdr:cNvSpPr txBox="1"/>
      </cdr:nvSpPr>
      <cdr:spPr>
        <a:xfrm xmlns:a="http://schemas.openxmlformats.org/drawingml/2006/main">
          <a:off x="241300" y="1219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m.</a:t>
          </a:r>
        </a:p>
      </cdr:txBody>
    </cdr:sp>
  </cdr:relSizeAnchor>
  <cdr:relSizeAnchor xmlns:cdr="http://schemas.openxmlformats.org/drawingml/2006/chartDrawing">
    <cdr:from>
      <cdr:x>0.08056</cdr:x>
      <cdr:y>0.44444</cdr:y>
    </cdr:from>
    <cdr:to>
      <cdr:x>0.30278</cdr:x>
      <cdr:y>0.56019</cdr:y>
    </cdr:to>
    <cdr:sp macro="" textlink="">
      <cdr:nvSpPr>
        <cdr:cNvPr id="7" name="yt3"/>
        <cdr:cNvSpPr txBox="1"/>
      </cdr:nvSpPr>
      <cdr:spPr>
        <a:xfrm xmlns:a="http://schemas.openxmlformats.org/drawingml/2006/main">
          <a:off x="368300" y="1219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Bottled water</a:t>
          </a:r>
        </a:p>
      </cdr:txBody>
    </cdr:sp>
  </cdr:relSizeAnchor>
  <cdr:relSizeAnchor xmlns:cdr="http://schemas.openxmlformats.org/drawingml/2006/chartDrawing">
    <cdr:from>
      <cdr:x>0.05278</cdr:x>
      <cdr:y>0.58333</cdr:y>
    </cdr:from>
    <cdr:to>
      <cdr:x>0.08056</cdr:x>
      <cdr:y>0.69907</cdr:y>
    </cdr:to>
    <cdr:sp macro="" textlink="">
      <cdr:nvSpPr>
        <cdr:cNvPr id="8" name="y4"/>
        <cdr:cNvSpPr txBox="1"/>
      </cdr:nvSpPr>
      <cdr:spPr>
        <a:xfrm xmlns:a="http://schemas.openxmlformats.org/drawingml/2006/main">
          <a:off x="241300" y="1600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n.</a:t>
          </a:r>
        </a:p>
      </cdr:txBody>
    </cdr:sp>
  </cdr:relSizeAnchor>
  <cdr:relSizeAnchor xmlns:cdr="http://schemas.openxmlformats.org/drawingml/2006/chartDrawing">
    <cdr:from>
      <cdr:x>0.08056</cdr:x>
      <cdr:y>0.58333</cdr:y>
    </cdr:from>
    <cdr:to>
      <cdr:x>0.30278</cdr:x>
      <cdr:y>0.69907</cdr:y>
    </cdr:to>
    <cdr:sp macro="" textlink="">
      <cdr:nvSpPr>
        <cdr:cNvPr id="9" name="yt4"/>
        <cdr:cNvSpPr txBox="1"/>
      </cdr:nvSpPr>
      <cdr:spPr>
        <a:xfrm xmlns:a="http://schemas.openxmlformats.org/drawingml/2006/main">
          <a:off x="368300" y="1600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100% fruit or vegetable juice</a:t>
          </a:r>
        </a:p>
      </cdr:txBody>
    </cdr:sp>
  </cdr:relSizeAnchor>
  <cdr:relSizeAnchor xmlns:cdr="http://schemas.openxmlformats.org/drawingml/2006/chartDrawing">
    <cdr:from>
      <cdr:x>0.05278</cdr:x>
      <cdr:y>0.71296</cdr:y>
    </cdr:from>
    <cdr:to>
      <cdr:x>0.08056</cdr:x>
      <cdr:y>0.8287</cdr:y>
    </cdr:to>
    <cdr:sp macro="" textlink="">
      <cdr:nvSpPr>
        <cdr:cNvPr id="10" name="y5"/>
        <cdr:cNvSpPr txBox="1"/>
      </cdr:nvSpPr>
      <cdr:spPr>
        <a:xfrm xmlns:a="http://schemas.openxmlformats.org/drawingml/2006/main">
          <a:off x="241300" y="19558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o.</a:t>
          </a:r>
        </a:p>
      </cdr:txBody>
    </cdr:sp>
  </cdr:relSizeAnchor>
  <cdr:relSizeAnchor xmlns:cdr="http://schemas.openxmlformats.org/drawingml/2006/chartDrawing">
    <cdr:from>
      <cdr:x>0.08056</cdr:x>
      <cdr:y>0.71296</cdr:y>
    </cdr:from>
    <cdr:to>
      <cdr:x>0.30278</cdr:x>
      <cdr:y>0.8287</cdr:y>
    </cdr:to>
    <cdr:sp macro="" textlink="">
      <cdr:nvSpPr>
        <cdr:cNvPr id="11" name="yt5"/>
        <cdr:cNvSpPr txBox="1"/>
      </cdr:nvSpPr>
      <cdr:spPr>
        <a:xfrm xmlns:a="http://schemas.openxmlformats.org/drawingml/2006/main">
          <a:off x="368300" y="19558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Foods or beverages containing caffeine</a:t>
          </a:r>
        </a:p>
      </cdr:txBody>
    </cdr:sp>
  </cdr:relSizeAnchor>
  <cdr:relSizeAnchor xmlns:cdr="http://schemas.openxmlformats.org/drawingml/2006/chartDrawing">
    <cdr:from>
      <cdr:x>0.02052</cdr:x>
      <cdr:y>0.02828</cdr:y>
    </cdr:from>
    <cdr:to>
      <cdr:x>0.04983</cdr:x>
      <cdr:y>0.10906</cdr:y>
    </cdr:to>
    <cdr:sp macro="" textlink="">
      <cdr:nvSpPr>
        <cdr:cNvPr id="1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34.</a:t>
          </a:r>
        </a:p>
      </cdr:txBody>
    </cdr:sp>
  </cdr:relSizeAnchor>
  <cdr:relSizeAnchor xmlns:cdr="http://schemas.openxmlformats.org/drawingml/2006/chartDrawing">
    <cdr:from>
      <cdr:x>0.04983</cdr:x>
      <cdr:y>0.02828</cdr:y>
    </cdr:from>
    <cdr:to>
      <cdr:x>0.97318</cdr:x>
      <cdr:y>0.10906</cdr:y>
    </cdr:to>
    <cdr:sp macro="" textlink="">
      <cdr:nvSpPr>
        <cdr:cNvPr id="1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in which students can purchase the following snack foods or beverages from vending machines or at the school store, canteen, or snack bar.</a:t>
          </a:r>
        </a:p>
      </cdr:txBody>
    </cdr:sp>
  </cdr:relSizeAnchor>
  <cdr:relSizeAnchor xmlns:cdr="http://schemas.openxmlformats.org/drawingml/2006/chartDrawing">
    <cdr:from>
      <cdr:x>0.02052</cdr:x>
      <cdr:y>0.91693</cdr:y>
    </cdr:from>
    <cdr:to>
      <cdr:x>0.97318</cdr:x>
      <cdr:y>0.99771</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51 of 75</a:t>
          </a:r>
        </a:p>
      </cdr:txBody>
    </cdr:sp>
  </cdr:relSizeAnchor>
</c:userShapes>
</file>

<file path=ppt/drawings/drawing52.xml><?xml version="1.0" encoding="utf-8"?>
<c:userShapes xmlns:c="http://schemas.openxmlformats.org/drawingml/2006/chart">
  <cdr:relSizeAnchor xmlns:cdr="http://schemas.openxmlformats.org/drawingml/2006/chartDrawing">
    <cdr:from>
      <cdr:x>0.05278</cdr:x>
      <cdr:y>0.27315</cdr:y>
    </cdr:from>
    <cdr:to>
      <cdr:x>0.08056</cdr:x>
      <cdr:y>0.45833</cdr:y>
    </cdr:to>
    <cdr:sp macro="" textlink="">
      <cdr:nvSpPr>
        <cdr:cNvPr id="2" name="y1"/>
        <cdr:cNvSpPr txBox="1"/>
      </cdr:nvSpPr>
      <cdr:spPr>
        <a:xfrm xmlns:a="http://schemas.openxmlformats.org/drawingml/2006/main">
          <a:off x="241300" y="7493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a:t>
          </a:r>
        </a:p>
      </cdr:txBody>
    </cdr:sp>
  </cdr:relSizeAnchor>
  <cdr:relSizeAnchor xmlns:cdr="http://schemas.openxmlformats.org/drawingml/2006/chartDrawing">
    <cdr:from>
      <cdr:x>0.08056</cdr:x>
      <cdr:y>0.27315</cdr:y>
    </cdr:from>
    <cdr:to>
      <cdr:x>0.30278</cdr:x>
      <cdr:y>0.45833</cdr:y>
    </cdr:to>
    <cdr:sp macro="" textlink="">
      <cdr:nvSpPr>
        <cdr:cNvPr id="3" name="yt1"/>
        <cdr:cNvSpPr txBox="1"/>
      </cdr:nvSpPr>
      <cdr:spPr>
        <a:xfrm xmlns:a="http://schemas.openxmlformats.org/drawingml/2006/main">
          <a:off x="368300" y="7493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Fruits (not fruit juice)</a:t>
          </a:r>
        </a:p>
      </cdr:txBody>
    </cdr:sp>
  </cdr:relSizeAnchor>
  <cdr:relSizeAnchor xmlns:cdr="http://schemas.openxmlformats.org/drawingml/2006/chartDrawing">
    <cdr:from>
      <cdr:x>0.05278</cdr:x>
      <cdr:y>0.62037</cdr:y>
    </cdr:from>
    <cdr:to>
      <cdr:x>0.08056</cdr:x>
      <cdr:y>0.80556</cdr:y>
    </cdr:to>
    <cdr:sp macro="" textlink="">
      <cdr:nvSpPr>
        <cdr:cNvPr id="4" name="y2"/>
        <cdr:cNvSpPr txBox="1"/>
      </cdr:nvSpPr>
      <cdr:spPr>
        <a:xfrm xmlns:a="http://schemas.openxmlformats.org/drawingml/2006/main">
          <a:off x="241300" y="17018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q.</a:t>
          </a:r>
        </a:p>
      </cdr:txBody>
    </cdr:sp>
  </cdr:relSizeAnchor>
  <cdr:relSizeAnchor xmlns:cdr="http://schemas.openxmlformats.org/drawingml/2006/chartDrawing">
    <cdr:from>
      <cdr:x>0.08056</cdr:x>
      <cdr:y>0.62037</cdr:y>
    </cdr:from>
    <cdr:to>
      <cdr:x>0.30278</cdr:x>
      <cdr:y>0.80556</cdr:y>
    </cdr:to>
    <cdr:sp macro="" textlink="">
      <cdr:nvSpPr>
        <cdr:cNvPr id="5" name="yt2"/>
        <cdr:cNvSpPr txBox="1"/>
      </cdr:nvSpPr>
      <cdr:spPr>
        <a:xfrm xmlns:a="http://schemas.openxmlformats.org/drawingml/2006/main">
          <a:off x="368300" y="17018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Non-fried vegetables (not vegetable juice)</a:t>
          </a:r>
        </a:p>
      </cdr:txBody>
    </cdr:sp>
  </cdr:relSizeAnchor>
  <cdr:relSizeAnchor xmlns:cdr="http://schemas.openxmlformats.org/drawingml/2006/chartDrawing">
    <cdr:from>
      <cdr:x>0.02052</cdr:x>
      <cdr:y>0.02828</cdr:y>
    </cdr:from>
    <cdr:to>
      <cdr:x>0.04983</cdr:x>
      <cdr:y>0.10906</cdr:y>
    </cdr:to>
    <cdr:sp macro="" textlink="">
      <cdr:nvSpPr>
        <cdr:cNvPr id="6"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34.</a:t>
          </a:r>
        </a:p>
      </cdr:txBody>
    </cdr:sp>
  </cdr:relSizeAnchor>
  <cdr:relSizeAnchor xmlns:cdr="http://schemas.openxmlformats.org/drawingml/2006/chartDrawing">
    <cdr:from>
      <cdr:x>0.04983</cdr:x>
      <cdr:y>0.02828</cdr:y>
    </cdr:from>
    <cdr:to>
      <cdr:x>0.97318</cdr:x>
      <cdr:y>0.10906</cdr:y>
    </cdr:to>
    <cdr:sp macro="" textlink="">
      <cdr:nvSpPr>
        <cdr:cNvPr id="7"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in which students can purchase the following snack foods or beverages from vending machines or at the school store, canteen, or snack bar.</a:t>
          </a:r>
        </a:p>
      </cdr:txBody>
    </cdr:sp>
  </cdr:relSizeAnchor>
  <cdr:relSizeAnchor xmlns:cdr="http://schemas.openxmlformats.org/drawingml/2006/chartDrawing">
    <cdr:from>
      <cdr:x>0.02052</cdr:x>
      <cdr:y>0.91693</cdr:y>
    </cdr:from>
    <cdr:to>
      <cdr:x>0.97318</cdr:x>
      <cdr:y>0.99771</cdr:y>
    </cdr:to>
    <cdr:sp macro="" textlink="">
      <cdr:nvSpPr>
        <cdr:cNvPr id="8"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9"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52 of 75</a:t>
          </a:r>
        </a:p>
      </cdr:txBody>
    </cdr:sp>
  </cdr:relSizeAnchor>
</c:userShapes>
</file>

<file path=ppt/drawings/drawing53.xml><?xml version="1.0" encoding="utf-8"?>
<c:userShapes xmlns:c="http://schemas.openxmlformats.org/drawingml/2006/chart">
  <cdr:relSizeAnchor xmlns:cdr="http://schemas.openxmlformats.org/drawingml/2006/chartDrawing">
    <cdr:from>
      <cdr:x>0.05278</cdr:x>
      <cdr:y>0.19444</cdr:y>
    </cdr:from>
    <cdr:to>
      <cdr:x>0.08056</cdr:x>
      <cdr:y>0.31019</cdr:y>
    </cdr:to>
    <cdr:sp macro="" textlink="">
      <cdr:nvSpPr>
        <cdr:cNvPr id="2" name="y1"/>
        <cdr:cNvSpPr txBox="1"/>
      </cdr:nvSpPr>
      <cdr:spPr>
        <a:xfrm xmlns:a="http://schemas.openxmlformats.org/drawingml/2006/main">
          <a:off x="241300" y="5334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0.19444</cdr:y>
    </cdr:from>
    <cdr:to>
      <cdr:x>0.30278</cdr:x>
      <cdr:y>0.31019</cdr:y>
    </cdr:to>
    <cdr:sp macro="" textlink="">
      <cdr:nvSpPr>
        <cdr:cNvPr id="3" name="yt1"/>
        <cdr:cNvSpPr txBox="1"/>
      </cdr:nvSpPr>
      <cdr:spPr>
        <a:xfrm xmlns:a="http://schemas.openxmlformats.org/drawingml/2006/main">
          <a:off x="368300" y="5334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Priced nutritious foods and beverages at a lower cost while increasing the price of less nutritious foods and beverages</a:t>
          </a:r>
        </a:p>
      </cdr:txBody>
    </cdr:sp>
  </cdr:relSizeAnchor>
  <cdr:relSizeAnchor xmlns:cdr="http://schemas.openxmlformats.org/drawingml/2006/chartDrawing">
    <cdr:from>
      <cdr:x>0.05278</cdr:x>
      <cdr:y>0.31944</cdr:y>
    </cdr:from>
    <cdr:to>
      <cdr:x>0.08056</cdr:x>
      <cdr:y>0.43519</cdr:y>
    </cdr:to>
    <cdr:sp macro="" textlink="">
      <cdr:nvSpPr>
        <cdr:cNvPr id="4" name="y2"/>
        <cdr:cNvSpPr txBox="1"/>
      </cdr:nvSpPr>
      <cdr:spPr>
        <a:xfrm xmlns:a="http://schemas.openxmlformats.org/drawingml/2006/main">
          <a:off x="241300" y="8763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0.31944</cdr:y>
    </cdr:from>
    <cdr:to>
      <cdr:x>0.30278</cdr:x>
      <cdr:y>0.43519</cdr:y>
    </cdr:to>
    <cdr:sp macro="" textlink="">
      <cdr:nvSpPr>
        <cdr:cNvPr id="5" name="yt2"/>
        <cdr:cNvSpPr txBox="1"/>
      </cdr:nvSpPr>
      <cdr:spPr>
        <a:xfrm xmlns:a="http://schemas.openxmlformats.org/drawingml/2006/main">
          <a:off x="368300" y="8763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Collected suggestions from students, families, and school staff on nutritious food preferences and strategies to promote healthy eating</a:t>
          </a:r>
        </a:p>
      </cdr:txBody>
    </cdr:sp>
  </cdr:relSizeAnchor>
  <cdr:relSizeAnchor xmlns:cdr="http://schemas.openxmlformats.org/drawingml/2006/chartDrawing">
    <cdr:from>
      <cdr:x>0.05278</cdr:x>
      <cdr:y>0.44444</cdr:y>
    </cdr:from>
    <cdr:to>
      <cdr:x>0.08056</cdr:x>
      <cdr:y>0.56019</cdr:y>
    </cdr:to>
    <cdr:sp macro="" textlink="">
      <cdr:nvSpPr>
        <cdr:cNvPr id="6" name="y3"/>
        <cdr:cNvSpPr txBox="1"/>
      </cdr:nvSpPr>
      <cdr:spPr>
        <a:xfrm xmlns:a="http://schemas.openxmlformats.org/drawingml/2006/main">
          <a:off x="241300" y="1219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0.08056</cdr:x>
      <cdr:y>0.44444</cdr:y>
    </cdr:from>
    <cdr:to>
      <cdr:x>0.30278</cdr:x>
      <cdr:y>0.56019</cdr:y>
    </cdr:to>
    <cdr:sp macro="" textlink="">
      <cdr:nvSpPr>
        <cdr:cNvPr id="7" name="yt3"/>
        <cdr:cNvSpPr txBox="1"/>
      </cdr:nvSpPr>
      <cdr:spPr>
        <a:xfrm xmlns:a="http://schemas.openxmlformats.org/drawingml/2006/main">
          <a:off x="368300" y="1219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Provided information to students or families on the nutrition and caloric content of foods available</a:t>
          </a:r>
        </a:p>
      </cdr:txBody>
    </cdr:sp>
  </cdr:relSizeAnchor>
  <cdr:relSizeAnchor xmlns:cdr="http://schemas.openxmlformats.org/drawingml/2006/chartDrawing">
    <cdr:from>
      <cdr:x>0.05278</cdr:x>
      <cdr:y>0.58333</cdr:y>
    </cdr:from>
    <cdr:to>
      <cdr:x>0.08056</cdr:x>
      <cdr:y>0.69907</cdr:y>
    </cdr:to>
    <cdr:sp macro="" textlink="">
      <cdr:nvSpPr>
        <cdr:cNvPr id="8" name="y4"/>
        <cdr:cNvSpPr txBox="1"/>
      </cdr:nvSpPr>
      <cdr:spPr>
        <a:xfrm xmlns:a="http://schemas.openxmlformats.org/drawingml/2006/main">
          <a:off x="241300" y="1600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a:t>
          </a:r>
        </a:p>
      </cdr:txBody>
    </cdr:sp>
  </cdr:relSizeAnchor>
  <cdr:relSizeAnchor xmlns:cdr="http://schemas.openxmlformats.org/drawingml/2006/chartDrawing">
    <cdr:from>
      <cdr:x>0.08056</cdr:x>
      <cdr:y>0.58333</cdr:y>
    </cdr:from>
    <cdr:to>
      <cdr:x>0.30278</cdr:x>
      <cdr:y>0.69907</cdr:y>
    </cdr:to>
    <cdr:sp macro="" textlink="">
      <cdr:nvSpPr>
        <cdr:cNvPr id="9" name="yt4"/>
        <cdr:cNvSpPr txBox="1"/>
      </cdr:nvSpPr>
      <cdr:spPr>
        <a:xfrm xmlns:a="http://schemas.openxmlformats.org/drawingml/2006/main">
          <a:off x="368300" y="1600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Conducted taste tests to determine food preferences for nutritious items</a:t>
          </a:r>
        </a:p>
      </cdr:txBody>
    </cdr:sp>
  </cdr:relSizeAnchor>
  <cdr:relSizeAnchor xmlns:cdr="http://schemas.openxmlformats.org/drawingml/2006/chartDrawing">
    <cdr:from>
      <cdr:x>0.05278</cdr:x>
      <cdr:y>0.71296</cdr:y>
    </cdr:from>
    <cdr:to>
      <cdr:x>0.08056</cdr:x>
      <cdr:y>0.8287</cdr:y>
    </cdr:to>
    <cdr:sp macro="" textlink="">
      <cdr:nvSpPr>
        <cdr:cNvPr id="10" name="y5"/>
        <cdr:cNvSpPr txBox="1"/>
      </cdr:nvSpPr>
      <cdr:spPr>
        <a:xfrm xmlns:a="http://schemas.openxmlformats.org/drawingml/2006/main">
          <a:off x="241300" y="19558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a:t>
          </a:r>
        </a:p>
      </cdr:txBody>
    </cdr:sp>
  </cdr:relSizeAnchor>
  <cdr:relSizeAnchor xmlns:cdr="http://schemas.openxmlformats.org/drawingml/2006/chartDrawing">
    <cdr:from>
      <cdr:x>0.08056</cdr:x>
      <cdr:y>0.71296</cdr:y>
    </cdr:from>
    <cdr:to>
      <cdr:x>0.30278</cdr:x>
      <cdr:y>0.8287</cdr:y>
    </cdr:to>
    <cdr:sp macro="" textlink="">
      <cdr:nvSpPr>
        <cdr:cNvPr id="11" name="yt5"/>
        <cdr:cNvSpPr txBox="1"/>
      </cdr:nvSpPr>
      <cdr:spPr>
        <a:xfrm xmlns:a="http://schemas.openxmlformats.org/drawingml/2006/main">
          <a:off x="368300" y="19558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Provided opportunities for students to visit the cafeteria to learn about food safety, food preparation, or other nutrition-related topics</a:t>
          </a:r>
        </a:p>
      </cdr:txBody>
    </cdr:sp>
  </cdr:relSizeAnchor>
  <cdr:relSizeAnchor xmlns:cdr="http://schemas.openxmlformats.org/drawingml/2006/chartDrawing">
    <cdr:from>
      <cdr:x>0.02052</cdr:x>
      <cdr:y>0.02828</cdr:y>
    </cdr:from>
    <cdr:to>
      <cdr:x>0.04983</cdr:x>
      <cdr:y>0.10906</cdr:y>
    </cdr:to>
    <cdr:sp macro="" textlink="">
      <cdr:nvSpPr>
        <cdr:cNvPr id="1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35.</a:t>
          </a:r>
        </a:p>
      </cdr:txBody>
    </cdr:sp>
  </cdr:relSizeAnchor>
  <cdr:relSizeAnchor xmlns:cdr="http://schemas.openxmlformats.org/drawingml/2006/chartDrawing">
    <cdr:from>
      <cdr:x>0.04983</cdr:x>
      <cdr:y>0.02828</cdr:y>
    </cdr:from>
    <cdr:to>
      <cdr:x>0.97318</cdr:x>
      <cdr:y>0.10906</cdr:y>
    </cdr:to>
    <cdr:sp macro="" textlink="">
      <cdr:nvSpPr>
        <cdr:cNvPr id="1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have done any of the following activities during the current school year.</a:t>
          </a:r>
        </a:p>
      </cdr:txBody>
    </cdr:sp>
  </cdr:relSizeAnchor>
  <cdr:relSizeAnchor xmlns:cdr="http://schemas.openxmlformats.org/drawingml/2006/chartDrawing">
    <cdr:from>
      <cdr:x>0.02052</cdr:x>
      <cdr:y>0.91693</cdr:y>
    </cdr:from>
    <cdr:to>
      <cdr:x>0.97318</cdr:x>
      <cdr:y>0.99771</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53 of 75</a:t>
          </a:r>
        </a:p>
      </cdr:txBody>
    </cdr:sp>
  </cdr:relSizeAnchor>
</c:userShapes>
</file>

<file path=ppt/drawings/drawing54.xml><?xml version="1.0" encoding="utf-8"?>
<c:userShapes xmlns:c="http://schemas.openxmlformats.org/drawingml/2006/chart">
  <cdr:relSizeAnchor xmlns:cdr="http://schemas.openxmlformats.org/drawingml/2006/chartDrawing">
    <cdr:from>
      <cdr:x>0.05278</cdr:x>
      <cdr:y>0.19444</cdr:y>
    </cdr:from>
    <cdr:to>
      <cdr:x>0.08056</cdr:x>
      <cdr:y>0.31019</cdr:y>
    </cdr:to>
    <cdr:sp macro="" textlink="">
      <cdr:nvSpPr>
        <cdr:cNvPr id="2" name="y1"/>
        <cdr:cNvSpPr txBox="1"/>
      </cdr:nvSpPr>
      <cdr:spPr>
        <a:xfrm xmlns:a="http://schemas.openxmlformats.org/drawingml/2006/main">
          <a:off x="241300" y="5334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a:t>
          </a:r>
        </a:p>
      </cdr:txBody>
    </cdr:sp>
  </cdr:relSizeAnchor>
  <cdr:relSizeAnchor xmlns:cdr="http://schemas.openxmlformats.org/drawingml/2006/chartDrawing">
    <cdr:from>
      <cdr:x>0.08056</cdr:x>
      <cdr:y>0.19444</cdr:y>
    </cdr:from>
    <cdr:to>
      <cdr:x>0.30278</cdr:x>
      <cdr:y>0.31019</cdr:y>
    </cdr:to>
    <cdr:sp macro="" textlink="">
      <cdr:nvSpPr>
        <cdr:cNvPr id="3" name="yt1"/>
        <cdr:cNvSpPr txBox="1"/>
      </cdr:nvSpPr>
      <cdr:spPr>
        <a:xfrm xmlns:a="http://schemas.openxmlformats.org/drawingml/2006/main">
          <a:off x="368300" y="5334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Served locally or regionally grown foods in the cafeteria or classrooms</a:t>
          </a:r>
        </a:p>
      </cdr:txBody>
    </cdr:sp>
  </cdr:relSizeAnchor>
  <cdr:relSizeAnchor xmlns:cdr="http://schemas.openxmlformats.org/drawingml/2006/chartDrawing">
    <cdr:from>
      <cdr:x>0.05278</cdr:x>
      <cdr:y>0.31944</cdr:y>
    </cdr:from>
    <cdr:to>
      <cdr:x>0.08056</cdr:x>
      <cdr:y>0.43519</cdr:y>
    </cdr:to>
    <cdr:sp macro="" textlink="">
      <cdr:nvSpPr>
        <cdr:cNvPr id="4" name="y2"/>
        <cdr:cNvSpPr txBox="1"/>
      </cdr:nvSpPr>
      <cdr:spPr>
        <a:xfrm xmlns:a="http://schemas.openxmlformats.org/drawingml/2006/main">
          <a:off x="241300" y="8763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g.</a:t>
          </a:r>
        </a:p>
      </cdr:txBody>
    </cdr:sp>
  </cdr:relSizeAnchor>
  <cdr:relSizeAnchor xmlns:cdr="http://schemas.openxmlformats.org/drawingml/2006/chartDrawing">
    <cdr:from>
      <cdr:x>0.08056</cdr:x>
      <cdr:y>0.31944</cdr:y>
    </cdr:from>
    <cdr:to>
      <cdr:x>0.30278</cdr:x>
      <cdr:y>0.43519</cdr:y>
    </cdr:to>
    <cdr:sp macro="" textlink="">
      <cdr:nvSpPr>
        <cdr:cNvPr id="5" name="yt2"/>
        <cdr:cNvSpPr txBox="1"/>
      </cdr:nvSpPr>
      <cdr:spPr>
        <a:xfrm xmlns:a="http://schemas.openxmlformats.org/drawingml/2006/main">
          <a:off x="368300" y="8763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Planted a school food or vegetable garden</a:t>
          </a:r>
        </a:p>
      </cdr:txBody>
    </cdr:sp>
  </cdr:relSizeAnchor>
  <cdr:relSizeAnchor xmlns:cdr="http://schemas.openxmlformats.org/drawingml/2006/chartDrawing">
    <cdr:from>
      <cdr:x>0.05278</cdr:x>
      <cdr:y>0.44444</cdr:y>
    </cdr:from>
    <cdr:to>
      <cdr:x>0.08056</cdr:x>
      <cdr:y>0.56019</cdr:y>
    </cdr:to>
    <cdr:sp macro="" textlink="">
      <cdr:nvSpPr>
        <cdr:cNvPr id="6" name="y3"/>
        <cdr:cNvSpPr txBox="1"/>
      </cdr:nvSpPr>
      <cdr:spPr>
        <a:xfrm xmlns:a="http://schemas.openxmlformats.org/drawingml/2006/main">
          <a:off x="241300" y="1219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h.</a:t>
          </a:r>
        </a:p>
      </cdr:txBody>
    </cdr:sp>
  </cdr:relSizeAnchor>
  <cdr:relSizeAnchor xmlns:cdr="http://schemas.openxmlformats.org/drawingml/2006/chartDrawing">
    <cdr:from>
      <cdr:x>0.08056</cdr:x>
      <cdr:y>0.44444</cdr:y>
    </cdr:from>
    <cdr:to>
      <cdr:x>0.30278</cdr:x>
      <cdr:y>0.56019</cdr:y>
    </cdr:to>
    <cdr:sp macro="" textlink="">
      <cdr:nvSpPr>
        <cdr:cNvPr id="7" name="yt3"/>
        <cdr:cNvSpPr txBox="1"/>
      </cdr:nvSpPr>
      <cdr:spPr>
        <a:xfrm xmlns:a="http://schemas.openxmlformats.org/drawingml/2006/main">
          <a:off x="368300" y="1219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Placed fruits and vegetables near the cafeteria cashier, where they are easy to access</a:t>
          </a:r>
        </a:p>
      </cdr:txBody>
    </cdr:sp>
  </cdr:relSizeAnchor>
  <cdr:relSizeAnchor xmlns:cdr="http://schemas.openxmlformats.org/drawingml/2006/chartDrawing">
    <cdr:from>
      <cdr:x>0.05278</cdr:x>
      <cdr:y>0.58333</cdr:y>
    </cdr:from>
    <cdr:to>
      <cdr:x>0.08056</cdr:x>
      <cdr:y>0.69907</cdr:y>
    </cdr:to>
    <cdr:sp macro="" textlink="">
      <cdr:nvSpPr>
        <cdr:cNvPr id="8" name="y4"/>
        <cdr:cNvSpPr txBox="1"/>
      </cdr:nvSpPr>
      <cdr:spPr>
        <a:xfrm xmlns:a="http://schemas.openxmlformats.org/drawingml/2006/main">
          <a:off x="241300" y="1600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i.</a:t>
          </a:r>
        </a:p>
      </cdr:txBody>
    </cdr:sp>
  </cdr:relSizeAnchor>
  <cdr:relSizeAnchor xmlns:cdr="http://schemas.openxmlformats.org/drawingml/2006/chartDrawing">
    <cdr:from>
      <cdr:x>0.08056</cdr:x>
      <cdr:y>0.58333</cdr:y>
    </cdr:from>
    <cdr:to>
      <cdr:x>0.30278</cdr:x>
      <cdr:y>0.69907</cdr:y>
    </cdr:to>
    <cdr:sp macro="" textlink="">
      <cdr:nvSpPr>
        <cdr:cNvPr id="9" name="yt4"/>
        <cdr:cNvSpPr txBox="1"/>
      </cdr:nvSpPr>
      <cdr:spPr>
        <a:xfrm xmlns:a="http://schemas.openxmlformats.org/drawingml/2006/main">
          <a:off x="368300" y="1600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Used attractive displays for fruits and vegetables in the cafeteria</a:t>
          </a:r>
        </a:p>
      </cdr:txBody>
    </cdr:sp>
  </cdr:relSizeAnchor>
  <cdr:relSizeAnchor xmlns:cdr="http://schemas.openxmlformats.org/drawingml/2006/chartDrawing">
    <cdr:from>
      <cdr:x>0.05278</cdr:x>
      <cdr:y>0.71296</cdr:y>
    </cdr:from>
    <cdr:to>
      <cdr:x>0.08056</cdr:x>
      <cdr:y>0.8287</cdr:y>
    </cdr:to>
    <cdr:sp macro="" textlink="">
      <cdr:nvSpPr>
        <cdr:cNvPr id="10" name="y5"/>
        <cdr:cNvSpPr txBox="1"/>
      </cdr:nvSpPr>
      <cdr:spPr>
        <a:xfrm xmlns:a="http://schemas.openxmlformats.org/drawingml/2006/main">
          <a:off x="241300" y="19558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j.</a:t>
          </a:r>
        </a:p>
      </cdr:txBody>
    </cdr:sp>
  </cdr:relSizeAnchor>
  <cdr:relSizeAnchor xmlns:cdr="http://schemas.openxmlformats.org/drawingml/2006/chartDrawing">
    <cdr:from>
      <cdr:x>0.08056</cdr:x>
      <cdr:y>0.71296</cdr:y>
    </cdr:from>
    <cdr:to>
      <cdr:x>0.30278</cdr:x>
      <cdr:y>0.8287</cdr:y>
    </cdr:to>
    <cdr:sp macro="" textlink="">
      <cdr:nvSpPr>
        <cdr:cNvPr id="11" name="yt5"/>
        <cdr:cNvSpPr txBox="1"/>
      </cdr:nvSpPr>
      <cdr:spPr>
        <a:xfrm xmlns:a="http://schemas.openxmlformats.org/drawingml/2006/main">
          <a:off x="368300" y="19558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Offered a self-serve salad bar to students</a:t>
          </a:r>
        </a:p>
      </cdr:txBody>
    </cdr:sp>
  </cdr:relSizeAnchor>
  <cdr:relSizeAnchor xmlns:cdr="http://schemas.openxmlformats.org/drawingml/2006/chartDrawing">
    <cdr:from>
      <cdr:x>0.02052</cdr:x>
      <cdr:y>0.02828</cdr:y>
    </cdr:from>
    <cdr:to>
      <cdr:x>0.04983</cdr:x>
      <cdr:y>0.10906</cdr:y>
    </cdr:to>
    <cdr:sp macro="" textlink="">
      <cdr:nvSpPr>
        <cdr:cNvPr id="1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35.</a:t>
          </a:r>
        </a:p>
      </cdr:txBody>
    </cdr:sp>
  </cdr:relSizeAnchor>
  <cdr:relSizeAnchor xmlns:cdr="http://schemas.openxmlformats.org/drawingml/2006/chartDrawing">
    <cdr:from>
      <cdr:x>0.04983</cdr:x>
      <cdr:y>0.02828</cdr:y>
    </cdr:from>
    <cdr:to>
      <cdr:x>0.97318</cdr:x>
      <cdr:y>0.10906</cdr:y>
    </cdr:to>
    <cdr:sp macro="" textlink="">
      <cdr:nvSpPr>
        <cdr:cNvPr id="1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have done any of the following activities during the current school year.</a:t>
          </a:r>
        </a:p>
      </cdr:txBody>
    </cdr:sp>
  </cdr:relSizeAnchor>
  <cdr:relSizeAnchor xmlns:cdr="http://schemas.openxmlformats.org/drawingml/2006/chartDrawing">
    <cdr:from>
      <cdr:x>0.02052</cdr:x>
      <cdr:y>0.91693</cdr:y>
    </cdr:from>
    <cdr:to>
      <cdr:x>0.97318</cdr:x>
      <cdr:y>0.99771</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54 of 75</a:t>
          </a:r>
        </a:p>
      </cdr:txBody>
    </cdr:sp>
  </cdr:relSizeAnchor>
</c:userShapes>
</file>

<file path=ppt/drawings/drawing55.xml><?xml version="1.0" encoding="utf-8"?>
<c:userShapes xmlns:c="http://schemas.openxmlformats.org/drawingml/2006/chart">
  <cdr:relSizeAnchor xmlns:cdr="http://schemas.openxmlformats.org/drawingml/2006/chartDrawing">
    <cdr:from>
      <cdr:x>0.05278</cdr:x>
      <cdr:y>0.2037</cdr:y>
    </cdr:from>
    <cdr:to>
      <cdr:x>0.08056</cdr:x>
      <cdr:y>0.34259</cdr:y>
    </cdr:to>
    <cdr:sp macro="" textlink="">
      <cdr:nvSpPr>
        <cdr:cNvPr id="2" name="y1"/>
        <cdr:cNvSpPr txBox="1"/>
      </cdr:nvSpPr>
      <cdr:spPr>
        <a:xfrm xmlns:a="http://schemas.openxmlformats.org/drawingml/2006/main">
          <a:off x="241300" y="558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k.</a:t>
          </a:r>
        </a:p>
      </cdr:txBody>
    </cdr:sp>
  </cdr:relSizeAnchor>
  <cdr:relSizeAnchor xmlns:cdr="http://schemas.openxmlformats.org/drawingml/2006/chartDrawing">
    <cdr:from>
      <cdr:x>0.08056</cdr:x>
      <cdr:y>0.2037</cdr:y>
    </cdr:from>
    <cdr:to>
      <cdr:x>0.30278</cdr:x>
      <cdr:y>0.34259</cdr:y>
    </cdr:to>
    <cdr:sp macro="" textlink="">
      <cdr:nvSpPr>
        <cdr:cNvPr id="3" name="yt1"/>
        <cdr:cNvSpPr txBox="1"/>
      </cdr:nvSpPr>
      <cdr:spPr>
        <a:xfrm xmlns:a="http://schemas.openxmlformats.org/drawingml/2006/main">
          <a:off x="368300" y="558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Labeled healthful foods with appealing names (e.g., crunchy carrots)</a:t>
          </a:r>
        </a:p>
      </cdr:txBody>
    </cdr:sp>
  </cdr:relSizeAnchor>
  <cdr:relSizeAnchor xmlns:cdr="http://schemas.openxmlformats.org/drawingml/2006/chartDrawing">
    <cdr:from>
      <cdr:x>0.05278</cdr:x>
      <cdr:y>0.36574</cdr:y>
    </cdr:from>
    <cdr:to>
      <cdr:x>0.08056</cdr:x>
      <cdr:y>0.50463</cdr:y>
    </cdr:to>
    <cdr:sp macro="" textlink="">
      <cdr:nvSpPr>
        <cdr:cNvPr id="4" name="y2"/>
        <cdr:cNvSpPr txBox="1"/>
      </cdr:nvSpPr>
      <cdr:spPr>
        <a:xfrm xmlns:a="http://schemas.openxmlformats.org/drawingml/2006/main">
          <a:off x="241300" y="1003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l.</a:t>
          </a:r>
        </a:p>
      </cdr:txBody>
    </cdr:sp>
  </cdr:relSizeAnchor>
  <cdr:relSizeAnchor xmlns:cdr="http://schemas.openxmlformats.org/drawingml/2006/chartDrawing">
    <cdr:from>
      <cdr:x>0.08056</cdr:x>
      <cdr:y>0.36574</cdr:y>
    </cdr:from>
    <cdr:to>
      <cdr:x>0.30278</cdr:x>
      <cdr:y>0.50463</cdr:y>
    </cdr:to>
    <cdr:sp macro="" textlink="">
      <cdr:nvSpPr>
        <cdr:cNvPr id="5" name="yt2"/>
        <cdr:cNvSpPr txBox="1"/>
      </cdr:nvSpPr>
      <cdr:spPr>
        <a:xfrm xmlns:a="http://schemas.openxmlformats.org/drawingml/2006/main">
          <a:off x="368300" y="1003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Encouraged students to drink plain water</a:t>
          </a:r>
        </a:p>
      </cdr:txBody>
    </cdr:sp>
  </cdr:relSizeAnchor>
  <cdr:relSizeAnchor xmlns:cdr="http://schemas.openxmlformats.org/drawingml/2006/chartDrawing">
    <cdr:from>
      <cdr:x>0.05278</cdr:x>
      <cdr:y>0.54167</cdr:y>
    </cdr:from>
    <cdr:to>
      <cdr:x>0.08056</cdr:x>
      <cdr:y>0.68056</cdr:y>
    </cdr:to>
    <cdr:sp macro="" textlink="">
      <cdr:nvSpPr>
        <cdr:cNvPr id="6" name="y3"/>
        <cdr:cNvSpPr txBox="1"/>
      </cdr:nvSpPr>
      <cdr:spPr>
        <a:xfrm xmlns:a="http://schemas.openxmlformats.org/drawingml/2006/main">
          <a:off x="241300" y="1485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m.</a:t>
          </a:r>
        </a:p>
      </cdr:txBody>
    </cdr:sp>
  </cdr:relSizeAnchor>
  <cdr:relSizeAnchor xmlns:cdr="http://schemas.openxmlformats.org/drawingml/2006/chartDrawing">
    <cdr:from>
      <cdr:x>0.08056</cdr:x>
      <cdr:y>0.54167</cdr:y>
    </cdr:from>
    <cdr:to>
      <cdr:x>0.30278</cdr:x>
      <cdr:y>0.68056</cdr:y>
    </cdr:to>
    <cdr:sp macro="" textlink="">
      <cdr:nvSpPr>
        <cdr:cNvPr id="7" name="yt3"/>
        <cdr:cNvSpPr txBox="1"/>
      </cdr:nvSpPr>
      <cdr:spPr>
        <a:xfrm xmlns:a="http://schemas.openxmlformats.org/drawingml/2006/main">
          <a:off x="368300" y="1485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Prohibited school staff from giving students food or food coupons as a reward for good behavior or good academic performance</a:t>
          </a:r>
        </a:p>
      </cdr:txBody>
    </cdr:sp>
  </cdr:relSizeAnchor>
  <cdr:relSizeAnchor xmlns:cdr="http://schemas.openxmlformats.org/drawingml/2006/chartDrawing">
    <cdr:from>
      <cdr:x>0.05278</cdr:x>
      <cdr:y>0.71296</cdr:y>
    </cdr:from>
    <cdr:to>
      <cdr:x>0.08056</cdr:x>
      <cdr:y>0.85185</cdr:y>
    </cdr:to>
    <cdr:sp macro="" textlink="">
      <cdr:nvSpPr>
        <cdr:cNvPr id="8" name="y4"/>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n.</a:t>
          </a:r>
        </a:p>
      </cdr:txBody>
    </cdr:sp>
  </cdr:relSizeAnchor>
  <cdr:relSizeAnchor xmlns:cdr="http://schemas.openxmlformats.org/drawingml/2006/chartDrawing">
    <cdr:from>
      <cdr:x>0.08056</cdr:x>
      <cdr:y>0.71296</cdr:y>
    </cdr:from>
    <cdr:to>
      <cdr:x>0.30278</cdr:x>
      <cdr:y>0.85185</cdr:y>
    </cdr:to>
    <cdr:sp macro="" textlink="">
      <cdr:nvSpPr>
        <cdr:cNvPr id="9" name="yt4"/>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Prohibited less nutritious foods and beverages (e.g., candy, baked goods) from being sold for fundraising purposes</a:t>
          </a:r>
        </a:p>
      </cdr:txBody>
    </cdr:sp>
  </cdr:relSizeAnchor>
  <cdr:relSizeAnchor xmlns:cdr="http://schemas.openxmlformats.org/drawingml/2006/chartDrawing">
    <cdr:from>
      <cdr:x>0.02052</cdr:x>
      <cdr:y>0.02828</cdr:y>
    </cdr:from>
    <cdr:to>
      <cdr:x>0.04983</cdr:x>
      <cdr:y>0.10906</cdr:y>
    </cdr:to>
    <cdr:sp macro="" textlink="">
      <cdr:nvSpPr>
        <cdr:cNvPr id="10"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35.</a:t>
          </a:r>
        </a:p>
      </cdr:txBody>
    </cdr:sp>
  </cdr:relSizeAnchor>
  <cdr:relSizeAnchor xmlns:cdr="http://schemas.openxmlformats.org/drawingml/2006/chartDrawing">
    <cdr:from>
      <cdr:x>0.04983</cdr:x>
      <cdr:y>0.02828</cdr:y>
    </cdr:from>
    <cdr:to>
      <cdr:x>0.97318</cdr:x>
      <cdr:y>0.10906</cdr:y>
    </cdr:to>
    <cdr:sp macro="" textlink="">
      <cdr:nvSpPr>
        <cdr:cNvPr id="11"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have done any of the following activities during the current school year.</a:t>
          </a:r>
        </a:p>
      </cdr:txBody>
    </cdr:sp>
  </cdr:relSizeAnchor>
  <cdr:relSizeAnchor xmlns:cdr="http://schemas.openxmlformats.org/drawingml/2006/chartDrawing">
    <cdr:from>
      <cdr:x>0.02052</cdr:x>
      <cdr:y>0.91693</cdr:y>
    </cdr:from>
    <cdr:to>
      <cdr:x>0.97318</cdr:x>
      <cdr:y>0.99771</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55 of 75</a:t>
          </a:r>
        </a:p>
      </cdr:txBody>
    </cdr:sp>
  </cdr:relSizeAnchor>
</c:userShapes>
</file>

<file path=ppt/drawings/drawing56.xml><?xml version="1.0" encoding="utf-8"?>
<c:userShapes xmlns:c="http://schemas.openxmlformats.org/drawingml/2006/chart">
  <cdr:relSizeAnchor xmlns:cdr="http://schemas.openxmlformats.org/drawingml/2006/chartDrawing">
    <cdr:from>
      <cdr:x>0.05278</cdr:x>
      <cdr:y>0.19444</cdr:y>
    </cdr:from>
    <cdr:to>
      <cdr:x>0.08056</cdr:x>
      <cdr:y>0.31019</cdr:y>
    </cdr:to>
    <cdr:sp macro="" textlink="">
      <cdr:nvSpPr>
        <cdr:cNvPr id="2" name="y1"/>
        <cdr:cNvSpPr txBox="1"/>
      </cdr:nvSpPr>
      <cdr:spPr>
        <a:xfrm xmlns:a="http://schemas.openxmlformats.org/drawingml/2006/main">
          <a:off x="241300" y="5334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0.19444</cdr:y>
    </cdr:from>
    <cdr:to>
      <cdr:x>0.30278</cdr:x>
      <cdr:y>0.31019</cdr:y>
    </cdr:to>
    <cdr:sp macro="" textlink="">
      <cdr:nvSpPr>
        <cdr:cNvPr id="3" name="yt1"/>
        <cdr:cNvSpPr txBox="1"/>
      </cdr:nvSpPr>
      <cdr:spPr>
        <a:xfrm xmlns:a="http://schemas.openxmlformats.org/drawingml/2006/main">
          <a:off x="368300" y="5334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In the school building</a:t>
          </a:r>
        </a:p>
      </cdr:txBody>
    </cdr:sp>
  </cdr:relSizeAnchor>
  <cdr:relSizeAnchor xmlns:cdr="http://schemas.openxmlformats.org/drawingml/2006/chartDrawing">
    <cdr:from>
      <cdr:x>0.05278</cdr:x>
      <cdr:y>0.31944</cdr:y>
    </cdr:from>
    <cdr:to>
      <cdr:x>0.08056</cdr:x>
      <cdr:y>0.43519</cdr:y>
    </cdr:to>
    <cdr:sp macro="" textlink="">
      <cdr:nvSpPr>
        <cdr:cNvPr id="4" name="y2"/>
        <cdr:cNvSpPr txBox="1"/>
      </cdr:nvSpPr>
      <cdr:spPr>
        <a:xfrm xmlns:a="http://schemas.openxmlformats.org/drawingml/2006/main">
          <a:off x="241300" y="8763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0.31944</cdr:y>
    </cdr:from>
    <cdr:to>
      <cdr:x>0.30278</cdr:x>
      <cdr:y>0.43519</cdr:y>
    </cdr:to>
    <cdr:sp macro="" textlink="">
      <cdr:nvSpPr>
        <cdr:cNvPr id="5" name="yt2"/>
        <cdr:cNvSpPr txBox="1"/>
      </cdr:nvSpPr>
      <cdr:spPr>
        <a:xfrm xmlns:a="http://schemas.openxmlformats.org/drawingml/2006/main">
          <a:off x="368300" y="8763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On school grounds including on the outside of the school building, on playing fields, or other areas of the campus</a:t>
          </a:r>
        </a:p>
      </cdr:txBody>
    </cdr:sp>
  </cdr:relSizeAnchor>
  <cdr:relSizeAnchor xmlns:cdr="http://schemas.openxmlformats.org/drawingml/2006/chartDrawing">
    <cdr:from>
      <cdr:x>0.05278</cdr:x>
      <cdr:y>0.44444</cdr:y>
    </cdr:from>
    <cdr:to>
      <cdr:x>0.08056</cdr:x>
      <cdr:y>0.56019</cdr:y>
    </cdr:to>
    <cdr:sp macro="" textlink="">
      <cdr:nvSpPr>
        <cdr:cNvPr id="6" name="y3"/>
        <cdr:cNvSpPr txBox="1"/>
      </cdr:nvSpPr>
      <cdr:spPr>
        <a:xfrm xmlns:a="http://schemas.openxmlformats.org/drawingml/2006/main">
          <a:off x="241300" y="1219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0.08056</cdr:x>
      <cdr:y>0.44444</cdr:y>
    </cdr:from>
    <cdr:to>
      <cdr:x>0.30278</cdr:x>
      <cdr:y>0.56019</cdr:y>
    </cdr:to>
    <cdr:sp macro="" textlink="">
      <cdr:nvSpPr>
        <cdr:cNvPr id="7" name="yt3"/>
        <cdr:cNvSpPr txBox="1"/>
      </cdr:nvSpPr>
      <cdr:spPr>
        <a:xfrm xmlns:a="http://schemas.openxmlformats.org/drawingml/2006/main">
          <a:off x="368300" y="1219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On school buses or other vehicles used to transport students</a:t>
          </a:r>
        </a:p>
      </cdr:txBody>
    </cdr:sp>
  </cdr:relSizeAnchor>
  <cdr:relSizeAnchor xmlns:cdr="http://schemas.openxmlformats.org/drawingml/2006/chartDrawing">
    <cdr:from>
      <cdr:x>0.05278</cdr:x>
      <cdr:y>0.58333</cdr:y>
    </cdr:from>
    <cdr:to>
      <cdr:x>0.08056</cdr:x>
      <cdr:y>0.69907</cdr:y>
    </cdr:to>
    <cdr:sp macro="" textlink="">
      <cdr:nvSpPr>
        <cdr:cNvPr id="8" name="y4"/>
        <cdr:cNvSpPr txBox="1"/>
      </cdr:nvSpPr>
      <cdr:spPr>
        <a:xfrm xmlns:a="http://schemas.openxmlformats.org/drawingml/2006/main">
          <a:off x="241300" y="1600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a:t>
          </a:r>
        </a:p>
      </cdr:txBody>
    </cdr:sp>
  </cdr:relSizeAnchor>
  <cdr:relSizeAnchor xmlns:cdr="http://schemas.openxmlformats.org/drawingml/2006/chartDrawing">
    <cdr:from>
      <cdr:x>0.08056</cdr:x>
      <cdr:y>0.58333</cdr:y>
    </cdr:from>
    <cdr:to>
      <cdr:x>0.30278</cdr:x>
      <cdr:y>0.69907</cdr:y>
    </cdr:to>
    <cdr:sp macro="" textlink="">
      <cdr:nvSpPr>
        <cdr:cNvPr id="9" name="yt4"/>
        <cdr:cNvSpPr txBox="1"/>
      </cdr:nvSpPr>
      <cdr:spPr>
        <a:xfrm xmlns:a="http://schemas.openxmlformats.org/drawingml/2006/main">
          <a:off x="368300" y="1600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In school publications (e.g., newsletters, newspapers, web sites, or other school publications)</a:t>
          </a:r>
        </a:p>
      </cdr:txBody>
    </cdr:sp>
  </cdr:relSizeAnchor>
  <cdr:relSizeAnchor xmlns:cdr="http://schemas.openxmlformats.org/drawingml/2006/chartDrawing">
    <cdr:from>
      <cdr:x>0.05278</cdr:x>
      <cdr:y>0.71296</cdr:y>
    </cdr:from>
    <cdr:to>
      <cdr:x>0.08056</cdr:x>
      <cdr:y>0.8287</cdr:y>
    </cdr:to>
    <cdr:sp macro="" textlink="">
      <cdr:nvSpPr>
        <cdr:cNvPr id="10" name="y5"/>
        <cdr:cNvSpPr txBox="1"/>
      </cdr:nvSpPr>
      <cdr:spPr>
        <a:xfrm xmlns:a="http://schemas.openxmlformats.org/drawingml/2006/main">
          <a:off x="241300" y="19558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a:t>
          </a:r>
        </a:p>
      </cdr:txBody>
    </cdr:sp>
  </cdr:relSizeAnchor>
  <cdr:relSizeAnchor xmlns:cdr="http://schemas.openxmlformats.org/drawingml/2006/chartDrawing">
    <cdr:from>
      <cdr:x>0.08056</cdr:x>
      <cdr:y>0.71296</cdr:y>
    </cdr:from>
    <cdr:to>
      <cdr:x>0.30278</cdr:x>
      <cdr:y>0.8287</cdr:y>
    </cdr:to>
    <cdr:sp macro="" textlink="">
      <cdr:nvSpPr>
        <cdr:cNvPr id="11" name="yt5"/>
        <cdr:cNvSpPr txBox="1"/>
      </cdr:nvSpPr>
      <cdr:spPr>
        <a:xfrm xmlns:a="http://schemas.openxmlformats.org/drawingml/2006/main">
          <a:off x="368300" y="19558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In curricula or other educational materials (including assignment books, school supplies, book covers, and electronic media)</a:t>
          </a:r>
        </a:p>
      </cdr:txBody>
    </cdr:sp>
  </cdr:relSizeAnchor>
  <cdr:relSizeAnchor xmlns:cdr="http://schemas.openxmlformats.org/drawingml/2006/chartDrawing">
    <cdr:from>
      <cdr:x>0.02052</cdr:x>
      <cdr:y>0.02828</cdr:y>
    </cdr:from>
    <cdr:to>
      <cdr:x>0.04983</cdr:x>
      <cdr:y>0.10906</cdr:y>
    </cdr:to>
    <cdr:sp macro="" textlink="">
      <cdr:nvSpPr>
        <cdr:cNvPr id="1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36.</a:t>
          </a:r>
        </a:p>
      </cdr:txBody>
    </cdr:sp>
  </cdr:relSizeAnchor>
  <cdr:relSizeAnchor xmlns:cdr="http://schemas.openxmlformats.org/drawingml/2006/chartDrawing">
    <cdr:from>
      <cdr:x>0.04983</cdr:x>
      <cdr:y>0.02828</cdr:y>
    </cdr:from>
    <cdr:to>
      <cdr:x>0.97318</cdr:x>
      <cdr:y>0.10906</cdr:y>
    </cdr:to>
    <cdr:sp macro="" textlink="">
      <cdr:nvSpPr>
        <cdr:cNvPr id="1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prohibit advertisements for candy, fast food restaurants, or soft drinks in the following locations.</a:t>
          </a:r>
        </a:p>
      </cdr:txBody>
    </cdr:sp>
  </cdr:relSizeAnchor>
  <cdr:relSizeAnchor xmlns:cdr="http://schemas.openxmlformats.org/drawingml/2006/chartDrawing">
    <cdr:from>
      <cdr:x>0.02052</cdr:x>
      <cdr:y>0.91693</cdr:y>
    </cdr:from>
    <cdr:to>
      <cdr:x>0.97318</cdr:x>
      <cdr:y>0.99771</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56 of 75</a:t>
          </a:r>
        </a:p>
      </cdr:txBody>
    </cdr:sp>
  </cdr:relSizeAnchor>
</c:userShapes>
</file>

<file path=ppt/drawings/drawing57.xml><?xml version="1.0" encoding="utf-8"?>
<c:userShapes xmlns:c="http://schemas.openxmlformats.org/drawingml/2006/chart">
  <cdr:relSizeAnchor xmlns:cdr="http://schemas.openxmlformats.org/drawingml/2006/chartDrawing">
    <cdr:from>
      <cdr:x>0.05278</cdr:x>
      <cdr:y>0.22685</cdr:y>
    </cdr:from>
    <cdr:to>
      <cdr:x>0.08056</cdr:x>
      <cdr:y>0.36574</cdr:y>
    </cdr:to>
    <cdr:sp macro="" textlink="">
      <cdr:nvSpPr>
        <cdr:cNvPr id="2" name="y1"/>
        <cdr:cNvSpPr txBox="1"/>
      </cdr:nvSpPr>
      <cdr:spPr>
        <a:xfrm xmlns:a="http://schemas.openxmlformats.org/drawingml/2006/main">
          <a:off x="241300" y="622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0.22685</cdr:y>
    </cdr:from>
    <cdr:to>
      <cdr:x>0.30278</cdr:x>
      <cdr:y>0.36574</cdr:y>
    </cdr:to>
    <cdr:sp macro="" textlink="">
      <cdr:nvSpPr>
        <cdr:cNvPr id="3" name="yt1"/>
        <cdr:cNvSpPr txBox="1"/>
      </cdr:nvSpPr>
      <cdr:spPr>
        <a:xfrm xmlns:a="http://schemas.openxmlformats.org/drawingml/2006/main">
          <a:off x="368300" y="622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Yes, in all locations</a:t>
          </a:r>
        </a:p>
      </cdr:txBody>
    </cdr:sp>
  </cdr:relSizeAnchor>
  <cdr:relSizeAnchor xmlns:cdr="http://schemas.openxmlformats.org/drawingml/2006/chartDrawing">
    <cdr:from>
      <cdr:x>0.05278</cdr:x>
      <cdr:y>0.45833</cdr:y>
    </cdr:from>
    <cdr:to>
      <cdr:x>0.08056</cdr:x>
      <cdr:y>0.59722</cdr:y>
    </cdr:to>
    <cdr:sp macro="" textlink="">
      <cdr:nvSpPr>
        <cdr:cNvPr id="4" name="y2"/>
        <cdr:cNvSpPr txBox="1"/>
      </cdr:nvSpPr>
      <cdr:spPr>
        <a:xfrm xmlns:a="http://schemas.openxmlformats.org/drawingml/2006/main">
          <a:off x="241300" y="1257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0.45833</cdr:y>
    </cdr:from>
    <cdr:to>
      <cdr:x>0.30278</cdr:x>
      <cdr:y>0.59722</cdr:y>
    </cdr:to>
    <cdr:sp macro="" textlink="">
      <cdr:nvSpPr>
        <cdr:cNvPr id="5" name="yt2"/>
        <cdr:cNvSpPr txBox="1"/>
      </cdr:nvSpPr>
      <cdr:spPr>
        <a:xfrm xmlns:a="http://schemas.openxmlformats.org/drawingml/2006/main">
          <a:off x="368300" y="1257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Yes, in certain locations</a:t>
          </a:r>
        </a:p>
      </cdr:txBody>
    </cdr:sp>
  </cdr:relSizeAnchor>
  <cdr:relSizeAnchor xmlns:cdr="http://schemas.openxmlformats.org/drawingml/2006/chartDrawing">
    <cdr:from>
      <cdr:x>0.05278</cdr:x>
      <cdr:y>0.67593</cdr:y>
    </cdr:from>
    <cdr:to>
      <cdr:x>0.08056</cdr:x>
      <cdr:y>0.81481</cdr:y>
    </cdr:to>
    <cdr:sp macro="" textlink="">
      <cdr:nvSpPr>
        <cdr:cNvPr id="6" name="y3"/>
        <cdr:cNvSpPr txBox="1"/>
      </cdr:nvSpPr>
      <cdr:spPr>
        <a:xfrm xmlns:a="http://schemas.openxmlformats.org/drawingml/2006/main">
          <a:off x="241300" y="1854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0.08056</cdr:x>
      <cdr:y>0.67593</cdr:y>
    </cdr:from>
    <cdr:to>
      <cdr:x>0.30278</cdr:x>
      <cdr:y>0.81481</cdr:y>
    </cdr:to>
    <cdr:sp macro="" textlink="">
      <cdr:nvSpPr>
        <cdr:cNvPr id="7" name="yt3"/>
        <cdr:cNvSpPr txBox="1"/>
      </cdr:nvSpPr>
      <cdr:spPr>
        <a:xfrm xmlns:a="http://schemas.openxmlformats.org/drawingml/2006/main">
          <a:off x="368300" y="1854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No</a:t>
          </a:r>
        </a:p>
      </cdr:txBody>
    </cdr:sp>
  </cdr:relSizeAnchor>
  <cdr:relSizeAnchor xmlns:cdr="http://schemas.openxmlformats.org/drawingml/2006/chartDrawing">
    <cdr:from>
      <cdr:x>0.02052</cdr:x>
      <cdr:y>0.02828</cdr:y>
    </cdr:from>
    <cdr:to>
      <cdr:x>0.04983</cdr:x>
      <cdr:y>0.10906</cdr:y>
    </cdr:to>
    <cdr:sp macro="" textlink="">
      <cdr:nvSpPr>
        <cdr:cNvPr id="8"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37.</a:t>
          </a:r>
        </a:p>
      </cdr:txBody>
    </cdr:sp>
  </cdr:relSizeAnchor>
  <cdr:relSizeAnchor xmlns:cdr="http://schemas.openxmlformats.org/drawingml/2006/chartDrawing">
    <cdr:from>
      <cdr:x>0.04983</cdr:x>
      <cdr:y>0.02828</cdr:y>
    </cdr:from>
    <cdr:to>
      <cdr:x>0.97318</cdr:x>
      <cdr:y>0.10906</cdr:y>
    </cdr:to>
    <cdr:sp macro="" textlink="">
      <cdr:nvSpPr>
        <cdr:cNvPr id="9"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permit students to have a drinking water bottle with them during the school day.</a:t>
          </a:r>
        </a:p>
      </cdr:txBody>
    </cdr:sp>
  </cdr:relSizeAnchor>
  <cdr:relSizeAnchor xmlns:cdr="http://schemas.openxmlformats.org/drawingml/2006/chartDrawing">
    <cdr:from>
      <cdr:x>0.02052</cdr:x>
      <cdr:y>0.91693</cdr:y>
    </cdr:from>
    <cdr:to>
      <cdr:x>0.97318</cdr:x>
      <cdr:y>0.99771</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57 of 75</a:t>
          </a:r>
        </a:p>
      </cdr:txBody>
    </cdr:sp>
  </cdr:relSizeAnchor>
</c:userShapes>
</file>

<file path=ppt/drawings/drawing58.xml><?xml version="1.0" encoding="utf-8"?>
<c:userShapes xmlns:c="http://schemas.openxmlformats.org/drawingml/2006/chart">
  <cdr:relSizeAnchor xmlns:cdr="http://schemas.openxmlformats.org/drawingml/2006/chartDrawing">
    <cdr:from>
      <cdr:x>0.01362</cdr:x>
      <cdr:y>0.02949</cdr:y>
    </cdr:from>
    <cdr:to>
      <cdr:x>0.04983</cdr:x>
      <cdr:y>0.10906</cdr:y>
    </cdr:to>
    <cdr:sp macro="" textlink="">
      <cdr:nvSpPr>
        <cdr:cNvPr id="2" name="PageQ"/>
        <cdr:cNvSpPr txBox="1"/>
      </cdr:nvSpPr>
      <cdr:spPr>
        <a:xfrm xmlns:a="http://schemas.openxmlformats.org/drawingml/2006/main">
          <a:off x="118009" y="185442"/>
          <a:ext cx="313779" cy="500348"/>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37N.</a:t>
          </a:r>
        </a:p>
      </cdr:txBody>
    </cdr:sp>
  </cdr:relSizeAnchor>
  <cdr:relSizeAnchor xmlns:cdr="http://schemas.openxmlformats.org/drawingml/2006/chartDrawing">
    <cdr:from>
      <cdr:x>0.04983</cdr:x>
      <cdr:y>0.02828</cdr:y>
    </cdr:from>
    <cdr:to>
      <cdr:x>0.97374</cdr:x>
      <cdr:y>0.13271</cdr:y>
    </cdr:to>
    <cdr:sp macro="" textlink="">
      <cdr:nvSpPr>
        <cdr:cNvPr id="3" name="PageTitle"/>
        <cdr:cNvSpPr txBox="1"/>
      </cdr:nvSpPr>
      <cdr:spPr>
        <a:xfrm xmlns:a="http://schemas.openxmlformats.org/drawingml/2006/main">
          <a:off x="431787" y="177829"/>
          <a:ext cx="8005845" cy="656661"/>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permit students to have a drinking water bottle with them in either all locations or certain locations during the school day.</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58 of 75</a:t>
          </a:r>
        </a:p>
      </cdr:txBody>
    </cdr:sp>
  </cdr:relSizeAnchor>
</c:userShapes>
</file>

<file path=ppt/drawings/drawing59.xml><?xml version="1.0" encoding="utf-8"?>
<c:userShapes xmlns:c="http://schemas.openxmlformats.org/drawingml/2006/chart">
  <cdr:relSizeAnchor xmlns:cdr="http://schemas.openxmlformats.org/drawingml/2006/chartDrawing">
    <cdr:from>
      <cdr:x>0.05278</cdr:x>
      <cdr:y>0.19444</cdr:y>
    </cdr:from>
    <cdr:to>
      <cdr:x>0.08056</cdr:x>
      <cdr:y>0.31019</cdr:y>
    </cdr:to>
    <cdr:sp macro="" textlink="">
      <cdr:nvSpPr>
        <cdr:cNvPr id="2" name="y1"/>
        <cdr:cNvSpPr txBox="1"/>
      </cdr:nvSpPr>
      <cdr:spPr>
        <a:xfrm xmlns:a="http://schemas.openxmlformats.org/drawingml/2006/main">
          <a:off x="241300" y="5334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0.19444</cdr:y>
    </cdr:from>
    <cdr:to>
      <cdr:x>0.30278</cdr:x>
      <cdr:y>0.31019</cdr:y>
    </cdr:to>
    <cdr:sp macro="" textlink="">
      <cdr:nvSpPr>
        <cdr:cNvPr id="3" name="yt1"/>
        <cdr:cNvSpPr txBox="1"/>
      </cdr:nvSpPr>
      <cdr:spPr>
        <a:xfrm xmlns:a="http://schemas.openxmlformats.org/drawingml/2006/main">
          <a:off x="368300" y="5334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Cafeteria during breakfast</a:t>
          </a:r>
        </a:p>
      </cdr:txBody>
    </cdr:sp>
  </cdr:relSizeAnchor>
  <cdr:relSizeAnchor xmlns:cdr="http://schemas.openxmlformats.org/drawingml/2006/chartDrawing">
    <cdr:from>
      <cdr:x>0.05278</cdr:x>
      <cdr:y>0.31944</cdr:y>
    </cdr:from>
    <cdr:to>
      <cdr:x>0.08056</cdr:x>
      <cdr:y>0.43519</cdr:y>
    </cdr:to>
    <cdr:sp macro="" textlink="">
      <cdr:nvSpPr>
        <cdr:cNvPr id="4" name="y2"/>
        <cdr:cNvSpPr txBox="1"/>
      </cdr:nvSpPr>
      <cdr:spPr>
        <a:xfrm xmlns:a="http://schemas.openxmlformats.org/drawingml/2006/main">
          <a:off x="241300" y="8763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0.31944</cdr:y>
    </cdr:from>
    <cdr:to>
      <cdr:x>0.30278</cdr:x>
      <cdr:y>0.43519</cdr:y>
    </cdr:to>
    <cdr:sp macro="" textlink="">
      <cdr:nvSpPr>
        <cdr:cNvPr id="5" name="yt2"/>
        <cdr:cNvSpPr txBox="1"/>
      </cdr:nvSpPr>
      <cdr:spPr>
        <a:xfrm xmlns:a="http://schemas.openxmlformats.org/drawingml/2006/main">
          <a:off x="368300" y="8763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Cafeteria during lunch</a:t>
          </a:r>
        </a:p>
      </cdr:txBody>
    </cdr:sp>
  </cdr:relSizeAnchor>
  <cdr:relSizeAnchor xmlns:cdr="http://schemas.openxmlformats.org/drawingml/2006/chartDrawing">
    <cdr:from>
      <cdr:x>0.05278</cdr:x>
      <cdr:y>0.44444</cdr:y>
    </cdr:from>
    <cdr:to>
      <cdr:x>0.08056</cdr:x>
      <cdr:y>0.56019</cdr:y>
    </cdr:to>
    <cdr:sp macro="" textlink="">
      <cdr:nvSpPr>
        <cdr:cNvPr id="6" name="y3"/>
        <cdr:cNvSpPr txBox="1"/>
      </cdr:nvSpPr>
      <cdr:spPr>
        <a:xfrm xmlns:a="http://schemas.openxmlformats.org/drawingml/2006/main">
          <a:off x="241300" y="1219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0.08056</cdr:x>
      <cdr:y>0.44444</cdr:y>
    </cdr:from>
    <cdr:to>
      <cdr:x>0.30278</cdr:x>
      <cdr:y>0.56019</cdr:y>
    </cdr:to>
    <cdr:sp macro="" textlink="">
      <cdr:nvSpPr>
        <cdr:cNvPr id="7" name="yt3"/>
        <cdr:cNvSpPr txBox="1"/>
      </cdr:nvSpPr>
      <cdr:spPr>
        <a:xfrm xmlns:a="http://schemas.openxmlformats.org/drawingml/2006/main">
          <a:off x="368300" y="1219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Gymnasium or other indoor physical activity facilities</a:t>
          </a:r>
        </a:p>
      </cdr:txBody>
    </cdr:sp>
  </cdr:relSizeAnchor>
  <cdr:relSizeAnchor xmlns:cdr="http://schemas.openxmlformats.org/drawingml/2006/chartDrawing">
    <cdr:from>
      <cdr:x>0.05278</cdr:x>
      <cdr:y>0.58333</cdr:y>
    </cdr:from>
    <cdr:to>
      <cdr:x>0.08056</cdr:x>
      <cdr:y>0.69907</cdr:y>
    </cdr:to>
    <cdr:sp macro="" textlink="">
      <cdr:nvSpPr>
        <cdr:cNvPr id="8" name="y4"/>
        <cdr:cNvSpPr txBox="1"/>
      </cdr:nvSpPr>
      <cdr:spPr>
        <a:xfrm xmlns:a="http://schemas.openxmlformats.org/drawingml/2006/main">
          <a:off x="241300" y="1600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a:t>
          </a:r>
        </a:p>
      </cdr:txBody>
    </cdr:sp>
  </cdr:relSizeAnchor>
  <cdr:relSizeAnchor xmlns:cdr="http://schemas.openxmlformats.org/drawingml/2006/chartDrawing">
    <cdr:from>
      <cdr:x>0.08056</cdr:x>
      <cdr:y>0.58333</cdr:y>
    </cdr:from>
    <cdr:to>
      <cdr:x>0.30278</cdr:x>
      <cdr:y>0.69907</cdr:y>
    </cdr:to>
    <cdr:sp macro="" textlink="">
      <cdr:nvSpPr>
        <cdr:cNvPr id="9" name="yt4"/>
        <cdr:cNvSpPr txBox="1"/>
      </cdr:nvSpPr>
      <cdr:spPr>
        <a:xfrm xmlns:a="http://schemas.openxmlformats.org/drawingml/2006/main">
          <a:off x="368300" y="1600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Outdoor physical activity facilities and sports fields</a:t>
          </a:r>
        </a:p>
      </cdr:txBody>
    </cdr:sp>
  </cdr:relSizeAnchor>
  <cdr:relSizeAnchor xmlns:cdr="http://schemas.openxmlformats.org/drawingml/2006/chartDrawing">
    <cdr:from>
      <cdr:x>0.05278</cdr:x>
      <cdr:y>0.71296</cdr:y>
    </cdr:from>
    <cdr:to>
      <cdr:x>0.08056</cdr:x>
      <cdr:y>0.8287</cdr:y>
    </cdr:to>
    <cdr:sp macro="" textlink="">
      <cdr:nvSpPr>
        <cdr:cNvPr id="10" name="y5"/>
        <cdr:cNvSpPr txBox="1"/>
      </cdr:nvSpPr>
      <cdr:spPr>
        <a:xfrm xmlns:a="http://schemas.openxmlformats.org/drawingml/2006/main">
          <a:off x="241300" y="19558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a:t>
          </a:r>
        </a:p>
      </cdr:txBody>
    </cdr:sp>
  </cdr:relSizeAnchor>
  <cdr:relSizeAnchor xmlns:cdr="http://schemas.openxmlformats.org/drawingml/2006/chartDrawing">
    <cdr:from>
      <cdr:x>0.08056</cdr:x>
      <cdr:y>0.71296</cdr:y>
    </cdr:from>
    <cdr:to>
      <cdr:x>0.30278</cdr:x>
      <cdr:y>0.8287</cdr:y>
    </cdr:to>
    <cdr:sp macro="" textlink="">
      <cdr:nvSpPr>
        <cdr:cNvPr id="11" name="yt5"/>
        <cdr:cNvSpPr txBox="1"/>
      </cdr:nvSpPr>
      <cdr:spPr>
        <a:xfrm xmlns:a="http://schemas.openxmlformats.org/drawingml/2006/main">
          <a:off x="368300" y="19558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Hallways throughout the school</a:t>
          </a:r>
        </a:p>
      </cdr:txBody>
    </cdr:sp>
  </cdr:relSizeAnchor>
  <cdr:relSizeAnchor xmlns:cdr="http://schemas.openxmlformats.org/drawingml/2006/chartDrawing">
    <cdr:from>
      <cdr:x>0.02052</cdr:x>
      <cdr:y>0.02828</cdr:y>
    </cdr:from>
    <cdr:to>
      <cdr:x>0.04983</cdr:x>
      <cdr:y>0.10906</cdr:y>
    </cdr:to>
    <cdr:sp macro="" textlink="">
      <cdr:nvSpPr>
        <cdr:cNvPr id="1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38.</a:t>
          </a:r>
        </a:p>
      </cdr:txBody>
    </cdr:sp>
  </cdr:relSizeAnchor>
  <cdr:relSizeAnchor xmlns:cdr="http://schemas.openxmlformats.org/drawingml/2006/chartDrawing">
    <cdr:from>
      <cdr:x>0.04983</cdr:x>
      <cdr:y>0.02828</cdr:y>
    </cdr:from>
    <cdr:to>
      <cdr:x>0.97318</cdr:x>
      <cdr:y>0.10906</cdr:y>
    </cdr:to>
    <cdr:sp macro="" textlink="">
      <cdr:nvSpPr>
        <cdr:cNvPr id="1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offer a free source of drinking water in the following locations.*</a:t>
          </a:r>
        </a:p>
      </cdr:txBody>
    </cdr:sp>
  </cdr:relSizeAnchor>
  <cdr:relSizeAnchor xmlns:cdr="http://schemas.openxmlformats.org/drawingml/2006/chartDrawing">
    <cdr:from>
      <cdr:x>0.02052</cdr:x>
      <cdr:y>0.91693</cdr:y>
    </cdr:from>
    <cdr:to>
      <cdr:x>0.97318</cdr:x>
      <cdr:y>0.99771</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*Among schools with that location.</a:t>
          </a:r>
        </a:p>
      </cdr:txBody>
    </cdr:sp>
  </cdr:relSizeAnchor>
  <cdr:relSizeAnchor xmlns:cdr="http://schemas.openxmlformats.org/drawingml/2006/chartDrawing">
    <cdr:from>
      <cdr:x>0.89008</cdr:x>
      <cdr:y>0.95961</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59 of 75</a:t>
          </a:r>
        </a:p>
      </cdr:txBody>
    </cdr:sp>
  </cdr:relSizeAnchor>
</c:userShapes>
</file>

<file path=ppt/drawings/drawing6.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4.</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currently have someone who oversees or coordinates school health and safety programs and activities.</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6 of 75</a:t>
          </a:r>
        </a:p>
      </cdr:txBody>
    </cdr:sp>
  </cdr:relSizeAnchor>
</c:userShapes>
</file>

<file path=ppt/drawings/drawing60.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39.</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have a full-time registered nurse who provides health services to students.</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60 of 75</a:t>
          </a:r>
        </a:p>
      </cdr:txBody>
    </cdr:sp>
  </cdr:relSizeAnchor>
</c:userShapes>
</file>

<file path=ppt/drawings/drawing61.xml><?xml version="1.0" encoding="utf-8"?>
<c:userShapes xmlns:c="http://schemas.openxmlformats.org/drawingml/2006/chart">
  <cdr:relSizeAnchor xmlns:cdr="http://schemas.openxmlformats.org/drawingml/2006/chartDrawing">
    <cdr:from>
      <cdr:x>0.05278</cdr:x>
      <cdr:y>0.19444</cdr:y>
    </cdr:from>
    <cdr:to>
      <cdr:x>0.08056</cdr:x>
      <cdr:y>0.31019</cdr:y>
    </cdr:to>
    <cdr:sp macro="" textlink="">
      <cdr:nvSpPr>
        <cdr:cNvPr id="2" name="y1"/>
        <cdr:cNvSpPr txBox="1"/>
      </cdr:nvSpPr>
      <cdr:spPr>
        <a:xfrm xmlns:a="http://schemas.openxmlformats.org/drawingml/2006/main">
          <a:off x="241300" y="5334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0.19444</cdr:y>
    </cdr:from>
    <cdr:to>
      <cdr:x>0.30278</cdr:x>
      <cdr:y>0.31019</cdr:y>
    </cdr:to>
    <cdr:sp macro="" textlink="">
      <cdr:nvSpPr>
        <cdr:cNvPr id="3" name="yt1"/>
        <cdr:cNvSpPr txBox="1"/>
      </cdr:nvSpPr>
      <cdr:spPr>
        <a:xfrm xmlns:a="http://schemas.openxmlformats.org/drawingml/2006/main">
          <a:off x="368300" y="5334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HIV testing</a:t>
          </a:r>
        </a:p>
      </cdr:txBody>
    </cdr:sp>
  </cdr:relSizeAnchor>
  <cdr:relSizeAnchor xmlns:cdr="http://schemas.openxmlformats.org/drawingml/2006/chartDrawing">
    <cdr:from>
      <cdr:x>0.05278</cdr:x>
      <cdr:y>0.31944</cdr:y>
    </cdr:from>
    <cdr:to>
      <cdr:x>0.08056</cdr:x>
      <cdr:y>0.43519</cdr:y>
    </cdr:to>
    <cdr:sp macro="" textlink="">
      <cdr:nvSpPr>
        <cdr:cNvPr id="4" name="y2"/>
        <cdr:cNvSpPr txBox="1"/>
      </cdr:nvSpPr>
      <cdr:spPr>
        <a:xfrm xmlns:a="http://schemas.openxmlformats.org/drawingml/2006/main">
          <a:off x="241300" y="8763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0.31944</cdr:y>
    </cdr:from>
    <cdr:to>
      <cdr:x>0.30278</cdr:x>
      <cdr:y>0.43519</cdr:y>
    </cdr:to>
    <cdr:sp macro="" textlink="">
      <cdr:nvSpPr>
        <cdr:cNvPr id="5" name="yt2"/>
        <cdr:cNvSpPr txBox="1"/>
      </cdr:nvSpPr>
      <cdr:spPr>
        <a:xfrm xmlns:a="http://schemas.openxmlformats.org/drawingml/2006/main">
          <a:off x="368300" y="8763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HIV treatment</a:t>
          </a:r>
        </a:p>
      </cdr:txBody>
    </cdr:sp>
  </cdr:relSizeAnchor>
  <cdr:relSizeAnchor xmlns:cdr="http://schemas.openxmlformats.org/drawingml/2006/chartDrawing">
    <cdr:from>
      <cdr:x>0.05278</cdr:x>
      <cdr:y>0.44444</cdr:y>
    </cdr:from>
    <cdr:to>
      <cdr:x>0.08056</cdr:x>
      <cdr:y>0.56019</cdr:y>
    </cdr:to>
    <cdr:sp macro="" textlink="">
      <cdr:nvSpPr>
        <cdr:cNvPr id="6" name="y3"/>
        <cdr:cNvSpPr txBox="1"/>
      </cdr:nvSpPr>
      <cdr:spPr>
        <a:xfrm xmlns:a="http://schemas.openxmlformats.org/drawingml/2006/main">
          <a:off x="241300" y="1219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0.08056</cdr:x>
      <cdr:y>0.44444</cdr:y>
    </cdr:from>
    <cdr:to>
      <cdr:x>0.30278</cdr:x>
      <cdr:y>0.56019</cdr:y>
    </cdr:to>
    <cdr:sp macro="" textlink="">
      <cdr:nvSpPr>
        <cdr:cNvPr id="7" name="yt3"/>
        <cdr:cNvSpPr txBox="1"/>
      </cdr:nvSpPr>
      <cdr:spPr>
        <a:xfrm xmlns:a="http://schemas.openxmlformats.org/drawingml/2006/main">
          <a:off x="368300" y="1219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STD testing</a:t>
          </a:r>
        </a:p>
      </cdr:txBody>
    </cdr:sp>
  </cdr:relSizeAnchor>
  <cdr:relSizeAnchor xmlns:cdr="http://schemas.openxmlformats.org/drawingml/2006/chartDrawing">
    <cdr:from>
      <cdr:x>0.05278</cdr:x>
      <cdr:y>0.58333</cdr:y>
    </cdr:from>
    <cdr:to>
      <cdr:x>0.08056</cdr:x>
      <cdr:y>0.69907</cdr:y>
    </cdr:to>
    <cdr:sp macro="" textlink="">
      <cdr:nvSpPr>
        <cdr:cNvPr id="8" name="y4"/>
        <cdr:cNvSpPr txBox="1"/>
      </cdr:nvSpPr>
      <cdr:spPr>
        <a:xfrm xmlns:a="http://schemas.openxmlformats.org/drawingml/2006/main">
          <a:off x="241300" y="1600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a:t>
          </a:r>
        </a:p>
      </cdr:txBody>
    </cdr:sp>
  </cdr:relSizeAnchor>
  <cdr:relSizeAnchor xmlns:cdr="http://schemas.openxmlformats.org/drawingml/2006/chartDrawing">
    <cdr:from>
      <cdr:x>0.08056</cdr:x>
      <cdr:y>0.58333</cdr:y>
    </cdr:from>
    <cdr:to>
      <cdr:x>0.30278</cdr:x>
      <cdr:y>0.69907</cdr:y>
    </cdr:to>
    <cdr:sp macro="" textlink="">
      <cdr:nvSpPr>
        <cdr:cNvPr id="9" name="yt4"/>
        <cdr:cNvSpPr txBox="1"/>
      </cdr:nvSpPr>
      <cdr:spPr>
        <a:xfrm xmlns:a="http://schemas.openxmlformats.org/drawingml/2006/main">
          <a:off x="368300" y="1600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STD treatment</a:t>
          </a:r>
        </a:p>
      </cdr:txBody>
    </cdr:sp>
  </cdr:relSizeAnchor>
  <cdr:relSizeAnchor xmlns:cdr="http://schemas.openxmlformats.org/drawingml/2006/chartDrawing">
    <cdr:from>
      <cdr:x>0.05278</cdr:x>
      <cdr:y>0.71296</cdr:y>
    </cdr:from>
    <cdr:to>
      <cdr:x>0.08056</cdr:x>
      <cdr:y>0.8287</cdr:y>
    </cdr:to>
    <cdr:sp macro="" textlink="">
      <cdr:nvSpPr>
        <cdr:cNvPr id="10" name="y5"/>
        <cdr:cNvSpPr txBox="1"/>
      </cdr:nvSpPr>
      <cdr:spPr>
        <a:xfrm xmlns:a="http://schemas.openxmlformats.org/drawingml/2006/main">
          <a:off x="241300" y="19558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a:t>
          </a:r>
        </a:p>
      </cdr:txBody>
    </cdr:sp>
  </cdr:relSizeAnchor>
  <cdr:relSizeAnchor xmlns:cdr="http://schemas.openxmlformats.org/drawingml/2006/chartDrawing">
    <cdr:from>
      <cdr:x>0.08056</cdr:x>
      <cdr:y>0.71296</cdr:y>
    </cdr:from>
    <cdr:to>
      <cdr:x>0.30278</cdr:x>
      <cdr:y>0.8287</cdr:y>
    </cdr:to>
    <cdr:sp macro="" textlink="">
      <cdr:nvSpPr>
        <cdr:cNvPr id="11" name="yt5"/>
        <cdr:cNvSpPr txBox="1"/>
      </cdr:nvSpPr>
      <cdr:spPr>
        <a:xfrm xmlns:a="http://schemas.openxmlformats.org/drawingml/2006/main">
          <a:off x="368300" y="19558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Pregnancy testing</a:t>
          </a:r>
        </a:p>
      </cdr:txBody>
    </cdr:sp>
  </cdr:relSizeAnchor>
  <cdr:relSizeAnchor xmlns:cdr="http://schemas.openxmlformats.org/drawingml/2006/chartDrawing">
    <cdr:from>
      <cdr:x>0.02052</cdr:x>
      <cdr:y>0.02828</cdr:y>
    </cdr:from>
    <cdr:to>
      <cdr:x>0.04983</cdr:x>
      <cdr:y>0.10906</cdr:y>
    </cdr:to>
    <cdr:sp macro="" textlink="">
      <cdr:nvSpPr>
        <cdr:cNvPr id="1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40.</a:t>
          </a:r>
        </a:p>
      </cdr:txBody>
    </cdr:sp>
  </cdr:relSizeAnchor>
  <cdr:relSizeAnchor xmlns:cdr="http://schemas.openxmlformats.org/drawingml/2006/chartDrawing">
    <cdr:from>
      <cdr:x>0.04983</cdr:x>
      <cdr:y>0.02828</cdr:y>
    </cdr:from>
    <cdr:to>
      <cdr:x>0.97318</cdr:x>
      <cdr:y>0.10906</cdr:y>
    </cdr:to>
    <cdr:sp macro="" textlink="">
      <cdr:nvSpPr>
        <cdr:cNvPr id="1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provide the following services to students.</a:t>
          </a:r>
        </a:p>
      </cdr:txBody>
    </cdr:sp>
  </cdr:relSizeAnchor>
  <cdr:relSizeAnchor xmlns:cdr="http://schemas.openxmlformats.org/drawingml/2006/chartDrawing">
    <cdr:from>
      <cdr:x>0.02052</cdr:x>
      <cdr:y>0.91693</cdr:y>
    </cdr:from>
    <cdr:to>
      <cdr:x>0.97318</cdr:x>
      <cdr:y>0.99771</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61 of 75</a:t>
          </a:r>
        </a:p>
      </cdr:txBody>
    </cdr:sp>
  </cdr:relSizeAnchor>
</c:userShapes>
</file>

<file path=ppt/drawings/drawing62.xml><?xml version="1.0" encoding="utf-8"?>
<c:userShapes xmlns:c="http://schemas.openxmlformats.org/drawingml/2006/chart">
  <cdr:relSizeAnchor xmlns:cdr="http://schemas.openxmlformats.org/drawingml/2006/chartDrawing">
    <cdr:from>
      <cdr:x>0.05278</cdr:x>
      <cdr:y>0.19444</cdr:y>
    </cdr:from>
    <cdr:to>
      <cdr:x>0.08056</cdr:x>
      <cdr:y>0.31019</cdr:y>
    </cdr:to>
    <cdr:sp macro="" textlink="">
      <cdr:nvSpPr>
        <cdr:cNvPr id="2" name="y1"/>
        <cdr:cNvSpPr txBox="1"/>
      </cdr:nvSpPr>
      <cdr:spPr>
        <a:xfrm xmlns:a="http://schemas.openxmlformats.org/drawingml/2006/main">
          <a:off x="241300" y="5334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a:t>
          </a:r>
        </a:p>
      </cdr:txBody>
    </cdr:sp>
  </cdr:relSizeAnchor>
  <cdr:relSizeAnchor xmlns:cdr="http://schemas.openxmlformats.org/drawingml/2006/chartDrawing">
    <cdr:from>
      <cdr:x>0.08056</cdr:x>
      <cdr:y>0.19444</cdr:y>
    </cdr:from>
    <cdr:to>
      <cdr:x>0.30278</cdr:x>
      <cdr:y>0.31019</cdr:y>
    </cdr:to>
    <cdr:sp macro="" textlink="">
      <cdr:nvSpPr>
        <cdr:cNvPr id="3" name="yt1"/>
        <cdr:cNvSpPr txBox="1"/>
      </cdr:nvSpPr>
      <cdr:spPr>
        <a:xfrm xmlns:a="http://schemas.openxmlformats.org/drawingml/2006/main">
          <a:off x="368300" y="5334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Provision of condoms</a:t>
          </a:r>
        </a:p>
      </cdr:txBody>
    </cdr:sp>
  </cdr:relSizeAnchor>
  <cdr:relSizeAnchor xmlns:cdr="http://schemas.openxmlformats.org/drawingml/2006/chartDrawing">
    <cdr:from>
      <cdr:x>0.05278</cdr:x>
      <cdr:y>0.31944</cdr:y>
    </cdr:from>
    <cdr:to>
      <cdr:x>0.08056</cdr:x>
      <cdr:y>0.43519</cdr:y>
    </cdr:to>
    <cdr:sp macro="" textlink="">
      <cdr:nvSpPr>
        <cdr:cNvPr id="4" name="y2"/>
        <cdr:cNvSpPr txBox="1"/>
      </cdr:nvSpPr>
      <cdr:spPr>
        <a:xfrm xmlns:a="http://schemas.openxmlformats.org/drawingml/2006/main">
          <a:off x="241300" y="8763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g.</a:t>
          </a:r>
        </a:p>
      </cdr:txBody>
    </cdr:sp>
  </cdr:relSizeAnchor>
  <cdr:relSizeAnchor xmlns:cdr="http://schemas.openxmlformats.org/drawingml/2006/chartDrawing">
    <cdr:from>
      <cdr:x>0.08056</cdr:x>
      <cdr:y>0.31944</cdr:y>
    </cdr:from>
    <cdr:to>
      <cdr:x>0.30278</cdr:x>
      <cdr:y>0.43519</cdr:y>
    </cdr:to>
    <cdr:sp macro="" textlink="">
      <cdr:nvSpPr>
        <cdr:cNvPr id="5" name="yt2"/>
        <cdr:cNvSpPr txBox="1"/>
      </cdr:nvSpPr>
      <cdr:spPr>
        <a:xfrm xmlns:a="http://schemas.openxmlformats.org/drawingml/2006/main">
          <a:off x="368300" y="8763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Provision of condom-compatible lubricants (i.e., water- or silicone-based)</a:t>
          </a:r>
        </a:p>
      </cdr:txBody>
    </cdr:sp>
  </cdr:relSizeAnchor>
  <cdr:relSizeAnchor xmlns:cdr="http://schemas.openxmlformats.org/drawingml/2006/chartDrawing">
    <cdr:from>
      <cdr:x>0.05278</cdr:x>
      <cdr:y>0.44444</cdr:y>
    </cdr:from>
    <cdr:to>
      <cdr:x>0.08056</cdr:x>
      <cdr:y>0.56019</cdr:y>
    </cdr:to>
    <cdr:sp macro="" textlink="">
      <cdr:nvSpPr>
        <cdr:cNvPr id="6" name="y3"/>
        <cdr:cNvSpPr txBox="1"/>
      </cdr:nvSpPr>
      <cdr:spPr>
        <a:xfrm xmlns:a="http://schemas.openxmlformats.org/drawingml/2006/main">
          <a:off x="241300" y="1219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h.</a:t>
          </a:r>
        </a:p>
      </cdr:txBody>
    </cdr:sp>
  </cdr:relSizeAnchor>
  <cdr:relSizeAnchor xmlns:cdr="http://schemas.openxmlformats.org/drawingml/2006/chartDrawing">
    <cdr:from>
      <cdr:x>0.08056</cdr:x>
      <cdr:y>0.44444</cdr:y>
    </cdr:from>
    <cdr:to>
      <cdr:x>0.30278</cdr:x>
      <cdr:y>0.56019</cdr:y>
    </cdr:to>
    <cdr:sp macro="" textlink="">
      <cdr:nvSpPr>
        <cdr:cNvPr id="7" name="yt3"/>
        <cdr:cNvSpPr txBox="1"/>
      </cdr:nvSpPr>
      <cdr:spPr>
        <a:xfrm xmlns:a="http://schemas.openxmlformats.org/drawingml/2006/main">
          <a:off x="368300" y="1219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Provision of contraceptives other than condoms (e.g., birth control pill, birth control shot, intrauterine device [IUD])</a:t>
          </a:r>
        </a:p>
      </cdr:txBody>
    </cdr:sp>
  </cdr:relSizeAnchor>
  <cdr:relSizeAnchor xmlns:cdr="http://schemas.openxmlformats.org/drawingml/2006/chartDrawing">
    <cdr:from>
      <cdr:x>0.05278</cdr:x>
      <cdr:y>0.58333</cdr:y>
    </cdr:from>
    <cdr:to>
      <cdr:x>0.08056</cdr:x>
      <cdr:y>0.69907</cdr:y>
    </cdr:to>
    <cdr:sp macro="" textlink="">
      <cdr:nvSpPr>
        <cdr:cNvPr id="8" name="y4"/>
        <cdr:cNvSpPr txBox="1"/>
      </cdr:nvSpPr>
      <cdr:spPr>
        <a:xfrm xmlns:a="http://schemas.openxmlformats.org/drawingml/2006/main">
          <a:off x="241300" y="1600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i.</a:t>
          </a:r>
        </a:p>
      </cdr:txBody>
    </cdr:sp>
  </cdr:relSizeAnchor>
  <cdr:relSizeAnchor xmlns:cdr="http://schemas.openxmlformats.org/drawingml/2006/chartDrawing">
    <cdr:from>
      <cdr:x>0.08056</cdr:x>
      <cdr:y>0.58333</cdr:y>
    </cdr:from>
    <cdr:to>
      <cdr:x>0.30278</cdr:x>
      <cdr:y>0.69907</cdr:y>
    </cdr:to>
    <cdr:sp macro="" textlink="">
      <cdr:nvSpPr>
        <cdr:cNvPr id="9" name="yt4"/>
        <cdr:cNvSpPr txBox="1"/>
      </cdr:nvSpPr>
      <cdr:spPr>
        <a:xfrm xmlns:a="http://schemas.openxmlformats.org/drawingml/2006/main">
          <a:off x="368300" y="1600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Prenatal care</a:t>
          </a:r>
        </a:p>
      </cdr:txBody>
    </cdr:sp>
  </cdr:relSizeAnchor>
  <cdr:relSizeAnchor xmlns:cdr="http://schemas.openxmlformats.org/drawingml/2006/chartDrawing">
    <cdr:from>
      <cdr:x>0.05278</cdr:x>
      <cdr:y>0.71296</cdr:y>
    </cdr:from>
    <cdr:to>
      <cdr:x>0.08056</cdr:x>
      <cdr:y>0.8287</cdr:y>
    </cdr:to>
    <cdr:sp macro="" textlink="">
      <cdr:nvSpPr>
        <cdr:cNvPr id="10" name="y5"/>
        <cdr:cNvSpPr txBox="1"/>
      </cdr:nvSpPr>
      <cdr:spPr>
        <a:xfrm xmlns:a="http://schemas.openxmlformats.org/drawingml/2006/main">
          <a:off x="241300" y="19558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j.</a:t>
          </a:r>
        </a:p>
      </cdr:txBody>
    </cdr:sp>
  </cdr:relSizeAnchor>
  <cdr:relSizeAnchor xmlns:cdr="http://schemas.openxmlformats.org/drawingml/2006/chartDrawing">
    <cdr:from>
      <cdr:x>0.08056</cdr:x>
      <cdr:y>0.71296</cdr:y>
    </cdr:from>
    <cdr:to>
      <cdr:x>0.30278</cdr:x>
      <cdr:y>0.8287</cdr:y>
    </cdr:to>
    <cdr:sp macro="" textlink="">
      <cdr:nvSpPr>
        <cdr:cNvPr id="11" name="yt5"/>
        <cdr:cNvSpPr txBox="1"/>
      </cdr:nvSpPr>
      <cdr:spPr>
        <a:xfrm xmlns:a="http://schemas.openxmlformats.org/drawingml/2006/main">
          <a:off x="368300" y="19558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Human papillomavirus (HPV) vaccine administration</a:t>
          </a:r>
        </a:p>
      </cdr:txBody>
    </cdr:sp>
  </cdr:relSizeAnchor>
  <cdr:relSizeAnchor xmlns:cdr="http://schemas.openxmlformats.org/drawingml/2006/chartDrawing">
    <cdr:from>
      <cdr:x>0.02052</cdr:x>
      <cdr:y>0.02828</cdr:y>
    </cdr:from>
    <cdr:to>
      <cdr:x>0.04983</cdr:x>
      <cdr:y>0.10906</cdr:y>
    </cdr:to>
    <cdr:sp macro="" textlink="">
      <cdr:nvSpPr>
        <cdr:cNvPr id="1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40.</a:t>
          </a:r>
        </a:p>
      </cdr:txBody>
    </cdr:sp>
  </cdr:relSizeAnchor>
  <cdr:relSizeAnchor xmlns:cdr="http://schemas.openxmlformats.org/drawingml/2006/chartDrawing">
    <cdr:from>
      <cdr:x>0.04983</cdr:x>
      <cdr:y>0.02828</cdr:y>
    </cdr:from>
    <cdr:to>
      <cdr:x>0.97318</cdr:x>
      <cdr:y>0.10906</cdr:y>
    </cdr:to>
    <cdr:sp macro="" textlink="">
      <cdr:nvSpPr>
        <cdr:cNvPr id="1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provide the following services to students.</a:t>
          </a:r>
        </a:p>
      </cdr:txBody>
    </cdr:sp>
  </cdr:relSizeAnchor>
  <cdr:relSizeAnchor xmlns:cdr="http://schemas.openxmlformats.org/drawingml/2006/chartDrawing">
    <cdr:from>
      <cdr:x>0.02052</cdr:x>
      <cdr:y>0.91693</cdr:y>
    </cdr:from>
    <cdr:to>
      <cdr:x>0.97318</cdr:x>
      <cdr:y>0.99771</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62 of 75</a:t>
          </a:r>
        </a:p>
      </cdr:txBody>
    </cdr:sp>
  </cdr:relSizeAnchor>
</c:userShapes>
</file>

<file path=ppt/drawings/drawing63.xml><?xml version="1.0" encoding="utf-8"?>
<c:userShapes xmlns:c="http://schemas.openxmlformats.org/drawingml/2006/chart">
  <cdr:relSizeAnchor xmlns:cdr="http://schemas.openxmlformats.org/drawingml/2006/chartDrawing">
    <cdr:from>
      <cdr:x>0.05278</cdr:x>
      <cdr:y>0.19444</cdr:y>
    </cdr:from>
    <cdr:to>
      <cdr:x>0.08056</cdr:x>
      <cdr:y>0.31019</cdr:y>
    </cdr:to>
    <cdr:sp macro="" textlink="">
      <cdr:nvSpPr>
        <cdr:cNvPr id="2" name="y1"/>
        <cdr:cNvSpPr txBox="1"/>
      </cdr:nvSpPr>
      <cdr:spPr>
        <a:xfrm xmlns:a="http://schemas.openxmlformats.org/drawingml/2006/main">
          <a:off x="241300" y="5334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0.19444</cdr:y>
    </cdr:from>
    <cdr:to>
      <cdr:x>0.30278</cdr:x>
      <cdr:y>0.31019</cdr:y>
    </cdr:to>
    <cdr:sp macro="" textlink="">
      <cdr:nvSpPr>
        <cdr:cNvPr id="3" name="yt1"/>
        <cdr:cNvSpPr txBox="1"/>
      </cdr:nvSpPr>
      <cdr:spPr>
        <a:xfrm xmlns:a="http://schemas.openxmlformats.org/drawingml/2006/main">
          <a:off x="368300" y="5334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HIV testing</a:t>
          </a:r>
        </a:p>
      </cdr:txBody>
    </cdr:sp>
  </cdr:relSizeAnchor>
  <cdr:relSizeAnchor xmlns:cdr="http://schemas.openxmlformats.org/drawingml/2006/chartDrawing">
    <cdr:from>
      <cdr:x>0.05278</cdr:x>
      <cdr:y>0.31944</cdr:y>
    </cdr:from>
    <cdr:to>
      <cdr:x>0.08056</cdr:x>
      <cdr:y>0.43519</cdr:y>
    </cdr:to>
    <cdr:sp macro="" textlink="">
      <cdr:nvSpPr>
        <cdr:cNvPr id="4" name="y2"/>
        <cdr:cNvSpPr txBox="1"/>
      </cdr:nvSpPr>
      <cdr:spPr>
        <a:xfrm xmlns:a="http://schemas.openxmlformats.org/drawingml/2006/main">
          <a:off x="241300" y="8763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0.31944</cdr:y>
    </cdr:from>
    <cdr:to>
      <cdr:x>0.30278</cdr:x>
      <cdr:y>0.43519</cdr:y>
    </cdr:to>
    <cdr:sp macro="" textlink="">
      <cdr:nvSpPr>
        <cdr:cNvPr id="5" name="yt2"/>
        <cdr:cNvSpPr txBox="1"/>
      </cdr:nvSpPr>
      <cdr:spPr>
        <a:xfrm xmlns:a="http://schemas.openxmlformats.org/drawingml/2006/main">
          <a:off x="368300" y="8763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HIV treatment</a:t>
          </a:r>
        </a:p>
      </cdr:txBody>
    </cdr:sp>
  </cdr:relSizeAnchor>
  <cdr:relSizeAnchor xmlns:cdr="http://schemas.openxmlformats.org/drawingml/2006/chartDrawing">
    <cdr:from>
      <cdr:x>0.05278</cdr:x>
      <cdr:y>0.44444</cdr:y>
    </cdr:from>
    <cdr:to>
      <cdr:x>0.08056</cdr:x>
      <cdr:y>0.56019</cdr:y>
    </cdr:to>
    <cdr:sp macro="" textlink="">
      <cdr:nvSpPr>
        <cdr:cNvPr id="6" name="y3"/>
        <cdr:cNvSpPr txBox="1"/>
      </cdr:nvSpPr>
      <cdr:spPr>
        <a:xfrm xmlns:a="http://schemas.openxmlformats.org/drawingml/2006/main">
          <a:off x="241300" y="1219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0.08056</cdr:x>
      <cdr:y>0.44444</cdr:y>
    </cdr:from>
    <cdr:to>
      <cdr:x>0.30278</cdr:x>
      <cdr:y>0.56019</cdr:y>
    </cdr:to>
    <cdr:sp macro="" textlink="">
      <cdr:nvSpPr>
        <cdr:cNvPr id="7" name="yt3"/>
        <cdr:cNvSpPr txBox="1"/>
      </cdr:nvSpPr>
      <cdr:spPr>
        <a:xfrm xmlns:a="http://schemas.openxmlformats.org/drawingml/2006/main">
          <a:off x="368300" y="1219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STD testing</a:t>
          </a:r>
        </a:p>
      </cdr:txBody>
    </cdr:sp>
  </cdr:relSizeAnchor>
  <cdr:relSizeAnchor xmlns:cdr="http://schemas.openxmlformats.org/drawingml/2006/chartDrawing">
    <cdr:from>
      <cdr:x>0.05278</cdr:x>
      <cdr:y>0.58333</cdr:y>
    </cdr:from>
    <cdr:to>
      <cdr:x>0.08056</cdr:x>
      <cdr:y>0.69907</cdr:y>
    </cdr:to>
    <cdr:sp macro="" textlink="">
      <cdr:nvSpPr>
        <cdr:cNvPr id="8" name="y4"/>
        <cdr:cNvSpPr txBox="1"/>
      </cdr:nvSpPr>
      <cdr:spPr>
        <a:xfrm xmlns:a="http://schemas.openxmlformats.org/drawingml/2006/main">
          <a:off x="241300" y="1600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a:t>
          </a:r>
        </a:p>
      </cdr:txBody>
    </cdr:sp>
  </cdr:relSizeAnchor>
  <cdr:relSizeAnchor xmlns:cdr="http://schemas.openxmlformats.org/drawingml/2006/chartDrawing">
    <cdr:from>
      <cdr:x>0.08056</cdr:x>
      <cdr:y>0.58333</cdr:y>
    </cdr:from>
    <cdr:to>
      <cdr:x>0.30278</cdr:x>
      <cdr:y>0.69907</cdr:y>
    </cdr:to>
    <cdr:sp macro="" textlink="">
      <cdr:nvSpPr>
        <cdr:cNvPr id="9" name="yt4"/>
        <cdr:cNvSpPr txBox="1"/>
      </cdr:nvSpPr>
      <cdr:spPr>
        <a:xfrm xmlns:a="http://schemas.openxmlformats.org/drawingml/2006/main">
          <a:off x="368300" y="1600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STD treatment</a:t>
          </a:r>
        </a:p>
      </cdr:txBody>
    </cdr:sp>
  </cdr:relSizeAnchor>
  <cdr:relSizeAnchor xmlns:cdr="http://schemas.openxmlformats.org/drawingml/2006/chartDrawing">
    <cdr:from>
      <cdr:x>0.05278</cdr:x>
      <cdr:y>0.71296</cdr:y>
    </cdr:from>
    <cdr:to>
      <cdr:x>0.08056</cdr:x>
      <cdr:y>0.8287</cdr:y>
    </cdr:to>
    <cdr:sp macro="" textlink="">
      <cdr:nvSpPr>
        <cdr:cNvPr id="10" name="y5"/>
        <cdr:cNvSpPr txBox="1"/>
      </cdr:nvSpPr>
      <cdr:spPr>
        <a:xfrm xmlns:a="http://schemas.openxmlformats.org/drawingml/2006/main">
          <a:off x="241300" y="19558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a:t>
          </a:r>
        </a:p>
      </cdr:txBody>
    </cdr:sp>
  </cdr:relSizeAnchor>
  <cdr:relSizeAnchor xmlns:cdr="http://schemas.openxmlformats.org/drawingml/2006/chartDrawing">
    <cdr:from>
      <cdr:x>0.08056</cdr:x>
      <cdr:y>0.71296</cdr:y>
    </cdr:from>
    <cdr:to>
      <cdr:x>0.30278</cdr:x>
      <cdr:y>0.8287</cdr:y>
    </cdr:to>
    <cdr:sp macro="" textlink="">
      <cdr:nvSpPr>
        <cdr:cNvPr id="11" name="yt5"/>
        <cdr:cNvSpPr txBox="1"/>
      </cdr:nvSpPr>
      <cdr:spPr>
        <a:xfrm xmlns:a="http://schemas.openxmlformats.org/drawingml/2006/main">
          <a:off x="368300" y="19558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Pregnancy testing</a:t>
          </a:r>
        </a:p>
      </cdr:txBody>
    </cdr:sp>
  </cdr:relSizeAnchor>
  <cdr:relSizeAnchor xmlns:cdr="http://schemas.openxmlformats.org/drawingml/2006/chartDrawing">
    <cdr:from>
      <cdr:x>0.02052</cdr:x>
      <cdr:y>0.02828</cdr:y>
    </cdr:from>
    <cdr:to>
      <cdr:x>0.04983</cdr:x>
      <cdr:y>0.10906</cdr:y>
    </cdr:to>
    <cdr:sp macro="" textlink="">
      <cdr:nvSpPr>
        <cdr:cNvPr id="1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41.</a:t>
          </a:r>
        </a:p>
      </cdr:txBody>
    </cdr:sp>
  </cdr:relSizeAnchor>
  <cdr:relSizeAnchor xmlns:cdr="http://schemas.openxmlformats.org/drawingml/2006/chartDrawing">
    <cdr:from>
      <cdr:x>0.04983</cdr:x>
      <cdr:y>0.02828</cdr:y>
    </cdr:from>
    <cdr:to>
      <cdr:x>0.97318</cdr:x>
      <cdr:y>0.10906</cdr:y>
    </cdr:to>
    <cdr:sp macro="" textlink="">
      <cdr:nvSpPr>
        <cdr:cNvPr id="1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provide students with referrals to any organizations or health care professionals not on school property for the following services.</a:t>
          </a:r>
        </a:p>
      </cdr:txBody>
    </cdr:sp>
  </cdr:relSizeAnchor>
  <cdr:relSizeAnchor xmlns:cdr="http://schemas.openxmlformats.org/drawingml/2006/chartDrawing">
    <cdr:from>
      <cdr:x>0.02052</cdr:x>
      <cdr:y>0.91693</cdr:y>
    </cdr:from>
    <cdr:to>
      <cdr:x>0.97318</cdr:x>
      <cdr:y>0.99771</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63 of 75</a:t>
          </a:r>
        </a:p>
      </cdr:txBody>
    </cdr:sp>
  </cdr:relSizeAnchor>
</c:userShapes>
</file>

<file path=ppt/drawings/drawing64.xml><?xml version="1.0" encoding="utf-8"?>
<c:userShapes xmlns:c="http://schemas.openxmlformats.org/drawingml/2006/chart">
  <cdr:relSizeAnchor xmlns:cdr="http://schemas.openxmlformats.org/drawingml/2006/chartDrawing">
    <cdr:from>
      <cdr:x>0.05278</cdr:x>
      <cdr:y>0.19444</cdr:y>
    </cdr:from>
    <cdr:to>
      <cdr:x>0.08056</cdr:x>
      <cdr:y>0.31019</cdr:y>
    </cdr:to>
    <cdr:sp macro="" textlink="">
      <cdr:nvSpPr>
        <cdr:cNvPr id="2" name="y1"/>
        <cdr:cNvSpPr txBox="1"/>
      </cdr:nvSpPr>
      <cdr:spPr>
        <a:xfrm xmlns:a="http://schemas.openxmlformats.org/drawingml/2006/main">
          <a:off x="241300" y="5334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a:t>
          </a:r>
        </a:p>
      </cdr:txBody>
    </cdr:sp>
  </cdr:relSizeAnchor>
  <cdr:relSizeAnchor xmlns:cdr="http://schemas.openxmlformats.org/drawingml/2006/chartDrawing">
    <cdr:from>
      <cdr:x>0.08056</cdr:x>
      <cdr:y>0.19444</cdr:y>
    </cdr:from>
    <cdr:to>
      <cdr:x>0.30278</cdr:x>
      <cdr:y>0.31019</cdr:y>
    </cdr:to>
    <cdr:sp macro="" textlink="">
      <cdr:nvSpPr>
        <cdr:cNvPr id="3" name="yt1"/>
        <cdr:cNvSpPr txBox="1"/>
      </cdr:nvSpPr>
      <cdr:spPr>
        <a:xfrm xmlns:a="http://schemas.openxmlformats.org/drawingml/2006/main">
          <a:off x="368300" y="5334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Provision of condoms</a:t>
          </a:r>
        </a:p>
      </cdr:txBody>
    </cdr:sp>
  </cdr:relSizeAnchor>
  <cdr:relSizeAnchor xmlns:cdr="http://schemas.openxmlformats.org/drawingml/2006/chartDrawing">
    <cdr:from>
      <cdr:x>0.05278</cdr:x>
      <cdr:y>0.31944</cdr:y>
    </cdr:from>
    <cdr:to>
      <cdr:x>0.08056</cdr:x>
      <cdr:y>0.43519</cdr:y>
    </cdr:to>
    <cdr:sp macro="" textlink="">
      <cdr:nvSpPr>
        <cdr:cNvPr id="4" name="y2"/>
        <cdr:cNvSpPr txBox="1"/>
      </cdr:nvSpPr>
      <cdr:spPr>
        <a:xfrm xmlns:a="http://schemas.openxmlformats.org/drawingml/2006/main">
          <a:off x="241300" y="8763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g.</a:t>
          </a:r>
        </a:p>
      </cdr:txBody>
    </cdr:sp>
  </cdr:relSizeAnchor>
  <cdr:relSizeAnchor xmlns:cdr="http://schemas.openxmlformats.org/drawingml/2006/chartDrawing">
    <cdr:from>
      <cdr:x>0.08056</cdr:x>
      <cdr:y>0.31944</cdr:y>
    </cdr:from>
    <cdr:to>
      <cdr:x>0.30278</cdr:x>
      <cdr:y>0.43519</cdr:y>
    </cdr:to>
    <cdr:sp macro="" textlink="">
      <cdr:nvSpPr>
        <cdr:cNvPr id="5" name="yt2"/>
        <cdr:cNvSpPr txBox="1"/>
      </cdr:nvSpPr>
      <cdr:spPr>
        <a:xfrm xmlns:a="http://schemas.openxmlformats.org/drawingml/2006/main">
          <a:off x="368300" y="8763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Provision of condom-compatible lubricants (i.e., water- or silicone-based)</a:t>
          </a:r>
        </a:p>
      </cdr:txBody>
    </cdr:sp>
  </cdr:relSizeAnchor>
  <cdr:relSizeAnchor xmlns:cdr="http://schemas.openxmlformats.org/drawingml/2006/chartDrawing">
    <cdr:from>
      <cdr:x>0.05278</cdr:x>
      <cdr:y>0.44444</cdr:y>
    </cdr:from>
    <cdr:to>
      <cdr:x>0.08056</cdr:x>
      <cdr:y>0.56019</cdr:y>
    </cdr:to>
    <cdr:sp macro="" textlink="">
      <cdr:nvSpPr>
        <cdr:cNvPr id="6" name="y3"/>
        <cdr:cNvSpPr txBox="1"/>
      </cdr:nvSpPr>
      <cdr:spPr>
        <a:xfrm xmlns:a="http://schemas.openxmlformats.org/drawingml/2006/main">
          <a:off x="241300" y="1219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h.</a:t>
          </a:r>
        </a:p>
      </cdr:txBody>
    </cdr:sp>
  </cdr:relSizeAnchor>
  <cdr:relSizeAnchor xmlns:cdr="http://schemas.openxmlformats.org/drawingml/2006/chartDrawing">
    <cdr:from>
      <cdr:x>0.08056</cdr:x>
      <cdr:y>0.44444</cdr:y>
    </cdr:from>
    <cdr:to>
      <cdr:x>0.30278</cdr:x>
      <cdr:y>0.56019</cdr:y>
    </cdr:to>
    <cdr:sp macro="" textlink="">
      <cdr:nvSpPr>
        <cdr:cNvPr id="7" name="yt3"/>
        <cdr:cNvSpPr txBox="1"/>
      </cdr:nvSpPr>
      <cdr:spPr>
        <a:xfrm xmlns:a="http://schemas.openxmlformats.org/drawingml/2006/main">
          <a:off x="368300" y="1219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Provision of contraceptives other than condoms (e.g., birth control pill, birth control shot, intrauterine device [IUD])</a:t>
          </a:r>
        </a:p>
      </cdr:txBody>
    </cdr:sp>
  </cdr:relSizeAnchor>
  <cdr:relSizeAnchor xmlns:cdr="http://schemas.openxmlformats.org/drawingml/2006/chartDrawing">
    <cdr:from>
      <cdr:x>0.05278</cdr:x>
      <cdr:y>0.58333</cdr:y>
    </cdr:from>
    <cdr:to>
      <cdr:x>0.08056</cdr:x>
      <cdr:y>0.69907</cdr:y>
    </cdr:to>
    <cdr:sp macro="" textlink="">
      <cdr:nvSpPr>
        <cdr:cNvPr id="8" name="y4"/>
        <cdr:cNvSpPr txBox="1"/>
      </cdr:nvSpPr>
      <cdr:spPr>
        <a:xfrm xmlns:a="http://schemas.openxmlformats.org/drawingml/2006/main">
          <a:off x="241300" y="1600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i.</a:t>
          </a:r>
        </a:p>
      </cdr:txBody>
    </cdr:sp>
  </cdr:relSizeAnchor>
  <cdr:relSizeAnchor xmlns:cdr="http://schemas.openxmlformats.org/drawingml/2006/chartDrawing">
    <cdr:from>
      <cdr:x>0.08056</cdr:x>
      <cdr:y>0.58333</cdr:y>
    </cdr:from>
    <cdr:to>
      <cdr:x>0.30278</cdr:x>
      <cdr:y>0.69907</cdr:y>
    </cdr:to>
    <cdr:sp macro="" textlink="">
      <cdr:nvSpPr>
        <cdr:cNvPr id="9" name="yt4"/>
        <cdr:cNvSpPr txBox="1"/>
      </cdr:nvSpPr>
      <cdr:spPr>
        <a:xfrm xmlns:a="http://schemas.openxmlformats.org/drawingml/2006/main">
          <a:off x="368300" y="1600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Prenatal care</a:t>
          </a:r>
        </a:p>
      </cdr:txBody>
    </cdr:sp>
  </cdr:relSizeAnchor>
  <cdr:relSizeAnchor xmlns:cdr="http://schemas.openxmlformats.org/drawingml/2006/chartDrawing">
    <cdr:from>
      <cdr:x>0.05278</cdr:x>
      <cdr:y>0.71296</cdr:y>
    </cdr:from>
    <cdr:to>
      <cdr:x>0.08056</cdr:x>
      <cdr:y>0.8287</cdr:y>
    </cdr:to>
    <cdr:sp macro="" textlink="">
      <cdr:nvSpPr>
        <cdr:cNvPr id="10" name="y5"/>
        <cdr:cNvSpPr txBox="1"/>
      </cdr:nvSpPr>
      <cdr:spPr>
        <a:xfrm xmlns:a="http://schemas.openxmlformats.org/drawingml/2006/main">
          <a:off x="241300" y="19558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j.</a:t>
          </a:r>
        </a:p>
      </cdr:txBody>
    </cdr:sp>
  </cdr:relSizeAnchor>
  <cdr:relSizeAnchor xmlns:cdr="http://schemas.openxmlformats.org/drawingml/2006/chartDrawing">
    <cdr:from>
      <cdr:x>0.08056</cdr:x>
      <cdr:y>0.71296</cdr:y>
    </cdr:from>
    <cdr:to>
      <cdr:x>0.30278</cdr:x>
      <cdr:y>0.8287</cdr:y>
    </cdr:to>
    <cdr:sp macro="" textlink="">
      <cdr:nvSpPr>
        <cdr:cNvPr id="11" name="yt5"/>
        <cdr:cNvSpPr txBox="1"/>
      </cdr:nvSpPr>
      <cdr:spPr>
        <a:xfrm xmlns:a="http://schemas.openxmlformats.org/drawingml/2006/main">
          <a:off x="368300" y="19558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Human papillomavirus (HPV) vaccine administration</a:t>
          </a:r>
        </a:p>
      </cdr:txBody>
    </cdr:sp>
  </cdr:relSizeAnchor>
  <cdr:relSizeAnchor xmlns:cdr="http://schemas.openxmlformats.org/drawingml/2006/chartDrawing">
    <cdr:from>
      <cdr:x>0.02052</cdr:x>
      <cdr:y>0.02828</cdr:y>
    </cdr:from>
    <cdr:to>
      <cdr:x>0.04983</cdr:x>
      <cdr:y>0.10906</cdr:y>
    </cdr:to>
    <cdr:sp macro="" textlink="">
      <cdr:nvSpPr>
        <cdr:cNvPr id="1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41.</a:t>
          </a:r>
        </a:p>
      </cdr:txBody>
    </cdr:sp>
  </cdr:relSizeAnchor>
  <cdr:relSizeAnchor xmlns:cdr="http://schemas.openxmlformats.org/drawingml/2006/chartDrawing">
    <cdr:from>
      <cdr:x>0.04983</cdr:x>
      <cdr:y>0.02828</cdr:y>
    </cdr:from>
    <cdr:to>
      <cdr:x>0.97318</cdr:x>
      <cdr:y>0.10906</cdr:y>
    </cdr:to>
    <cdr:sp macro="" textlink="">
      <cdr:nvSpPr>
        <cdr:cNvPr id="1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provide students with referrals to any organizations or health care professionals not on school property for the following services.</a:t>
          </a:r>
        </a:p>
      </cdr:txBody>
    </cdr:sp>
  </cdr:relSizeAnchor>
  <cdr:relSizeAnchor xmlns:cdr="http://schemas.openxmlformats.org/drawingml/2006/chartDrawing">
    <cdr:from>
      <cdr:x>0.02052</cdr:x>
      <cdr:y>0.91693</cdr:y>
    </cdr:from>
    <cdr:to>
      <cdr:x>0.97318</cdr:x>
      <cdr:y>0.99771</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64 of 75</a:t>
          </a:r>
        </a:p>
      </cdr:txBody>
    </cdr:sp>
  </cdr:relSizeAnchor>
</c:userShapes>
</file>

<file path=ppt/drawings/drawing65.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42.</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have a protocol that ensures students with a chronic condition that may require daily or emergency management (e.g., asthma, diabetes, food allergies) are enrolled in private, state, or federally funded insurance programs if eligible.</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65 of 75</a:t>
          </a:r>
        </a:p>
      </cdr:txBody>
    </cdr:sp>
  </cdr:relSizeAnchor>
</c:userShapes>
</file>

<file path=ppt/drawings/drawing66.xml><?xml version="1.0" encoding="utf-8"?>
<c:userShapes xmlns:c="http://schemas.openxmlformats.org/drawingml/2006/chart">
  <cdr:relSizeAnchor xmlns:cdr="http://schemas.openxmlformats.org/drawingml/2006/chartDrawing">
    <cdr:from>
      <cdr:x>0.05278</cdr:x>
      <cdr:y>0.22685</cdr:y>
    </cdr:from>
    <cdr:to>
      <cdr:x>0.08056</cdr:x>
      <cdr:y>0.36574</cdr:y>
    </cdr:to>
    <cdr:sp macro="" textlink="">
      <cdr:nvSpPr>
        <cdr:cNvPr id="2" name="y1"/>
        <cdr:cNvSpPr txBox="1"/>
      </cdr:nvSpPr>
      <cdr:spPr>
        <a:xfrm xmlns:a="http://schemas.openxmlformats.org/drawingml/2006/main">
          <a:off x="241300" y="622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0.22685</cdr:y>
    </cdr:from>
    <cdr:to>
      <cdr:x>0.30278</cdr:x>
      <cdr:y>0.36574</cdr:y>
    </cdr:to>
    <cdr:sp macro="" textlink="">
      <cdr:nvSpPr>
        <cdr:cNvPr id="3" name="yt1"/>
        <cdr:cNvSpPr txBox="1"/>
      </cdr:nvSpPr>
      <cdr:spPr>
        <a:xfrm xmlns:a="http://schemas.openxmlformats.org/drawingml/2006/main">
          <a:off x="368300" y="622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Asthma</a:t>
          </a:r>
        </a:p>
      </cdr:txBody>
    </cdr:sp>
  </cdr:relSizeAnchor>
  <cdr:relSizeAnchor xmlns:cdr="http://schemas.openxmlformats.org/drawingml/2006/chartDrawing">
    <cdr:from>
      <cdr:x>0.05278</cdr:x>
      <cdr:y>0.45833</cdr:y>
    </cdr:from>
    <cdr:to>
      <cdr:x>0.08056</cdr:x>
      <cdr:y>0.59722</cdr:y>
    </cdr:to>
    <cdr:sp macro="" textlink="">
      <cdr:nvSpPr>
        <cdr:cNvPr id="4" name="y2"/>
        <cdr:cNvSpPr txBox="1"/>
      </cdr:nvSpPr>
      <cdr:spPr>
        <a:xfrm xmlns:a="http://schemas.openxmlformats.org/drawingml/2006/main">
          <a:off x="241300" y="1257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0.45833</cdr:y>
    </cdr:from>
    <cdr:to>
      <cdr:x>0.30278</cdr:x>
      <cdr:y>0.59722</cdr:y>
    </cdr:to>
    <cdr:sp macro="" textlink="">
      <cdr:nvSpPr>
        <cdr:cNvPr id="5" name="yt2"/>
        <cdr:cNvSpPr txBox="1"/>
      </cdr:nvSpPr>
      <cdr:spPr>
        <a:xfrm xmlns:a="http://schemas.openxmlformats.org/drawingml/2006/main">
          <a:off x="368300" y="1257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Food allergies</a:t>
          </a:r>
        </a:p>
      </cdr:txBody>
    </cdr:sp>
  </cdr:relSizeAnchor>
  <cdr:relSizeAnchor xmlns:cdr="http://schemas.openxmlformats.org/drawingml/2006/chartDrawing">
    <cdr:from>
      <cdr:x>0.05278</cdr:x>
      <cdr:y>0.67593</cdr:y>
    </cdr:from>
    <cdr:to>
      <cdr:x>0.08056</cdr:x>
      <cdr:y>0.81481</cdr:y>
    </cdr:to>
    <cdr:sp macro="" textlink="">
      <cdr:nvSpPr>
        <cdr:cNvPr id="6" name="y3"/>
        <cdr:cNvSpPr txBox="1"/>
      </cdr:nvSpPr>
      <cdr:spPr>
        <a:xfrm xmlns:a="http://schemas.openxmlformats.org/drawingml/2006/main">
          <a:off x="241300" y="1854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0.08056</cdr:x>
      <cdr:y>0.67593</cdr:y>
    </cdr:from>
    <cdr:to>
      <cdr:x>0.30278</cdr:x>
      <cdr:y>0.81481</cdr:y>
    </cdr:to>
    <cdr:sp macro="" textlink="">
      <cdr:nvSpPr>
        <cdr:cNvPr id="7" name="yt3"/>
        <cdr:cNvSpPr txBox="1"/>
      </cdr:nvSpPr>
      <cdr:spPr>
        <a:xfrm xmlns:a="http://schemas.openxmlformats.org/drawingml/2006/main">
          <a:off x="368300" y="1854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Diabetes</a:t>
          </a:r>
        </a:p>
      </cdr:txBody>
    </cdr:sp>
  </cdr:relSizeAnchor>
  <cdr:relSizeAnchor xmlns:cdr="http://schemas.openxmlformats.org/drawingml/2006/chartDrawing">
    <cdr:from>
      <cdr:x>0.02052</cdr:x>
      <cdr:y>0.02828</cdr:y>
    </cdr:from>
    <cdr:to>
      <cdr:x>0.04983</cdr:x>
      <cdr:y>0.10906</cdr:y>
    </cdr:to>
    <cdr:sp macro="" textlink="">
      <cdr:nvSpPr>
        <cdr:cNvPr id="8"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43.</a:t>
          </a:r>
        </a:p>
      </cdr:txBody>
    </cdr:sp>
  </cdr:relSizeAnchor>
  <cdr:relSizeAnchor xmlns:cdr="http://schemas.openxmlformats.org/drawingml/2006/chartDrawing">
    <cdr:from>
      <cdr:x>0.04983</cdr:x>
      <cdr:y>0.02828</cdr:y>
    </cdr:from>
    <cdr:to>
      <cdr:x>0.97318</cdr:x>
      <cdr:y>0.10906</cdr:y>
    </cdr:to>
    <cdr:sp macro="" textlink="">
      <cdr:nvSpPr>
        <cdr:cNvPr id="9"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routinely use school records to identify and track students with a current diagnosis of the following chronic conditions.</a:t>
          </a:r>
        </a:p>
      </cdr:txBody>
    </cdr:sp>
  </cdr:relSizeAnchor>
  <cdr:relSizeAnchor xmlns:cdr="http://schemas.openxmlformats.org/drawingml/2006/chartDrawing">
    <cdr:from>
      <cdr:x>0.02052</cdr:x>
      <cdr:y>0.91693</cdr:y>
    </cdr:from>
    <cdr:to>
      <cdr:x>0.97318</cdr:x>
      <cdr:y>0.99771</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66 of 75</a:t>
          </a:r>
        </a:p>
      </cdr:txBody>
    </cdr:sp>
  </cdr:relSizeAnchor>
</c:userShapes>
</file>

<file path=ppt/drawings/drawing67.xml><?xml version="1.0" encoding="utf-8"?>
<c:userShapes xmlns:c="http://schemas.openxmlformats.org/drawingml/2006/chart">
  <cdr:relSizeAnchor xmlns:cdr="http://schemas.openxmlformats.org/drawingml/2006/chartDrawing">
    <cdr:from>
      <cdr:x>0.05278</cdr:x>
      <cdr:y>0.22685</cdr:y>
    </cdr:from>
    <cdr:to>
      <cdr:x>0.08056</cdr:x>
      <cdr:y>0.36574</cdr:y>
    </cdr:to>
    <cdr:sp macro="" textlink="">
      <cdr:nvSpPr>
        <cdr:cNvPr id="2" name="y1"/>
        <cdr:cNvSpPr txBox="1"/>
      </cdr:nvSpPr>
      <cdr:spPr>
        <a:xfrm xmlns:a="http://schemas.openxmlformats.org/drawingml/2006/main">
          <a:off x="241300" y="622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a:t>
          </a:r>
        </a:p>
      </cdr:txBody>
    </cdr:sp>
  </cdr:relSizeAnchor>
  <cdr:relSizeAnchor xmlns:cdr="http://schemas.openxmlformats.org/drawingml/2006/chartDrawing">
    <cdr:from>
      <cdr:x>0.08056</cdr:x>
      <cdr:y>0.22685</cdr:y>
    </cdr:from>
    <cdr:to>
      <cdr:x>0.30278</cdr:x>
      <cdr:y>0.36574</cdr:y>
    </cdr:to>
    <cdr:sp macro="" textlink="">
      <cdr:nvSpPr>
        <cdr:cNvPr id="3" name="yt1"/>
        <cdr:cNvSpPr txBox="1"/>
      </cdr:nvSpPr>
      <cdr:spPr>
        <a:xfrm xmlns:a="http://schemas.openxmlformats.org/drawingml/2006/main">
          <a:off x="368300" y="622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Epilepsy or seizure disorder</a:t>
          </a:r>
        </a:p>
      </cdr:txBody>
    </cdr:sp>
  </cdr:relSizeAnchor>
  <cdr:relSizeAnchor xmlns:cdr="http://schemas.openxmlformats.org/drawingml/2006/chartDrawing">
    <cdr:from>
      <cdr:x>0.05278</cdr:x>
      <cdr:y>0.45833</cdr:y>
    </cdr:from>
    <cdr:to>
      <cdr:x>0.08056</cdr:x>
      <cdr:y>0.59722</cdr:y>
    </cdr:to>
    <cdr:sp macro="" textlink="">
      <cdr:nvSpPr>
        <cdr:cNvPr id="4" name="y2"/>
        <cdr:cNvSpPr txBox="1"/>
      </cdr:nvSpPr>
      <cdr:spPr>
        <a:xfrm xmlns:a="http://schemas.openxmlformats.org/drawingml/2006/main">
          <a:off x="241300" y="1257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a:t>
          </a:r>
        </a:p>
      </cdr:txBody>
    </cdr:sp>
  </cdr:relSizeAnchor>
  <cdr:relSizeAnchor xmlns:cdr="http://schemas.openxmlformats.org/drawingml/2006/chartDrawing">
    <cdr:from>
      <cdr:x>0.08056</cdr:x>
      <cdr:y>0.45833</cdr:y>
    </cdr:from>
    <cdr:to>
      <cdr:x>0.30278</cdr:x>
      <cdr:y>0.59722</cdr:y>
    </cdr:to>
    <cdr:sp macro="" textlink="">
      <cdr:nvSpPr>
        <cdr:cNvPr id="5" name="yt2"/>
        <cdr:cNvSpPr txBox="1"/>
      </cdr:nvSpPr>
      <cdr:spPr>
        <a:xfrm xmlns:a="http://schemas.openxmlformats.org/drawingml/2006/main">
          <a:off x="368300" y="1257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Obesity</a:t>
          </a:r>
        </a:p>
      </cdr:txBody>
    </cdr:sp>
  </cdr:relSizeAnchor>
  <cdr:relSizeAnchor xmlns:cdr="http://schemas.openxmlformats.org/drawingml/2006/chartDrawing">
    <cdr:from>
      <cdr:x>0.05278</cdr:x>
      <cdr:y>0.67593</cdr:y>
    </cdr:from>
    <cdr:to>
      <cdr:x>0.08056</cdr:x>
      <cdr:y>0.81481</cdr:y>
    </cdr:to>
    <cdr:sp macro="" textlink="">
      <cdr:nvSpPr>
        <cdr:cNvPr id="6" name="y3"/>
        <cdr:cNvSpPr txBox="1"/>
      </cdr:nvSpPr>
      <cdr:spPr>
        <a:xfrm xmlns:a="http://schemas.openxmlformats.org/drawingml/2006/main">
          <a:off x="241300" y="1854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a:t>
          </a:r>
        </a:p>
      </cdr:txBody>
    </cdr:sp>
  </cdr:relSizeAnchor>
  <cdr:relSizeAnchor xmlns:cdr="http://schemas.openxmlformats.org/drawingml/2006/chartDrawing">
    <cdr:from>
      <cdr:x>0.08056</cdr:x>
      <cdr:y>0.67593</cdr:y>
    </cdr:from>
    <cdr:to>
      <cdr:x>0.30278</cdr:x>
      <cdr:y>0.81481</cdr:y>
    </cdr:to>
    <cdr:sp macro="" textlink="">
      <cdr:nvSpPr>
        <cdr:cNvPr id="7" name="yt3"/>
        <cdr:cNvSpPr txBox="1"/>
      </cdr:nvSpPr>
      <cdr:spPr>
        <a:xfrm xmlns:a="http://schemas.openxmlformats.org/drawingml/2006/main">
          <a:off x="368300" y="1854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Hypertension/high blood pressure</a:t>
          </a:r>
        </a:p>
      </cdr:txBody>
    </cdr:sp>
  </cdr:relSizeAnchor>
  <cdr:relSizeAnchor xmlns:cdr="http://schemas.openxmlformats.org/drawingml/2006/chartDrawing">
    <cdr:from>
      <cdr:x>0.02052</cdr:x>
      <cdr:y>0.02828</cdr:y>
    </cdr:from>
    <cdr:to>
      <cdr:x>0.04983</cdr:x>
      <cdr:y>0.10906</cdr:y>
    </cdr:to>
    <cdr:sp macro="" textlink="">
      <cdr:nvSpPr>
        <cdr:cNvPr id="8"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43.</a:t>
          </a:r>
        </a:p>
      </cdr:txBody>
    </cdr:sp>
  </cdr:relSizeAnchor>
  <cdr:relSizeAnchor xmlns:cdr="http://schemas.openxmlformats.org/drawingml/2006/chartDrawing">
    <cdr:from>
      <cdr:x>0.04983</cdr:x>
      <cdr:y>0.02828</cdr:y>
    </cdr:from>
    <cdr:to>
      <cdr:x>0.97318</cdr:x>
      <cdr:y>0.10906</cdr:y>
    </cdr:to>
    <cdr:sp macro="" textlink="">
      <cdr:nvSpPr>
        <cdr:cNvPr id="9"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routinely use school records to identify and track students with a current diagnosis of the following chronic conditions.</a:t>
          </a:r>
        </a:p>
      </cdr:txBody>
    </cdr:sp>
  </cdr:relSizeAnchor>
  <cdr:relSizeAnchor xmlns:cdr="http://schemas.openxmlformats.org/drawingml/2006/chartDrawing">
    <cdr:from>
      <cdr:x>0.02052</cdr:x>
      <cdr:y>0.91693</cdr:y>
    </cdr:from>
    <cdr:to>
      <cdr:x>0.97318</cdr:x>
      <cdr:y>0.99771</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67 of 75</a:t>
          </a:r>
        </a:p>
      </cdr:txBody>
    </cdr:sp>
  </cdr:relSizeAnchor>
</c:userShapes>
</file>

<file path=ppt/drawings/drawing68.xml><?xml version="1.0" encoding="utf-8"?>
<c:userShapes xmlns:c="http://schemas.openxmlformats.org/drawingml/2006/chart">
  <cdr:relSizeAnchor xmlns:cdr="http://schemas.openxmlformats.org/drawingml/2006/chartDrawing">
    <cdr:from>
      <cdr:x>0.05278</cdr:x>
      <cdr:y>0.22685</cdr:y>
    </cdr:from>
    <cdr:to>
      <cdr:x>0.08056</cdr:x>
      <cdr:y>0.36574</cdr:y>
    </cdr:to>
    <cdr:sp macro="" textlink="">
      <cdr:nvSpPr>
        <cdr:cNvPr id="2" name="y1"/>
        <cdr:cNvSpPr txBox="1"/>
      </cdr:nvSpPr>
      <cdr:spPr>
        <a:xfrm xmlns:a="http://schemas.openxmlformats.org/drawingml/2006/main">
          <a:off x="241300" y="622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0.22685</cdr:y>
    </cdr:from>
    <cdr:to>
      <cdr:x>0.30278</cdr:x>
      <cdr:y>0.36574</cdr:y>
    </cdr:to>
    <cdr:sp macro="" textlink="">
      <cdr:nvSpPr>
        <cdr:cNvPr id="3" name="yt1"/>
        <cdr:cNvSpPr txBox="1"/>
      </cdr:nvSpPr>
      <cdr:spPr>
        <a:xfrm xmlns:a="http://schemas.openxmlformats.org/drawingml/2006/main">
          <a:off x="368300" y="622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Asthma</a:t>
          </a:r>
        </a:p>
      </cdr:txBody>
    </cdr:sp>
  </cdr:relSizeAnchor>
  <cdr:relSizeAnchor xmlns:cdr="http://schemas.openxmlformats.org/drawingml/2006/chartDrawing">
    <cdr:from>
      <cdr:x>0.05278</cdr:x>
      <cdr:y>0.45833</cdr:y>
    </cdr:from>
    <cdr:to>
      <cdr:x>0.08056</cdr:x>
      <cdr:y>0.59722</cdr:y>
    </cdr:to>
    <cdr:sp macro="" textlink="">
      <cdr:nvSpPr>
        <cdr:cNvPr id="4" name="y2"/>
        <cdr:cNvSpPr txBox="1"/>
      </cdr:nvSpPr>
      <cdr:spPr>
        <a:xfrm xmlns:a="http://schemas.openxmlformats.org/drawingml/2006/main">
          <a:off x="241300" y="1257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0.45833</cdr:y>
    </cdr:from>
    <cdr:to>
      <cdr:x>0.30278</cdr:x>
      <cdr:y>0.59722</cdr:y>
    </cdr:to>
    <cdr:sp macro="" textlink="">
      <cdr:nvSpPr>
        <cdr:cNvPr id="5" name="yt2"/>
        <cdr:cNvSpPr txBox="1"/>
      </cdr:nvSpPr>
      <cdr:spPr>
        <a:xfrm xmlns:a="http://schemas.openxmlformats.org/drawingml/2006/main">
          <a:off x="368300" y="1257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Food allergies</a:t>
          </a:r>
        </a:p>
      </cdr:txBody>
    </cdr:sp>
  </cdr:relSizeAnchor>
  <cdr:relSizeAnchor xmlns:cdr="http://schemas.openxmlformats.org/drawingml/2006/chartDrawing">
    <cdr:from>
      <cdr:x>0.05278</cdr:x>
      <cdr:y>0.67593</cdr:y>
    </cdr:from>
    <cdr:to>
      <cdr:x>0.08056</cdr:x>
      <cdr:y>0.81481</cdr:y>
    </cdr:to>
    <cdr:sp macro="" textlink="">
      <cdr:nvSpPr>
        <cdr:cNvPr id="6" name="y3"/>
        <cdr:cNvSpPr txBox="1"/>
      </cdr:nvSpPr>
      <cdr:spPr>
        <a:xfrm xmlns:a="http://schemas.openxmlformats.org/drawingml/2006/main">
          <a:off x="241300" y="1854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0.08056</cdr:x>
      <cdr:y>0.67593</cdr:y>
    </cdr:from>
    <cdr:to>
      <cdr:x>0.30278</cdr:x>
      <cdr:y>0.81481</cdr:y>
    </cdr:to>
    <cdr:sp macro="" textlink="">
      <cdr:nvSpPr>
        <cdr:cNvPr id="7" name="yt3"/>
        <cdr:cNvSpPr txBox="1"/>
      </cdr:nvSpPr>
      <cdr:spPr>
        <a:xfrm xmlns:a="http://schemas.openxmlformats.org/drawingml/2006/main">
          <a:off x="368300" y="1854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Diabetes</a:t>
          </a:r>
        </a:p>
      </cdr:txBody>
    </cdr:sp>
  </cdr:relSizeAnchor>
  <cdr:relSizeAnchor xmlns:cdr="http://schemas.openxmlformats.org/drawingml/2006/chartDrawing">
    <cdr:from>
      <cdr:x>0.02052</cdr:x>
      <cdr:y>0.02828</cdr:y>
    </cdr:from>
    <cdr:to>
      <cdr:x>0.04983</cdr:x>
      <cdr:y>0.10906</cdr:y>
    </cdr:to>
    <cdr:sp macro="" textlink="">
      <cdr:nvSpPr>
        <cdr:cNvPr id="8"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44.</a:t>
          </a:r>
        </a:p>
      </cdr:txBody>
    </cdr:sp>
  </cdr:relSizeAnchor>
  <cdr:relSizeAnchor xmlns:cdr="http://schemas.openxmlformats.org/drawingml/2006/chartDrawing">
    <cdr:from>
      <cdr:x>0.04983</cdr:x>
      <cdr:y>0.02828</cdr:y>
    </cdr:from>
    <cdr:to>
      <cdr:x>0.97318</cdr:x>
      <cdr:y>0.10906</cdr:y>
    </cdr:to>
    <cdr:sp macro="" textlink="">
      <cdr:nvSpPr>
        <cdr:cNvPr id="9"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provide referrals to any organizations or health care professionals not on school property for students diagnosed with or suspected to have the following chronic conditions.</a:t>
          </a:r>
        </a:p>
      </cdr:txBody>
    </cdr:sp>
  </cdr:relSizeAnchor>
  <cdr:relSizeAnchor xmlns:cdr="http://schemas.openxmlformats.org/drawingml/2006/chartDrawing">
    <cdr:from>
      <cdr:x>0.02052</cdr:x>
      <cdr:y>0.91693</cdr:y>
    </cdr:from>
    <cdr:to>
      <cdr:x>0.97318</cdr:x>
      <cdr:y>0.99771</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68 of 75</a:t>
          </a:r>
        </a:p>
      </cdr:txBody>
    </cdr:sp>
  </cdr:relSizeAnchor>
</c:userShapes>
</file>

<file path=ppt/drawings/drawing69.xml><?xml version="1.0" encoding="utf-8"?>
<c:userShapes xmlns:c="http://schemas.openxmlformats.org/drawingml/2006/chart">
  <cdr:relSizeAnchor xmlns:cdr="http://schemas.openxmlformats.org/drawingml/2006/chartDrawing">
    <cdr:from>
      <cdr:x>0.05278</cdr:x>
      <cdr:y>0.22685</cdr:y>
    </cdr:from>
    <cdr:to>
      <cdr:x>0.08056</cdr:x>
      <cdr:y>0.36574</cdr:y>
    </cdr:to>
    <cdr:sp macro="" textlink="">
      <cdr:nvSpPr>
        <cdr:cNvPr id="2" name="y1"/>
        <cdr:cNvSpPr txBox="1"/>
      </cdr:nvSpPr>
      <cdr:spPr>
        <a:xfrm xmlns:a="http://schemas.openxmlformats.org/drawingml/2006/main">
          <a:off x="241300" y="622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a:t>
          </a:r>
        </a:p>
      </cdr:txBody>
    </cdr:sp>
  </cdr:relSizeAnchor>
  <cdr:relSizeAnchor xmlns:cdr="http://schemas.openxmlformats.org/drawingml/2006/chartDrawing">
    <cdr:from>
      <cdr:x>0.08056</cdr:x>
      <cdr:y>0.22685</cdr:y>
    </cdr:from>
    <cdr:to>
      <cdr:x>0.30278</cdr:x>
      <cdr:y>0.36574</cdr:y>
    </cdr:to>
    <cdr:sp macro="" textlink="">
      <cdr:nvSpPr>
        <cdr:cNvPr id="3" name="yt1"/>
        <cdr:cNvSpPr txBox="1"/>
      </cdr:nvSpPr>
      <cdr:spPr>
        <a:xfrm xmlns:a="http://schemas.openxmlformats.org/drawingml/2006/main">
          <a:off x="368300" y="622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Epilepsy or seizure disorder</a:t>
          </a:r>
        </a:p>
      </cdr:txBody>
    </cdr:sp>
  </cdr:relSizeAnchor>
  <cdr:relSizeAnchor xmlns:cdr="http://schemas.openxmlformats.org/drawingml/2006/chartDrawing">
    <cdr:from>
      <cdr:x>0.05278</cdr:x>
      <cdr:y>0.45833</cdr:y>
    </cdr:from>
    <cdr:to>
      <cdr:x>0.08056</cdr:x>
      <cdr:y>0.59722</cdr:y>
    </cdr:to>
    <cdr:sp macro="" textlink="">
      <cdr:nvSpPr>
        <cdr:cNvPr id="4" name="y2"/>
        <cdr:cNvSpPr txBox="1"/>
      </cdr:nvSpPr>
      <cdr:spPr>
        <a:xfrm xmlns:a="http://schemas.openxmlformats.org/drawingml/2006/main">
          <a:off x="241300" y="1257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a:t>
          </a:r>
        </a:p>
      </cdr:txBody>
    </cdr:sp>
  </cdr:relSizeAnchor>
  <cdr:relSizeAnchor xmlns:cdr="http://schemas.openxmlformats.org/drawingml/2006/chartDrawing">
    <cdr:from>
      <cdr:x>0.08056</cdr:x>
      <cdr:y>0.45833</cdr:y>
    </cdr:from>
    <cdr:to>
      <cdr:x>0.30278</cdr:x>
      <cdr:y>0.59722</cdr:y>
    </cdr:to>
    <cdr:sp macro="" textlink="">
      <cdr:nvSpPr>
        <cdr:cNvPr id="5" name="yt2"/>
        <cdr:cNvSpPr txBox="1"/>
      </cdr:nvSpPr>
      <cdr:spPr>
        <a:xfrm xmlns:a="http://schemas.openxmlformats.org/drawingml/2006/main">
          <a:off x="368300" y="1257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Obesity</a:t>
          </a:r>
        </a:p>
      </cdr:txBody>
    </cdr:sp>
  </cdr:relSizeAnchor>
  <cdr:relSizeAnchor xmlns:cdr="http://schemas.openxmlformats.org/drawingml/2006/chartDrawing">
    <cdr:from>
      <cdr:x>0.05278</cdr:x>
      <cdr:y>0.67593</cdr:y>
    </cdr:from>
    <cdr:to>
      <cdr:x>0.08056</cdr:x>
      <cdr:y>0.81481</cdr:y>
    </cdr:to>
    <cdr:sp macro="" textlink="">
      <cdr:nvSpPr>
        <cdr:cNvPr id="6" name="y3"/>
        <cdr:cNvSpPr txBox="1"/>
      </cdr:nvSpPr>
      <cdr:spPr>
        <a:xfrm xmlns:a="http://schemas.openxmlformats.org/drawingml/2006/main">
          <a:off x="241300" y="1854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a:t>
          </a:r>
        </a:p>
      </cdr:txBody>
    </cdr:sp>
  </cdr:relSizeAnchor>
  <cdr:relSizeAnchor xmlns:cdr="http://schemas.openxmlformats.org/drawingml/2006/chartDrawing">
    <cdr:from>
      <cdr:x>0.08056</cdr:x>
      <cdr:y>0.67593</cdr:y>
    </cdr:from>
    <cdr:to>
      <cdr:x>0.30278</cdr:x>
      <cdr:y>0.81481</cdr:y>
    </cdr:to>
    <cdr:sp macro="" textlink="">
      <cdr:nvSpPr>
        <cdr:cNvPr id="7" name="yt3"/>
        <cdr:cNvSpPr txBox="1"/>
      </cdr:nvSpPr>
      <cdr:spPr>
        <a:xfrm xmlns:a="http://schemas.openxmlformats.org/drawingml/2006/main">
          <a:off x="368300" y="1854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Hypertension/high blood pressure</a:t>
          </a:r>
        </a:p>
      </cdr:txBody>
    </cdr:sp>
  </cdr:relSizeAnchor>
  <cdr:relSizeAnchor xmlns:cdr="http://schemas.openxmlformats.org/drawingml/2006/chartDrawing">
    <cdr:from>
      <cdr:x>0.02052</cdr:x>
      <cdr:y>0.02828</cdr:y>
    </cdr:from>
    <cdr:to>
      <cdr:x>0.04983</cdr:x>
      <cdr:y>0.10906</cdr:y>
    </cdr:to>
    <cdr:sp macro="" textlink="">
      <cdr:nvSpPr>
        <cdr:cNvPr id="8"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44.</a:t>
          </a:r>
        </a:p>
      </cdr:txBody>
    </cdr:sp>
  </cdr:relSizeAnchor>
  <cdr:relSizeAnchor xmlns:cdr="http://schemas.openxmlformats.org/drawingml/2006/chartDrawing">
    <cdr:from>
      <cdr:x>0.04983</cdr:x>
      <cdr:y>0.02828</cdr:y>
    </cdr:from>
    <cdr:to>
      <cdr:x>0.97318</cdr:x>
      <cdr:y>0.10906</cdr:y>
    </cdr:to>
    <cdr:sp macro="" textlink="">
      <cdr:nvSpPr>
        <cdr:cNvPr id="9"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provide referrals to any organizations or health care professionals not on school property for students diagnosed with or suspected to have the following chronic conditions.</a:t>
          </a:r>
        </a:p>
      </cdr:txBody>
    </cdr:sp>
  </cdr:relSizeAnchor>
  <cdr:relSizeAnchor xmlns:cdr="http://schemas.openxmlformats.org/drawingml/2006/chartDrawing">
    <cdr:from>
      <cdr:x>0.02052</cdr:x>
      <cdr:y>0.91693</cdr:y>
    </cdr:from>
    <cdr:to>
      <cdr:x>0.97318</cdr:x>
      <cdr:y>0.99771</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69 of 75</a:t>
          </a:r>
        </a:p>
      </cdr:txBody>
    </cdr:sp>
  </cdr:relSizeAnchor>
</c:userShapes>
</file>

<file path=ppt/drawings/drawing7.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5.</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have one or more than one group (e.g., a school health council, committee, or team) that offers guidance on the development of policies or coordinates activities on health topics.</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7 of 75</a:t>
          </a:r>
        </a:p>
      </cdr:txBody>
    </cdr:sp>
  </cdr:relSizeAnchor>
</c:userShapes>
</file>

<file path=ppt/drawings/drawing70.xml><?xml version="1.0" encoding="utf-8"?>
<c:userShapes xmlns:c="http://schemas.openxmlformats.org/drawingml/2006/chart">
  <cdr:relSizeAnchor xmlns:cdr="http://schemas.openxmlformats.org/drawingml/2006/chartDrawing">
    <cdr:from>
      <cdr:x>0.05278</cdr:x>
      <cdr:y>0.2037</cdr:y>
    </cdr:from>
    <cdr:to>
      <cdr:x>0.08056</cdr:x>
      <cdr:y>0.34259</cdr:y>
    </cdr:to>
    <cdr:sp macro="" textlink="">
      <cdr:nvSpPr>
        <cdr:cNvPr id="2" name="y1"/>
        <cdr:cNvSpPr txBox="1"/>
      </cdr:nvSpPr>
      <cdr:spPr>
        <a:xfrm xmlns:a="http://schemas.openxmlformats.org/drawingml/2006/main">
          <a:off x="241300" y="558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0.2037</cdr:y>
    </cdr:from>
    <cdr:to>
      <cdr:x>0.30278</cdr:x>
      <cdr:y>0.34259</cdr:y>
    </cdr:to>
    <cdr:sp macro="" textlink="">
      <cdr:nvSpPr>
        <cdr:cNvPr id="3" name="yt1"/>
        <cdr:cNvSpPr txBox="1"/>
      </cdr:nvSpPr>
      <cdr:spPr>
        <a:xfrm xmlns:a="http://schemas.openxmlformats.org/drawingml/2006/main">
          <a:off x="368300" y="558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Provided parents and families with information about how to communicate with their child about sex</a:t>
          </a:r>
        </a:p>
      </cdr:txBody>
    </cdr:sp>
  </cdr:relSizeAnchor>
  <cdr:relSizeAnchor xmlns:cdr="http://schemas.openxmlformats.org/drawingml/2006/chartDrawing">
    <cdr:from>
      <cdr:x>0.05253</cdr:x>
      <cdr:y>0.33646</cdr:y>
    </cdr:from>
    <cdr:to>
      <cdr:x>0.08056</cdr:x>
      <cdr:y>0.50463</cdr:y>
    </cdr:to>
    <cdr:sp macro="" textlink="">
      <cdr:nvSpPr>
        <cdr:cNvPr id="4" name="y2"/>
        <cdr:cNvSpPr txBox="1"/>
      </cdr:nvSpPr>
      <cdr:spPr>
        <a:xfrm xmlns:a="http://schemas.openxmlformats.org/drawingml/2006/main">
          <a:off x="455177" y="2115730"/>
          <a:ext cx="242893" cy="1057477"/>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0.08074</cdr:x>
      <cdr:y>0.33646</cdr:y>
    </cdr:from>
    <cdr:to>
      <cdr:x>0.30253</cdr:x>
      <cdr:y>0.52681</cdr:y>
    </cdr:to>
    <cdr:sp macro="" textlink="">
      <cdr:nvSpPr>
        <cdr:cNvPr id="5" name="yt2"/>
        <cdr:cNvSpPr txBox="1"/>
      </cdr:nvSpPr>
      <cdr:spPr>
        <a:xfrm xmlns:a="http://schemas.openxmlformats.org/drawingml/2006/main">
          <a:off x="699624" y="2115730"/>
          <a:ext cx="1921865" cy="1196949"/>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Provided parents with information about how to monitor their child (e.g., setting parental expectations, keeping track of their child, responding when their child breaks the rules)</a:t>
          </a:r>
        </a:p>
      </cdr:txBody>
    </cdr:sp>
  </cdr:relSizeAnchor>
  <cdr:relSizeAnchor xmlns:cdr="http://schemas.openxmlformats.org/drawingml/2006/chartDrawing">
    <cdr:from>
      <cdr:x>0.05278</cdr:x>
      <cdr:y>0.54167</cdr:y>
    </cdr:from>
    <cdr:to>
      <cdr:x>0.08056</cdr:x>
      <cdr:y>0.68056</cdr:y>
    </cdr:to>
    <cdr:sp macro="" textlink="">
      <cdr:nvSpPr>
        <cdr:cNvPr id="6" name="y3"/>
        <cdr:cNvSpPr txBox="1"/>
      </cdr:nvSpPr>
      <cdr:spPr>
        <a:xfrm xmlns:a="http://schemas.openxmlformats.org/drawingml/2006/main">
          <a:off x="241300" y="1485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0.08056</cdr:x>
      <cdr:y>0.54167</cdr:y>
    </cdr:from>
    <cdr:to>
      <cdr:x>0.30278</cdr:x>
      <cdr:y>0.68056</cdr:y>
    </cdr:to>
    <cdr:sp macro="" textlink="">
      <cdr:nvSpPr>
        <cdr:cNvPr id="7" name="yt3"/>
        <cdr:cNvSpPr txBox="1"/>
      </cdr:nvSpPr>
      <cdr:spPr>
        <a:xfrm xmlns:a="http://schemas.openxmlformats.org/drawingml/2006/main">
          <a:off x="368300" y="1485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Involved parents as school volunteers in the delivery of health education activities and services</a:t>
          </a:r>
        </a:p>
      </cdr:txBody>
    </cdr:sp>
  </cdr:relSizeAnchor>
  <cdr:relSizeAnchor xmlns:cdr="http://schemas.openxmlformats.org/drawingml/2006/chartDrawing">
    <cdr:from>
      <cdr:x>0.05278</cdr:x>
      <cdr:y>0.71296</cdr:y>
    </cdr:from>
    <cdr:to>
      <cdr:x>0.08056</cdr:x>
      <cdr:y>0.85185</cdr:y>
    </cdr:to>
    <cdr:sp macro="" textlink="">
      <cdr:nvSpPr>
        <cdr:cNvPr id="8" name="y4"/>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a:t>
          </a:r>
        </a:p>
      </cdr:txBody>
    </cdr:sp>
  </cdr:relSizeAnchor>
  <cdr:relSizeAnchor xmlns:cdr="http://schemas.openxmlformats.org/drawingml/2006/chartDrawing">
    <cdr:from>
      <cdr:x>0.08056</cdr:x>
      <cdr:y>0.71296</cdr:y>
    </cdr:from>
    <cdr:to>
      <cdr:x>0.30278</cdr:x>
      <cdr:y>0.85185</cdr:y>
    </cdr:to>
    <cdr:sp macro="" textlink="">
      <cdr:nvSpPr>
        <cdr:cNvPr id="9" name="yt4"/>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Linked parents and families to health services and programs in the community</a:t>
          </a:r>
        </a:p>
      </cdr:txBody>
    </cdr:sp>
  </cdr:relSizeAnchor>
  <cdr:relSizeAnchor xmlns:cdr="http://schemas.openxmlformats.org/drawingml/2006/chartDrawing">
    <cdr:from>
      <cdr:x>0.02052</cdr:x>
      <cdr:y>0.02828</cdr:y>
    </cdr:from>
    <cdr:to>
      <cdr:x>0.04983</cdr:x>
      <cdr:y>0.10906</cdr:y>
    </cdr:to>
    <cdr:sp macro="" textlink="">
      <cdr:nvSpPr>
        <cdr:cNvPr id="10"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45.</a:t>
          </a:r>
        </a:p>
      </cdr:txBody>
    </cdr:sp>
  </cdr:relSizeAnchor>
  <cdr:relSizeAnchor xmlns:cdr="http://schemas.openxmlformats.org/drawingml/2006/chartDrawing">
    <cdr:from>
      <cdr:x>0.04983</cdr:x>
      <cdr:y>0.02828</cdr:y>
    </cdr:from>
    <cdr:to>
      <cdr:x>0.97318</cdr:x>
      <cdr:y>0.10906</cdr:y>
    </cdr:to>
    <cdr:sp macro="" textlink="">
      <cdr:nvSpPr>
        <cdr:cNvPr id="11"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have done any of the following activities during the current school year.</a:t>
          </a:r>
        </a:p>
      </cdr:txBody>
    </cdr:sp>
  </cdr:relSizeAnchor>
  <cdr:relSizeAnchor xmlns:cdr="http://schemas.openxmlformats.org/drawingml/2006/chartDrawing">
    <cdr:from>
      <cdr:x>0.02052</cdr:x>
      <cdr:y>0.91693</cdr:y>
    </cdr:from>
    <cdr:to>
      <cdr:x>0.97318</cdr:x>
      <cdr:y>0.99771</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70 of 75</a:t>
          </a:r>
        </a:p>
      </cdr:txBody>
    </cdr:sp>
  </cdr:relSizeAnchor>
</c:userShapes>
</file>

<file path=ppt/drawings/drawing71.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46.</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use electronic, paper, or oral communication to inform parents about school health services and programs.</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71 of 75</a:t>
          </a:r>
        </a:p>
      </cdr:txBody>
    </cdr:sp>
  </cdr:relSizeAnchor>
</c:userShapes>
</file>

<file path=ppt/drawings/drawing72.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47.</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participate in a program in which family or community members serve as role models to students or mentor students, such as the Big Brothers Big Sisters program.</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72 of 75</a:t>
          </a:r>
        </a:p>
      </cdr:txBody>
    </cdr:sp>
  </cdr:relSizeAnchor>
</c:userShapes>
</file>

<file path=ppt/drawings/drawing73.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48.</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provide service-learning opportunities for students.</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73 of 75</a:t>
          </a:r>
        </a:p>
      </cdr:txBody>
    </cdr:sp>
  </cdr:relSizeAnchor>
</c:userShapes>
</file>

<file path=ppt/drawings/drawing74.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49.</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provide peer tutoring opportunities for students.</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74</a:t>
          </a:r>
          <a:r>
            <a:rPr lang="en-US" sz="1000" baseline="0">
              <a:latin typeface="Times New Roman"/>
            </a:rPr>
            <a:t> </a:t>
          </a:r>
          <a:r>
            <a:rPr lang="en-US" sz="1000">
              <a:latin typeface="Times New Roman"/>
            </a:rPr>
            <a:t>of 75</a:t>
          </a:r>
        </a:p>
      </cdr:txBody>
    </cdr:sp>
  </cdr:relSizeAnchor>
</c:userShapes>
</file>

<file path=ppt/drawings/drawing75.xml><?xml version="1.0" encoding="utf-8"?>
<c:userShapes xmlns:c="http://schemas.openxmlformats.org/drawingml/2006/chart">
  <cdr:relSizeAnchor xmlns:cdr="http://schemas.openxmlformats.org/drawingml/2006/chartDrawing">
    <cdr:from>
      <cdr:x>0.02052</cdr:x>
      <cdr:y>0.02828</cdr:y>
    </cdr:from>
    <cdr:to>
      <cdr:x>0.04983</cdr:x>
      <cdr:y>0.10906</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50.</a:t>
          </a:r>
        </a:p>
      </cdr:txBody>
    </cdr:sp>
  </cdr:relSizeAnchor>
  <cdr:relSizeAnchor xmlns:cdr="http://schemas.openxmlformats.org/drawingml/2006/chartDrawing">
    <cdr:from>
      <cdr:x>0.04983</cdr:x>
      <cdr:y>0.02828</cdr:y>
    </cdr:from>
    <cdr:to>
      <cdr:x>0.97318</cdr:x>
      <cdr:y>0.10906</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in which students’ families helped develop or implement policies and programs related to school health during the past two years.</a:t>
          </a:r>
        </a:p>
      </cdr:txBody>
    </cdr:sp>
  </cdr:relSizeAnchor>
  <cdr:relSizeAnchor xmlns:cdr="http://schemas.openxmlformats.org/drawingml/2006/chartDrawing">
    <cdr:from>
      <cdr:x>0.02052</cdr:x>
      <cdr:y>0.91693</cdr:y>
    </cdr:from>
    <cdr:to>
      <cdr:x>0.97318</cdr:x>
      <cdr:y>0.99771</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a:endParaRPr>
        </a:p>
      </cdr:txBody>
    </cdr:sp>
  </cdr:relSizeAnchor>
  <cdr:relSizeAnchor xmlns:cdr="http://schemas.openxmlformats.org/drawingml/2006/chartDrawing">
    <cdr:from>
      <cdr:x>0.89008</cdr:x>
      <cdr:y>0.95961</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75 of 75</a:t>
          </a:r>
        </a:p>
      </cdr:txBody>
    </cdr:sp>
  </cdr:relSizeAnchor>
</c:userShapes>
</file>

<file path=ppt/drawings/drawing8.xml><?xml version="1.0" encoding="utf-8"?>
<c:userShapes xmlns:c="http://schemas.openxmlformats.org/drawingml/2006/chart">
  <cdr:relSizeAnchor xmlns:cdr="http://schemas.openxmlformats.org/drawingml/2006/chartDrawing">
    <cdr:from>
      <cdr:x>0.05278</cdr:x>
      <cdr:y>0.19444</cdr:y>
    </cdr:from>
    <cdr:to>
      <cdr:x>0.08056</cdr:x>
      <cdr:y>0.31019</cdr:y>
    </cdr:to>
    <cdr:sp macro="" textlink="">
      <cdr:nvSpPr>
        <cdr:cNvPr id="2" name="y1"/>
        <cdr:cNvSpPr txBox="1"/>
      </cdr:nvSpPr>
      <cdr:spPr>
        <a:xfrm xmlns:a="http://schemas.openxmlformats.org/drawingml/2006/main">
          <a:off x="241300" y="5334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a:t>
          </a:r>
        </a:p>
      </cdr:txBody>
    </cdr:sp>
  </cdr:relSizeAnchor>
  <cdr:relSizeAnchor xmlns:cdr="http://schemas.openxmlformats.org/drawingml/2006/chartDrawing">
    <cdr:from>
      <cdr:x>0.08056</cdr:x>
      <cdr:y>0.19444</cdr:y>
    </cdr:from>
    <cdr:to>
      <cdr:x>0.30278</cdr:x>
      <cdr:y>0.31019</cdr:y>
    </cdr:to>
    <cdr:sp macro="" textlink="">
      <cdr:nvSpPr>
        <cdr:cNvPr id="3" name="yt1"/>
        <cdr:cNvSpPr txBox="1"/>
      </cdr:nvSpPr>
      <cdr:spPr>
        <a:xfrm xmlns:a="http://schemas.openxmlformats.org/drawingml/2006/main">
          <a:off x="368300" y="5334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School administrators</a:t>
          </a:r>
        </a:p>
      </cdr:txBody>
    </cdr:sp>
  </cdr:relSizeAnchor>
  <cdr:relSizeAnchor xmlns:cdr="http://schemas.openxmlformats.org/drawingml/2006/chartDrawing">
    <cdr:from>
      <cdr:x>0.05278</cdr:x>
      <cdr:y>0.31944</cdr:y>
    </cdr:from>
    <cdr:to>
      <cdr:x>0.08056</cdr:x>
      <cdr:y>0.43519</cdr:y>
    </cdr:to>
    <cdr:sp macro="" textlink="">
      <cdr:nvSpPr>
        <cdr:cNvPr id="4" name="y2"/>
        <cdr:cNvSpPr txBox="1"/>
      </cdr:nvSpPr>
      <cdr:spPr>
        <a:xfrm xmlns:a="http://schemas.openxmlformats.org/drawingml/2006/main">
          <a:off x="241300" y="8763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b.</a:t>
          </a:r>
        </a:p>
      </cdr:txBody>
    </cdr:sp>
  </cdr:relSizeAnchor>
  <cdr:relSizeAnchor xmlns:cdr="http://schemas.openxmlformats.org/drawingml/2006/chartDrawing">
    <cdr:from>
      <cdr:x>0.08056</cdr:x>
      <cdr:y>0.31944</cdr:y>
    </cdr:from>
    <cdr:to>
      <cdr:x>0.30278</cdr:x>
      <cdr:y>0.43519</cdr:y>
    </cdr:to>
    <cdr:sp macro="" textlink="">
      <cdr:nvSpPr>
        <cdr:cNvPr id="5" name="yt2"/>
        <cdr:cNvSpPr txBox="1"/>
      </cdr:nvSpPr>
      <cdr:spPr>
        <a:xfrm xmlns:a="http://schemas.openxmlformats.org/drawingml/2006/main">
          <a:off x="368300" y="8763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Health education teachers</a:t>
          </a:r>
        </a:p>
      </cdr:txBody>
    </cdr:sp>
  </cdr:relSizeAnchor>
  <cdr:relSizeAnchor xmlns:cdr="http://schemas.openxmlformats.org/drawingml/2006/chartDrawing">
    <cdr:from>
      <cdr:x>0.05278</cdr:x>
      <cdr:y>0.44444</cdr:y>
    </cdr:from>
    <cdr:to>
      <cdr:x>0.08056</cdr:x>
      <cdr:y>0.56019</cdr:y>
    </cdr:to>
    <cdr:sp macro="" textlink="">
      <cdr:nvSpPr>
        <cdr:cNvPr id="6" name="y3"/>
        <cdr:cNvSpPr txBox="1"/>
      </cdr:nvSpPr>
      <cdr:spPr>
        <a:xfrm xmlns:a="http://schemas.openxmlformats.org/drawingml/2006/main">
          <a:off x="241300" y="1219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c.</a:t>
          </a:r>
        </a:p>
      </cdr:txBody>
    </cdr:sp>
  </cdr:relSizeAnchor>
  <cdr:relSizeAnchor xmlns:cdr="http://schemas.openxmlformats.org/drawingml/2006/chartDrawing">
    <cdr:from>
      <cdr:x>0.08056</cdr:x>
      <cdr:y>0.44444</cdr:y>
    </cdr:from>
    <cdr:to>
      <cdr:x>0.30278</cdr:x>
      <cdr:y>0.56019</cdr:y>
    </cdr:to>
    <cdr:sp macro="" textlink="">
      <cdr:nvSpPr>
        <cdr:cNvPr id="7" name="yt3"/>
        <cdr:cNvSpPr txBox="1"/>
      </cdr:nvSpPr>
      <cdr:spPr>
        <a:xfrm xmlns:a="http://schemas.openxmlformats.org/drawingml/2006/main">
          <a:off x="368300" y="1219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Physical education teachers</a:t>
          </a:r>
        </a:p>
      </cdr:txBody>
    </cdr:sp>
  </cdr:relSizeAnchor>
  <cdr:relSizeAnchor xmlns:cdr="http://schemas.openxmlformats.org/drawingml/2006/chartDrawing">
    <cdr:from>
      <cdr:x>0.05278</cdr:x>
      <cdr:y>0.58333</cdr:y>
    </cdr:from>
    <cdr:to>
      <cdr:x>0.08056</cdr:x>
      <cdr:y>0.69907</cdr:y>
    </cdr:to>
    <cdr:sp macro="" textlink="">
      <cdr:nvSpPr>
        <cdr:cNvPr id="8" name="y4"/>
        <cdr:cNvSpPr txBox="1"/>
      </cdr:nvSpPr>
      <cdr:spPr>
        <a:xfrm xmlns:a="http://schemas.openxmlformats.org/drawingml/2006/main">
          <a:off x="241300" y="1600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d.</a:t>
          </a:r>
        </a:p>
      </cdr:txBody>
    </cdr:sp>
  </cdr:relSizeAnchor>
  <cdr:relSizeAnchor xmlns:cdr="http://schemas.openxmlformats.org/drawingml/2006/chartDrawing">
    <cdr:from>
      <cdr:x>0.08056</cdr:x>
      <cdr:y>0.58333</cdr:y>
    </cdr:from>
    <cdr:to>
      <cdr:x>0.30278</cdr:x>
      <cdr:y>0.69907</cdr:y>
    </cdr:to>
    <cdr:sp macro="" textlink="">
      <cdr:nvSpPr>
        <cdr:cNvPr id="9" name="yt4"/>
        <cdr:cNvSpPr txBox="1"/>
      </cdr:nvSpPr>
      <cdr:spPr>
        <a:xfrm xmlns:a="http://schemas.openxmlformats.org/drawingml/2006/main">
          <a:off x="368300" y="1600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Other classroom teachers</a:t>
          </a:r>
        </a:p>
      </cdr:txBody>
    </cdr:sp>
  </cdr:relSizeAnchor>
  <cdr:relSizeAnchor xmlns:cdr="http://schemas.openxmlformats.org/drawingml/2006/chartDrawing">
    <cdr:from>
      <cdr:x>0.05278</cdr:x>
      <cdr:y>0.71296</cdr:y>
    </cdr:from>
    <cdr:to>
      <cdr:x>0.08056</cdr:x>
      <cdr:y>0.8287</cdr:y>
    </cdr:to>
    <cdr:sp macro="" textlink="">
      <cdr:nvSpPr>
        <cdr:cNvPr id="10" name="y5"/>
        <cdr:cNvSpPr txBox="1"/>
      </cdr:nvSpPr>
      <cdr:spPr>
        <a:xfrm xmlns:a="http://schemas.openxmlformats.org/drawingml/2006/main">
          <a:off x="241300" y="19558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e.</a:t>
          </a:r>
        </a:p>
      </cdr:txBody>
    </cdr:sp>
  </cdr:relSizeAnchor>
  <cdr:relSizeAnchor xmlns:cdr="http://schemas.openxmlformats.org/drawingml/2006/chartDrawing">
    <cdr:from>
      <cdr:x>0.08056</cdr:x>
      <cdr:y>0.71296</cdr:y>
    </cdr:from>
    <cdr:to>
      <cdr:x>0.30278</cdr:x>
      <cdr:y>0.8287</cdr:y>
    </cdr:to>
    <cdr:sp macro="" textlink="">
      <cdr:nvSpPr>
        <cdr:cNvPr id="11" name="yt5"/>
        <cdr:cNvSpPr txBox="1"/>
      </cdr:nvSpPr>
      <cdr:spPr>
        <a:xfrm xmlns:a="http://schemas.openxmlformats.org/drawingml/2006/main">
          <a:off x="368300" y="19558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Mental health or social services staff (e.g., school counselors)</a:t>
          </a:r>
        </a:p>
      </cdr:txBody>
    </cdr:sp>
  </cdr:relSizeAnchor>
  <cdr:relSizeAnchor xmlns:cdr="http://schemas.openxmlformats.org/drawingml/2006/chartDrawing">
    <cdr:from>
      <cdr:x>0.02052</cdr:x>
      <cdr:y>0.02828</cdr:y>
    </cdr:from>
    <cdr:to>
      <cdr:x>0.04983</cdr:x>
      <cdr:y>0.10906</cdr:y>
    </cdr:to>
    <cdr:sp macro="" textlink="">
      <cdr:nvSpPr>
        <cdr:cNvPr id="1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6.</a:t>
          </a:r>
        </a:p>
      </cdr:txBody>
    </cdr:sp>
  </cdr:relSizeAnchor>
  <cdr:relSizeAnchor xmlns:cdr="http://schemas.openxmlformats.org/drawingml/2006/chartDrawing">
    <cdr:from>
      <cdr:x>0.04983</cdr:x>
      <cdr:y>0.02828</cdr:y>
    </cdr:from>
    <cdr:to>
      <cdr:x>0.97318</cdr:x>
      <cdr:y>0.10906</cdr:y>
    </cdr:to>
    <cdr:sp macro="" textlink="">
      <cdr:nvSpPr>
        <cdr:cNvPr id="1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have the following groups represented on any school health council, committee, or team.*</a:t>
          </a:r>
        </a:p>
      </cdr:txBody>
    </cdr:sp>
  </cdr:relSizeAnchor>
  <cdr:relSizeAnchor xmlns:cdr="http://schemas.openxmlformats.org/drawingml/2006/chartDrawing">
    <cdr:from>
      <cdr:x>0.02052</cdr:x>
      <cdr:y>0.91693</cdr:y>
    </cdr:from>
    <cdr:to>
      <cdr:x>0.97318</cdr:x>
      <cdr:y>0.99771</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*Among schools that have one or more than one group that offers guidance on the development of policies or coordinates activities on health topics.</a:t>
          </a:r>
        </a:p>
      </cdr:txBody>
    </cdr:sp>
  </cdr:relSizeAnchor>
  <cdr:relSizeAnchor xmlns:cdr="http://schemas.openxmlformats.org/drawingml/2006/chartDrawing">
    <cdr:from>
      <cdr:x>0.89008</cdr:x>
      <cdr:y>0.95961</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8 of 75</a:t>
          </a:r>
        </a:p>
      </cdr:txBody>
    </cdr:sp>
  </cdr:relSizeAnchor>
  <cdr:relSizeAnchor xmlns:cdr="http://schemas.openxmlformats.org/drawingml/2006/chartDrawing">
    <cdr:from>
      <cdr:x>0.02052</cdr:x>
      <cdr:y>0.95961</cdr:y>
    </cdr:from>
    <cdr:to>
      <cdr:x>0.98051</cdr:x>
      <cdr:y>1</cdr:y>
    </cdr:to>
    <cdr:sp macro="" textlink="">
      <cdr:nvSpPr>
        <cdr:cNvPr id="1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NA = Not available</a:t>
          </a:r>
        </a:p>
      </cdr:txBody>
    </cdr:sp>
  </cdr:relSizeAnchor>
</c:userShapes>
</file>

<file path=ppt/drawings/drawing9.xml><?xml version="1.0" encoding="utf-8"?>
<c:userShapes xmlns:c="http://schemas.openxmlformats.org/drawingml/2006/chart">
  <cdr:relSizeAnchor xmlns:cdr="http://schemas.openxmlformats.org/drawingml/2006/chartDrawing">
    <cdr:from>
      <cdr:x>0.05278</cdr:x>
      <cdr:y>0.19444</cdr:y>
    </cdr:from>
    <cdr:to>
      <cdr:x>0.08056</cdr:x>
      <cdr:y>0.31019</cdr:y>
    </cdr:to>
    <cdr:sp macro="" textlink="">
      <cdr:nvSpPr>
        <cdr:cNvPr id="2" name="y1"/>
        <cdr:cNvSpPr txBox="1"/>
      </cdr:nvSpPr>
      <cdr:spPr>
        <a:xfrm xmlns:a="http://schemas.openxmlformats.org/drawingml/2006/main">
          <a:off x="241300" y="5334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f.</a:t>
          </a:r>
        </a:p>
      </cdr:txBody>
    </cdr:sp>
  </cdr:relSizeAnchor>
  <cdr:relSizeAnchor xmlns:cdr="http://schemas.openxmlformats.org/drawingml/2006/chartDrawing">
    <cdr:from>
      <cdr:x>0.08056</cdr:x>
      <cdr:y>0.19444</cdr:y>
    </cdr:from>
    <cdr:to>
      <cdr:x>0.30278</cdr:x>
      <cdr:y>0.31019</cdr:y>
    </cdr:to>
    <cdr:sp macro="" textlink="">
      <cdr:nvSpPr>
        <cdr:cNvPr id="3" name="yt1"/>
        <cdr:cNvSpPr txBox="1"/>
      </cdr:nvSpPr>
      <cdr:spPr>
        <a:xfrm xmlns:a="http://schemas.openxmlformats.org/drawingml/2006/main">
          <a:off x="368300" y="5334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Nutrition or food service staff</a:t>
          </a:r>
        </a:p>
      </cdr:txBody>
    </cdr:sp>
  </cdr:relSizeAnchor>
  <cdr:relSizeAnchor xmlns:cdr="http://schemas.openxmlformats.org/drawingml/2006/chartDrawing">
    <cdr:from>
      <cdr:x>0.05278</cdr:x>
      <cdr:y>0.31944</cdr:y>
    </cdr:from>
    <cdr:to>
      <cdr:x>0.08056</cdr:x>
      <cdr:y>0.43519</cdr:y>
    </cdr:to>
    <cdr:sp macro="" textlink="">
      <cdr:nvSpPr>
        <cdr:cNvPr id="4" name="y2"/>
        <cdr:cNvSpPr txBox="1"/>
      </cdr:nvSpPr>
      <cdr:spPr>
        <a:xfrm xmlns:a="http://schemas.openxmlformats.org/drawingml/2006/main">
          <a:off x="241300" y="8763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g.</a:t>
          </a:r>
        </a:p>
      </cdr:txBody>
    </cdr:sp>
  </cdr:relSizeAnchor>
  <cdr:relSizeAnchor xmlns:cdr="http://schemas.openxmlformats.org/drawingml/2006/chartDrawing">
    <cdr:from>
      <cdr:x>0.08056</cdr:x>
      <cdr:y>0.31944</cdr:y>
    </cdr:from>
    <cdr:to>
      <cdr:x>0.30278</cdr:x>
      <cdr:y>0.43519</cdr:y>
    </cdr:to>
    <cdr:sp macro="" textlink="">
      <cdr:nvSpPr>
        <cdr:cNvPr id="5" name="yt2"/>
        <cdr:cNvSpPr txBox="1"/>
      </cdr:nvSpPr>
      <cdr:spPr>
        <a:xfrm xmlns:a="http://schemas.openxmlformats.org/drawingml/2006/main">
          <a:off x="368300" y="8763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Health services staff (e.g., school nurse)</a:t>
          </a:r>
        </a:p>
      </cdr:txBody>
    </cdr:sp>
  </cdr:relSizeAnchor>
  <cdr:relSizeAnchor xmlns:cdr="http://schemas.openxmlformats.org/drawingml/2006/chartDrawing">
    <cdr:from>
      <cdr:x>0.05278</cdr:x>
      <cdr:y>0.44444</cdr:y>
    </cdr:from>
    <cdr:to>
      <cdr:x>0.08056</cdr:x>
      <cdr:y>0.56019</cdr:y>
    </cdr:to>
    <cdr:sp macro="" textlink="">
      <cdr:nvSpPr>
        <cdr:cNvPr id="6" name="y3"/>
        <cdr:cNvSpPr txBox="1"/>
      </cdr:nvSpPr>
      <cdr:spPr>
        <a:xfrm xmlns:a="http://schemas.openxmlformats.org/drawingml/2006/main">
          <a:off x="241300" y="1219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h.</a:t>
          </a:r>
        </a:p>
      </cdr:txBody>
    </cdr:sp>
  </cdr:relSizeAnchor>
  <cdr:relSizeAnchor xmlns:cdr="http://schemas.openxmlformats.org/drawingml/2006/chartDrawing">
    <cdr:from>
      <cdr:x>0.08056</cdr:x>
      <cdr:y>0.44444</cdr:y>
    </cdr:from>
    <cdr:to>
      <cdr:x>0.30278</cdr:x>
      <cdr:y>0.56019</cdr:y>
    </cdr:to>
    <cdr:sp macro="" textlink="">
      <cdr:nvSpPr>
        <cdr:cNvPr id="7" name="yt3"/>
        <cdr:cNvSpPr txBox="1"/>
      </cdr:nvSpPr>
      <cdr:spPr>
        <a:xfrm xmlns:a="http://schemas.openxmlformats.org/drawingml/2006/main">
          <a:off x="368300" y="1219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Maintenance and transportation staff</a:t>
          </a:r>
        </a:p>
      </cdr:txBody>
    </cdr:sp>
  </cdr:relSizeAnchor>
  <cdr:relSizeAnchor xmlns:cdr="http://schemas.openxmlformats.org/drawingml/2006/chartDrawing">
    <cdr:from>
      <cdr:x>0.05278</cdr:x>
      <cdr:y>0.58333</cdr:y>
    </cdr:from>
    <cdr:to>
      <cdr:x>0.08056</cdr:x>
      <cdr:y>0.69907</cdr:y>
    </cdr:to>
    <cdr:sp macro="" textlink="">
      <cdr:nvSpPr>
        <cdr:cNvPr id="8" name="y4"/>
        <cdr:cNvSpPr txBox="1"/>
      </cdr:nvSpPr>
      <cdr:spPr>
        <a:xfrm xmlns:a="http://schemas.openxmlformats.org/drawingml/2006/main">
          <a:off x="241300" y="1600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i.</a:t>
          </a:r>
        </a:p>
      </cdr:txBody>
    </cdr:sp>
  </cdr:relSizeAnchor>
  <cdr:relSizeAnchor xmlns:cdr="http://schemas.openxmlformats.org/drawingml/2006/chartDrawing">
    <cdr:from>
      <cdr:x>0.08056</cdr:x>
      <cdr:y>0.58333</cdr:y>
    </cdr:from>
    <cdr:to>
      <cdr:x>0.30278</cdr:x>
      <cdr:y>0.69907</cdr:y>
    </cdr:to>
    <cdr:sp macro="" textlink="">
      <cdr:nvSpPr>
        <cdr:cNvPr id="9" name="yt4"/>
        <cdr:cNvSpPr txBox="1"/>
      </cdr:nvSpPr>
      <cdr:spPr>
        <a:xfrm xmlns:a="http://schemas.openxmlformats.org/drawingml/2006/main">
          <a:off x="368300" y="1600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Technology staff</a:t>
          </a:r>
        </a:p>
      </cdr:txBody>
    </cdr:sp>
  </cdr:relSizeAnchor>
  <cdr:relSizeAnchor xmlns:cdr="http://schemas.openxmlformats.org/drawingml/2006/chartDrawing">
    <cdr:from>
      <cdr:x>0.05278</cdr:x>
      <cdr:y>0.71296</cdr:y>
    </cdr:from>
    <cdr:to>
      <cdr:x>0.08056</cdr:x>
      <cdr:y>0.8287</cdr:y>
    </cdr:to>
    <cdr:sp macro="" textlink="">
      <cdr:nvSpPr>
        <cdr:cNvPr id="10" name="y5"/>
        <cdr:cNvSpPr txBox="1"/>
      </cdr:nvSpPr>
      <cdr:spPr>
        <a:xfrm xmlns:a="http://schemas.openxmlformats.org/drawingml/2006/main">
          <a:off x="241300" y="19558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j.</a:t>
          </a:r>
        </a:p>
      </cdr:txBody>
    </cdr:sp>
  </cdr:relSizeAnchor>
  <cdr:relSizeAnchor xmlns:cdr="http://schemas.openxmlformats.org/drawingml/2006/chartDrawing">
    <cdr:from>
      <cdr:x>0.08056</cdr:x>
      <cdr:y>0.71296</cdr:y>
    </cdr:from>
    <cdr:to>
      <cdr:x>0.30278</cdr:x>
      <cdr:y>0.8287</cdr:y>
    </cdr:to>
    <cdr:sp macro="" textlink="">
      <cdr:nvSpPr>
        <cdr:cNvPr id="11" name="yt5"/>
        <cdr:cNvSpPr txBox="1"/>
      </cdr:nvSpPr>
      <cdr:spPr>
        <a:xfrm xmlns:a="http://schemas.openxmlformats.org/drawingml/2006/main">
          <a:off x="368300" y="19558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Library/media center staff</a:t>
          </a:r>
        </a:p>
      </cdr:txBody>
    </cdr:sp>
  </cdr:relSizeAnchor>
  <cdr:relSizeAnchor xmlns:cdr="http://schemas.openxmlformats.org/drawingml/2006/chartDrawing">
    <cdr:from>
      <cdr:x>0.02052</cdr:x>
      <cdr:y>0.02828</cdr:y>
    </cdr:from>
    <cdr:to>
      <cdr:x>0.04983</cdr:x>
      <cdr:y>0.10906</cdr:y>
    </cdr:to>
    <cdr:sp macro="" textlink="">
      <cdr:nvSpPr>
        <cdr:cNvPr id="1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6.</a:t>
          </a:r>
        </a:p>
      </cdr:txBody>
    </cdr:sp>
  </cdr:relSizeAnchor>
  <cdr:relSizeAnchor xmlns:cdr="http://schemas.openxmlformats.org/drawingml/2006/chartDrawing">
    <cdr:from>
      <cdr:x>0.04983</cdr:x>
      <cdr:y>0.02828</cdr:y>
    </cdr:from>
    <cdr:to>
      <cdr:x>0.97318</cdr:x>
      <cdr:y>0.10906</cdr:y>
    </cdr:to>
    <cdr:sp macro="" textlink="">
      <cdr:nvSpPr>
        <cdr:cNvPr id="1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Percentage of schools that have the following groups represented on any school health council, committee, or team.*</a:t>
          </a:r>
        </a:p>
      </cdr:txBody>
    </cdr:sp>
  </cdr:relSizeAnchor>
  <cdr:relSizeAnchor xmlns:cdr="http://schemas.openxmlformats.org/drawingml/2006/chartDrawing">
    <cdr:from>
      <cdr:x>0.02052</cdr:x>
      <cdr:y>0.91693</cdr:y>
    </cdr:from>
    <cdr:to>
      <cdr:x>0.97318</cdr:x>
      <cdr:y>0.99771</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*Among schools that have one or more than one group that offers guidance on the development of policies or coordinates activities on health topics.</a:t>
          </a:r>
        </a:p>
      </cdr:txBody>
    </cdr:sp>
  </cdr:relSizeAnchor>
  <cdr:relSizeAnchor xmlns:cdr="http://schemas.openxmlformats.org/drawingml/2006/chartDrawing">
    <cdr:from>
      <cdr:x>0.89008</cdr:x>
      <cdr:y>0.95961</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a:rPr>
            <a:t>Page 9 of 75</a:t>
          </a:r>
        </a:p>
      </cdr:txBody>
    </cdr:sp>
  </cdr:relSizeAnchor>
  <cdr:relSizeAnchor xmlns:cdr="http://schemas.openxmlformats.org/drawingml/2006/chartDrawing">
    <cdr:from>
      <cdr:x>0.02052</cdr:x>
      <cdr:y>0.95961</cdr:y>
    </cdr:from>
    <cdr:to>
      <cdr:x>0.98051</cdr:x>
      <cdr:y>1</cdr:y>
    </cdr:to>
    <cdr:sp macro="" textlink="">
      <cdr:nvSpPr>
        <cdr:cNvPr id="1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a:rPr>
            <a:t>NA = Not available</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D7FD42-AD3C-44A6-BC87-747893379319}" type="datetimeFigureOut">
              <a:rPr lang="en-US" smtClean="0"/>
              <a:t>8/11/2014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78507D-BB6D-4857-B51B-F6C52D95B792}" type="slidenum">
              <a:rPr lang="en-US" smtClean="0"/>
              <a:t>‹#›</a:t>
            </a:fld>
            <a:endParaRPr lang="en-US"/>
          </a:p>
        </p:txBody>
      </p:sp>
    </p:spTree>
    <p:extLst>
      <p:ext uri="{BB962C8B-B14F-4D97-AF65-F5344CB8AC3E}">
        <p14:creationId xmlns:p14="http://schemas.microsoft.com/office/powerpoint/2010/main" val="1283390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D7FD42-AD3C-44A6-BC87-747893379319}" type="datetimeFigureOut">
              <a:rPr lang="en-US" smtClean="0"/>
              <a:t>8/11/2014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78507D-BB6D-4857-B51B-F6C52D95B792}" type="slidenum">
              <a:rPr lang="en-US" smtClean="0"/>
              <a:t>‹#›</a:t>
            </a:fld>
            <a:endParaRPr lang="en-US"/>
          </a:p>
        </p:txBody>
      </p:sp>
    </p:spTree>
    <p:extLst>
      <p:ext uri="{BB962C8B-B14F-4D97-AF65-F5344CB8AC3E}">
        <p14:creationId xmlns:p14="http://schemas.microsoft.com/office/powerpoint/2010/main" val="363172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D7FD42-AD3C-44A6-BC87-747893379319}" type="datetimeFigureOut">
              <a:rPr lang="en-US" smtClean="0"/>
              <a:t>8/11/2014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78507D-BB6D-4857-B51B-F6C52D95B792}" type="slidenum">
              <a:rPr lang="en-US" smtClean="0"/>
              <a:t>‹#›</a:t>
            </a:fld>
            <a:endParaRPr lang="en-US"/>
          </a:p>
        </p:txBody>
      </p:sp>
    </p:spTree>
    <p:extLst>
      <p:ext uri="{BB962C8B-B14F-4D97-AF65-F5344CB8AC3E}">
        <p14:creationId xmlns:p14="http://schemas.microsoft.com/office/powerpoint/2010/main" val="89772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D7FD42-AD3C-44A6-BC87-747893379319}" type="datetimeFigureOut">
              <a:rPr lang="en-US" smtClean="0"/>
              <a:t>8/11/2014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78507D-BB6D-4857-B51B-F6C52D95B792}" type="slidenum">
              <a:rPr lang="en-US" smtClean="0"/>
              <a:t>‹#›</a:t>
            </a:fld>
            <a:endParaRPr lang="en-US"/>
          </a:p>
        </p:txBody>
      </p:sp>
    </p:spTree>
    <p:extLst>
      <p:ext uri="{BB962C8B-B14F-4D97-AF65-F5344CB8AC3E}">
        <p14:creationId xmlns:p14="http://schemas.microsoft.com/office/powerpoint/2010/main" val="543259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D7FD42-AD3C-44A6-BC87-747893379319}" type="datetimeFigureOut">
              <a:rPr lang="en-US" smtClean="0"/>
              <a:t>8/11/2014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78507D-BB6D-4857-B51B-F6C52D95B792}" type="slidenum">
              <a:rPr lang="en-US" smtClean="0"/>
              <a:t>‹#›</a:t>
            </a:fld>
            <a:endParaRPr lang="en-US"/>
          </a:p>
        </p:txBody>
      </p:sp>
    </p:spTree>
    <p:extLst>
      <p:ext uri="{BB962C8B-B14F-4D97-AF65-F5344CB8AC3E}">
        <p14:creationId xmlns:p14="http://schemas.microsoft.com/office/powerpoint/2010/main" val="1662050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AD7FD42-AD3C-44A6-BC87-747893379319}" type="datetimeFigureOut">
              <a:rPr lang="en-US" smtClean="0"/>
              <a:t>8/11/2014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78507D-BB6D-4857-B51B-F6C52D95B792}" type="slidenum">
              <a:rPr lang="en-US" smtClean="0"/>
              <a:t>‹#›</a:t>
            </a:fld>
            <a:endParaRPr lang="en-US"/>
          </a:p>
        </p:txBody>
      </p:sp>
    </p:spTree>
    <p:extLst>
      <p:ext uri="{BB962C8B-B14F-4D97-AF65-F5344CB8AC3E}">
        <p14:creationId xmlns:p14="http://schemas.microsoft.com/office/powerpoint/2010/main" val="3621455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D7FD42-AD3C-44A6-BC87-747893379319}" type="datetimeFigureOut">
              <a:rPr lang="en-US" smtClean="0"/>
              <a:t>8/11/2014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78507D-BB6D-4857-B51B-F6C52D95B792}" type="slidenum">
              <a:rPr lang="en-US" smtClean="0"/>
              <a:t>‹#›</a:t>
            </a:fld>
            <a:endParaRPr lang="en-US"/>
          </a:p>
        </p:txBody>
      </p:sp>
    </p:spTree>
    <p:extLst>
      <p:ext uri="{BB962C8B-B14F-4D97-AF65-F5344CB8AC3E}">
        <p14:creationId xmlns:p14="http://schemas.microsoft.com/office/powerpoint/2010/main" val="2973825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D7FD42-AD3C-44A6-BC87-747893379319}" type="datetimeFigureOut">
              <a:rPr lang="en-US" smtClean="0"/>
              <a:t>8/11/2014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78507D-BB6D-4857-B51B-F6C52D95B792}" type="slidenum">
              <a:rPr lang="en-US" smtClean="0"/>
              <a:t>‹#›</a:t>
            </a:fld>
            <a:endParaRPr lang="en-US"/>
          </a:p>
        </p:txBody>
      </p:sp>
    </p:spTree>
    <p:extLst>
      <p:ext uri="{BB962C8B-B14F-4D97-AF65-F5344CB8AC3E}">
        <p14:creationId xmlns:p14="http://schemas.microsoft.com/office/powerpoint/2010/main" val="703792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D7FD42-AD3C-44A6-BC87-747893379319}" type="datetimeFigureOut">
              <a:rPr lang="en-US" smtClean="0"/>
              <a:t>8/11/2014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78507D-BB6D-4857-B51B-F6C52D95B792}" type="slidenum">
              <a:rPr lang="en-US" smtClean="0"/>
              <a:t>‹#›</a:t>
            </a:fld>
            <a:endParaRPr lang="en-US"/>
          </a:p>
        </p:txBody>
      </p:sp>
    </p:spTree>
    <p:extLst>
      <p:ext uri="{BB962C8B-B14F-4D97-AF65-F5344CB8AC3E}">
        <p14:creationId xmlns:p14="http://schemas.microsoft.com/office/powerpoint/2010/main" val="1723835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D7FD42-AD3C-44A6-BC87-747893379319}" type="datetimeFigureOut">
              <a:rPr lang="en-US" smtClean="0"/>
              <a:t>8/11/2014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78507D-BB6D-4857-B51B-F6C52D95B792}" type="slidenum">
              <a:rPr lang="en-US" smtClean="0"/>
              <a:t>‹#›</a:t>
            </a:fld>
            <a:endParaRPr lang="en-US"/>
          </a:p>
        </p:txBody>
      </p:sp>
    </p:spTree>
    <p:extLst>
      <p:ext uri="{BB962C8B-B14F-4D97-AF65-F5344CB8AC3E}">
        <p14:creationId xmlns:p14="http://schemas.microsoft.com/office/powerpoint/2010/main" val="1627198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D7FD42-AD3C-44A6-BC87-747893379319}" type="datetimeFigureOut">
              <a:rPr lang="en-US" smtClean="0"/>
              <a:t>8/11/2014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78507D-BB6D-4857-B51B-F6C52D95B792}" type="slidenum">
              <a:rPr lang="en-US" smtClean="0"/>
              <a:t>‹#›</a:t>
            </a:fld>
            <a:endParaRPr lang="en-US"/>
          </a:p>
        </p:txBody>
      </p:sp>
    </p:spTree>
    <p:extLst>
      <p:ext uri="{BB962C8B-B14F-4D97-AF65-F5344CB8AC3E}">
        <p14:creationId xmlns:p14="http://schemas.microsoft.com/office/powerpoint/2010/main" val="2479507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D7FD42-AD3C-44A6-BC87-747893379319}" type="datetimeFigureOut">
              <a:rPr lang="en-US" smtClean="0"/>
              <a:t>8/11/2014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78507D-BB6D-4857-B51B-F6C52D95B792}" type="slidenum">
              <a:rPr lang="en-US" smtClean="0"/>
              <a:t>‹#›</a:t>
            </a:fld>
            <a:endParaRPr lang="en-US"/>
          </a:p>
        </p:txBody>
      </p:sp>
    </p:spTree>
    <p:extLst>
      <p:ext uri="{BB962C8B-B14F-4D97-AF65-F5344CB8AC3E}">
        <p14:creationId xmlns:p14="http://schemas.microsoft.com/office/powerpoint/2010/main" val="38282746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chart" Target="../charts/chart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chart" Target="../charts/chart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chart" Target="../charts/chart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chart" Target="../charts/chart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chart" Target="../charts/chart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chart" Target="../charts/chart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chart" Target="../charts/chart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chart" Target="../charts/chart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chart" Target="../charts/chart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chart" Target="../charts/chart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chart" Target="../charts/chart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chart" Target="../charts/chart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chart" Target="../charts/chart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chart" Target="../charts/chart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chart" Target="../charts/chart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chart" Target="../charts/chart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chart" Target="../charts/chart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chart" Target="../charts/chart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chart" Target="../charts/chart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chart" Target="../charts/chart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chart" Target="../charts/chart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chart" Target="../charts/chart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chart" Target="../charts/chart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chart" Target="../charts/chart5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chart" Target="../charts/chart56.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chart" Target="../charts/chart57.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chart" Target="../charts/chart58.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chart" Target="../charts/chart59.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chart" Target="../charts/chart60.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chart" Target="../charts/chart61.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chart" Target="../charts/chart62.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chart" Target="../charts/chart63.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chart" Target="../charts/chart64.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chart" Target="../charts/chart65.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chart" Target="../charts/chart66.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chart" Target="../charts/chart67.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chart" Target="../charts/chart68.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chart" Target="../charts/chart69.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chart" Target="../charts/chart70.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chart" Target="../charts/chart71.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chart" Target="../charts/chart72.xm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chart" Target="../charts/chart73.xml"/><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chart" Target="../charts/chart74.xml"/><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chart" Target="../charts/chart7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415196287"/>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28432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487608791"/>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391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512658275"/>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07502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37482747"/>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18904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517164257"/>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76688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650708108"/>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55406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977804356"/>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79792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304596521"/>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5669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928537119"/>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90343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312955200"/>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10698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875713783"/>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4480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14510655"/>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56690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15284093"/>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98629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67432900"/>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79502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688965930"/>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35637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548643740"/>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03114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875533186"/>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63240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476608099"/>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35385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404146144"/>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92915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459257793"/>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02204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309727370"/>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66312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803545747"/>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7157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739699188"/>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28879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753271719"/>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24328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376937191"/>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31221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366252234"/>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3529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492585812"/>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72959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773134020"/>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01582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72319118"/>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27547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421168071"/>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97240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511172700"/>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97727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47334914"/>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21077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686165789"/>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0763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934345830"/>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89046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97854882"/>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82211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811471763"/>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564662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320688878"/>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01063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630085558"/>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0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425791652"/>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553347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649756294"/>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18478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476462059"/>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471649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621445269"/>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372862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101763274"/>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747715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659545104"/>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1093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477493235"/>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8268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440281943"/>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192005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736717855"/>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788749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414593910"/>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982158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485623783"/>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566508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222345207"/>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110173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370969548"/>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112087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826378285"/>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76545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168835197"/>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42823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780615455"/>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165007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129008911"/>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0163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273920411"/>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252484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997772652"/>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614525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814415255"/>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687226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235796696"/>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893196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9634005"/>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159757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316727137"/>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315861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451671072"/>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941195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248442436"/>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341535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820451567"/>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461146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114294571"/>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376896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4225965121"/>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0648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052580087"/>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230778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681948837"/>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984290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021004945"/>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462892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247437589"/>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426159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216013148"/>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391203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8410533"/>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522972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299758919"/>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58774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583653514"/>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9316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094261138"/>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en-US" sz="1100" b="1" smtClean="0">
                <a:solidFill>
                  <a:srgbClr val="00B194"/>
                </a:solidFill>
                <a:latin typeface="Arial"/>
              </a:rPr>
              <a:t>W Y O M I N G</a:t>
            </a:r>
            <a:endParaRPr lang="en-US" sz="1100" b="1">
              <a:solidFill>
                <a:srgbClr val="00B194"/>
              </a:solidFill>
              <a:latin typeface="Arial"/>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a:rPr>
              <a:t>2014 School Health Profiles Report</a:t>
            </a:r>
            <a:endParaRPr lang="en-US" sz="1100" b="1">
              <a:latin typeface="Arial"/>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a:rPr>
              <a:t>Weighted Principal Survey Results</a:t>
            </a:r>
            <a:endParaRPr lang="en-US" sz="1100" b="1">
              <a:latin typeface="Arial"/>
            </a:endParaRPr>
          </a:p>
        </p:txBody>
      </p:sp>
      <p:cxnSp>
        <p:nvCxnSpPr>
          <p:cNvPr id="6" name="Straight Connector 5"/>
          <p:cNvCxnSpPr/>
          <p:nvPr/>
        </p:nvCxnSpPr>
        <p:spPr>
          <a:xfrm>
            <a:off x="406400" y="1143000"/>
            <a:ext cx="8356600" cy="0"/>
          </a:xfrm>
          <a:prstGeom prst="line">
            <a:avLst/>
          </a:prstGeom>
          <a:ln w="19050">
            <a:solidFill>
              <a:srgbClr val="00B1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07957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TotalTime>
  <Words>5395</Words>
  <Application>Microsoft Office PowerPoint</Application>
  <PresentationFormat>On-screen Show (4:3)</PresentationFormat>
  <Paragraphs>862</Paragraphs>
  <Slides>75</Slides>
  <Notes>0</Notes>
  <HiddenSlides>0</HiddenSlides>
  <MMClips>0</MMClips>
  <ScaleCrop>false</ScaleCrop>
  <HeadingPairs>
    <vt:vector size="4" baseType="variant">
      <vt:variant>
        <vt:lpstr>Theme</vt:lpstr>
      </vt:variant>
      <vt:variant>
        <vt:i4>1</vt:i4>
      </vt:variant>
      <vt:variant>
        <vt:lpstr>Slide Titles</vt:lpstr>
      </vt:variant>
      <vt:variant>
        <vt:i4>75</vt:i4>
      </vt:variant>
    </vt:vector>
  </HeadingPairs>
  <TitlesOfParts>
    <vt:vector size="7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Westat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Alla Belenky</dc:creator>
  <cp:lastModifiedBy>Alla Belenky</cp:lastModifiedBy>
  <cp:revision>1</cp:revision>
  <dcterms:created xsi:type="dcterms:W3CDTF">2014-08-11T19:00:08Z</dcterms:created>
  <dcterms:modified xsi:type="dcterms:W3CDTF">2014-08-11T19:01:56Z</dcterms:modified>
</cp:coreProperties>
</file>