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72" r:id="rId3"/>
    <p:sldId id="273" r:id="rId4"/>
    <p:sldId id="259" r:id="rId5"/>
    <p:sldId id="261" r:id="rId6"/>
    <p:sldId id="258" r:id="rId7"/>
    <p:sldId id="271" r:id="rId8"/>
    <p:sldId id="263" r:id="rId9"/>
    <p:sldId id="256" r:id="rId10"/>
    <p:sldId id="262" r:id="rId11"/>
    <p:sldId id="269" r:id="rId12"/>
    <p:sldId id="268" r:id="rId13"/>
    <p:sldId id="257" r:id="rId14"/>
    <p:sldId id="267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872" y="-5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63EC5-260F-4FDB-9524-AA6AC17F036D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86F6D-BA02-4B22-8ED0-A6BC13B0D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9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Section 4 ─ Levels of Analyses</a:t>
            </a:r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4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Section 4 ─ Levels of Analyses</a:t>
            </a:r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3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Section 4 ─ Levels of Analyses</a:t>
            </a:r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6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Section 4 ─ Levels of Analyses</a:t>
            </a:r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0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EA0E-DCCC-4832-86F1-191137DF3D7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8E54-1289-43D1-8B12-066BEB392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1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EA0E-DCCC-4832-86F1-191137DF3D7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8E54-1289-43D1-8B12-066BEB392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EA0E-DCCC-4832-86F1-191137DF3D7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8E54-1289-43D1-8B12-066BEB392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EA0E-DCCC-4832-86F1-191137DF3D7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8E54-1289-43D1-8B12-066BEB392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2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EA0E-DCCC-4832-86F1-191137DF3D7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8E54-1289-43D1-8B12-066BEB392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8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EA0E-DCCC-4832-86F1-191137DF3D7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8E54-1289-43D1-8B12-066BEB392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1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EA0E-DCCC-4832-86F1-191137DF3D7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8E54-1289-43D1-8B12-066BEB392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5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EA0E-DCCC-4832-86F1-191137DF3D7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8E54-1289-43D1-8B12-066BEB392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2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EA0E-DCCC-4832-86F1-191137DF3D7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8E54-1289-43D1-8B12-066BEB392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0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EA0E-DCCC-4832-86F1-191137DF3D7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8E54-1289-43D1-8B12-066BEB392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4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EA0E-DCCC-4832-86F1-191137DF3D7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8E54-1289-43D1-8B12-066BEB392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3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8EA0E-DCCC-4832-86F1-191137DF3D7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28E54-1289-43D1-8B12-066BEB392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5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3500"/>
            <a:ext cx="7915275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NAEP-TIMSS Linking Study</a:t>
            </a:r>
            <a:endParaRPr lang="en-US" b="1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endParaRPr lang="en-US" sz="2000" b="0" dirty="0" smtClean="0"/>
          </a:p>
          <a:p>
            <a:pPr lvl="1"/>
            <a:endParaRPr lang="en-US" sz="3200" b="0" dirty="0"/>
          </a:p>
          <a:p>
            <a:r>
              <a:rPr lang="en-US" sz="3600" b="0" dirty="0" smtClean="0"/>
              <a:t>In 2011, both NAEP and TIMSS assessed grade 8 students in Mathematics and Science</a:t>
            </a:r>
          </a:p>
          <a:p>
            <a:endParaRPr lang="en-US" sz="3600" dirty="0"/>
          </a:p>
          <a:p>
            <a:r>
              <a:rPr lang="en-US" sz="3600" b="0" dirty="0" smtClean="0"/>
              <a:t>2011provided an opportunity to examine the linkage between the two assessments</a:t>
            </a:r>
          </a:p>
          <a:p>
            <a:pPr>
              <a:buNone/>
            </a:pPr>
            <a:endParaRPr lang="en-US" sz="3600" dirty="0"/>
          </a:p>
          <a:p>
            <a:r>
              <a:rPr lang="en-US" sz="3600" b="0" dirty="0" smtClean="0"/>
              <a:t>Attempt to connect the scales so as to estimate the performance on one scale from the other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4898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Results: TIMSS Math Benchmarks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1371600"/>
            <a:ext cx="9052560" cy="4885965"/>
            <a:chOff x="76200" y="1371600"/>
            <a:chExt cx="9052560" cy="488596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371600"/>
              <a:ext cx="9052560" cy="4885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ular Callout 2"/>
            <p:cNvSpPr/>
            <p:nvPr/>
          </p:nvSpPr>
          <p:spPr>
            <a:xfrm>
              <a:off x="5107940" y="1828800"/>
              <a:ext cx="1219200" cy="306324"/>
            </a:xfrm>
            <a:prstGeom prst="wedgeRectCallout">
              <a:avLst>
                <a:gd name="adj1" fmla="val 29761"/>
                <a:gd name="adj2" fmla="val 30144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WYOMING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55360" y="2931160"/>
              <a:ext cx="116840" cy="723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065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581400" cy="1479550"/>
          </a:xfrm>
        </p:spPr>
        <p:txBody>
          <a:bodyPr>
            <a:normAutofit/>
          </a:bodyPr>
          <a:lstStyle/>
          <a:p>
            <a:r>
              <a:rPr lang="en-US" dirty="0" smtClean="0"/>
              <a:t>Benchmark Results: States and Countries with </a:t>
            </a:r>
            <a:r>
              <a:rPr lang="en-US" i="1" dirty="0" smtClean="0"/>
              <a:t>Above Average </a:t>
            </a:r>
            <a:r>
              <a:rPr lang="en-US" dirty="0" smtClean="0"/>
              <a:t>TIMSS Mathematics Scores, </a:t>
            </a:r>
            <a:r>
              <a:rPr lang="en-US" i="1" u="sng" dirty="0" smtClean="0"/>
              <a:t>ONLY</a:t>
            </a:r>
            <a:endParaRPr lang="en-US" i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209800"/>
            <a:ext cx="3657600" cy="304800"/>
          </a:xfrm>
        </p:spPr>
        <p:txBody>
          <a:bodyPr>
            <a:normAutofit/>
          </a:bodyPr>
          <a:lstStyle/>
          <a:p>
            <a:r>
              <a:rPr lang="en-US" dirty="0" smtClean="0"/>
              <a:t>Selected country and  state benchmark results: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486400" y="0"/>
            <a:ext cx="3619500" cy="6793316"/>
            <a:chOff x="5486400" y="0"/>
            <a:chExt cx="3619500" cy="6793316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0"/>
              <a:ext cx="3619500" cy="6793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lowchart: Process 4"/>
            <p:cNvSpPr/>
            <p:nvPr/>
          </p:nvSpPr>
          <p:spPr>
            <a:xfrm>
              <a:off x="6067895" y="2895600"/>
              <a:ext cx="390998" cy="1524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5676899" y="304800"/>
              <a:ext cx="781993" cy="1524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5773093" y="914400"/>
              <a:ext cx="685800" cy="1524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Process 9"/>
            <p:cNvSpPr/>
            <p:nvPr/>
          </p:nvSpPr>
          <p:spPr>
            <a:xfrm>
              <a:off x="6019800" y="5621020"/>
              <a:ext cx="449580" cy="1524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6132591" y="4876800"/>
              <a:ext cx="326302" cy="1524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5867400" y="5867400"/>
              <a:ext cx="601980" cy="1524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ular Callout 6"/>
          <p:cNvSpPr/>
          <p:nvPr/>
        </p:nvSpPr>
        <p:spPr>
          <a:xfrm>
            <a:off x="4038600" y="1295400"/>
            <a:ext cx="914400" cy="612648"/>
          </a:xfrm>
          <a:prstGeom prst="wedgeRectCallout">
            <a:avLst>
              <a:gd name="adj1" fmla="val 169266"/>
              <a:gd name="adj2" fmla="val 20879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WY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948327"/>
              </p:ext>
            </p:extLst>
          </p:nvPr>
        </p:nvGraphicFramePr>
        <p:xfrm>
          <a:off x="114300" y="2666999"/>
          <a:ext cx="53721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/>
                <a:gridCol w="1123950"/>
                <a:gridCol w="1343025"/>
                <a:gridCol w="1343025"/>
              </a:tblGrid>
              <a:tr h="2000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Jurisdiction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Advanced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High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 and Above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Intermed</a:t>
                      </a:r>
                      <a:r>
                        <a:rPr lang="en-US" baseline="0" dirty="0" smtClean="0"/>
                        <a:t>. and above</a:t>
                      </a:r>
                      <a:endParaRPr lang="en-US" dirty="0"/>
                    </a:p>
                  </a:txBody>
                  <a:tcPr anchor="b"/>
                </a:tc>
              </a:tr>
              <a:tr h="316523">
                <a:tc>
                  <a:txBody>
                    <a:bodyPr/>
                    <a:lstStyle/>
                    <a:p>
                      <a:r>
                        <a:rPr lang="en-US" dirty="0" smtClean="0"/>
                        <a:t>Korea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Massachusetts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</a:tr>
              <a:tr h="31652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WYOMING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  <a:tr h="316523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Finland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/>
                </a:tc>
              </a:tr>
              <a:tr h="316523">
                <a:tc>
                  <a:txBody>
                    <a:bodyPr/>
                    <a:lstStyle/>
                    <a:p>
                      <a:r>
                        <a:rPr lang="en-US" b="0" dirty="0" smtClean="0"/>
                        <a:t>Nebraska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</a:tr>
              <a:tr h="316523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98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228"/>
            <a:ext cx="7772400" cy="679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59805" y="2110105"/>
            <a:ext cx="76200" cy="7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2362200" y="1295400"/>
            <a:ext cx="1525660" cy="306324"/>
          </a:xfrm>
          <a:prstGeom prst="wedgeRectCallout">
            <a:avLst>
              <a:gd name="adj1" fmla="val 191099"/>
              <a:gd name="adj2" fmla="val 2123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United States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0"/>
            <a:ext cx="8229600" cy="762000"/>
          </a:xfrm>
        </p:spPr>
        <p:txBody>
          <a:bodyPr/>
          <a:lstStyle/>
          <a:p>
            <a:r>
              <a:rPr lang="en-US" dirty="0" smtClean="0"/>
              <a:t>2011 TIMSS Results: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76250"/>
            <a:ext cx="5842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33600" cy="5745162"/>
          </a:xfrm>
        </p:spPr>
        <p:txBody>
          <a:bodyPr vert="horz">
            <a:normAutofit/>
          </a:bodyPr>
          <a:lstStyle/>
          <a:p>
            <a:r>
              <a:rPr lang="en-US" dirty="0" smtClean="0"/>
              <a:t>State Science</a:t>
            </a:r>
            <a:br>
              <a:rPr lang="en-US" dirty="0" smtClean="0"/>
            </a:br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8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65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Results: TIMSS Science Benchmarks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" y="1285875"/>
            <a:ext cx="9058756" cy="5114925"/>
            <a:chOff x="1" y="1285875"/>
            <a:chExt cx="9058756" cy="511492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285875"/>
              <a:ext cx="9058756" cy="511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ular Callout 2"/>
            <p:cNvSpPr/>
            <p:nvPr/>
          </p:nvSpPr>
          <p:spPr>
            <a:xfrm>
              <a:off x="5306568" y="1751076"/>
              <a:ext cx="1219200" cy="306324"/>
            </a:xfrm>
            <a:prstGeom prst="wedgeRectCallout">
              <a:avLst>
                <a:gd name="adj1" fmla="val 68614"/>
                <a:gd name="adj2" fmla="val 24746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WYOMING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744335" y="2682240"/>
              <a:ext cx="123190" cy="118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489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657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Benchmark Results: States and Countries with </a:t>
            </a:r>
            <a:r>
              <a:rPr lang="en-US" i="1" dirty="0" smtClean="0"/>
              <a:t>Above Average </a:t>
            </a:r>
            <a:r>
              <a:rPr lang="en-US" dirty="0" smtClean="0"/>
              <a:t>TIMSS Science Scores, </a:t>
            </a:r>
            <a:br>
              <a:rPr lang="en-US" dirty="0" smtClean="0"/>
            </a:br>
            <a:r>
              <a:rPr lang="en-US" i="1" u="sng" dirty="0" smtClean="0"/>
              <a:t>ONLY</a:t>
            </a:r>
            <a:endParaRPr lang="en-US" i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209800"/>
            <a:ext cx="3657600" cy="304800"/>
          </a:xfrm>
        </p:spPr>
        <p:txBody>
          <a:bodyPr>
            <a:normAutofit/>
          </a:bodyPr>
          <a:lstStyle/>
          <a:p>
            <a:r>
              <a:rPr lang="en-US" dirty="0" smtClean="0"/>
              <a:t>Selected country and  state benchmark results: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48748" y="152400"/>
            <a:ext cx="6176989" cy="6019608"/>
            <a:chOff x="2971800" y="152400"/>
            <a:chExt cx="6176989" cy="6019608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159" y="152400"/>
              <a:ext cx="4168630" cy="601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lowchart: Process 4"/>
            <p:cNvSpPr/>
            <p:nvPr/>
          </p:nvSpPr>
          <p:spPr>
            <a:xfrm>
              <a:off x="5575300" y="2481516"/>
              <a:ext cx="469738" cy="1524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5562600" y="457200"/>
              <a:ext cx="477193" cy="1524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5273040" y="609600"/>
              <a:ext cx="762000" cy="1524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5722620" y="4930076"/>
              <a:ext cx="316230" cy="1524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ular Callout 6"/>
            <p:cNvSpPr/>
            <p:nvPr/>
          </p:nvSpPr>
          <p:spPr>
            <a:xfrm>
              <a:off x="2971800" y="1447800"/>
              <a:ext cx="914400" cy="612648"/>
            </a:xfrm>
            <a:prstGeom prst="wedgeRectCallout">
              <a:avLst>
                <a:gd name="adj1" fmla="val 232632"/>
                <a:gd name="adj2" fmla="val 11717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WY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095430"/>
              </p:ext>
            </p:extLst>
          </p:nvPr>
        </p:nvGraphicFramePr>
        <p:xfrm>
          <a:off x="103359" y="2578100"/>
          <a:ext cx="4996763" cy="3108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564"/>
                <a:gridCol w="1148277"/>
                <a:gridCol w="914400"/>
                <a:gridCol w="1442522"/>
              </a:tblGrid>
              <a:tr h="8949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Jurisdiction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Advanced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High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 and Above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Intermed</a:t>
                      </a:r>
                      <a:r>
                        <a:rPr lang="en-US" baseline="0" dirty="0" smtClean="0"/>
                        <a:t>. and above</a:t>
                      </a:r>
                      <a:endParaRPr lang="en-US" dirty="0"/>
                    </a:p>
                  </a:txBody>
                  <a:tcPr anchor="b"/>
                </a:tc>
              </a:tr>
              <a:tr h="357991">
                <a:tc>
                  <a:txBody>
                    <a:bodyPr/>
                    <a:lstStyle/>
                    <a:p>
                      <a:r>
                        <a:rPr lang="en-US" dirty="0" smtClean="0"/>
                        <a:t>Singapore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</a:tr>
              <a:tr h="357991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Massachusetts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</a:tr>
              <a:tr h="35799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WYOMING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</a:tr>
              <a:tr h="357991">
                <a:tc>
                  <a:txBody>
                    <a:bodyPr/>
                    <a:lstStyle/>
                    <a:p>
                      <a:r>
                        <a:rPr lang="en-US" b="0" dirty="0" smtClean="0"/>
                        <a:t>Idaho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</a:tr>
              <a:tr h="357991">
                <a:tc>
                  <a:txBody>
                    <a:bodyPr/>
                    <a:lstStyle/>
                    <a:p>
                      <a:r>
                        <a:rPr lang="en-US" b="0" dirty="0" smtClean="0"/>
                        <a:t>Hong Kong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  <a:tr h="357991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13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3500"/>
            <a:ext cx="7915275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NAEP-TIMSS Linking Study</a:t>
            </a:r>
            <a:endParaRPr lang="en-US" b="1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" y="-76200"/>
            <a:ext cx="9144000" cy="60801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sz="2000" b="0" dirty="0"/>
          </a:p>
          <a:p>
            <a:pPr lvl="1"/>
            <a:endParaRPr lang="en-US" sz="3200" b="0" dirty="0"/>
          </a:p>
          <a:p>
            <a:r>
              <a:rPr lang="en-US" sz="3600" dirty="0" smtClean="0"/>
              <a:t>Challenges in </a:t>
            </a:r>
            <a:r>
              <a:rPr lang="en-US" sz="3600" b="0" dirty="0" smtClean="0"/>
              <a:t>any attempted linking</a:t>
            </a:r>
          </a:p>
          <a:p>
            <a:pPr lvl="1"/>
            <a:r>
              <a:rPr lang="en-US" dirty="0"/>
              <a:t>Differences in </a:t>
            </a:r>
            <a:r>
              <a:rPr lang="en-US" dirty="0" smtClean="0"/>
              <a:t>populations</a:t>
            </a:r>
          </a:p>
          <a:p>
            <a:pPr lvl="2"/>
            <a:r>
              <a:rPr lang="en-US" dirty="0" smtClean="0"/>
              <a:t>Exclusion </a:t>
            </a:r>
            <a:r>
              <a:rPr lang="en-US" dirty="0"/>
              <a:t>rates varied on NAEP and </a:t>
            </a:r>
            <a:r>
              <a:rPr lang="en-US" dirty="0" smtClean="0"/>
              <a:t>TIMSS</a:t>
            </a:r>
          </a:p>
          <a:p>
            <a:pPr lvl="2"/>
            <a:r>
              <a:rPr lang="en-US" dirty="0" smtClean="0"/>
              <a:t>TIMSS offers no accommodations</a:t>
            </a:r>
          </a:p>
          <a:p>
            <a:pPr lvl="1"/>
            <a:r>
              <a:rPr lang="en-US" dirty="0" smtClean="0"/>
              <a:t>Differences in assessment</a:t>
            </a:r>
          </a:p>
          <a:p>
            <a:pPr lvl="2"/>
            <a:r>
              <a:rPr lang="en-US" dirty="0"/>
              <a:t>NAEP offers fewer short-constructed response items</a:t>
            </a:r>
          </a:p>
          <a:p>
            <a:pPr lvl="2"/>
            <a:r>
              <a:rPr lang="en-US" dirty="0"/>
              <a:t>TIMSS offers no extended-constructed response </a:t>
            </a:r>
            <a:r>
              <a:rPr lang="en-US" dirty="0" smtClean="0"/>
              <a:t>items</a:t>
            </a:r>
          </a:p>
          <a:p>
            <a:pPr lvl="2"/>
            <a:r>
              <a:rPr lang="en-US" dirty="0" smtClean="0"/>
              <a:t>NAEP window prior to TIMSS window</a:t>
            </a:r>
          </a:p>
          <a:p>
            <a:pPr lvl="2"/>
            <a:r>
              <a:rPr lang="en-US" dirty="0" smtClean="0"/>
              <a:t>Different timing and subject structure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4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3500"/>
            <a:ext cx="7915275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NAEP-TIMSS Linking Study</a:t>
            </a:r>
            <a:endParaRPr lang="en-US" b="1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9201"/>
            <a:ext cx="9144006" cy="508000"/>
          </a:xfrm>
          <a:prstGeom prst="rect">
            <a:avLst/>
          </a:prstGeom>
        </p:spPr>
      </p:pic>
      <p:pic>
        <p:nvPicPr>
          <p:cNvPr id="9" name="tabl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76401"/>
            <a:ext cx="9143996" cy="711200"/>
          </a:xfrm>
          <a:prstGeom prst="rect">
            <a:avLst/>
          </a:prstGeom>
        </p:spPr>
      </p:pic>
      <p:pic>
        <p:nvPicPr>
          <p:cNvPr id="10" name="tabl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5547361"/>
            <a:ext cx="9144000" cy="609600"/>
          </a:xfrm>
          <a:prstGeom prst="rect">
            <a:avLst/>
          </a:prstGeom>
        </p:spPr>
      </p:pic>
      <p:pic>
        <p:nvPicPr>
          <p:cNvPr id="11" name="table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" y="2505457"/>
            <a:ext cx="9144000" cy="609600"/>
          </a:xfrm>
          <a:prstGeom prst="rect">
            <a:avLst/>
          </a:prstGeom>
        </p:spPr>
      </p:pic>
      <p:pic>
        <p:nvPicPr>
          <p:cNvPr id="12" name="table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" y="3243073"/>
            <a:ext cx="9143996" cy="711200"/>
          </a:xfrm>
          <a:prstGeom prst="rect">
            <a:avLst/>
          </a:prstGeom>
        </p:spPr>
      </p:pic>
      <p:pic>
        <p:nvPicPr>
          <p:cNvPr id="13" name="table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" y="4072129"/>
            <a:ext cx="9144000" cy="609600"/>
          </a:xfrm>
          <a:prstGeom prst="rect">
            <a:avLst/>
          </a:prstGeom>
        </p:spPr>
      </p:pic>
      <p:pic>
        <p:nvPicPr>
          <p:cNvPr id="14" name="table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0" y="4809745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0988"/>
            <a:ext cx="8428037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79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6903"/>
            <a:ext cx="8991600" cy="500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61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1219200"/>
            <a:ext cx="8610600" cy="4805826"/>
            <a:chOff x="706226" y="914400"/>
            <a:chExt cx="8289448" cy="440958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26" y="1295400"/>
              <a:ext cx="2560542" cy="4028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914400"/>
              <a:ext cx="5719074" cy="402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153400" cy="1173163"/>
          </a:xfrm>
        </p:spPr>
        <p:txBody>
          <a:bodyPr vert="horz">
            <a:normAutofit/>
          </a:bodyPr>
          <a:lstStyle/>
          <a:p>
            <a:r>
              <a:rPr lang="en-US" dirty="0" smtClean="0"/>
              <a:t>TIMSS 2011, N=47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7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3500"/>
            <a:ext cx="7915275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NAEP-TIMSS Linking Study</a:t>
            </a:r>
            <a:endParaRPr lang="en-US" b="1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" y="1066800"/>
            <a:ext cx="8864600" cy="4784726"/>
          </a:xfrm>
        </p:spPr>
        <p:txBody>
          <a:bodyPr>
            <a:normAutofit/>
          </a:bodyPr>
          <a:lstStyle/>
          <a:p>
            <a:r>
              <a:rPr lang="en-US" sz="3600" b="0" dirty="0" smtClean="0"/>
              <a:t>In 2011, nine states participated in TIMSS as “education systems” and received </a:t>
            </a:r>
            <a:r>
              <a:rPr lang="en-US" sz="3600" b="0" i="1" dirty="0" smtClean="0"/>
              <a:t>actual</a:t>
            </a:r>
            <a:r>
              <a:rPr lang="en-US" sz="3600" b="0" dirty="0" smtClean="0"/>
              <a:t> TIMSS results</a:t>
            </a:r>
          </a:p>
          <a:p>
            <a:pPr lvl="1"/>
            <a:r>
              <a:rPr lang="en-US" dirty="0" smtClean="0"/>
              <a:t>Alabama</a:t>
            </a:r>
            <a:r>
              <a:rPr lang="en-US" dirty="0"/>
              <a:t>, </a:t>
            </a:r>
            <a:r>
              <a:rPr lang="en-US" dirty="0" smtClean="0"/>
              <a:t>California, </a:t>
            </a:r>
            <a:r>
              <a:rPr lang="en-US" sz="2800" dirty="0" smtClean="0"/>
              <a:t>Colorado, Connecticut, </a:t>
            </a:r>
            <a:r>
              <a:rPr lang="en-US" dirty="0" smtClean="0"/>
              <a:t>Florida, </a:t>
            </a:r>
            <a:r>
              <a:rPr lang="en-US" sz="2800" dirty="0" smtClean="0"/>
              <a:t>Indiana, Massachusetts, Minnesota, </a:t>
            </a:r>
            <a:r>
              <a:rPr lang="en-US" dirty="0"/>
              <a:t>North Carolina</a:t>
            </a:r>
            <a:endParaRPr lang="en-US" sz="2800" dirty="0" smtClean="0"/>
          </a:p>
          <a:p>
            <a:pPr lvl="1"/>
            <a:endParaRPr lang="en-US" dirty="0"/>
          </a:p>
          <a:p>
            <a:r>
              <a:rPr lang="en-US" sz="3600" dirty="0" smtClean="0"/>
              <a:t>TIMSS results released December 11, 2012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138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0058400" cy="8572500"/>
            <a:chOff x="0" y="0"/>
            <a:chExt cx="10058400" cy="8572500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58400" cy="857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724129" y="3390900"/>
              <a:ext cx="152400" cy="114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ular Callout 3"/>
            <p:cNvSpPr/>
            <p:nvPr/>
          </p:nvSpPr>
          <p:spPr>
            <a:xfrm>
              <a:off x="5257800" y="1830324"/>
              <a:ext cx="1525660" cy="306324"/>
            </a:xfrm>
            <a:prstGeom prst="wedgeRectCallout">
              <a:avLst>
                <a:gd name="adj1" fmla="val 47295"/>
                <a:gd name="adj2" fmla="val 45115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United States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228600"/>
            <a:ext cx="8229600" cy="1143000"/>
          </a:xfrm>
        </p:spPr>
        <p:txBody>
          <a:bodyPr/>
          <a:lstStyle/>
          <a:p>
            <a:r>
              <a:rPr lang="en-US" dirty="0" smtClean="0"/>
              <a:t>2011 TIMSS Results: Math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1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8610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905000"/>
            <a:ext cx="2286000" cy="2362200"/>
          </a:xfrm>
        </p:spPr>
        <p:txBody>
          <a:bodyPr vert="horz">
            <a:normAutofit/>
          </a:bodyPr>
          <a:lstStyle/>
          <a:p>
            <a:r>
              <a:rPr lang="en-US" dirty="0" smtClean="0"/>
              <a:t>State Math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0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332</Words>
  <Application>Microsoft Macintosh PowerPoint</Application>
  <PresentationFormat>On-screen Show (4:3)</PresentationFormat>
  <Paragraphs>103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NAEP-TIMSS Linking Study</vt:lpstr>
      <vt:lpstr>NAEP-TIMSS Linking Study</vt:lpstr>
      <vt:lpstr>NAEP-TIMSS Linking Study</vt:lpstr>
      <vt:lpstr>PowerPoint Presentation</vt:lpstr>
      <vt:lpstr>PowerPoint Presentation</vt:lpstr>
      <vt:lpstr>TIMSS 2011, N=47</vt:lpstr>
      <vt:lpstr>NAEP-TIMSS Linking Study</vt:lpstr>
      <vt:lpstr>2011 TIMSS Results: Math</vt:lpstr>
      <vt:lpstr>State Math Results</vt:lpstr>
      <vt:lpstr>State Results: TIMSS Math Benchmarks</vt:lpstr>
      <vt:lpstr>Benchmark Results: States and Countries with Above Average TIMSS Mathematics Scores, ONLY</vt:lpstr>
      <vt:lpstr>2011 TIMSS Results: Science</vt:lpstr>
      <vt:lpstr>State Science Results</vt:lpstr>
      <vt:lpstr>State Results: TIMSS Science Benchmarks</vt:lpstr>
      <vt:lpstr>Benchmark Results: States and Countries with Above Average TIMSS Science Scores,  ONLY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8 Math</dc:title>
  <dc:creator>Wyoming NSC</dc:creator>
  <cp:lastModifiedBy>Tom Lacock</cp:lastModifiedBy>
  <cp:revision>30</cp:revision>
  <dcterms:created xsi:type="dcterms:W3CDTF">2013-09-20T15:56:31Z</dcterms:created>
  <dcterms:modified xsi:type="dcterms:W3CDTF">2013-10-22T21:42:25Z</dcterms:modified>
</cp:coreProperties>
</file>