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523" r:id="rId2"/>
    <p:sldId id="524" r:id="rId3"/>
    <p:sldId id="525" r:id="rId4"/>
    <p:sldId id="526" r:id="rId5"/>
    <p:sldId id="527" r:id="rId6"/>
    <p:sldId id="528" r:id="rId7"/>
    <p:sldId id="542" r:id="rId8"/>
    <p:sldId id="543" r:id="rId9"/>
    <p:sldId id="548" r:id="rId10"/>
    <p:sldId id="577" r:id="rId11"/>
    <p:sldId id="578" r:id="rId12"/>
    <p:sldId id="579" r:id="rId13"/>
    <p:sldId id="529" r:id="rId14"/>
    <p:sldId id="530" r:id="rId15"/>
    <p:sldId id="531" r:id="rId16"/>
    <p:sldId id="532" r:id="rId17"/>
    <p:sldId id="533" r:id="rId18"/>
    <p:sldId id="555" r:id="rId19"/>
    <p:sldId id="567" r:id="rId20"/>
    <p:sldId id="580" r:id="rId21"/>
    <p:sldId id="551" r:id="rId22"/>
    <p:sldId id="535" r:id="rId23"/>
    <p:sldId id="536" r:id="rId24"/>
    <p:sldId id="556" r:id="rId25"/>
    <p:sldId id="538" r:id="rId26"/>
    <p:sldId id="537" r:id="rId27"/>
    <p:sldId id="539" r:id="rId28"/>
    <p:sldId id="557" r:id="rId29"/>
    <p:sldId id="541" r:id="rId30"/>
    <p:sldId id="558" r:id="rId31"/>
    <p:sldId id="553" r:id="rId32"/>
    <p:sldId id="544" r:id="rId33"/>
    <p:sldId id="560" r:id="rId34"/>
    <p:sldId id="561" r:id="rId35"/>
    <p:sldId id="559" r:id="rId36"/>
    <p:sldId id="545" r:id="rId37"/>
    <p:sldId id="568" r:id="rId38"/>
    <p:sldId id="562" r:id="rId39"/>
    <p:sldId id="546" r:id="rId40"/>
    <p:sldId id="563" r:id="rId41"/>
    <p:sldId id="565" r:id="rId42"/>
    <p:sldId id="581" r:id="rId43"/>
    <p:sldId id="569" r:id="rId44"/>
    <p:sldId id="570" r:id="rId45"/>
    <p:sldId id="571" r:id="rId46"/>
    <p:sldId id="572" r:id="rId47"/>
    <p:sldId id="574" r:id="rId48"/>
    <p:sldId id="582" r:id="rId49"/>
    <p:sldId id="575" r:id="rId50"/>
    <p:sldId id="57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0" autoAdjust="0"/>
    <p:restoredTop sz="68996" autoAdjust="0"/>
  </p:normalViewPr>
  <p:slideViewPr>
    <p:cSldViewPr>
      <p:cViewPr varScale="1">
        <p:scale>
          <a:sx n="64" d="100"/>
          <a:sy n="64" d="100"/>
        </p:scale>
        <p:origin x="-195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DEF4FF-064D-4B1E-AFF1-5A9502376075}" type="datetimeFigureOut">
              <a:rPr lang="en-US" smtClean="0"/>
              <a:pPr/>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9EEFC-BA77-4231-9C03-60E1D98971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9EEFC-BA77-4231-9C03-60E1D9897183}"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9EEFC-BA77-4231-9C03-60E1D9897183}"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9EEFC-BA77-4231-9C03-60E1D9897183}"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894B5F-7F13-4561-B3CB-69EB784D4F6A}"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9EEFC-BA77-4231-9C03-60E1D9897183}" type="slidenum">
              <a:rPr lang="en-US" smtClean="0"/>
              <a:pPr/>
              <a:t>39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9EEFC-BA77-4231-9C03-60E1D9897183}" type="slidenum">
              <a:rPr lang="en-US" smtClean="0"/>
              <a:pPr/>
              <a:t>47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Nothing changed with </a:t>
            </a:r>
            <a:r>
              <a:rPr lang="en-US" smtClean="0"/>
              <a:t>the adjustment</a:t>
            </a:r>
            <a:endParaRPr lang="en-US"/>
          </a:p>
        </p:txBody>
      </p:sp>
      <p:sp>
        <p:nvSpPr>
          <p:cNvPr id="4" name="Slide Number Placeholder 3"/>
          <p:cNvSpPr>
            <a:spLocks noGrp="1"/>
          </p:cNvSpPr>
          <p:nvPr>
            <p:ph type="sldNum" sz="quarter" idx="10"/>
          </p:nvPr>
        </p:nvSpPr>
        <p:spPr/>
        <p:txBody>
          <a:bodyPr/>
          <a:lstStyle/>
          <a:p>
            <a:fld id="{1269EEFC-BA77-4231-9C03-60E1D9897183}"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835313-2CF7-4814-9A31-D35E1CBF5A9A}"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7DD59-580E-45A9-8564-9EA5FED3C4D9}" type="slidenum">
              <a:rPr lang="en-US" smtClean="0"/>
              <a:pPr/>
              <a:t>‹#›</a:t>
            </a:fld>
            <a:endParaRPr lang="en-US"/>
          </a:p>
        </p:txBody>
      </p:sp>
      <p:sp>
        <p:nvSpPr>
          <p:cNvPr id="7" name="Rectangle 6"/>
          <p:cNvSpPr/>
          <p:nvPr userDrawn="1"/>
        </p:nvSpPr>
        <p:spPr>
          <a:xfrm>
            <a:off x="2209800" y="990600"/>
            <a:ext cx="6248400" cy="228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9" name="Picture 3" descr="customLogo"/>
          <p:cNvPicPr>
            <a:picLocks noChangeAspect="1" noChangeArrowheads="1"/>
          </p:cNvPicPr>
          <p:nvPr userDrawn="1"/>
        </p:nvPicPr>
        <p:blipFill>
          <a:blip r:embed="rId2" cstate="print"/>
          <a:srcRect/>
          <a:stretch>
            <a:fillRect/>
          </a:stretch>
        </p:blipFill>
        <p:spPr bwMode="auto">
          <a:xfrm>
            <a:off x="533400" y="381000"/>
            <a:ext cx="1384300" cy="14097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35313-2CF7-4814-9A31-D35E1CBF5A9A}"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35313-2CF7-4814-9A31-D35E1CBF5A9A}"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3" descr="customLogo"/>
          <p:cNvPicPr>
            <a:picLocks noChangeAspect="1" noChangeArrowheads="1"/>
          </p:cNvPicPr>
          <p:nvPr userDrawn="1"/>
        </p:nvPicPr>
        <p:blipFill>
          <a:blip r:embed="rId2" cstate="print"/>
          <a:srcRect/>
          <a:stretch>
            <a:fillRect/>
          </a:stretch>
        </p:blipFill>
        <p:spPr bwMode="auto">
          <a:xfrm>
            <a:off x="7467600" y="5257800"/>
            <a:ext cx="1384300" cy="1409700"/>
          </a:xfrm>
          <a:prstGeom prst="rect">
            <a:avLst/>
          </a:prstGeom>
          <a:noFill/>
        </p:spPr>
      </p:pic>
      <p:sp>
        <p:nvSpPr>
          <p:cNvPr id="8" name="Rectangle 7"/>
          <p:cNvSpPr/>
          <p:nvPr userDrawn="1"/>
        </p:nvSpPr>
        <p:spPr>
          <a:xfrm>
            <a:off x="533400" y="5867400"/>
            <a:ext cx="6858000" cy="228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TextBox 8"/>
          <p:cNvSpPr txBox="1"/>
          <p:nvPr userDrawn="1"/>
        </p:nvSpPr>
        <p:spPr>
          <a:xfrm>
            <a:off x="609600" y="6172200"/>
            <a:ext cx="6781800" cy="369332"/>
          </a:xfrm>
          <a:prstGeom prst="rect">
            <a:avLst/>
          </a:prstGeom>
          <a:noFill/>
        </p:spPr>
        <p:txBody>
          <a:bodyPr wrap="square" rtlCol="0">
            <a:spAutoFit/>
          </a:bodyPr>
          <a:lstStyle/>
          <a:p>
            <a:pPr algn="r"/>
            <a:r>
              <a:rPr lang="en-US" b="1" dirty="0" smtClean="0"/>
              <a:t>Wyoming</a:t>
            </a:r>
            <a:r>
              <a:rPr lang="en-US" b="1" baseline="0" dirty="0" smtClean="0"/>
              <a:t> WDE and SBE</a:t>
            </a:r>
            <a:endParaRPr lang="en-US"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835313-2CF7-4814-9A31-D35E1CBF5A9A}"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835313-2CF7-4814-9A31-D35E1CBF5A9A}"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835313-2CF7-4814-9A31-D35E1CBF5A9A}"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835313-2CF7-4814-9A31-D35E1CBF5A9A}"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35313-2CF7-4814-9A31-D35E1CBF5A9A}"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35313-2CF7-4814-9A31-D35E1CBF5A9A}"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835313-2CF7-4814-9A31-D35E1CBF5A9A}"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7DD59-580E-45A9-8564-9EA5FED3C4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35313-2CF7-4814-9A31-D35E1CBF5A9A}" type="datetimeFigureOut">
              <a:rPr lang="en-US" smtClean="0"/>
              <a:pPr/>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7DD59-580E-45A9-8564-9EA5FED3C4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mikefli@ms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p:txBody>
          <a:bodyPr/>
          <a:lstStyle/>
          <a:p>
            <a:pPr eaLnBrk="1" hangingPunct="1"/>
            <a:r>
              <a:rPr lang="en-US" dirty="0" smtClean="0"/>
              <a:t>Dr. Michael Flicek</a:t>
            </a:r>
          </a:p>
          <a:p>
            <a:pPr eaLnBrk="1" hangingPunct="1"/>
            <a:r>
              <a:rPr lang="en-US" sz="2400" dirty="0" smtClean="0"/>
              <a:t>Education Consultant</a:t>
            </a:r>
          </a:p>
          <a:p>
            <a:pPr eaLnBrk="1" hangingPunct="1"/>
            <a:r>
              <a:rPr lang="en-US" sz="2400" dirty="0" smtClean="0"/>
              <a:t>October 8, 2013</a:t>
            </a:r>
            <a:endParaRPr lang="en-US" sz="2400" dirty="0" smtClean="0"/>
          </a:p>
          <a:p>
            <a:pPr eaLnBrk="1" hangingPunct="1"/>
            <a:endParaRPr lang="en-US" dirty="0" smtClean="0"/>
          </a:p>
        </p:txBody>
      </p:sp>
      <p:sp>
        <p:nvSpPr>
          <p:cNvPr id="6147" name="Title 1"/>
          <p:cNvSpPr>
            <a:spLocks noGrp="1"/>
          </p:cNvSpPr>
          <p:nvPr>
            <p:ph type="ctrTitle"/>
          </p:nvPr>
        </p:nvSpPr>
        <p:spPr>
          <a:xfrm>
            <a:off x="457200" y="1981200"/>
            <a:ext cx="8229600" cy="1470025"/>
          </a:xfrm>
        </p:spPr>
        <p:txBody>
          <a:bodyPr>
            <a:normAutofit fontScale="90000"/>
          </a:bodyPr>
          <a:lstStyle/>
          <a:p>
            <a:pPr eaLnBrk="1" hangingPunct="1"/>
            <a:r>
              <a:rPr sz="3200" dirty="0" smtClean="0"/>
              <a:t>Wyoming School Performance Rating </a:t>
            </a:r>
            <a:r>
              <a:rPr sz="3200" dirty="0" smtClean="0"/>
              <a:t>Model</a:t>
            </a:r>
            <a:r>
              <a:rPr lang="en-US" sz="3200" dirty="0" smtClean="0"/>
              <a:t/>
            </a:r>
            <a:br>
              <a:rPr lang="en-US" sz="3200" dirty="0" smtClean="0"/>
            </a:br>
            <a:r>
              <a:rPr lang="en-US" sz="2700" dirty="0" smtClean="0"/>
              <a:t>Report to:</a:t>
            </a:r>
            <a:r>
              <a:rPr lang="en-US" sz="3200" dirty="0" smtClean="0"/>
              <a:t/>
            </a:r>
            <a:br>
              <a:rPr lang="en-US" sz="3200" dirty="0" smtClean="0"/>
            </a:br>
            <a:r>
              <a:rPr lang="en-US" sz="3200" dirty="0" smtClean="0"/>
              <a:t>Wyoming State Board of Education</a:t>
            </a:r>
            <a:endParaRPr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Preparation</a:t>
            </a:r>
            <a:endParaRPr lang="en-US" dirty="0"/>
          </a:p>
        </p:txBody>
      </p:sp>
      <p:sp>
        <p:nvSpPr>
          <p:cNvPr id="3" name="Content Placeholder 2"/>
          <p:cNvSpPr>
            <a:spLocks noGrp="1"/>
          </p:cNvSpPr>
          <p:nvPr>
            <p:ph idx="1"/>
          </p:nvPr>
        </p:nvSpPr>
        <p:spPr/>
        <p:txBody>
          <a:bodyPr/>
          <a:lstStyle/>
          <a:p>
            <a:r>
              <a:rPr lang="en-US" dirty="0" smtClean="0"/>
              <a:t>WAEA Data Model</a:t>
            </a:r>
          </a:p>
          <a:p>
            <a:pPr lvl="1"/>
            <a:r>
              <a:rPr lang="en-US" dirty="0" smtClean="0"/>
              <a:t>PJP </a:t>
            </a:r>
            <a:r>
              <a:rPr lang="en-US" dirty="0" smtClean="0"/>
              <a:t>version </a:t>
            </a:r>
            <a:r>
              <a:rPr lang="en-US" dirty="0" smtClean="0"/>
              <a:t>contained original ACT student </a:t>
            </a:r>
            <a:r>
              <a:rPr lang="en-US" dirty="0" smtClean="0"/>
              <a:t>proficiency cut-scores</a:t>
            </a:r>
            <a:endParaRPr lang="en-US" dirty="0" smtClean="0"/>
          </a:p>
          <a:p>
            <a:pPr lvl="1"/>
            <a:r>
              <a:rPr lang="en-US" dirty="0" smtClean="0"/>
              <a:t>Replaced by adjusted ACT student </a:t>
            </a:r>
            <a:r>
              <a:rPr lang="en-US" dirty="0" smtClean="0"/>
              <a:t>proficiency cut-scores in current version</a:t>
            </a:r>
            <a:endParaRPr lang="en-US" dirty="0" smtClean="0"/>
          </a:p>
          <a:p>
            <a:pPr lvl="1"/>
            <a:r>
              <a:rPr lang="en-US" dirty="0" smtClean="0"/>
              <a:t>Used </a:t>
            </a:r>
            <a:r>
              <a:rPr lang="en-US" dirty="0" err="1" smtClean="0"/>
              <a:t>equipercentile</a:t>
            </a:r>
            <a:r>
              <a:rPr lang="en-US" dirty="0" smtClean="0"/>
              <a:t> linking </a:t>
            </a:r>
            <a:r>
              <a:rPr lang="en-US" dirty="0" smtClean="0"/>
              <a:t>to correct cut-scores for the adjusted ACT student proficiency cut-scores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11 Achievement Cut Scores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2000" y="1676400"/>
            <a:ext cx="7543800" cy="3048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Corrected Data </a:t>
            </a:r>
            <a:br>
              <a:rPr lang="en-US" dirty="0" smtClean="0"/>
            </a:br>
            <a:r>
              <a:rPr lang="en-US" dirty="0" err="1" smtClean="0"/>
              <a:t>andCorrected</a:t>
            </a:r>
            <a:r>
              <a:rPr lang="en-US" dirty="0" smtClean="0"/>
              <a:t> Cut Scores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81000" y="1981201"/>
            <a:ext cx="8229600" cy="29717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Student Growth – Grades 4-8</a:t>
            </a:r>
          </a:p>
        </p:txBody>
      </p:sp>
      <p:sp>
        <p:nvSpPr>
          <p:cNvPr id="12291" name="Content Placeholder 2"/>
          <p:cNvSpPr>
            <a:spLocks noGrp="1"/>
          </p:cNvSpPr>
          <p:nvPr>
            <p:ph sz="quarter" idx="1"/>
          </p:nvPr>
        </p:nvSpPr>
        <p:spPr/>
        <p:txBody>
          <a:bodyPr/>
          <a:lstStyle/>
          <a:p>
            <a:pPr eaLnBrk="1" hangingPunct="1"/>
            <a:r>
              <a:rPr lang="en-US" sz="3200" smtClean="0"/>
              <a:t>Growth in reading and in math</a:t>
            </a:r>
          </a:p>
          <a:p>
            <a:pPr eaLnBrk="1" hangingPunct="1"/>
            <a:r>
              <a:rPr lang="en-US" sz="3200" smtClean="0"/>
              <a:t>Each student will have a student growth percentile (SGP)</a:t>
            </a:r>
          </a:p>
          <a:p>
            <a:pPr lvl="1" eaLnBrk="1" hangingPunct="1"/>
            <a:r>
              <a:rPr lang="en-US" sz="3200" smtClean="0"/>
              <a:t>Same grade in school</a:t>
            </a:r>
          </a:p>
          <a:p>
            <a:pPr lvl="1" eaLnBrk="1" hangingPunct="1"/>
            <a:r>
              <a:rPr lang="en-US" sz="3200" smtClean="0"/>
              <a:t>Similar test scores in previous years</a:t>
            </a:r>
          </a:p>
          <a:p>
            <a:pPr lvl="1" eaLnBrk="1" hangingPunct="1"/>
            <a:r>
              <a:rPr lang="en-US" sz="3200" smtClean="0"/>
              <a:t>Scores from 1 to 99</a:t>
            </a:r>
          </a:p>
          <a:p>
            <a:pPr lvl="1" eaLnBrk="1" hangingPunct="1"/>
            <a:endParaRPr lang="en-US" smtClean="0"/>
          </a:p>
          <a:p>
            <a:pPr lvl="1" eaLnBrk="1" hangingPunct="1">
              <a:buFont typeface="Wingdings 2" pitchFamily="18" charset="2"/>
              <a:buNone/>
            </a:pPr>
            <a:endParaRPr lang="en-US" smtClean="0"/>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497C03D5-295E-4521-A2BC-E423C0D713B7}"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School Growth – Grades 4-8</a:t>
            </a:r>
          </a:p>
        </p:txBody>
      </p:sp>
      <p:sp>
        <p:nvSpPr>
          <p:cNvPr id="3" name="Content Placeholder 2"/>
          <p:cNvSpPr>
            <a:spLocks noGrp="1"/>
          </p:cNvSpPr>
          <p:nvPr>
            <p:ph sz="quarter" idx="1"/>
          </p:nvPr>
        </p:nvSpPr>
        <p:spPr/>
        <p:txBody>
          <a:bodyPr>
            <a:normAutofit/>
          </a:bodyPr>
          <a:lstStyle/>
          <a:p>
            <a:pPr marL="274320" indent="-274320" eaLnBrk="1" fontAlgn="auto" hangingPunct="1">
              <a:spcBef>
                <a:spcPts val="580"/>
              </a:spcBef>
              <a:spcAft>
                <a:spcPts val="0"/>
              </a:spcAft>
              <a:buFont typeface="Wingdings 2"/>
              <a:buChar char=""/>
              <a:defRPr/>
            </a:pPr>
            <a:r>
              <a:rPr lang="en-US" sz="2800" dirty="0" smtClean="0"/>
              <a:t>For accountability</a:t>
            </a:r>
          </a:p>
          <a:p>
            <a:pPr marL="548640" lvl="1" eaLnBrk="1" fontAlgn="auto" hangingPunct="1">
              <a:spcBef>
                <a:spcPts val="370"/>
              </a:spcBef>
              <a:spcAft>
                <a:spcPts val="0"/>
              </a:spcAft>
              <a:buFont typeface="Wingdings 2"/>
              <a:buChar char=""/>
              <a:defRPr/>
            </a:pPr>
            <a:r>
              <a:rPr lang="en-US" sz="2800" dirty="0" smtClean="0"/>
              <a:t>School median SGP (MGP) </a:t>
            </a:r>
            <a:endParaRPr lang="en-US" dirty="0" smtClean="0"/>
          </a:p>
          <a:p>
            <a:pPr marL="948690" lvl="2">
              <a:spcBef>
                <a:spcPts val="370"/>
              </a:spcBef>
              <a:buFont typeface="Wingdings 2"/>
              <a:buChar char=""/>
              <a:defRPr/>
            </a:pPr>
            <a:r>
              <a:rPr lang="en-US" dirty="0" smtClean="0"/>
              <a:t>T</a:t>
            </a:r>
            <a:r>
              <a:rPr lang="en-US" sz="2400" dirty="0" smtClean="0"/>
              <a:t>he SGP that ½ of students at the school scored above and ½ of students at the school scored below</a:t>
            </a:r>
          </a:p>
          <a:p>
            <a:pPr marL="548640" lvl="1" eaLnBrk="1" fontAlgn="auto" hangingPunct="1">
              <a:spcBef>
                <a:spcPts val="370"/>
              </a:spcBef>
              <a:spcAft>
                <a:spcPts val="0"/>
              </a:spcAft>
              <a:buFont typeface="Wingdings 2"/>
              <a:buChar char=""/>
              <a:defRPr/>
            </a:pPr>
            <a:r>
              <a:rPr lang="en-US" dirty="0" smtClean="0"/>
              <a:t>PJP Established Cut Scores were:</a:t>
            </a:r>
          </a:p>
          <a:p>
            <a:pPr marL="948690" lvl="2">
              <a:spcBef>
                <a:spcPts val="370"/>
              </a:spcBef>
              <a:buFont typeface="Wingdings 2"/>
              <a:buChar char=""/>
              <a:defRPr/>
            </a:pPr>
            <a:r>
              <a:rPr lang="en-US" b="1" dirty="0" smtClean="0">
                <a:solidFill>
                  <a:srgbClr val="FF0000"/>
                </a:solidFill>
              </a:rPr>
              <a:t>Low cut = 45</a:t>
            </a:r>
          </a:p>
          <a:p>
            <a:pPr marL="948690" lvl="2">
              <a:spcBef>
                <a:spcPts val="370"/>
              </a:spcBef>
              <a:buFont typeface="Wingdings 2"/>
              <a:buChar char=""/>
              <a:defRPr/>
            </a:pPr>
            <a:r>
              <a:rPr lang="en-US" b="1" dirty="0" smtClean="0">
                <a:solidFill>
                  <a:srgbClr val="FF0000"/>
                </a:solidFill>
              </a:rPr>
              <a:t>High cut = 60</a:t>
            </a:r>
          </a:p>
          <a:p>
            <a:pPr marL="948690" lvl="2">
              <a:spcBef>
                <a:spcPts val="370"/>
              </a:spcBef>
              <a:buNone/>
              <a:defRPr/>
            </a:pPr>
            <a:endParaRPr lang="en-US" dirty="0"/>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8026CE49-1628-4FCB-BF45-77D5F12B3A2E}"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Equity – Consolidated Subgroup</a:t>
            </a:r>
          </a:p>
        </p:txBody>
      </p:sp>
      <p:sp>
        <p:nvSpPr>
          <p:cNvPr id="3" name="Content Placeholder 2"/>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en-US" sz="3200" dirty="0" smtClean="0"/>
              <a:t>Current subgroups performance will continue to be reported</a:t>
            </a:r>
          </a:p>
          <a:p>
            <a:pPr marL="274320" indent="-274320" eaLnBrk="1" fontAlgn="auto" hangingPunct="1">
              <a:spcBef>
                <a:spcPts val="580"/>
              </a:spcBef>
              <a:spcAft>
                <a:spcPts val="0"/>
              </a:spcAft>
              <a:buFont typeface="Wingdings 2"/>
              <a:buChar char=""/>
              <a:defRPr/>
            </a:pPr>
            <a:r>
              <a:rPr lang="en-US" sz="3200" dirty="0" smtClean="0"/>
              <a:t>For Wyoming accountability, however, a consolidated subgroup will be used</a:t>
            </a:r>
          </a:p>
          <a:p>
            <a:pPr marL="274320" indent="-274320" eaLnBrk="1" fontAlgn="auto" hangingPunct="1">
              <a:spcBef>
                <a:spcPts val="580"/>
              </a:spcBef>
              <a:spcAft>
                <a:spcPts val="0"/>
              </a:spcAft>
              <a:buFont typeface="Wingdings 2"/>
              <a:buChar char=""/>
              <a:defRPr/>
            </a:pPr>
            <a:r>
              <a:rPr lang="en-US" sz="3200" dirty="0" smtClean="0"/>
              <a:t>The consolidated subgroup will be all students who scored below proficient on the previous year’s achievement test</a:t>
            </a:r>
          </a:p>
          <a:p>
            <a:pPr marL="274320" indent="-274320" eaLnBrk="1" fontAlgn="auto" hangingPunct="1">
              <a:spcBef>
                <a:spcPts val="580"/>
              </a:spcBef>
              <a:spcAft>
                <a:spcPts val="0"/>
              </a:spcAft>
              <a:buFont typeface="Wingdings 2"/>
              <a:buChar char=""/>
              <a:defRPr/>
            </a:pPr>
            <a:r>
              <a:rPr lang="en-US" sz="3200" dirty="0" smtClean="0"/>
              <a:t>Minimum </a:t>
            </a:r>
            <a:r>
              <a:rPr lang="en-US" sz="3200" i="1" dirty="0" smtClean="0"/>
              <a:t>n </a:t>
            </a:r>
            <a:r>
              <a:rPr lang="en-US" sz="3200" dirty="0" smtClean="0"/>
              <a:t>size for subgroup accountability = 15</a:t>
            </a:r>
            <a:endParaRPr lang="en-US" sz="3200" dirty="0"/>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68562D08-21C2-4DD7-BC78-0FD099A92C17}"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838200"/>
          </a:xfrm>
        </p:spPr>
        <p:txBody>
          <a:bodyPr>
            <a:normAutofit/>
          </a:bodyPr>
          <a:lstStyle/>
          <a:p>
            <a:pPr eaLnBrk="1" hangingPunct="1"/>
            <a:r>
              <a:rPr lang="en-US" dirty="0" smtClean="0"/>
              <a:t>Equity – Grades 4-8</a:t>
            </a:r>
          </a:p>
        </p:txBody>
      </p:sp>
      <p:sp>
        <p:nvSpPr>
          <p:cNvPr id="15363" name="Content Placeholder 2"/>
          <p:cNvSpPr>
            <a:spLocks noGrp="1"/>
          </p:cNvSpPr>
          <p:nvPr>
            <p:ph sz="quarter" idx="1"/>
          </p:nvPr>
        </p:nvSpPr>
        <p:spPr>
          <a:xfrm>
            <a:off x="381000" y="914400"/>
            <a:ext cx="8229600" cy="4876800"/>
          </a:xfrm>
        </p:spPr>
        <p:txBody>
          <a:bodyPr>
            <a:normAutofit fontScale="85000" lnSpcReduction="20000"/>
          </a:bodyPr>
          <a:lstStyle/>
          <a:p>
            <a:pPr eaLnBrk="1" hangingPunct="1"/>
            <a:r>
              <a:rPr lang="en-US" dirty="0" smtClean="0"/>
              <a:t>Adequate Growth Percentile (AGP)</a:t>
            </a:r>
          </a:p>
          <a:p>
            <a:pPr lvl="1" eaLnBrk="1" hangingPunct="1"/>
            <a:r>
              <a:rPr lang="en-US" dirty="0" smtClean="0"/>
              <a:t>The SGP on this year’s test, the student needs to be on track for being proficient within 3 years or by the end of grade 8</a:t>
            </a:r>
          </a:p>
          <a:p>
            <a:pPr lvl="1" eaLnBrk="1" hangingPunct="1"/>
            <a:r>
              <a:rPr lang="en-US" dirty="0" smtClean="0"/>
              <a:t>These are computed for all students in grades 4 through 8 with more than one previous PAWS test</a:t>
            </a:r>
          </a:p>
          <a:p>
            <a:pPr eaLnBrk="1" hangingPunct="1"/>
            <a:r>
              <a:rPr lang="en-US" dirty="0" smtClean="0"/>
              <a:t>School’s Equity Score</a:t>
            </a:r>
          </a:p>
          <a:p>
            <a:pPr lvl="1" eaLnBrk="1" hangingPunct="1"/>
            <a:r>
              <a:rPr lang="en-US" dirty="0" smtClean="0"/>
              <a:t>The percent of students at the school who are considered on track to become proficient within 3 years (i.e., for whom their SGP equaled or exceeded their AGP)</a:t>
            </a:r>
          </a:p>
          <a:p>
            <a:r>
              <a:rPr lang="en-US" dirty="0" smtClean="0"/>
              <a:t>Equity cut scores were:</a:t>
            </a:r>
          </a:p>
          <a:p>
            <a:pPr lvl="1"/>
            <a:r>
              <a:rPr lang="en-US" b="1" dirty="0" smtClean="0">
                <a:solidFill>
                  <a:srgbClr val="FF0000"/>
                </a:solidFill>
              </a:rPr>
              <a:t>Low cut = 40</a:t>
            </a:r>
          </a:p>
          <a:p>
            <a:pPr lvl="1"/>
            <a:r>
              <a:rPr lang="en-US" b="1" dirty="0" smtClean="0">
                <a:solidFill>
                  <a:srgbClr val="FF0000"/>
                </a:solidFill>
              </a:rPr>
              <a:t>High cut = 55</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4327CDA2-2C7A-4EC7-8695-0C1AC4D721B4}"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Equity – Grade 11</a:t>
            </a:r>
          </a:p>
        </p:txBody>
      </p:sp>
      <p:sp>
        <p:nvSpPr>
          <p:cNvPr id="16387" name="Content Placeholder 2"/>
          <p:cNvSpPr>
            <a:spLocks noGrp="1"/>
          </p:cNvSpPr>
          <p:nvPr>
            <p:ph sz="quarter" idx="1"/>
          </p:nvPr>
        </p:nvSpPr>
        <p:spPr>
          <a:xfrm>
            <a:off x="381000" y="1295400"/>
            <a:ext cx="8229600" cy="4525963"/>
          </a:xfrm>
        </p:spPr>
        <p:txBody>
          <a:bodyPr>
            <a:normAutofit/>
          </a:bodyPr>
          <a:lstStyle/>
          <a:p>
            <a:pPr eaLnBrk="1" hangingPunct="1"/>
            <a:r>
              <a:rPr lang="en-US" dirty="0" smtClean="0"/>
              <a:t>Policy objective: To encourage a focus on improving performance of the most high-risk students</a:t>
            </a:r>
          </a:p>
          <a:p>
            <a:pPr eaLnBrk="1" hangingPunct="1"/>
            <a:r>
              <a:rPr lang="en-US" dirty="0" smtClean="0"/>
              <a:t>This will be applied to schools which had at least 15 students assessed on the ACT that were at the school for a full academic year</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800EB3D3-BC53-451A-B562-153538FF6162}"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Equity 2013</a:t>
            </a:r>
            <a:endParaRPr lang="en-US" dirty="0"/>
          </a:p>
        </p:txBody>
      </p:sp>
      <p:sp>
        <p:nvSpPr>
          <p:cNvPr id="3" name="Content Placeholder 2"/>
          <p:cNvSpPr>
            <a:spLocks noGrp="1"/>
          </p:cNvSpPr>
          <p:nvPr>
            <p:ph idx="1"/>
          </p:nvPr>
        </p:nvSpPr>
        <p:spPr/>
        <p:txBody>
          <a:bodyPr>
            <a:normAutofit lnSpcReduction="10000"/>
          </a:bodyPr>
          <a:lstStyle/>
          <a:p>
            <a:r>
              <a:rPr lang="en-US" dirty="0" smtClean="0"/>
              <a:t>The percent of not proficient test scores in reading and math on the 2012 PAWS was computed</a:t>
            </a:r>
          </a:p>
          <a:p>
            <a:r>
              <a:rPr lang="en-US" dirty="0" smtClean="0"/>
              <a:t>The percent of not proficient test score in reading and math on the 2013 ACT subject area test was computed</a:t>
            </a:r>
          </a:p>
          <a:p>
            <a:r>
              <a:rPr lang="en-US" dirty="0" smtClean="0"/>
              <a:t>The change in the percent of not proficient test scores from 2012 to 2013 was computed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Equity 2013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schools were placed into one of three (approximately equal) categories for percent improvement</a:t>
            </a:r>
          </a:p>
          <a:p>
            <a:pPr lvl="1"/>
            <a:r>
              <a:rPr lang="en-US" dirty="0" smtClean="0"/>
              <a:t>Decrease in % Not Proficient (</a:t>
            </a:r>
            <a:r>
              <a:rPr lang="en-US" dirty="0" smtClean="0"/>
              <a:t>Exceeding Targets)</a:t>
            </a:r>
            <a:endParaRPr lang="en-US" dirty="0" smtClean="0"/>
          </a:p>
          <a:p>
            <a:pPr lvl="1">
              <a:buNone/>
            </a:pPr>
            <a:r>
              <a:rPr lang="en-US" dirty="0" smtClean="0"/>
              <a:t>    </a:t>
            </a:r>
            <a:r>
              <a:rPr lang="en-US" b="1" dirty="0" smtClean="0">
                <a:solidFill>
                  <a:srgbClr val="FF0000"/>
                </a:solidFill>
              </a:rPr>
              <a:t>(decrease of -3.2% or more)</a:t>
            </a:r>
          </a:p>
          <a:p>
            <a:pPr lvl="1"/>
            <a:r>
              <a:rPr lang="en-US" dirty="0" smtClean="0"/>
              <a:t>Minimal Change in % Not Proficient (</a:t>
            </a:r>
            <a:r>
              <a:rPr lang="en-US" dirty="0" smtClean="0"/>
              <a:t>Meeting Targets)</a:t>
            </a:r>
            <a:endParaRPr lang="en-US" dirty="0" smtClean="0"/>
          </a:p>
          <a:p>
            <a:pPr lvl="1">
              <a:buNone/>
            </a:pPr>
            <a:r>
              <a:rPr lang="en-US" dirty="0" smtClean="0"/>
              <a:t>    </a:t>
            </a:r>
            <a:r>
              <a:rPr lang="en-US" b="1" dirty="0" smtClean="0">
                <a:solidFill>
                  <a:srgbClr val="FF0000"/>
                </a:solidFill>
              </a:rPr>
              <a:t>(-3.2 to +3.4)</a:t>
            </a:r>
          </a:p>
          <a:p>
            <a:pPr lvl="1"/>
            <a:r>
              <a:rPr lang="en-US" dirty="0" smtClean="0"/>
              <a:t>Increase in % Not Proficient </a:t>
            </a:r>
            <a:r>
              <a:rPr lang="en-US" dirty="0" smtClean="0"/>
              <a:t>(</a:t>
            </a:r>
            <a:r>
              <a:rPr lang="en-US" dirty="0" smtClean="0"/>
              <a:t>Not Meeting Targets</a:t>
            </a:r>
            <a:r>
              <a:rPr lang="en-US" dirty="0" smtClean="0"/>
              <a:t>)</a:t>
            </a:r>
            <a:endParaRPr lang="en-US" dirty="0" smtClean="0"/>
          </a:p>
          <a:p>
            <a:pPr lvl="1">
              <a:buNone/>
            </a:pPr>
            <a:r>
              <a:rPr lang="en-US" dirty="0" smtClean="0"/>
              <a:t>    </a:t>
            </a:r>
            <a:r>
              <a:rPr lang="en-US" b="1" dirty="0" smtClean="0">
                <a:solidFill>
                  <a:srgbClr val="FF0000"/>
                </a:solidFill>
              </a:rPr>
              <a:t>(increase of </a:t>
            </a:r>
            <a:r>
              <a:rPr lang="en-US" b="1" dirty="0" smtClean="0">
                <a:solidFill>
                  <a:srgbClr val="FF0000"/>
                </a:solidFill>
              </a:rPr>
              <a:t> 3.4 </a:t>
            </a:r>
            <a:r>
              <a:rPr lang="en-US" b="1" dirty="0" smtClean="0">
                <a:solidFill>
                  <a:srgbClr val="FF0000"/>
                </a:solidFill>
              </a:rPr>
              <a:t>or more)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US" dirty="0" smtClean="0"/>
              <a:t>WAEA School Performance Levels</a:t>
            </a:r>
          </a:p>
        </p:txBody>
      </p:sp>
      <p:sp>
        <p:nvSpPr>
          <p:cNvPr id="7171" name="Content Placeholder 2"/>
          <p:cNvSpPr>
            <a:spLocks noGrp="1"/>
          </p:cNvSpPr>
          <p:nvPr>
            <p:ph sz="quarter" idx="1"/>
          </p:nvPr>
        </p:nvSpPr>
        <p:spPr/>
        <p:txBody>
          <a:bodyPr/>
          <a:lstStyle/>
          <a:p>
            <a:r>
              <a:rPr lang="en-US" dirty="0" smtClean="0"/>
              <a:t>Exceeding Expectations</a:t>
            </a:r>
          </a:p>
          <a:p>
            <a:r>
              <a:rPr lang="en-US" dirty="0" smtClean="0"/>
              <a:t>Meeting Expectations</a:t>
            </a:r>
          </a:p>
          <a:p>
            <a:r>
              <a:rPr lang="en-US" dirty="0" smtClean="0"/>
              <a:t>Partially Meeting Expectations</a:t>
            </a:r>
          </a:p>
          <a:p>
            <a:r>
              <a:rPr lang="en-US" dirty="0" smtClean="0"/>
              <a:t>Not Meeting Expectations</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B0D8B8F2-2709-4812-8649-33ECA407C48F}"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a:t>
            </a:r>
            <a:endParaRPr lang="en-US" dirty="0"/>
          </a:p>
        </p:txBody>
      </p:sp>
      <p:sp>
        <p:nvSpPr>
          <p:cNvPr id="3" name="Content Placeholder 2"/>
          <p:cNvSpPr>
            <a:spLocks noGrp="1"/>
          </p:cNvSpPr>
          <p:nvPr>
            <p:ph idx="1"/>
          </p:nvPr>
        </p:nvSpPr>
        <p:spPr/>
        <p:txBody>
          <a:bodyPr/>
          <a:lstStyle/>
          <a:p>
            <a:r>
              <a:rPr lang="en-US" dirty="0" smtClean="0"/>
              <a:t>Reading and Math only</a:t>
            </a:r>
            <a:endParaRPr lang="en-US" dirty="0" smtClean="0"/>
          </a:p>
          <a:p>
            <a:r>
              <a:rPr lang="en-US" dirty="0" smtClean="0"/>
              <a:t>ACT </a:t>
            </a:r>
            <a:r>
              <a:rPr lang="en-US" dirty="0" smtClean="0"/>
              <a:t>data</a:t>
            </a:r>
            <a:r>
              <a:rPr lang="en-US" dirty="0" smtClean="0"/>
              <a:t> </a:t>
            </a:r>
            <a:r>
              <a:rPr lang="en-US" dirty="0" smtClean="0"/>
              <a:t>with </a:t>
            </a:r>
            <a:r>
              <a:rPr lang="en-US" dirty="0" smtClean="0"/>
              <a:t>adjusted </a:t>
            </a:r>
            <a:r>
              <a:rPr lang="en-US" dirty="0" smtClean="0"/>
              <a:t>student performance levels was used</a:t>
            </a:r>
          </a:p>
          <a:p>
            <a:r>
              <a:rPr lang="en-US" dirty="0" smtClean="0"/>
              <a:t>16 schools </a:t>
            </a:r>
            <a:r>
              <a:rPr lang="en-US" dirty="0" smtClean="0"/>
              <a:t>exceeding targets</a:t>
            </a:r>
            <a:endParaRPr lang="en-US" dirty="0" smtClean="0"/>
          </a:p>
          <a:p>
            <a:r>
              <a:rPr lang="en-US" dirty="0" smtClean="0"/>
              <a:t>20 schools </a:t>
            </a:r>
            <a:r>
              <a:rPr lang="en-US" dirty="0" smtClean="0"/>
              <a:t>meeting targets</a:t>
            </a:r>
            <a:endParaRPr lang="en-US" dirty="0" smtClean="0"/>
          </a:p>
          <a:p>
            <a:r>
              <a:rPr lang="en-US" dirty="0" smtClean="0"/>
              <a:t>17 schools not </a:t>
            </a:r>
            <a:r>
              <a:rPr lang="en-US" dirty="0" smtClean="0"/>
              <a:t>meeting targets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Equity in </a:t>
            </a:r>
            <a:r>
              <a:rPr lang="en-US" b="1" dirty="0" smtClean="0">
                <a:solidFill>
                  <a:srgbClr val="FF0000"/>
                </a:solidFill>
              </a:rPr>
              <a:t>2014</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A consolidated subgroup will be established based upon Plan scores from 2013 for the 2013-14 grade 11 students</a:t>
            </a:r>
          </a:p>
          <a:p>
            <a:r>
              <a:rPr lang="en-US" dirty="0" smtClean="0"/>
              <a:t>The change in </a:t>
            </a:r>
            <a:r>
              <a:rPr lang="en-US" dirty="0" smtClean="0"/>
              <a:t>performance of this subgroup from </a:t>
            </a:r>
            <a:r>
              <a:rPr lang="en-US" dirty="0" smtClean="0"/>
              <a:t>the 2013 PLAN to the 2014 ACT </a:t>
            </a:r>
            <a:r>
              <a:rPr lang="en-US" dirty="0" smtClean="0"/>
              <a:t>will </a:t>
            </a:r>
            <a:r>
              <a:rPr lang="en-US" dirty="0" smtClean="0"/>
              <a:t>become the metric </a:t>
            </a:r>
          </a:p>
          <a:p>
            <a:r>
              <a:rPr lang="en-US" dirty="0" smtClean="0"/>
              <a:t>This metric has been shown to perform in a manner similar to the 3-8 equity indicator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Readiness – Grades 9-12</a:t>
            </a:r>
          </a:p>
        </p:txBody>
      </p:sp>
      <p:sp>
        <p:nvSpPr>
          <p:cNvPr id="18435" name="Content Placeholder 2"/>
          <p:cNvSpPr>
            <a:spLocks noGrp="1"/>
          </p:cNvSpPr>
          <p:nvPr>
            <p:ph sz="quarter" idx="1"/>
          </p:nvPr>
        </p:nvSpPr>
        <p:spPr/>
        <p:txBody>
          <a:bodyPr>
            <a:normAutofit/>
          </a:bodyPr>
          <a:lstStyle/>
          <a:p>
            <a:pPr eaLnBrk="1" hangingPunct="1"/>
            <a:r>
              <a:rPr lang="en-US" dirty="0" smtClean="0"/>
              <a:t>In 2013</a:t>
            </a:r>
          </a:p>
          <a:p>
            <a:pPr lvl="1" eaLnBrk="1" hangingPunct="1">
              <a:buFont typeface="Arial" pitchFamily="34" charset="0"/>
              <a:buChar char="•"/>
            </a:pPr>
            <a:r>
              <a:rPr lang="en-US" sz="3200" dirty="0" smtClean="0"/>
              <a:t>Performance on ACT Suite (Explore, Plan &amp; ACT)</a:t>
            </a:r>
          </a:p>
          <a:p>
            <a:pPr lvl="1" eaLnBrk="1" hangingPunct="1">
              <a:buFont typeface="Arial" pitchFamily="34" charset="0"/>
              <a:buChar char="•"/>
            </a:pPr>
            <a:r>
              <a:rPr lang="en-US" sz="3200" dirty="0" smtClean="0"/>
              <a:t>Graduation index</a:t>
            </a:r>
          </a:p>
          <a:p>
            <a:r>
              <a:rPr lang="en-US" dirty="0" smtClean="0"/>
              <a:t>Indicators to be added in </a:t>
            </a:r>
            <a:r>
              <a:rPr lang="en-US" b="1" dirty="0" smtClean="0">
                <a:solidFill>
                  <a:srgbClr val="FF0000"/>
                </a:solidFill>
              </a:rPr>
              <a:t>2014</a:t>
            </a:r>
          </a:p>
          <a:p>
            <a:pPr lvl="1">
              <a:buFont typeface="Arial" pitchFamily="34" charset="0"/>
              <a:buChar char="•"/>
            </a:pPr>
            <a:r>
              <a:rPr lang="en-US" sz="3200" dirty="0" smtClean="0"/>
              <a:t>Grade 9 credits earned</a:t>
            </a:r>
          </a:p>
          <a:p>
            <a:pPr lvl="1" eaLnBrk="1" hangingPunct="1">
              <a:buFont typeface="Arial" pitchFamily="34" charset="0"/>
              <a:buChar char="•"/>
            </a:pPr>
            <a:r>
              <a:rPr lang="en-US" sz="3200" dirty="0" smtClean="0"/>
              <a:t>Hathaway eligibility</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B3B8069D-023F-46C0-BFE6-A59BEC9C008F}"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ACT Suite – Average Index Score for all Tested Students</a:t>
            </a:r>
            <a:endParaRPr lang="en-US" dirty="0"/>
          </a:p>
        </p:txBody>
      </p:sp>
      <p:graphicFrame>
        <p:nvGraphicFramePr>
          <p:cNvPr id="4" name="Content Placeholder 3"/>
          <p:cNvGraphicFramePr>
            <a:graphicFrameLocks noGrp="1"/>
          </p:cNvGraphicFramePr>
          <p:nvPr>
            <p:ph sz="quarter" idx="1"/>
          </p:nvPr>
        </p:nvGraphicFramePr>
        <p:xfrm>
          <a:off x="304800" y="1600200"/>
          <a:ext cx="8229600" cy="2759011"/>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05817">
                <a:tc>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solidFill>
                      <a:schemeClr val="accent6">
                        <a:lumMod val="60000"/>
                        <a:lumOff val="40000"/>
                      </a:schemeClr>
                    </a:solidFill>
                  </a:tcPr>
                </a:tc>
                <a:tc gridSpan="3">
                  <a:txBody>
                    <a:bodyPr/>
                    <a:lstStyle/>
                    <a:p>
                      <a:pPr marL="0" marR="0" algn="ctr">
                        <a:lnSpc>
                          <a:spcPct val="115000"/>
                        </a:lnSpc>
                        <a:spcBef>
                          <a:spcPts val="0"/>
                        </a:spcBef>
                        <a:spcAft>
                          <a:spcPts val="0"/>
                        </a:spcAft>
                      </a:pPr>
                      <a:r>
                        <a:rPr lang="en-US" sz="1800" dirty="0" smtClean="0">
                          <a:latin typeface="+mj-lt"/>
                          <a:ea typeface="Calibri"/>
                          <a:cs typeface="Times New Roman"/>
                        </a:rPr>
                        <a:t>Composite Score </a:t>
                      </a:r>
                      <a:r>
                        <a:rPr lang="en-US" sz="1800" dirty="0">
                          <a:latin typeface="+mj-lt"/>
                          <a:ea typeface="Calibri"/>
                          <a:cs typeface="Times New Roman"/>
                        </a:rPr>
                        <a:t>Ranges</a:t>
                      </a:r>
                    </a:p>
                  </a:txBody>
                  <a:tcPr marL="68580" marR="68580" marT="0" marB="0">
                    <a:solidFill>
                      <a:schemeClr val="accent6">
                        <a:lumMod val="60000"/>
                        <a:lumOff val="4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endParaRPr lang="en-US" sz="1800">
                        <a:latin typeface="+mj-lt"/>
                        <a:ea typeface="Calibri"/>
                        <a:cs typeface="Times New Roman"/>
                      </a:endParaRPr>
                    </a:p>
                  </a:txBody>
                  <a:tcPr marL="68580" marR="6858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dirty="0">
                          <a:latin typeface="+mj-lt"/>
                          <a:ea typeface="Calibri"/>
                          <a:cs typeface="Times New Roman"/>
                        </a:rPr>
                        <a:t>Wyoming ACT Readiness Levels</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a:latin typeface="+mj-lt"/>
                          <a:ea typeface="Calibri"/>
                          <a:cs typeface="Times New Roman"/>
                        </a:rPr>
                        <a:t>ACT Explore Grade 9</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a:latin typeface="+mj-lt"/>
                          <a:ea typeface="Calibri"/>
                          <a:cs typeface="Times New Roman"/>
                        </a:rPr>
                        <a:t>ACT Plan Grade 10</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a:latin typeface="+mj-lt"/>
                          <a:ea typeface="Calibri"/>
                          <a:cs typeface="Times New Roman"/>
                        </a:rPr>
                        <a:t>ACT Test Grade 11</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a:latin typeface="+mj-lt"/>
                          <a:ea typeface="Calibri"/>
                          <a:cs typeface="Times New Roman"/>
                        </a:rPr>
                        <a:t>Index Points</a:t>
                      </a:r>
                    </a:p>
                  </a:txBody>
                  <a:tcPr marL="68580" marR="6858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b="1" dirty="0">
                          <a:latin typeface="+mj-lt"/>
                          <a:ea typeface="Calibri"/>
                          <a:cs typeface="Times New Roman"/>
                        </a:rPr>
                        <a:t>Level 1</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1-14</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1-15</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1-16</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mj-lt"/>
                          <a:ea typeface="Calibri"/>
                          <a:cs typeface="Times New Roman"/>
                        </a:rPr>
                        <a:t>20</a:t>
                      </a:r>
                      <a:endParaRPr lang="en-US" sz="1800" b="1" dirty="0">
                        <a:latin typeface="+mj-lt"/>
                        <a:ea typeface="Calibri"/>
                        <a:cs typeface="Times New Roman"/>
                      </a:endParaRPr>
                    </a:p>
                  </a:txBody>
                  <a:tcPr marL="68580" marR="6858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b="1" dirty="0">
                          <a:latin typeface="+mj-lt"/>
                          <a:ea typeface="Calibri"/>
                          <a:cs typeface="Times New Roman"/>
                        </a:rPr>
                        <a:t>Level 2</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15-17</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16-18</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17-20</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mj-lt"/>
                          <a:ea typeface="Calibri"/>
                          <a:cs typeface="Times New Roman"/>
                        </a:rPr>
                        <a:t>50</a:t>
                      </a:r>
                      <a:endParaRPr lang="en-US" sz="1800" b="1" dirty="0">
                        <a:latin typeface="+mj-lt"/>
                        <a:ea typeface="Calibri"/>
                        <a:cs typeface="Times New Roman"/>
                      </a:endParaRPr>
                    </a:p>
                  </a:txBody>
                  <a:tcPr marL="68580" marR="68580" marT="0" marB="0">
                    <a:solidFill>
                      <a:schemeClr val="accent6">
                        <a:lumMod val="60000"/>
                        <a:lumOff val="40000"/>
                      </a:schemeClr>
                    </a:solidFill>
                  </a:tcPr>
                </a:tc>
              </a:tr>
              <a:tr h="384619">
                <a:tc>
                  <a:txBody>
                    <a:bodyPr/>
                    <a:lstStyle/>
                    <a:p>
                      <a:pPr marL="0" marR="0" algn="ctr">
                        <a:lnSpc>
                          <a:spcPct val="115000"/>
                        </a:lnSpc>
                        <a:spcBef>
                          <a:spcPts val="0"/>
                        </a:spcBef>
                        <a:spcAft>
                          <a:spcPts val="0"/>
                        </a:spcAft>
                      </a:pPr>
                      <a:r>
                        <a:rPr lang="en-US" sz="1800" b="1" dirty="0">
                          <a:latin typeface="+mj-lt"/>
                          <a:ea typeface="Calibri"/>
                          <a:cs typeface="Times New Roman"/>
                        </a:rPr>
                        <a:t>Level 3</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18-20</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19-21</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21-24</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mj-lt"/>
                          <a:ea typeface="Calibri"/>
                          <a:cs typeface="Times New Roman"/>
                        </a:rPr>
                        <a:t>80</a:t>
                      </a:r>
                      <a:endParaRPr lang="en-US" sz="1800" b="1" dirty="0">
                        <a:latin typeface="+mj-lt"/>
                        <a:ea typeface="Calibri"/>
                        <a:cs typeface="Times New Roman"/>
                      </a:endParaRPr>
                    </a:p>
                  </a:txBody>
                  <a:tcPr marL="68580" marR="6858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b="1" dirty="0">
                          <a:latin typeface="+mj-lt"/>
                          <a:ea typeface="Calibri"/>
                          <a:cs typeface="Times New Roman"/>
                        </a:rPr>
                        <a:t>Level 4</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21-25</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22-32</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j-lt"/>
                          <a:ea typeface="Calibri"/>
                          <a:cs typeface="Times New Roman"/>
                        </a:rPr>
                        <a:t>25-36</a:t>
                      </a:r>
                    </a:p>
                  </a:txBody>
                  <a:tcPr marL="68580" marR="6858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j-lt"/>
                          <a:ea typeface="Calibri"/>
                          <a:cs typeface="Times New Roman"/>
                        </a:rPr>
                        <a:t>100</a:t>
                      </a:r>
                    </a:p>
                  </a:txBody>
                  <a:tcPr marL="68580" marR="68580" marT="0" marB="0">
                    <a:solidFill>
                      <a:schemeClr val="accent6">
                        <a:lumMod val="60000"/>
                        <a:lumOff val="40000"/>
                      </a:schemeClr>
                    </a:solidFill>
                  </a:tcPr>
                </a:tc>
              </a:tr>
            </a:tbl>
          </a:graphicData>
        </a:graphic>
      </p:graphicFrame>
      <p:sp>
        <p:nvSpPr>
          <p:cNvPr id="19501" name="TextBox 4"/>
          <p:cNvSpPr txBox="1">
            <a:spLocks noChangeArrowheads="1"/>
          </p:cNvSpPr>
          <p:nvPr/>
        </p:nvSpPr>
        <p:spPr bwMode="auto">
          <a:xfrm>
            <a:off x="533400" y="4495800"/>
            <a:ext cx="7848600" cy="923925"/>
          </a:xfrm>
          <a:prstGeom prst="rect">
            <a:avLst/>
          </a:prstGeom>
          <a:noFill/>
          <a:ln w="9525">
            <a:noFill/>
            <a:miter lim="800000"/>
            <a:headEnd/>
            <a:tailEnd/>
          </a:ln>
        </p:spPr>
        <p:txBody>
          <a:bodyPr>
            <a:spAutoFit/>
          </a:bodyPr>
          <a:lstStyle/>
          <a:p>
            <a:pPr>
              <a:buFont typeface="Arial" pitchFamily="34" charset="0"/>
              <a:buChar char="•"/>
            </a:pPr>
            <a:r>
              <a:rPr lang="en-US" dirty="0" smtClean="0">
                <a:latin typeface="+mj-lt"/>
              </a:rPr>
              <a:t>  Aligned </a:t>
            </a:r>
            <a:r>
              <a:rPr lang="en-US" dirty="0">
                <a:latin typeface="+mj-lt"/>
              </a:rPr>
              <a:t>with Hathaway Scholarship eligibility </a:t>
            </a:r>
            <a:r>
              <a:rPr lang="en-US" dirty="0" smtClean="0">
                <a:latin typeface="+mj-lt"/>
              </a:rPr>
              <a:t>cut-points</a:t>
            </a:r>
            <a:endParaRPr lang="en-US" dirty="0">
              <a:latin typeface="+mj-lt"/>
            </a:endParaRPr>
          </a:p>
          <a:p>
            <a:pPr>
              <a:buFont typeface="Arial" pitchFamily="34" charset="0"/>
              <a:buChar char="•"/>
            </a:pPr>
            <a:r>
              <a:rPr lang="en-US" dirty="0" smtClean="0">
                <a:latin typeface="+mj-lt"/>
              </a:rPr>
              <a:t>  Each </a:t>
            </a:r>
            <a:r>
              <a:rPr lang="en-US" dirty="0">
                <a:latin typeface="+mj-lt"/>
              </a:rPr>
              <a:t>student receives an index </a:t>
            </a:r>
            <a:r>
              <a:rPr lang="en-US" dirty="0" smtClean="0">
                <a:latin typeface="+mj-lt"/>
              </a:rPr>
              <a:t>score</a:t>
            </a:r>
            <a:endParaRPr lang="en-US" dirty="0">
              <a:latin typeface="+mj-lt"/>
            </a:endParaRPr>
          </a:p>
          <a:p>
            <a:pPr>
              <a:buFont typeface="Arial" pitchFamily="34" charset="0"/>
              <a:buChar char="•"/>
            </a:pPr>
            <a:r>
              <a:rPr lang="en-US" dirty="0" smtClean="0">
                <a:latin typeface="+mj-lt"/>
              </a:rPr>
              <a:t>  The </a:t>
            </a:r>
            <a:r>
              <a:rPr lang="en-US" dirty="0">
                <a:latin typeface="+mj-lt"/>
              </a:rPr>
              <a:t>average of the index scores for all students will be the school </a:t>
            </a:r>
            <a:r>
              <a:rPr lang="en-US" dirty="0" smtClean="0">
                <a:latin typeface="+mj-lt"/>
              </a:rPr>
              <a:t>score</a:t>
            </a:r>
            <a:endParaRPr lang="en-US" dirty="0">
              <a:latin typeface="+mj-lt"/>
            </a:endParaRPr>
          </a:p>
        </p:txBody>
      </p:sp>
      <p:sp>
        <p:nvSpPr>
          <p:cNvPr id="6" name="Slide Number Placeholder 5"/>
          <p:cNvSpPr>
            <a:spLocks noGrp="1"/>
          </p:cNvSpPr>
          <p:nvPr>
            <p:ph type="sldNum" sz="quarter" idx="4294967295"/>
          </p:nvPr>
        </p:nvSpPr>
        <p:spPr>
          <a:xfrm>
            <a:off x="146050" y="6210300"/>
            <a:ext cx="457200" cy="457200"/>
          </a:xfrm>
          <a:prstGeom prst="ellipse">
            <a:avLst/>
          </a:prstGeom>
        </p:spPr>
        <p:txBody>
          <a:bodyPr/>
          <a:lstStyle/>
          <a:p>
            <a:pPr>
              <a:defRPr/>
            </a:pPr>
            <a:fld id="{B5D81133-1868-4DD2-B160-492AC97D9DC6}"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Graduation Index 2013</a:t>
            </a:r>
          </a:p>
        </p:txBody>
      </p:sp>
      <p:graphicFrame>
        <p:nvGraphicFramePr>
          <p:cNvPr id="4" name="Content Placeholder 3"/>
          <p:cNvGraphicFramePr>
            <a:graphicFrameLocks noGrp="1"/>
          </p:cNvGraphicFramePr>
          <p:nvPr>
            <p:ph sz="quarter" idx="1"/>
          </p:nvPr>
        </p:nvGraphicFramePr>
        <p:xfrm>
          <a:off x="914400" y="1447800"/>
          <a:ext cx="7772400" cy="2949956"/>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marL="0" marR="0" algn="ctr">
                        <a:lnSpc>
                          <a:spcPct val="115000"/>
                        </a:lnSpc>
                        <a:spcBef>
                          <a:spcPts val="0"/>
                        </a:spcBef>
                        <a:spcAft>
                          <a:spcPts val="0"/>
                        </a:spcAft>
                        <a:buFont typeface="Arial" pitchFamily="34" charset="0"/>
                        <a:buNone/>
                      </a:pPr>
                      <a:r>
                        <a:rPr lang="en-US" sz="1800" dirty="0">
                          <a:latin typeface="+mn-lt"/>
                          <a:ea typeface="Calibri"/>
                          <a:cs typeface="Times New Roman"/>
                        </a:rPr>
                        <a:t>Criteria Numbers</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mn-lt"/>
                          <a:ea typeface="Calibri"/>
                          <a:cs typeface="Times New Roman"/>
                        </a:rPr>
                        <a:t>Student Result</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mn-lt"/>
                          <a:ea typeface="Calibri"/>
                          <a:cs typeface="Times New Roman"/>
                        </a:rPr>
                        <a:t>Points*</a:t>
                      </a: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a:latin typeface="+mn-lt"/>
                          <a:ea typeface="Calibri"/>
                          <a:cs typeface="Times New Roman"/>
                        </a:rPr>
                        <a:t>1</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n-lt"/>
                          <a:ea typeface="Calibri"/>
                          <a:cs typeface="Times New Roman"/>
                        </a:rPr>
                        <a:t>Diploma Earned in Four Years</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mn-lt"/>
                          <a:ea typeface="Calibri"/>
                          <a:cs typeface="Times New Roman"/>
                        </a:rPr>
                        <a:t>100</a:t>
                      </a: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smtClean="0">
                          <a:latin typeface="+mn-lt"/>
                          <a:ea typeface="Calibri"/>
                          <a:cs typeface="Times New Roman"/>
                        </a:rPr>
                        <a:t>2</a:t>
                      </a:r>
                      <a:endParaRPr lang="en-US" sz="1800" b="1" dirty="0">
                        <a:latin typeface="+mn-lt"/>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n-lt"/>
                          <a:ea typeface="Calibri"/>
                          <a:cs typeface="Times New Roman"/>
                        </a:rPr>
                        <a:t>Diploma Earned in More than Four Years</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mn-lt"/>
                          <a:ea typeface="Calibri"/>
                          <a:cs typeface="Times New Roman"/>
                        </a:rPr>
                        <a:t>100</a:t>
                      </a:r>
                      <a:endParaRPr lang="en-US" sz="1800" b="1" dirty="0">
                        <a:latin typeface="+mn-lt"/>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a:latin typeface="+mn-lt"/>
                          <a:ea typeface="Calibri"/>
                          <a:cs typeface="Times New Roman"/>
                        </a:rPr>
                        <a:t>3</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n-lt"/>
                          <a:ea typeface="Calibri"/>
                          <a:cs typeface="Times New Roman"/>
                        </a:rPr>
                        <a:t>Continued Enrollment***</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mn-lt"/>
                          <a:ea typeface="Calibri"/>
                          <a:cs typeface="Times New Roman"/>
                        </a:rPr>
                        <a:t>50</a:t>
                      </a:r>
                      <a:endParaRPr lang="en-US" sz="1800" b="1" dirty="0">
                        <a:latin typeface="+mn-lt"/>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a:latin typeface="+mn-lt"/>
                          <a:ea typeface="Calibri"/>
                          <a:cs typeface="Times New Roman"/>
                        </a:rPr>
                        <a:t>4</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err="1" smtClean="0">
                          <a:latin typeface="+mn-lt"/>
                          <a:ea typeface="Calibri"/>
                          <a:cs typeface="Times New Roman"/>
                        </a:rPr>
                        <a:t>Noncompleter</a:t>
                      </a:r>
                      <a:endParaRPr lang="en-US" sz="1800" b="1" dirty="0">
                        <a:latin typeface="+mn-lt"/>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mn-lt"/>
                          <a:ea typeface="Calibri"/>
                          <a:cs typeface="Times New Roman"/>
                        </a:rPr>
                        <a:t>0</a:t>
                      </a:r>
                    </a:p>
                  </a:txBody>
                  <a:tcPr marL="64770" marR="64770" marT="0" marB="0">
                    <a:solidFill>
                      <a:schemeClr val="accent6">
                        <a:lumMod val="60000"/>
                        <a:lumOff val="40000"/>
                      </a:schemeClr>
                    </a:solidFill>
                  </a:tcPr>
                </a:tc>
              </a:tr>
            </a:tbl>
          </a:graphicData>
        </a:graphic>
      </p:graphicFrame>
      <p:sp>
        <p:nvSpPr>
          <p:cNvPr id="21537" name="TextBox 4"/>
          <p:cNvSpPr txBox="1">
            <a:spLocks noChangeArrowheads="1"/>
          </p:cNvSpPr>
          <p:nvPr/>
        </p:nvSpPr>
        <p:spPr bwMode="auto">
          <a:xfrm>
            <a:off x="762000" y="4800600"/>
            <a:ext cx="7924800" cy="369332"/>
          </a:xfrm>
          <a:prstGeom prst="rect">
            <a:avLst/>
          </a:prstGeom>
          <a:noFill/>
          <a:ln w="9525">
            <a:noFill/>
            <a:miter lim="800000"/>
            <a:headEnd/>
            <a:tailEnd/>
          </a:ln>
        </p:spPr>
        <p:txBody>
          <a:bodyPr>
            <a:spAutoFit/>
          </a:bodyPr>
          <a:lstStyle/>
          <a:p>
            <a:pPr>
              <a:buFont typeface="Arial" pitchFamily="34" charset="0"/>
              <a:buChar char="•"/>
            </a:pPr>
            <a:r>
              <a:rPr lang="en-US" dirty="0" smtClean="0">
                <a:latin typeface="+mj-lt"/>
              </a:rPr>
              <a:t>  The index points were established by the PJP</a:t>
            </a:r>
            <a:endParaRPr lang="en-US" dirty="0">
              <a:latin typeface="+mj-lt"/>
            </a:endParaRPr>
          </a:p>
        </p:txBody>
      </p:sp>
      <p:sp>
        <p:nvSpPr>
          <p:cNvPr id="6" name="Slide Number Placeholder 5"/>
          <p:cNvSpPr>
            <a:spLocks noGrp="1"/>
          </p:cNvSpPr>
          <p:nvPr>
            <p:ph type="sldNum" sz="quarter" idx="4294967295"/>
          </p:nvPr>
        </p:nvSpPr>
        <p:spPr>
          <a:xfrm>
            <a:off x="146050" y="6210300"/>
            <a:ext cx="457200" cy="457200"/>
          </a:xfrm>
          <a:prstGeom prst="ellipse">
            <a:avLst/>
          </a:prstGeom>
        </p:spPr>
        <p:txBody>
          <a:bodyPr/>
          <a:lstStyle/>
          <a:p>
            <a:pPr>
              <a:defRPr/>
            </a:pPr>
            <a:fld id="{F0E6B84C-425D-4905-AD2B-2C03AF9DEDC0}"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Graduation Index </a:t>
            </a:r>
            <a:r>
              <a:rPr lang="en-US" b="1" dirty="0" smtClean="0">
                <a:solidFill>
                  <a:srgbClr val="FF0000"/>
                </a:solidFill>
              </a:rPr>
              <a:t>2014</a:t>
            </a:r>
          </a:p>
        </p:txBody>
      </p:sp>
      <p:graphicFrame>
        <p:nvGraphicFramePr>
          <p:cNvPr id="4" name="Content Placeholder 3"/>
          <p:cNvGraphicFramePr>
            <a:graphicFrameLocks noGrp="1"/>
          </p:cNvGraphicFramePr>
          <p:nvPr>
            <p:ph sz="quarter" idx="1"/>
          </p:nvPr>
        </p:nvGraphicFramePr>
        <p:xfrm>
          <a:off x="762000" y="1447800"/>
          <a:ext cx="7772400" cy="3005328"/>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marL="0" marR="0" algn="ctr">
                        <a:lnSpc>
                          <a:spcPct val="115000"/>
                        </a:lnSpc>
                        <a:spcBef>
                          <a:spcPts val="0"/>
                        </a:spcBef>
                        <a:spcAft>
                          <a:spcPts val="0"/>
                        </a:spcAft>
                        <a:buFont typeface="Arial" pitchFamily="34" charset="0"/>
                        <a:buNone/>
                      </a:pPr>
                      <a:r>
                        <a:rPr lang="en-US" sz="1800" dirty="0">
                          <a:latin typeface="Times New Roman"/>
                          <a:ea typeface="Calibri"/>
                          <a:cs typeface="Times New Roman"/>
                        </a:rPr>
                        <a:t>Criteria Numbers</a:t>
                      </a:r>
                      <a:endParaRPr lang="en-US" sz="1800"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Times New Roman"/>
                          <a:ea typeface="Calibri"/>
                          <a:cs typeface="Times New Roman"/>
                        </a:rPr>
                        <a:t>Student Result</a:t>
                      </a:r>
                      <a:endParaRPr lang="en-US" sz="180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Times New Roman"/>
                          <a:ea typeface="Calibri"/>
                          <a:cs typeface="Times New Roman"/>
                        </a:rPr>
                        <a:t>Points*</a:t>
                      </a:r>
                      <a:endParaRPr lang="en-US" sz="1800">
                        <a:latin typeface="Calibri"/>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a:latin typeface="Times New Roman"/>
                          <a:ea typeface="Calibri"/>
                          <a:cs typeface="Times New Roman"/>
                        </a:rPr>
                        <a:t>1</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Diploma Earned in Four Years</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a:latin typeface="Times New Roman"/>
                          <a:ea typeface="Calibri"/>
                          <a:cs typeface="Times New Roman"/>
                        </a:rPr>
                        <a:t>100</a:t>
                      </a:r>
                      <a:endParaRPr lang="en-US" sz="1800" b="1">
                        <a:latin typeface="Calibri"/>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smtClean="0">
                          <a:latin typeface="Calibri"/>
                          <a:ea typeface="Calibri"/>
                          <a:cs typeface="Times New Roman"/>
                        </a:rPr>
                        <a:t>2</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Times New Roman"/>
                          <a:ea typeface="Calibri"/>
                          <a:cs typeface="Times New Roman"/>
                        </a:rPr>
                        <a:t>Alternate Standards Completion</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Times New Roman"/>
                          <a:ea typeface="Calibri"/>
                          <a:cs typeface="Times New Roman"/>
                        </a:rPr>
                        <a:t>100</a:t>
                      </a:r>
                      <a:endParaRPr lang="en-US" sz="1800" b="1" dirty="0">
                        <a:latin typeface="Calibri"/>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smtClean="0">
                          <a:latin typeface="Times New Roman"/>
                          <a:ea typeface="Calibri"/>
                          <a:cs typeface="Times New Roman"/>
                        </a:rPr>
                        <a:t>3</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Diploma Earned in More than Four Years</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Times New Roman"/>
                          <a:ea typeface="Calibri"/>
                          <a:cs typeface="Times New Roman"/>
                        </a:rPr>
                        <a:t>100</a:t>
                      </a:r>
                      <a:endParaRPr lang="en-US" sz="1800" b="1" dirty="0">
                        <a:latin typeface="Calibri"/>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a:latin typeface="Times New Roman"/>
                          <a:ea typeface="Calibri"/>
                          <a:cs typeface="Times New Roman"/>
                        </a:rPr>
                        <a:t>4</a:t>
                      </a:r>
                      <a:endParaRPr lang="en-US" sz="1800" b="1">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Continued </a:t>
                      </a:r>
                      <a:r>
                        <a:rPr lang="en-US" sz="1800" b="1" dirty="0" smtClean="0">
                          <a:latin typeface="Times New Roman"/>
                          <a:ea typeface="Calibri"/>
                          <a:cs typeface="Times New Roman"/>
                        </a:rPr>
                        <a:t>Enrollment</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smtClean="0">
                          <a:latin typeface="Times New Roman"/>
                          <a:ea typeface="Calibri"/>
                          <a:cs typeface="Times New Roman"/>
                        </a:rPr>
                        <a:t>50</a:t>
                      </a:r>
                      <a:endParaRPr lang="en-US" sz="1800" b="1" dirty="0">
                        <a:latin typeface="Calibri"/>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buFont typeface="Arial" pitchFamily="34" charset="0"/>
                        <a:buNone/>
                      </a:pPr>
                      <a:r>
                        <a:rPr lang="en-US" sz="1800" b="1" dirty="0">
                          <a:latin typeface="Times New Roman"/>
                          <a:ea typeface="Calibri"/>
                          <a:cs typeface="Times New Roman"/>
                        </a:rPr>
                        <a:t>5</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err="1" smtClean="0">
                          <a:latin typeface="Times New Roman"/>
                          <a:ea typeface="Calibri"/>
                          <a:cs typeface="Times New Roman"/>
                        </a:rPr>
                        <a:t>Noncompleter</a:t>
                      </a:r>
                      <a:endParaRPr lang="en-US" sz="1800" b="1" dirty="0">
                        <a:latin typeface="Calibri"/>
                        <a:ea typeface="Calibri"/>
                        <a:cs typeface="Times New Roman"/>
                      </a:endParaRP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b="1" dirty="0">
                          <a:latin typeface="Times New Roman"/>
                          <a:ea typeface="Calibri"/>
                          <a:cs typeface="Times New Roman"/>
                        </a:rPr>
                        <a:t>0</a:t>
                      </a:r>
                      <a:endParaRPr lang="en-US" sz="1800" b="1" dirty="0">
                        <a:latin typeface="Calibri"/>
                        <a:ea typeface="Calibri"/>
                        <a:cs typeface="Times New Roman"/>
                      </a:endParaRPr>
                    </a:p>
                  </a:txBody>
                  <a:tcPr marL="64770" marR="64770" marT="0" marB="0">
                    <a:solidFill>
                      <a:schemeClr val="accent6">
                        <a:lumMod val="60000"/>
                        <a:lumOff val="40000"/>
                      </a:schemeClr>
                    </a:solidFill>
                  </a:tcPr>
                </a:tc>
              </a:tr>
            </a:tbl>
          </a:graphicData>
        </a:graphic>
      </p:graphicFrame>
      <p:sp>
        <p:nvSpPr>
          <p:cNvPr id="21537" name="TextBox 4"/>
          <p:cNvSpPr txBox="1">
            <a:spLocks noChangeArrowheads="1"/>
          </p:cNvSpPr>
          <p:nvPr/>
        </p:nvSpPr>
        <p:spPr bwMode="auto">
          <a:xfrm>
            <a:off x="762000" y="4876800"/>
            <a:ext cx="7924800" cy="369332"/>
          </a:xfrm>
          <a:prstGeom prst="rect">
            <a:avLst/>
          </a:prstGeom>
          <a:noFill/>
          <a:ln w="9525">
            <a:noFill/>
            <a:miter lim="800000"/>
            <a:headEnd/>
            <a:tailEnd/>
          </a:ln>
        </p:spPr>
        <p:txBody>
          <a:bodyPr>
            <a:spAutoFit/>
          </a:bodyPr>
          <a:lstStyle/>
          <a:p>
            <a:pPr>
              <a:buFont typeface="Arial" pitchFamily="34" charset="0"/>
              <a:buChar char="•"/>
            </a:pPr>
            <a:r>
              <a:rPr lang="en-US" b="1" dirty="0" smtClean="0">
                <a:latin typeface="+mj-lt"/>
              </a:rPr>
              <a:t>  </a:t>
            </a:r>
            <a:r>
              <a:rPr lang="en-US" b="1" dirty="0" smtClean="0">
                <a:latin typeface="Perpetua" pitchFamily="18" charset="0"/>
              </a:rPr>
              <a:t>The index points were established by the PJP.</a:t>
            </a:r>
            <a:endParaRPr lang="en-US" dirty="0">
              <a:latin typeface="Perpetua" pitchFamily="18" charset="0"/>
            </a:endParaRPr>
          </a:p>
        </p:txBody>
      </p:sp>
      <p:sp>
        <p:nvSpPr>
          <p:cNvPr id="6" name="Slide Number Placeholder 5"/>
          <p:cNvSpPr>
            <a:spLocks noGrp="1"/>
          </p:cNvSpPr>
          <p:nvPr>
            <p:ph type="sldNum" sz="quarter" idx="4294967295"/>
          </p:nvPr>
        </p:nvSpPr>
        <p:spPr>
          <a:xfrm>
            <a:off x="146050" y="6210300"/>
            <a:ext cx="457200" cy="457200"/>
          </a:xfrm>
          <a:prstGeom prst="ellipse">
            <a:avLst/>
          </a:prstGeom>
        </p:spPr>
        <p:txBody>
          <a:bodyPr/>
          <a:lstStyle/>
          <a:p>
            <a:pPr>
              <a:defRPr/>
            </a:pPr>
            <a:fld id="{F0E6B84C-425D-4905-AD2B-2C03AF9DEDC0}"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Grade 9 Credits Earned - </a:t>
            </a:r>
            <a:r>
              <a:rPr lang="en-US" b="1" dirty="0" smtClean="0">
                <a:solidFill>
                  <a:srgbClr val="FF0000"/>
                </a:solidFill>
              </a:rPr>
              <a:t>2014</a:t>
            </a:r>
          </a:p>
        </p:txBody>
      </p:sp>
      <p:sp>
        <p:nvSpPr>
          <p:cNvPr id="20483" name="Content Placeholder 2"/>
          <p:cNvSpPr>
            <a:spLocks noGrp="1"/>
          </p:cNvSpPr>
          <p:nvPr>
            <p:ph sz="quarter" idx="1"/>
          </p:nvPr>
        </p:nvSpPr>
        <p:spPr/>
        <p:txBody>
          <a:bodyPr/>
          <a:lstStyle/>
          <a:p>
            <a:pPr eaLnBrk="1" hangingPunct="1"/>
            <a:r>
              <a:rPr lang="en-US" sz="3600" smtClean="0"/>
              <a:t>The percent of students who completed grade 9 with one fourth of the credits required to receive a diploma</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A11CB798-98F5-43B0-A669-F0808A17C11B}"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Hathaway Scholarship Eligibility Index - </a:t>
            </a:r>
            <a:r>
              <a:rPr lang="en-US" b="1" dirty="0" smtClean="0">
                <a:solidFill>
                  <a:srgbClr val="FF0000"/>
                </a:solidFill>
              </a:rPr>
              <a:t>2014</a:t>
            </a:r>
            <a:endParaRPr lang="en-US" b="1" dirty="0">
              <a:solidFill>
                <a:srgbClr val="FF0000"/>
              </a:solidFill>
            </a:endParaRPr>
          </a:p>
        </p:txBody>
      </p:sp>
      <p:graphicFrame>
        <p:nvGraphicFramePr>
          <p:cNvPr id="4" name="Content Placeholder 3"/>
          <p:cNvGraphicFramePr>
            <a:graphicFrameLocks noGrp="1"/>
          </p:cNvGraphicFramePr>
          <p:nvPr>
            <p:ph sz="quarter" idx="1"/>
          </p:nvPr>
        </p:nvGraphicFramePr>
        <p:xfrm>
          <a:off x="914400" y="1447800"/>
          <a:ext cx="7772400" cy="222504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marL="0" marR="0" algn="ctr">
                        <a:lnSpc>
                          <a:spcPct val="115000"/>
                        </a:lnSpc>
                        <a:spcBef>
                          <a:spcPts val="0"/>
                        </a:spcBef>
                        <a:spcAft>
                          <a:spcPts val="0"/>
                        </a:spcAft>
                      </a:pPr>
                      <a:r>
                        <a:rPr lang="en-US" sz="1800" dirty="0">
                          <a:latin typeface="+mj-lt"/>
                          <a:ea typeface="Calibri"/>
                          <a:cs typeface="Times New Roman"/>
                        </a:rPr>
                        <a:t>Student Eligibility Level</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mj-lt"/>
                          <a:ea typeface="Calibri"/>
                          <a:cs typeface="Times New Roman"/>
                        </a:rPr>
                        <a:t>Points</a:t>
                      </a: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a:latin typeface="+mj-lt"/>
                          <a:ea typeface="Calibri"/>
                          <a:cs typeface="Times New Roman"/>
                        </a:rPr>
                        <a:t>Not Eligible</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a:latin typeface="+mj-lt"/>
                          <a:ea typeface="Calibri"/>
                          <a:cs typeface="Times New Roman"/>
                        </a:rPr>
                        <a:t>0</a:t>
                      </a: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a:latin typeface="+mj-lt"/>
                          <a:ea typeface="Calibri"/>
                          <a:cs typeface="Times New Roman"/>
                        </a:rPr>
                        <a:t>Provisional</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smtClean="0">
                          <a:latin typeface="+mj-lt"/>
                          <a:ea typeface="Calibri"/>
                          <a:cs typeface="Times New Roman"/>
                        </a:rPr>
                        <a:t>70</a:t>
                      </a:r>
                      <a:endParaRPr lang="en-US" sz="1800" dirty="0">
                        <a:latin typeface="+mj-lt"/>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a:latin typeface="+mj-lt"/>
                          <a:ea typeface="Calibri"/>
                          <a:cs typeface="Times New Roman"/>
                        </a:rPr>
                        <a:t>Opportunity</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smtClean="0">
                          <a:latin typeface="+mj-lt"/>
                          <a:ea typeface="Calibri"/>
                          <a:cs typeface="Times New Roman"/>
                        </a:rPr>
                        <a:t>80</a:t>
                      </a:r>
                      <a:endParaRPr lang="en-US" sz="1800" dirty="0">
                        <a:latin typeface="+mj-lt"/>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a:latin typeface="+mj-lt"/>
                          <a:ea typeface="Calibri"/>
                          <a:cs typeface="Times New Roman"/>
                        </a:rPr>
                        <a:t>Performance</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smtClean="0">
                          <a:latin typeface="+mj-lt"/>
                          <a:ea typeface="Calibri"/>
                          <a:cs typeface="Times New Roman"/>
                        </a:rPr>
                        <a:t>90</a:t>
                      </a:r>
                      <a:endParaRPr lang="en-US" sz="1800" dirty="0">
                        <a:latin typeface="+mj-lt"/>
                        <a:ea typeface="Calibri"/>
                        <a:cs typeface="Times New Roman"/>
                      </a:endParaRPr>
                    </a:p>
                  </a:txBody>
                  <a:tcPr marL="64770" marR="64770" marT="0" marB="0">
                    <a:solidFill>
                      <a:schemeClr val="accent6">
                        <a:lumMod val="60000"/>
                        <a:lumOff val="40000"/>
                      </a:schemeClr>
                    </a:solidFill>
                  </a:tcPr>
                </a:tc>
              </a:tr>
              <a:tr h="370840">
                <a:tc>
                  <a:txBody>
                    <a:bodyPr/>
                    <a:lstStyle/>
                    <a:p>
                      <a:pPr marL="0" marR="0" algn="ctr">
                        <a:lnSpc>
                          <a:spcPct val="115000"/>
                        </a:lnSpc>
                        <a:spcBef>
                          <a:spcPts val="0"/>
                        </a:spcBef>
                        <a:spcAft>
                          <a:spcPts val="0"/>
                        </a:spcAft>
                      </a:pPr>
                      <a:r>
                        <a:rPr lang="en-US" sz="1800">
                          <a:latin typeface="+mj-lt"/>
                          <a:ea typeface="Calibri"/>
                          <a:cs typeface="Times New Roman"/>
                        </a:rPr>
                        <a:t>Honors</a:t>
                      </a:r>
                    </a:p>
                  </a:txBody>
                  <a:tcPr marL="64770" marR="64770" marT="0" marB="0">
                    <a:solidFill>
                      <a:schemeClr val="accent6">
                        <a:lumMod val="60000"/>
                        <a:lumOff val="40000"/>
                      </a:schemeClr>
                    </a:solidFill>
                  </a:tcPr>
                </a:tc>
                <a:tc>
                  <a:txBody>
                    <a:bodyPr/>
                    <a:lstStyle/>
                    <a:p>
                      <a:pPr marL="0" marR="0" algn="ctr">
                        <a:lnSpc>
                          <a:spcPct val="115000"/>
                        </a:lnSpc>
                        <a:spcBef>
                          <a:spcPts val="0"/>
                        </a:spcBef>
                        <a:spcAft>
                          <a:spcPts val="0"/>
                        </a:spcAft>
                      </a:pPr>
                      <a:r>
                        <a:rPr lang="en-US" sz="1800" dirty="0">
                          <a:latin typeface="+mj-lt"/>
                          <a:ea typeface="Calibri"/>
                          <a:cs typeface="Times New Roman"/>
                        </a:rPr>
                        <a:t>100</a:t>
                      </a:r>
                    </a:p>
                  </a:txBody>
                  <a:tcPr marL="64770" marR="64770" marT="0" marB="0">
                    <a:solidFill>
                      <a:schemeClr val="accent6">
                        <a:lumMod val="60000"/>
                        <a:lumOff val="40000"/>
                      </a:schemeClr>
                    </a:solidFill>
                  </a:tcPr>
                </a:tc>
              </a:tr>
            </a:tbl>
          </a:graphicData>
        </a:graphic>
      </p:graphicFrame>
      <p:sp>
        <p:nvSpPr>
          <p:cNvPr id="22554" name="TextBox 4"/>
          <p:cNvSpPr txBox="1">
            <a:spLocks noChangeArrowheads="1"/>
          </p:cNvSpPr>
          <p:nvPr/>
        </p:nvSpPr>
        <p:spPr bwMode="auto">
          <a:xfrm>
            <a:off x="762000" y="3886200"/>
            <a:ext cx="7620000" cy="1200329"/>
          </a:xfrm>
          <a:prstGeom prst="rect">
            <a:avLst/>
          </a:prstGeom>
          <a:noFill/>
          <a:ln w="9525">
            <a:noFill/>
            <a:miter lim="800000"/>
            <a:headEnd/>
            <a:tailEnd/>
          </a:ln>
        </p:spPr>
        <p:txBody>
          <a:bodyPr>
            <a:spAutoFit/>
          </a:bodyPr>
          <a:lstStyle/>
          <a:p>
            <a:pPr>
              <a:buFont typeface="Arial" pitchFamily="34" charset="0"/>
              <a:buChar char="•"/>
            </a:pPr>
            <a:r>
              <a:rPr lang="en-US" dirty="0" smtClean="0"/>
              <a:t>  The </a:t>
            </a:r>
            <a:r>
              <a:rPr lang="en-US" dirty="0"/>
              <a:t>school’s score will be the mean of the student points for the </a:t>
            </a:r>
            <a:endParaRPr lang="en-US" dirty="0" smtClean="0"/>
          </a:p>
          <a:p>
            <a:r>
              <a:rPr lang="en-US" dirty="0" smtClean="0"/>
              <a:t>    graduating class at the school</a:t>
            </a:r>
          </a:p>
          <a:p>
            <a:pPr>
              <a:buFont typeface="Arial" pitchFamily="34" charset="0"/>
              <a:buChar char="•"/>
            </a:pPr>
            <a:r>
              <a:rPr lang="en-US" dirty="0" smtClean="0"/>
              <a:t>  The school receives an index score for each graduate</a:t>
            </a:r>
          </a:p>
          <a:p>
            <a:pPr>
              <a:buFont typeface="Arial" pitchFamily="34" charset="0"/>
              <a:buChar char="•"/>
            </a:pPr>
            <a:r>
              <a:rPr lang="en-US" dirty="0" smtClean="0"/>
              <a:t>  </a:t>
            </a:r>
            <a:r>
              <a:rPr lang="en-US" dirty="0"/>
              <a:t>The average of the index scores for all students will be the school </a:t>
            </a:r>
            <a:r>
              <a:rPr lang="en-US" dirty="0" smtClean="0"/>
              <a:t>score</a:t>
            </a:r>
            <a:endParaRPr lang="en-US" dirty="0"/>
          </a:p>
        </p:txBody>
      </p:sp>
      <p:sp>
        <p:nvSpPr>
          <p:cNvPr id="6" name="Slide Number Placeholder 5"/>
          <p:cNvSpPr>
            <a:spLocks noGrp="1"/>
          </p:cNvSpPr>
          <p:nvPr>
            <p:ph type="sldNum" sz="quarter" idx="4294967295"/>
          </p:nvPr>
        </p:nvSpPr>
        <p:spPr>
          <a:xfrm>
            <a:off x="146050" y="6210300"/>
            <a:ext cx="457200" cy="457200"/>
          </a:xfrm>
          <a:prstGeom prst="ellipse">
            <a:avLst/>
          </a:prstGeom>
        </p:spPr>
        <p:txBody>
          <a:bodyPr/>
          <a:lstStyle/>
          <a:p>
            <a:pPr>
              <a:defRPr/>
            </a:pPr>
            <a:fld id="{0E8A2680-62A6-4E63-A1C8-E167138A366F}"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400" b="1" dirty="0" smtClean="0"/>
              <a:t>Computation of Total School Readiness Score for 2013 </a:t>
            </a:r>
          </a:p>
        </p:txBody>
      </p:sp>
      <p:graphicFrame>
        <p:nvGraphicFramePr>
          <p:cNvPr id="5" name="Content Placeholder 4"/>
          <p:cNvGraphicFramePr>
            <a:graphicFrameLocks noGrp="1"/>
          </p:cNvGraphicFramePr>
          <p:nvPr>
            <p:ph sz="quarter" idx="1"/>
          </p:nvPr>
        </p:nvGraphicFramePr>
        <p:xfrm>
          <a:off x="914400" y="1447800"/>
          <a:ext cx="7772400" cy="256540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endParaRPr lang="en-US" dirty="0" smtClean="0"/>
                    </a:p>
                    <a:p>
                      <a:pPr algn="ctr"/>
                      <a:endParaRPr lang="en-US" dirty="0" smtClean="0"/>
                    </a:p>
                    <a:p>
                      <a:pPr algn="ctr"/>
                      <a:r>
                        <a:rPr lang="en-US" dirty="0" smtClean="0"/>
                        <a:t>Subindicator</a:t>
                      </a:r>
                      <a:endParaRPr lang="en-US" dirty="0"/>
                    </a:p>
                  </a:txBody>
                  <a:tcPr>
                    <a:solidFill>
                      <a:schemeClr val="accent6">
                        <a:lumMod val="60000"/>
                        <a:lumOff val="40000"/>
                      </a:schemeClr>
                    </a:solidFill>
                  </a:tcPr>
                </a:tc>
                <a:tc>
                  <a:txBody>
                    <a:bodyPr/>
                    <a:lstStyle/>
                    <a:p>
                      <a:pPr algn="ctr"/>
                      <a:r>
                        <a:rPr lang="en-US" dirty="0" smtClean="0"/>
                        <a:t>Hypothetical Score</a:t>
                      </a:r>
                      <a:r>
                        <a:rPr lang="en-US" baseline="0" dirty="0" smtClean="0"/>
                        <a:t> for a School</a:t>
                      </a:r>
                      <a:endParaRPr lang="en-US" dirty="0"/>
                    </a:p>
                  </a:txBody>
                  <a:tcPr>
                    <a:solidFill>
                      <a:schemeClr val="accent6">
                        <a:lumMod val="60000"/>
                        <a:lumOff val="40000"/>
                      </a:schemeClr>
                    </a:solidFill>
                  </a:tcPr>
                </a:tc>
                <a:tc>
                  <a:txBody>
                    <a:bodyPr/>
                    <a:lstStyle/>
                    <a:p>
                      <a:pPr algn="ctr"/>
                      <a:r>
                        <a:rPr lang="en-US" dirty="0" smtClean="0"/>
                        <a:t>Example Subindicator Weight</a:t>
                      </a:r>
                      <a:endParaRPr lang="en-US" dirty="0"/>
                    </a:p>
                  </a:txBody>
                  <a:tcPr>
                    <a:solidFill>
                      <a:schemeClr val="accent6">
                        <a:lumMod val="60000"/>
                        <a:lumOff val="40000"/>
                      </a:schemeClr>
                    </a:solidFill>
                  </a:tcPr>
                </a:tc>
                <a:tc>
                  <a:txBody>
                    <a:bodyPr/>
                    <a:lstStyle/>
                    <a:p>
                      <a:pPr algn="ctr"/>
                      <a:endParaRPr lang="en-US" dirty="0" smtClean="0"/>
                    </a:p>
                    <a:p>
                      <a:pPr algn="ctr"/>
                      <a:r>
                        <a:rPr lang="en-US" dirty="0" smtClean="0"/>
                        <a:t>(School Score * Weight)</a:t>
                      </a:r>
                      <a:endParaRPr lang="en-US" dirty="0"/>
                    </a:p>
                  </a:txBody>
                  <a:tcPr>
                    <a:solidFill>
                      <a:schemeClr val="accent6">
                        <a:lumMod val="60000"/>
                        <a:lumOff val="40000"/>
                      </a:schemeClr>
                    </a:solidFill>
                  </a:tcPr>
                </a:tc>
              </a:tr>
              <a:tr h="370840">
                <a:tc>
                  <a:txBody>
                    <a:bodyPr/>
                    <a:lstStyle/>
                    <a:p>
                      <a:pPr algn="ctr"/>
                      <a:r>
                        <a:rPr lang="en-US" dirty="0" smtClean="0"/>
                        <a:t>ACT Suite</a:t>
                      </a:r>
                      <a:r>
                        <a:rPr lang="en-US" baseline="0" dirty="0" smtClean="0"/>
                        <a:t> Index</a:t>
                      </a:r>
                      <a:endParaRPr lang="en-US" dirty="0"/>
                    </a:p>
                  </a:txBody>
                  <a:tcPr>
                    <a:solidFill>
                      <a:schemeClr val="accent6">
                        <a:lumMod val="60000"/>
                        <a:lumOff val="40000"/>
                      </a:schemeClr>
                    </a:solidFill>
                  </a:tcPr>
                </a:tc>
                <a:tc>
                  <a:txBody>
                    <a:bodyPr/>
                    <a:lstStyle/>
                    <a:p>
                      <a:pPr algn="ctr"/>
                      <a:r>
                        <a:rPr lang="en-US" dirty="0" smtClean="0"/>
                        <a:t>55</a:t>
                      </a:r>
                      <a:endParaRPr lang="en-US" dirty="0"/>
                    </a:p>
                  </a:txBody>
                  <a:tcPr>
                    <a:solidFill>
                      <a:schemeClr val="accent6">
                        <a:lumMod val="60000"/>
                        <a:lumOff val="40000"/>
                      </a:schemeClr>
                    </a:solidFill>
                  </a:tcPr>
                </a:tc>
                <a:tc>
                  <a:txBody>
                    <a:bodyPr/>
                    <a:lstStyle/>
                    <a:p>
                      <a:pPr algn="ctr"/>
                      <a:r>
                        <a:rPr lang="en-US" dirty="0" smtClean="0"/>
                        <a:t>.40</a:t>
                      </a:r>
                      <a:endParaRPr lang="en-US" dirty="0"/>
                    </a:p>
                  </a:txBody>
                  <a:tcPr>
                    <a:solidFill>
                      <a:schemeClr val="accent6">
                        <a:lumMod val="60000"/>
                        <a:lumOff val="40000"/>
                      </a:schemeClr>
                    </a:solidFill>
                  </a:tcPr>
                </a:tc>
                <a:tc>
                  <a:txBody>
                    <a:bodyPr/>
                    <a:lstStyle/>
                    <a:p>
                      <a:pPr algn="ctr"/>
                      <a:r>
                        <a:rPr lang="en-US" dirty="0" smtClean="0"/>
                        <a:t>22</a:t>
                      </a:r>
                      <a:endParaRPr lang="en-US" dirty="0"/>
                    </a:p>
                  </a:txBody>
                  <a:tcPr>
                    <a:solidFill>
                      <a:schemeClr val="accent6">
                        <a:lumMod val="60000"/>
                        <a:lumOff val="40000"/>
                      </a:schemeClr>
                    </a:solidFill>
                  </a:tcPr>
                </a:tc>
              </a:tr>
              <a:tr h="370840">
                <a:tc>
                  <a:txBody>
                    <a:bodyPr/>
                    <a:lstStyle/>
                    <a:p>
                      <a:pPr algn="ctr"/>
                      <a:r>
                        <a:rPr lang="en-US" dirty="0" smtClean="0"/>
                        <a:t>Graduation </a:t>
                      </a:r>
                      <a:r>
                        <a:rPr lang="en-US" dirty="0" smtClean="0"/>
                        <a:t>Index</a:t>
                      </a:r>
                      <a:endParaRPr lang="en-US" dirty="0"/>
                    </a:p>
                  </a:txBody>
                  <a:tcPr>
                    <a:solidFill>
                      <a:schemeClr val="accent6">
                        <a:lumMod val="60000"/>
                        <a:lumOff val="40000"/>
                      </a:schemeClr>
                    </a:solidFill>
                  </a:tcPr>
                </a:tc>
                <a:tc>
                  <a:txBody>
                    <a:bodyPr/>
                    <a:lstStyle/>
                    <a:p>
                      <a:pPr algn="ctr"/>
                      <a:r>
                        <a:rPr lang="en-US" dirty="0" smtClean="0"/>
                        <a:t>67</a:t>
                      </a:r>
                      <a:endParaRPr lang="en-US" dirty="0"/>
                    </a:p>
                  </a:txBody>
                  <a:tcPr>
                    <a:solidFill>
                      <a:schemeClr val="accent6">
                        <a:lumMod val="60000"/>
                        <a:lumOff val="40000"/>
                      </a:schemeClr>
                    </a:solidFill>
                  </a:tcPr>
                </a:tc>
                <a:tc>
                  <a:txBody>
                    <a:bodyPr/>
                    <a:lstStyle/>
                    <a:p>
                      <a:pPr algn="ctr"/>
                      <a:r>
                        <a:rPr lang="en-US" dirty="0" smtClean="0"/>
                        <a:t>.60</a:t>
                      </a:r>
                      <a:endParaRPr lang="en-US" dirty="0"/>
                    </a:p>
                  </a:txBody>
                  <a:tcPr>
                    <a:solidFill>
                      <a:schemeClr val="accent6">
                        <a:lumMod val="60000"/>
                        <a:lumOff val="40000"/>
                      </a:schemeClr>
                    </a:solidFill>
                  </a:tcPr>
                </a:tc>
                <a:tc>
                  <a:txBody>
                    <a:bodyPr/>
                    <a:lstStyle/>
                    <a:p>
                      <a:pPr algn="ctr"/>
                      <a:r>
                        <a:rPr lang="en-US" dirty="0" smtClean="0"/>
                        <a:t>40.2</a:t>
                      </a:r>
                      <a:endParaRPr lang="en-US" dirty="0"/>
                    </a:p>
                  </a:txBody>
                  <a:tcPr>
                    <a:solidFill>
                      <a:schemeClr val="accent6">
                        <a:lumMod val="60000"/>
                        <a:lumOff val="40000"/>
                      </a:schemeClr>
                    </a:solidFill>
                  </a:tcPr>
                </a:tc>
              </a:tr>
              <a:tr h="370840">
                <a:tc gridSpan="3">
                  <a:txBody>
                    <a:bodyPr/>
                    <a:lstStyle/>
                    <a:p>
                      <a:pPr algn="ctr"/>
                      <a:r>
                        <a:rPr lang="en-US" dirty="0" smtClean="0"/>
                        <a:t>School Readiness Score (Sum of Subindicator Weighted Scores) =</a:t>
                      </a:r>
                      <a:endParaRPr lang="en-US" dirty="0"/>
                    </a:p>
                  </a:txBody>
                  <a:tcPr>
                    <a:solidFill>
                      <a:schemeClr val="accent6">
                        <a:lumMod val="60000"/>
                        <a:lumOff val="40000"/>
                      </a:schemeClr>
                    </a:solidFill>
                  </a:tcPr>
                </a:tc>
                <a:tc hMerge="1">
                  <a:txBody>
                    <a:bodyPr/>
                    <a:lstStyle/>
                    <a:p>
                      <a:pPr algn="ctr"/>
                      <a:endParaRPr lang="en-US" dirty="0"/>
                    </a:p>
                  </a:txBody>
                  <a:tcPr/>
                </a:tc>
                <a:tc hMerge="1">
                  <a:txBody>
                    <a:bodyPr/>
                    <a:lstStyle/>
                    <a:p>
                      <a:pPr algn="ctr"/>
                      <a:endParaRPr lang="en-US" dirty="0"/>
                    </a:p>
                  </a:txBody>
                  <a:tcPr/>
                </a:tc>
                <a:tc>
                  <a:txBody>
                    <a:bodyPr/>
                    <a:lstStyle/>
                    <a:p>
                      <a:pPr algn="ctr"/>
                      <a:r>
                        <a:rPr lang="en-US" dirty="0" smtClean="0"/>
                        <a:t>62.2</a:t>
                      </a:r>
                      <a:endParaRPr lang="en-US" dirty="0"/>
                    </a:p>
                  </a:txBody>
                  <a:tcPr>
                    <a:solidFill>
                      <a:schemeClr val="accent6">
                        <a:lumMod val="60000"/>
                        <a:lumOff val="40000"/>
                      </a:schemeClr>
                    </a:solidFill>
                  </a:tcPr>
                </a:tc>
              </a:tr>
            </a:tbl>
          </a:graphicData>
        </a:graphic>
      </p:graphicFrame>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6D87581E-A8C2-482C-B0AB-FC315FC88B86}" type="slidenum">
              <a:rPr lang="en-US" smtClean="0"/>
              <a:pPr>
                <a:defRPr/>
              </a:pPr>
              <a:t>28</a:t>
            </a:fld>
            <a:endParaRPr lang="en-US"/>
          </a:p>
        </p:txBody>
      </p:sp>
      <p:sp>
        <p:nvSpPr>
          <p:cNvPr id="6" name="TextBox 5"/>
          <p:cNvSpPr txBox="1"/>
          <p:nvPr/>
        </p:nvSpPr>
        <p:spPr>
          <a:xfrm>
            <a:off x="914400" y="4419600"/>
            <a:ext cx="7772400" cy="923330"/>
          </a:xfrm>
          <a:prstGeom prst="rect">
            <a:avLst/>
          </a:prstGeom>
          <a:noFill/>
        </p:spPr>
        <p:txBody>
          <a:bodyPr wrap="square" rtlCol="0">
            <a:spAutoFit/>
          </a:bodyPr>
          <a:lstStyle/>
          <a:p>
            <a:r>
              <a:rPr lang="en-US" dirty="0" smtClean="0"/>
              <a:t>Total Readiness Cut Scores</a:t>
            </a:r>
          </a:p>
          <a:p>
            <a:pPr>
              <a:buFont typeface="Arial" pitchFamily="34" charset="0"/>
              <a:buChar char="•"/>
            </a:pPr>
            <a:r>
              <a:rPr lang="en-US" b="1" dirty="0" smtClean="0">
                <a:solidFill>
                  <a:srgbClr val="FF0000"/>
                </a:solidFill>
              </a:rPr>
              <a:t>  Low Cut = 68</a:t>
            </a:r>
          </a:p>
          <a:p>
            <a:pPr>
              <a:buFont typeface="Arial" pitchFamily="34" charset="0"/>
              <a:buChar char="•"/>
            </a:pPr>
            <a:r>
              <a:rPr lang="en-US" b="1" dirty="0" smtClean="0">
                <a:solidFill>
                  <a:srgbClr val="FF0000"/>
                </a:solidFill>
              </a:rPr>
              <a:t>  High Cut = 80</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400" b="1" dirty="0" smtClean="0"/>
              <a:t>Illustration of Computation of Total School Readiness Score for 2014</a:t>
            </a:r>
          </a:p>
        </p:txBody>
      </p:sp>
      <p:graphicFrame>
        <p:nvGraphicFramePr>
          <p:cNvPr id="5" name="Content Placeholder 4"/>
          <p:cNvGraphicFramePr>
            <a:graphicFrameLocks noGrp="1"/>
          </p:cNvGraphicFramePr>
          <p:nvPr>
            <p:ph sz="quarter" idx="1"/>
          </p:nvPr>
        </p:nvGraphicFramePr>
        <p:xfrm>
          <a:off x="914400" y="1447800"/>
          <a:ext cx="7772400" cy="384556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pPr algn="ctr"/>
                      <a:endParaRPr lang="en-US" dirty="0" smtClean="0"/>
                    </a:p>
                    <a:p>
                      <a:pPr algn="ctr"/>
                      <a:endParaRPr lang="en-US" dirty="0" smtClean="0"/>
                    </a:p>
                    <a:p>
                      <a:pPr algn="ctr"/>
                      <a:r>
                        <a:rPr lang="en-US" dirty="0" smtClean="0"/>
                        <a:t>Subindicator</a:t>
                      </a:r>
                      <a:endParaRPr lang="en-US" dirty="0"/>
                    </a:p>
                  </a:txBody>
                  <a:tcPr>
                    <a:solidFill>
                      <a:schemeClr val="accent6">
                        <a:lumMod val="60000"/>
                        <a:lumOff val="40000"/>
                      </a:schemeClr>
                    </a:solidFill>
                  </a:tcPr>
                </a:tc>
                <a:tc>
                  <a:txBody>
                    <a:bodyPr/>
                    <a:lstStyle/>
                    <a:p>
                      <a:pPr algn="ctr"/>
                      <a:r>
                        <a:rPr lang="en-US" dirty="0" smtClean="0"/>
                        <a:t>Hypothetical Score</a:t>
                      </a:r>
                      <a:r>
                        <a:rPr lang="en-US" baseline="0" dirty="0" smtClean="0"/>
                        <a:t> for a School</a:t>
                      </a:r>
                      <a:endParaRPr lang="en-US" dirty="0"/>
                    </a:p>
                  </a:txBody>
                  <a:tcPr>
                    <a:solidFill>
                      <a:schemeClr val="accent6">
                        <a:lumMod val="60000"/>
                        <a:lumOff val="40000"/>
                      </a:schemeClr>
                    </a:solidFill>
                  </a:tcPr>
                </a:tc>
                <a:tc>
                  <a:txBody>
                    <a:bodyPr/>
                    <a:lstStyle/>
                    <a:p>
                      <a:pPr algn="ctr"/>
                      <a:r>
                        <a:rPr lang="en-US" dirty="0" smtClean="0"/>
                        <a:t>Example Subindicator Weight</a:t>
                      </a:r>
                      <a:endParaRPr lang="en-US" dirty="0"/>
                    </a:p>
                  </a:txBody>
                  <a:tcPr>
                    <a:solidFill>
                      <a:schemeClr val="accent6">
                        <a:lumMod val="60000"/>
                        <a:lumOff val="40000"/>
                      </a:schemeClr>
                    </a:solidFill>
                  </a:tcPr>
                </a:tc>
                <a:tc>
                  <a:txBody>
                    <a:bodyPr/>
                    <a:lstStyle/>
                    <a:p>
                      <a:pPr algn="ctr"/>
                      <a:endParaRPr lang="en-US" dirty="0" smtClean="0"/>
                    </a:p>
                    <a:p>
                      <a:pPr algn="ctr"/>
                      <a:r>
                        <a:rPr lang="en-US" dirty="0" smtClean="0"/>
                        <a:t>(School Score * Weight)</a:t>
                      </a:r>
                      <a:endParaRPr lang="en-US" dirty="0"/>
                    </a:p>
                  </a:txBody>
                  <a:tcPr>
                    <a:solidFill>
                      <a:schemeClr val="accent6">
                        <a:lumMod val="60000"/>
                        <a:lumOff val="40000"/>
                      </a:schemeClr>
                    </a:solidFill>
                  </a:tcPr>
                </a:tc>
              </a:tr>
              <a:tr h="370840">
                <a:tc>
                  <a:txBody>
                    <a:bodyPr/>
                    <a:lstStyle/>
                    <a:p>
                      <a:pPr algn="ctr"/>
                      <a:r>
                        <a:rPr lang="en-US" dirty="0" smtClean="0"/>
                        <a:t>ACT Suite</a:t>
                      </a:r>
                      <a:r>
                        <a:rPr lang="en-US" baseline="0" dirty="0" smtClean="0"/>
                        <a:t> Index</a:t>
                      </a:r>
                      <a:endParaRPr lang="en-US" dirty="0"/>
                    </a:p>
                  </a:txBody>
                  <a:tcPr>
                    <a:solidFill>
                      <a:schemeClr val="accent6">
                        <a:lumMod val="60000"/>
                        <a:lumOff val="40000"/>
                      </a:schemeClr>
                    </a:solidFill>
                  </a:tcPr>
                </a:tc>
                <a:tc>
                  <a:txBody>
                    <a:bodyPr/>
                    <a:lstStyle/>
                    <a:p>
                      <a:pPr algn="ctr"/>
                      <a:r>
                        <a:rPr lang="en-US" dirty="0" smtClean="0"/>
                        <a:t>55</a:t>
                      </a:r>
                      <a:endParaRPr lang="en-US" dirty="0"/>
                    </a:p>
                  </a:txBody>
                  <a:tcPr>
                    <a:solidFill>
                      <a:schemeClr val="accent6">
                        <a:lumMod val="60000"/>
                        <a:lumOff val="40000"/>
                      </a:schemeClr>
                    </a:solidFill>
                  </a:tcPr>
                </a:tc>
                <a:tc>
                  <a:txBody>
                    <a:bodyPr/>
                    <a:lstStyle/>
                    <a:p>
                      <a:pPr algn="ctr"/>
                      <a:r>
                        <a:rPr lang="en-US" dirty="0" smtClean="0"/>
                        <a:t>.20</a:t>
                      </a:r>
                      <a:endParaRPr lang="en-US" dirty="0"/>
                    </a:p>
                  </a:txBody>
                  <a:tcPr>
                    <a:solidFill>
                      <a:schemeClr val="accent6">
                        <a:lumMod val="60000"/>
                        <a:lumOff val="40000"/>
                      </a:schemeClr>
                    </a:solidFill>
                  </a:tcPr>
                </a:tc>
                <a:tc>
                  <a:txBody>
                    <a:bodyPr/>
                    <a:lstStyle/>
                    <a:p>
                      <a:pPr algn="ctr"/>
                      <a:r>
                        <a:rPr lang="en-US" dirty="0" smtClean="0"/>
                        <a:t>11</a:t>
                      </a:r>
                      <a:endParaRPr lang="en-US" dirty="0"/>
                    </a:p>
                  </a:txBody>
                  <a:tcPr>
                    <a:solidFill>
                      <a:schemeClr val="accent6">
                        <a:lumMod val="60000"/>
                        <a:lumOff val="40000"/>
                      </a:schemeClr>
                    </a:solidFill>
                  </a:tcPr>
                </a:tc>
              </a:tr>
              <a:tr h="370840">
                <a:tc>
                  <a:txBody>
                    <a:bodyPr/>
                    <a:lstStyle/>
                    <a:p>
                      <a:pPr algn="ctr"/>
                      <a:r>
                        <a:rPr lang="en-US" dirty="0" smtClean="0"/>
                        <a:t>Grade 9 %</a:t>
                      </a:r>
                      <a:r>
                        <a:rPr lang="en-US" baseline="0" dirty="0" smtClean="0"/>
                        <a:t> On Track</a:t>
                      </a:r>
                      <a:endParaRPr lang="en-US" dirty="0"/>
                    </a:p>
                  </a:txBody>
                  <a:tcPr>
                    <a:solidFill>
                      <a:schemeClr val="accent6">
                        <a:lumMod val="60000"/>
                        <a:lumOff val="40000"/>
                      </a:schemeClr>
                    </a:solidFill>
                  </a:tcPr>
                </a:tc>
                <a:tc>
                  <a:txBody>
                    <a:bodyPr/>
                    <a:lstStyle/>
                    <a:p>
                      <a:pPr algn="ctr"/>
                      <a:r>
                        <a:rPr lang="en-US" dirty="0" smtClean="0"/>
                        <a:t>72</a:t>
                      </a:r>
                      <a:endParaRPr lang="en-US" dirty="0"/>
                    </a:p>
                  </a:txBody>
                  <a:tcPr>
                    <a:solidFill>
                      <a:schemeClr val="accent6">
                        <a:lumMod val="60000"/>
                        <a:lumOff val="40000"/>
                      </a:schemeClr>
                    </a:solidFill>
                  </a:tcPr>
                </a:tc>
                <a:tc>
                  <a:txBody>
                    <a:bodyPr/>
                    <a:lstStyle/>
                    <a:p>
                      <a:pPr algn="ctr"/>
                      <a:r>
                        <a:rPr lang="en-US" dirty="0" smtClean="0"/>
                        <a:t>.10</a:t>
                      </a:r>
                      <a:endParaRPr lang="en-US" dirty="0"/>
                    </a:p>
                  </a:txBody>
                  <a:tcPr>
                    <a:solidFill>
                      <a:schemeClr val="accent6">
                        <a:lumMod val="60000"/>
                        <a:lumOff val="40000"/>
                      </a:schemeClr>
                    </a:solidFill>
                  </a:tcPr>
                </a:tc>
                <a:tc>
                  <a:txBody>
                    <a:bodyPr/>
                    <a:lstStyle/>
                    <a:p>
                      <a:pPr algn="ctr"/>
                      <a:r>
                        <a:rPr lang="en-US" dirty="0" smtClean="0"/>
                        <a:t>7.2</a:t>
                      </a:r>
                      <a:endParaRPr lang="en-US" dirty="0"/>
                    </a:p>
                  </a:txBody>
                  <a:tcPr>
                    <a:solidFill>
                      <a:schemeClr val="accent6">
                        <a:lumMod val="60000"/>
                        <a:lumOff val="40000"/>
                      </a:schemeClr>
                    </a:solidFill>
                  </a:tcPr>
                </a:tc>
              </a:tr>
              <a:tr h="370840">
                <a:tc>
                  <a:txBody>
                    <a:bodyPr/>
                    <a:lstStyle/>
                    <a:p>
                      <a:pPr algn="ctr"/>
                      <a:r>
                        <a:rPr lang="en-US" dirty="0" smtClean="0"/>
                        <a:t>Graduation </a:t>
                      </a:r>
                      <a:r>
                        <a:rPr lang="en-US" dirty="0" smtClean="0"/>
                        <a:t>Index</a:t>
                      </a:r>
                      <a:endParaRPr lang="en-US" dirty="0"/>
                    </a:p>
                  </a:txBody>
                  <a:tcPr>
                    <a:solidFill>
                      <a:schemeClr val="accent6">
                        <a:lumMod val="60000"/>
                        <a:lumOff val="40000"/>
                      </a:schemeClr>
                    </a:solidFill>
                  </a:tcPr>
                </a:tc>
                <a:tc>
                  <a:txBody>
                    <a:bodyPr/>
                    <a:lstStyle/>
                    <a:p>
                      <a:pPr algn="ctr"/>
                      <a:r>
                        <a:rPr lang="en-US" dirty="0" smtClean="0"/>
                        <a:t>67</a:t>
                      </a:r>
                      <a:endParaRPr lang="en-US" dirty="0"/>
                    </a:p>
                  </a:txBody>
                  <a:tcPr>
                    <a:solidFill>
                      <a:schemeClr val="accent6">
                        <a:lumMod val="60000"/>
                        <a:lumOff val="40000"/>
                      </a:schemeClr>
                    </a:solidFill>
                  </a:tcPr>
                </a:tc>
                <a:tc>
                  <a:txBody>
                    <a:bodyPr/>
                    <a:lstStyle/>
                    <a:p>
                      <a:pPr algn="ctr"/>
                      <a:r>
                        <a:rPr lang="en-US" dirty="0" smtClean="0"/>
                        <a:t>.25</a:t>
                      </a:r>
                      <a:endParaRPr lang="en-US" dirty="0"/>
                    </a:p>
                  </a:txBody>
                  <a:tcPr>
                    <a:solidFill>
                      <a:schemeClr val="accent6">
                        <a:lumMod val="60000"/>
                        <a:lumOff val="40000"/>
                      </a:schemeClr>
                    </a:solidFill>
                  </a:tcPr>
                </a:tc>
                <a:tc>
                  <a:txBody>
                    <a:bodyPr/>
                    <a:lstStyle/>
                    <a:p>
                      <a:pPr algn="ctr"/>
                      <a:r>
                        <a:rPr lang="en-US" dirty="0" smtClean="0"/>
                        <a:t>16.75</a:t>
                      </a:r>
                      <a:endParaRPr lang="en-US" dirty="0"/>
                    </a:p>
                  </a:txBody>
                  <a:tcPr>
                    <a:solidFill>
                      <a:schemeClr val="accent6">
                        <a:lumMod val="60000"/>
                        <a:lumOff val="40000"/>
                      </a:schemeClr>
                    </a:solidFill>
                  </a:tcPr>
                </a:tc>
              </a:tr>
              <a:tr h="370840">
                <a:tc>
                  <a:txBody>
                    <a:bodyPr/>
                    <a:lstStyle/>
                    <a:p>
                      <a:pPr algn="ctr"/>
                      <a:r>
                        <a:rPr lang="en-US" dirty="0" smtClean="0"/>
                        <a:t>Hathaway Eligibility Index</a:t>
                      </a:r>
                      <a:endParaRPr lang="en-US" dirty="0"/>
                    </a:p>
                  </a:txBody>
                  <a:tcPr>
                    <a:solidFill>
                      <a:schemeClr val="accent6">
                        <a:lumMod val="60000"/>
                        <a:lumOff val="40000"/>
                      </a:schemeClr>
                    </a:solidFill>
                  </a:tcPr>
                </a:tc>
                <a:tc>
                  <a:txBody>
                    <a:bodyPr/>
                    <a:lstStyle/>
                    <a:p>
                      <a:pPr algn="ctr"/>
                      <a:r>
                        <a:rPr lang="en-US" dirty="0" smtClean="0"/>
                        <a:t>58</a:t>
                      </a:r>
                      <a:endParaRPr lang="en-US" dirty="0"/>
                    </a:p>
                  </a:txBody>
                  <a:tcPr>
                    <a:solidFill>
                      <a:schemeClr val="accent6">
                        <a:lumMod val="60000"/>
                        <a:lumOff val="40000"/>
                      </a:schemeClr>
                    </a:solidFill>
                  </a:tcPr>
                </a:tc>
                <a:tc>
                  <a:txBody>
                    <a:bodyPr/>
                    <a:lstStyle/>
                    <a:p>
                      <a:pPr algn="ctr"/>
                      <a:r>
                        <a:rPr lang="en-US" dirty="0" smtClean="0"/>
                        <a:t>.45</a:t>
                      </a:r>
                      <a:endParaRPr lang="en-US" dirty="0"/>
                    </a:p>
                  </a:txBody>
                  <a:tcPr>
                    <a:solidFill>
                      <a:schemeClr val="accent6">
                        <a:lumMod val="60000"/>
                        <a:lumOff val="40000"/>
                      </a:schemeClr>
                    </a:solidFill>
                  </a:tcPr>
                </a:tc>
                <a:tc>
                  <a:txBody>
                    <a:bodyPr/>
                    <a:lstStyle/>
                    <a:p>
                      <a:pPr algn="ctr"/>
                      <a:r>
                        <a:rPr lang="en-US" dirty="0" smtClean="0"/>
                        <a:t>26.1</a:t>
                      </a:r>
                      <a:endParaRPr lang="en-US" dirty="0"/>
                    </a:p>
                  </a:txBody>
                  <a:tcPr>
                    <a:solidFill>
                      <a:schemeClr val="accent6">
                        <a:lumMod val="60000"/>
                        <a:lumOff val="40000"/>
                      </a:schemeClr>
                    </a:solidFill>
                  </a:tcPr>
                </a:tc>
              </a:tr>
              <a:tr h="370840">
                <a:tc gridSpan="3">
                  <a:txBody>
                    <a:bodyPr/>
                    <a:lstStyle/>
                    <a:p>
                      <a:pPr algn="ctr"/>
                      <a:r>
                        <a:rPr lang="en-US" dirty="0" smtClean="0"/>
                        <a:t>School Readiness Score (Sum of Subindicator Weighted Scores) =</a:t>
                      </a:r>
                      <a:endParaRPr lang="en-US" dirty="0"/>
                    </a:p>
                  </a:txBody>
                  <a:tcPr>
                    <a:solidFill>
                      <a:schemeClr val="accent6">
                        <a:lumMod val="60000"/>
                        <a:lumOff val="40000"/>
                      </a:schemeClr>
                    </a:solidFill>
                  </a:tcPr>
                </a:tc>
                <a:tc hMerge="1">
                  <a:txBody>
                    <a:bodyPr/>
                    <a:lstStyle/>
                    <a:p>
                      <a:pPr algn="ctr"/>
                      <a:endParaRPr lang="en-US" dirty="0"/>
                    </a:p>
                  </a:txBody>
                  <a:tcPr/>
                </a:tc>
                <a:tc hMerge="1">
                  <a:txBody>
                    <a:bodyPr/>
                    <a:lstStyle/>
                    <a:p>
                      <a:pPr algn="ctr"/>
                      <a:endParaRPr lang="en-US" dirty="0"/>
                    </a:p>
                  </a:txBody>
                  <a:tcPr/>
                </a:tc>
                <a:tc>
                  <a:txBody>
                    <a:bodyPr/>
                    <a:lstStyle/>
                    <a:p>
                      <a:pPr algn="ctr"/>
                      <a:r>
                        <a:rPr lang="en-US" dirty="0" smtClean="0"/>
                        <a:t>61.05</a:t>
                      </a:r>
                      <a:endParaRPr lang="en-US" dirty="0"/>
                    </a:p>
                  </a:txBody>
                  <a:tcPr>
                    <a:solidFill>
                      <a:schemeClr val="accent6">
                        <a:lumMod val="60000"/>
                        <a:lumOff val="40000"/>
                      </a:schemeClr>
                    </a:solidFill>
                  </a:tcPr>
                </a:tc>
              </a:tr>
            </a:tbl>
          </a:graphicData>
        </a:graphic>
      </p:graphicFrame>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6D87581E-A8C2-482C-B0AB-FC315FC88B86}"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Indicators used to </a:t>
            </a:r>
            <a:br>
              <a:rPr lang="en-US" dirty="0" smtClean="0"/>
            </a:br>
            <a:r>
              <a:rPr lang="en-US" dirty="0" smtClean="0"/>
              <a:t>Identify School Performance Level</a:t>
            </a:r>
            <a:endParaRPr lang="en-US" dirty="0"/>
          </a:p>
        </p:txBody>
      </p:sp>
      <p:sp>
        <p:nvSpPr>
          <p:cNvPr id="8195" name="Content Placeholder 2"/>
          <p:cNvSpPr>
            <a:spLocks noGrp="1"/>
          </p:cNvSpPr>
          <p:nvPr>
            <p:ph sz="quarter" idx="1"/>
          </p:nvPr>
        </p:nvSpPr>
        <p:spPr/>
        <p:txBody>
          <a:bodyPr/>
          <a:lstStyle/>
          <a:p>
            <a:pPr eaLnBrk="1" hangingPunct="1"/>
            <a:r>
              <a:rPr lang="en-US" sz="2800" smtClean="0"/>
              <a:t>Schools with grades 3 through 8</a:t>
            </a:r>
          </a:p>
          <a:p>
            <a:pPr lvl="1" eaLnBrk="1" hangingPunct="1"/>
            <a:r>
              <a:rPr lang="en-US" sz="2800" smtClean="0"/>
              <a:t>Achievement</a:t>
            </a:r>
          </a:p>
          <a:p>
            <a:pPr lvl="1" eaLnBrk="1" hangingPunct="1"/>
            <a:r>
              <a:rPr lang="en-US" sz="2800" smtClean="0"/>
              <a:t>Growth</a:t>
            </a:r>
          </a:p>
          <a:p>
            <a:pPr lvl="1" eaLnBrk="1" hangingPunct="1"/>
            <a:r>
              <a:rPr lang="en-US" sz="2800" smtClean="0"/>
              <a:t>Equity</a:t>
            </a:r>
          </a:p>
          <a:p>
            <a:pPr eaLnBrk="1" hangingPunct="1"/>
            <a:r>
              <a:rPr lang="en-US" sz="2800" smtClean="0"/>
              <a:t>Schools with grades 9 through 12</a:t>
            </a:r>
          </a:p>
          <a:p>
            <a:pPr lvl="1" eaLnBrk="1" hangingPunct="1"/>
            <a:r>
              <a:rPr lang="en-US" sz="2800" smtClean="0"/>
              <a:t>Achievement </a:t>
            </a:r>
          </a:p>
          <a:p>
            <a:pPr lvl="1" eaLnBrk="1" hangingPunct="1"/>
            <a:r>
              <a:rPr lang="en-US" sz="2800" smtClean="0"/>
              <a:t>Readiness</a:t>
            </a:r>
          </a:p>
          <a:p>
            <a:pPr lvl="1" eaLnBrk="1" hangingPunct="1"/>
            <a:r>
              <a:rPr lang="en-US" sz="2800" smtClean="0"/>
              <a:t>Equity</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4EF0AA9E-29EE-48AE-9A4B-FF1199D5B634}"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1905000"/>
          <a:ext cx="8229600" cy="42062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fontAlgn="b"/>
                      <a:endParaRPr lang="en-US" sz="1600" b="0" i="0" u="none" strike="noStrike" dirty="0">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endParaRPr lang="en-US" sz="1600" b="0" i="0" u="none" strike="noStrike">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a:solidFill>
                            <a:srgbClr val="000000"/>
                          </a:solidFill>
                          <a:latin typeface="+mj-lt"/>
                        </a:rPr>
                        <a:t>Achievement Below</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Meeting</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a:solidFill>
                            <a:srgbClr val="000000"/>
                          </a:solidFill>
                          <a:latin typeface="+mj-lt"/>
                        </a:rPr>
                        <a:t>Achievement Exceeding</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NOT</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latin typeface="+mj-lt"/>
                        </a:rPr>
                        <a:t> </a:t>
                      </a:r>
                      <a:r>
                        <a:rPr lang="en-US" sz="1600" b="0" i="0" u="none" strike="noStrike" dirty="0" smtClean="0">
                          <a:solidFill>
                            <a:srgbClr val="000000"/>
                          </a:solidFill>
                          <a:latin typeface="+mj-lt"/>
                        </a:rPr>
                        <a:t>MEETING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latin typeface="+mj-lt"/>
                        </a:rPr>
                        <a:t> </a:t>
                      </a:r>
                      <a:r>
                        <a:rPr lang="en-US" sz="1600" b="0" i="0" u="none" strike="noStrike" dirty="0" smtClean="0">
                          <a:solidFill>
                            <a:srgbClr val="000000"/>
                          </a:solidFill>
                          <a:latin typeface="+mj-lt"/>
                        </a:rPr>
                        <a:t>MEETING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latin typeface="+mj-lt"/>
                        </a:rPr>
                        <a:t> </a:t>
                      </a:r>
                      <a:r>
                        <a:rPr lang="en-US" sz="1600" b="0" i="0" u="none" strike="noStrike" dirty="0" smtClean="0">
                          <a:solidFill>
                            <a:srgbClr val="000000"/>
                          </a:solidFill>
                          <a:latin typeface="+mj-lt"/>
                        </a:rPr>
                        <a:t>MEETING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kern="1200" dirty="0" smtClean="0">
                          <a:solidFill>
                            <a:srgbClr val="000000"/>
                          </a:solidFill>
                          <a:latin typeface="+mn-lt"/>
                          <a:ea typeface="+mn-ea"/>
                          <a:cs typeface="+mn-cs"/>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27728" name="TextBox 4"/>
          <p:cNvSpPr txBox="1">
            <a:spLocks noChangeArrowheads="1"/>
          </p:cNvSpPr>
          <p:nvPr/>
        </p:nvSpPr>
        <p:spPr bwMode="auto">
          <a:xfrm>
            <a:off x="533400" y="838200"/>
            <a:ext cx="8229600" cy="1138773"/>
          </a:xfrm>
          <a:prstGeom prst="rect">
            <a:avLst/>
          </a:prstGeom>
          <a:noFill/>
          <a:ln w="9525">
            <a:noFill/>
            <a:miter lim="800000"/>
            <a:headEnd/>
            <a:tailEnd/>
          </a:ln>
        </p:spPr>
        <p:txBody>
          <a:bodyPr>
            <a:spAutoFit/>
          </a:bodyPr>
          <a:lstStyle/>
          <a:p>
            <a:pPr algn="ctr"/>
            <a:r>
              <a:rPr lang="en-US" sz="2400" dirty="0" smtClean="0">
                <a:latin typeface="+mj-lt"/>
                <a:cs typeface="Times New Roman" pitchFamily="18" charset="0"/>
              </a:rPr>
              <a:t>Decision Table for Schools with Three Indicators for Grades 3-8</a:t>
            </a:r>
          </a:p>
          <a:p>
            <a:endParaRPr lang="en-US" sz="20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defRPr/>
            </a:pPr>
            <a:fld id="{CD24B597-BF35-4DD1-ABE2-92BF8A556FEA}"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r>
              <a:rPr lang="en-US" sz="3200" dirty="0" smtClean="0"/>
              <a:t>Performance Level Descriptions</a:t>
            </a:r>
            <a:br>
              <a:rPr lang="en-US" sz="3200" dirty="0" smtClean="0"/>
            </a:br>
            <a:r>
              <a:rPr lang="en-US" sz="3200" dirty="0" smtClean="0"/>
              <a:t>(For Schools with Grades 3-8)</a:t>
            </a:r>
          </a:p>
        </p:txBody>
      </p:sp>
      <p:sp>
        <p:nvSpPr>
          <p:cNvPr id="28675" name="Content Placeholder 5"/>
          <p:cNvSpPr>
            <a:spLocks noGrp="1"/>
          </p:cNvSpPr>
          <p:nvPr>
            <p:ph sz="quarter" idx="1"/>
          </p:nvPr>
        </p:nvSpPr>
        <p:spPr/>
        <p:txBody>
          <a:bodyPr>
            <a:normAutofit lnSpcReduction="10000"/>
          </a:bodyPr>
          <a:lstStyle/>
          <a:p>
            <a:r>
              <a:rPr lang="en-US" sz="1600" b="1" smtClean="0"/>
              <a:t>EXCEEDING EXPECTATIONS</a:t>
            </a:r>
            <a:r>
              <a:rPr lang="en-US" sz="1600" smtClean="0"/>
              <a:t>: Schools in this category, which is reserved for schools considered models of performance, have demonstrated high growth overall, have average to high levels of achievement (proficiency rates) overall, and excel in promoting equity based on growth for students with prior below proficient performance. </a:t>
            </a:r>
          </a:p>
          <a:p>
            <a:r>
              <a:rPr lang="en-US" sz="1600" b="1" smtClean="0"/>
              <a:t>MEETING EXPECTATIONS</a:t>
            </a:r>
            <a:r>
              <a:rPr lang="en-US" sz="1600" smtClean="0"/>
              <a:t>: Schools in this category have demonstrated acceptable levels of achievement and growth overall and are showing acceptable progress in promoting equity based on growth for students with prior below proficient performance. </a:t>
            </a:r>
          </a:p>
          <a:p>
            <a:r>
              <a:rPr lang="en-US" sz="1600" b="1" smtClean="0"/>
              <a:t>PARTIALLY MEETING EXPECTATIONS</a:t>
            </a:r>
            <a:r>
              <a:rPr lang="en-US" sz="1600" smtClean="0"/>
              <a:t>: Schools in this category have demonstrated either acceptable levels of growth or acceptable levels of achievement overall. Schools in this category may or may not show acceptable performance in promoting equity based on growth for students with prior below proficient performance.  </a:t>
            </a:r>
          </a:p>
          <a:p>
            <a:r>
              <a:rPr lang="en-US" sz="1600" b="1" smtClean="0"/>
              <a:t>NOT MEETING EXPECTATIONS</a:t>
            </a:r>
            <a:r>
              <a:rPr lang="en-US" sz="1600" smtClean="0"/>
              <a:t>: This category is reserved for schools with unacceptable performance on many or most indicators. For schools in this category improvement is a priority. These schools have low levels of achievement overall and demonstrate low to average growth overall and fall short of producing growth for below proficient students that will move them toward proficiency. </a:t>
            </a:r>
          </a:p>
          <a:p>
            <a:endParaRPr lang="en-US" sz="1600" smtClean="0"/>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006B8847-115F-45D8-B03C-7C16755E29B3}"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1905000"/>
          <a:ext cx="8229600" cy="42062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fontAlgn="b"/>
                      <a:endParaRPr lang="en-US" sz="1600" b="0" i="0" u="none" strike="noStrike" dirty="0">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endParaRPr lang="en-US" sz="1600" b="0" i="0" u="none" strike="noStrike">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a:solidFill>
                            <a:srgbClr val="000000"/>
                          </a:solidFill>
                          <a:latin typeface="+mj-lt"/>
                        </a:rPr>
                        <a:t>Achievement Below</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Meeting</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Exceeding</a:t>
                      </a: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24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9</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16</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15</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5</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33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2</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6</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8</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Growth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2</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27728" name="TextBox 4"/>
          <p:cNvSpPr txBox="1">
            <a:spLocks noChangeArrowheads="1"/>
          </p:cNvSpPr>
          <p:nvPr/>
        </p:nvSpPr>
        <p:spPr bwMode="auto">
          <a:xfrm>
            <a:off x="533400" y="838200"/>
            <a:ext cx="8229600" cy="830997"/>
          </a:xfrm>
          <a:prstGeom prst="rect">
            <a:avLst/>
          </a:prstGeom>
          <a:noFill/>
          <a:ln w="9525">
            <a:noFill/>
            <a:miter lim="800000"/>
            <a:headEnd/>
            <a:tailEnd/>
          </a:ln>
        </p:spPr>
        <p:txBody>
          <a:bodyPr>
            <a:spAutoFit/>
          </a:bodyPr>
          <a:lstStyle/>
          <a:p>
            <a:pPr algn="ctr"/>
            <a:r>
              <a:rPr lang="en-US" sz="2400" dirty="0" smtClean="0">
                <a:latin typeface="Times New Roman" pitchFamily="18" charset="0"/>
                <a:cs typeface="Times New Roman" pitchFamily="18" charset="0"/>
              </a:rPr>
              <a:t>Number of Wyoming Schools with Grades 3-8 with Each Pattern (2013) </a:t>
            </a:r>
            <a:endParaRPr lang="en-US" sz="24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defRPr/>
            </a:pPr>
            <a:fld id="{CD24B597-BF35-4DD1-ABE2-92BF8A556FEA}"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r>
              <a:rPr lang="en-US" sz="2400" dirty="0" smtClean="0">
                <a:cs typeface="Times New Roman" pitchFamily="18" charset="0"/>
              </a:rPr>
              <a:t>Decision Table for Schools with Two Indicators for Grades 3-8</a:t>
            </a:r>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001B6064-9B5B-4D22-8EE6-6342717FF661}" type="slidenum">
              <a:rPr lang="en-US"/>
              <a:pPr>
                <a:defRPr/>
              </a:pPr>
              <a:t>33</a:t>
            </a:fld>
            <a:endParaRPr lang="en-US"/>
          </a:p>
        </p:txBody>
      </p:sp>
      <p:graphicFrame>
        <p:nvGraphicFramePr>
          <p:cNvPr id="5" name="Content Placeholder 4"/>
          <p:cNvGraphicFramePr>
            <a:graphicFrameLocks noGrp="1"/>
          </p:cNvGraphicFramePr>
          <p:nvPr>
            <p:ph sz="quarter" idx="1"/>
          </p:nvPr>
        </p:nvGraphicFramePr>
        <p:xfrm>
          <a:off x="609600" y="1752600"/>
          <a:ext cx="7772400" cy="1691640"/>
        </p:xfrm>
        <a:graphic>
          <a:graphicData uri="http://schemas.openxmlformats.org/drawingml/2006/table">
            <a:tbl>
              <a:tblPr firstRow="1" bandRow="1">
                <a:tableStyleId>{5C22544A-7EE6-4342-B048-85BDC9FD1C3A}</a:tableStyleId>
              </a:tblPr>
              <a:tblGrid>
                <a:gridCol w="2590800"/>
                <a:gridCol w="1752600"/>
                <a:gridCol w="1676400"/>
                <a:gridCol w="1752600"/>
              </a:tblGrid>
              <a:tr h="370840">
                <a:tc>
                  <a:txBody>
                    <a:bodyPr/>
                    <a:lstStyle/>
                    <a:p>
                      <a:pPr algn="ctr"/>
                      <a:endParaRPr lang="en-US" sz="1600" dirty="0"/>
                    </a:p>
                  </a:txBody>
                  <a:tcPr>
                    <a:solidFill>
                      <a:schemeClr val="accent6">
                        <a:lumMod val="60000"/>
                        <a:lumOff val="40000"/>
                      </a:schemeClr>
                    </a:solidFill>
                  </a:tcPr>
                </a:tc>
                <a:tc>
                  <a:txBody>
                    <a:bodyPr/>
                    <a:lstStyle/>
                    <a:p>
                      <a:pPr algn="ctr"/>
                      <a:r>
                        <a:rPr lang="en-US" sz="1600" dirty="0" smtClean="0"/>
                        <a:t>Achievement Below</a:t>
                      </a:r>
                      <a:endParaRPr lang="en-US" sz="1600" dirty="0"/>
                    </a:p>
                  </a:txBody>
                  <a:tcPr>
                    <a:solidFill>
                      <a:schemeClr val="accent6">
                        <a:lumMod val="60000"/>
                        <a:lumOff val="40000"/>
                      </a:schemeClr>
                    </a:solidFill>
                  </a:tcPr>
                </a:tc>
                <a:tc>
                  <a:txBody>
                    <a:bodyPr/>
                    <a:lstStyle/>
                    <a:p>
                      <a:pPr algn="ctr"/>
                      <a:r>
                        <a:rPr lang="en-US" sz="1600" dirty="0" smtClean="0"/>
                        <a:t>Achievement Meeting</a:t>
                      </a:r>
                      <a:endParaRPr lang="en-US" sz="1600" dirty="0"/>
                    </a:p>
                  </a:txBody>
                  <a:tcPr>
                    <a:solidFill>
                      <a:schemeClr val="accent6">
                        <a:lumMod val="60000"/>
                        <a:lumOff val="40000"/>
                      </a:schemeClr>
                    </a:solidFill>
                  </a:tcPr>
                </a:tc>
                <a:tc>
                  <a:txBody>
                    <a:bodyPr/>
                    <a:lstStyle/>
                    <a:p>
                      <a:pPr algn="ctr"/>
                      <a:r>
                        <a:rPr lang="en-US" sz="1600" dirty="0" smtClean="0"/>
                        <a:t>Achievement</a:t>
                      </a:r>
                      <a:r>
                        <a:rPr lang="en-US" sz="1600" baseline="0" dirty="0" smtClean="0"/>
                        <a:t> Exceeding</a:t>
                      </a:r>
                      <a:endParaRPr lang="en-US" sz="1600" dirty="0"/>
                    </a:p>
                  </a:txBody>
                  <a:tcPr>
                    <a:solidFill>
                      <a:schemeClr val="accent6">
                        <a:lumMod val="60000"/>
                        <a:lumOff val="40000"/>
                      </a:schemeClr>
                    </a:solidFill>
                  </a:tcPr>
                </a:tc>
              </a:tr>
              <a:tr h="370840">
                <a:tc>
                  <a:txBody>
                    <a:bodyPr/>
                    <a:lstStyle/>
                    <a:p>
                      <a:pPr algn="ctr"/>
                      <a:r>
                        <a:rPr lang="en-US" sz="1600" dirty="0" smtClean="0"/>
                        <a:t>Growth </a:t>
                      </a:r>
                      <a:r>
                        <a:rPr lang="en-US" sz="1600" baseline="0" dirty="0" smtClean="0"/>
                        <a:t>Below</a:t>
                      </a:r>
                      <a:endParaRPr lang="en-US" sz="1600" dirty="0"/>
                    </a:p>
                  </a:txBody>
                  <a:tcPr>
                    <a:solidFill>
                      <a:schemeClr val="accent6">
                        <a:lumMod val="60000"/>
                        <a:lumOff val="40000"/>
                      </a:schemeClr>
                    </a:solidFill>
                  </a:tcPr>
                </a:tc>
                <a:tc>
                  <a:txBody>
                    <a:bodyPr/>
                    <a:lstStyle/>
                    <a:p>
                      <a:pPr algn="ctr"/>
                      <a:r>
                        <a:rPr lang="en-US" sz="1600" dirty="0" smtClean="0"/>
                        <a:t>NOT</a:t>
                      </a:r>
                      <a:endParaRPr lang="en-US" sz="16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PARTIALLY</a:t>
                      </a: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PARTIALLY</a:t>
                      </a:r>
                    </a:p>
                  </a:txBody>
                  <a:tcPr>
                    <a:solidFill>
                      <a:schemeClr val="accent6">
                        <a:lumMod val="60000"/>
                        <a:lumOff val="40000"/>
                      </a:schemeClr>
                    </a:solidFill>
                  </a:tcPr>
                </a:tc>
              </a:tr>
              <a:tr h="370840">
                <a:tc>
                  <a:txBody>
                    <a:bodyPr/>
                    <a:lstStyle/>
                    <a:p>
                      <a:pPr algn="ctr"/>
                      <a:r>
                        <a:rPr lang="en-US" sz="1600" dirty="0" smtClean="0"/>
                        <a:t>Growth </a:t>
                      </a:r>
                      <a:r>
                        <a:rPr lang="en-US" sz="1600" baseline="0" dirty="0" smtClean="0"/>
                        <a:t>Meeting</a:t>
                      </a:r>
                      <a:endParaRPr lang="en-US" sz="1600" dirty="0"/>
                    </a:p>
                  </a:txBody>
                  <a:tcPr>
                    <a:solidFill>
                      <a:schemeClr val="accent6">
                        <a:lumMod val="60000"/>
                        <a:lumOff val="40000"/>
                      </a:schemeClr>
                    </a:solidFill>
                  </a:tcPr>
                </a:tc>
                <a:tc>
                  <a:txBody>
                    <a:bodyPr/>
                    <a:lstStyle/>
                    <a:p>
                      <a:pPr algn="ctr"/>
                      <a:r>
                        <a:rPr lang="en-US" sz="1600" dirty="0" smtClean="0"/>
                        <a:t>PARTIALLY</a:t>
                      </a:r>
                      <a:endParaRPr lang="en-US" sz="1600" dirty="0"/>
                    </a:p>
                  </a:txBody>
                  <a:tcPr>
                    <a:solidFill>
                      <a:schemeClr val="accent6">
                        <a:lumMod val="60000"/>
                        <a:lumOff val="40000"/>
                      </a:schemeClr>
                    </a:solidFill>
                  </a:tcPr>
                </a:tc>
                <a:tc>
                  <a:txBody>
                    <a:bodyPr/>
                    <a:lstStyle/>
                    <a:p>
                      <a:pPr algn="ctr"/>
                      <a:r>
                        <a:rPr lang="en-US" sz="1600" dirty="0" smtClean="0"/>
                        <a:t>MEETING</a:t>
                      </a:r>
                      <a:endParaRPr lang="en-US" sz="16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MEETING</a:t>
                      </a:r>
                    </a:p>
                  </a:txBody>
                  <a:tcPr>
                    <a:solidFill>
                      <a:schemeClr val="accent6">
                        <a:lumMod val="60000"/>
                        <a:lumOff val="40000"/>
                      </a:schemeClr>
                    </a:solidFill>
                  </a:tcPr>
                </a:tc>
              </a:tr>
              <a:tr h="370840">
                <a:tc>
                  <a:txBody>
                    <a:bodyPr/>
                    <a:lstStyle/>
                    <a:p>
                      <a:pPr algn="ctr"/>
                      <a:r>
                        <a:rPr lang="en-US" sz="1600" dirty="0" smtClean="0"/>
                        <a:t>Growth </a:t>
                      </a:r>
                      <a:r>
                        <a:rPr lang="en-US" sz="1600" baseline="0" dirty="0" smtClean="0"/>
                        <a:t>Exceeding</a:t>
                      </a:r>
                      <a:endParaRPr lang="en-US" sz="1600" dirty="0"/>
                    </a:p>
                  </a:txBody>
                  <a:tcPr>
                    <a:solidFill>
                      <a:schemeClr val="accent6">
                        <a:lumMod val="60000"/>
                        <a:lumOff val="40000"/>
                      </a:schemeClr>
                    </a:solidFill>
                  </a:tcPr>
                </a:tc>
                <a:tc>
                  <a:txBody>
                    <a:bodyPr/>
                    <a:lstStyle/>
                    <a:p>
                      <a:pPr algn="ctr"/>
                      <a:r>
                        <a:rPr lang="en-US" sz="1600" dirty="0" smtClean="0"/>
                        <a:t>PARTIALLY</a:t>
                      </a:r>
                      <a:endParaRPr lang="en-US" sz="16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MEETING</a:t>
                      </a:r>
                    </a:p>
                  </a:txBody>
                  <a:tcPr>
                    <a:solidFill>
                      <a:schemeClr val="accent6">
                        <a:lumMod val="60000"/>
                        <a:lumOff val="40000"/>
                      </a:schemeClr>
                    </a:solidFill>
                  </a:tcPr>
                </a:tc>
                <a:tc>
                  <a:txBody>
                    <a:bodyPr/>
                    <a:lstStyle/>
                    <a:p>
                      <a:pPr algn="ctr"/>
                      <a:r>
                        <a:rPr lang="en-US" sz="1600" dirty="0" smtClean="0"/>
                        <a:t>EXCEEDING</a:t>
                      </a:r>
                      <a:endParaRPr lang="en-US" sz="1600" dirty="0"/>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r>
              <a:rPr lang="en-US" sz="2400" dirty="0" smtClean="0">
                <a:latin typeface="Times New Roman" pitchFamily="18" charset="0"/>
                <a:cs typeface="Times New Roman" pitchFamily="18" charset="0"/>
              </a:rPr>
              <a:t>Number of Wyoming Schools with Grades 3-8 With Each Pattern (2013) </a:t>
            </a:r>
            <a:endParaRPr lang="en-US" sz="24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001B6064-9B5B-4D22-8EE6-6342717FF661}" type="slidenum">
              <a:rPr lang="en-US"/>
              <a:pPr>
                <a:defRPr/>
              </a:pPr>
              <a:t>34</a:t>
            </a:fld>
            <a:endParaRPr lang="en-US"/>
          </a:p>
        </p:txBody>
      </p:sp>
      <p:graphicFrame>
        <p:nvGraphicFramePr>
          <p:cNvPr id="5" name="Content Placeholder 4"/>
          <p:cNvGraphicFramePr>
            <a:graphicFrameLocks noGrp="1"/>
          </p:cNvGraphicFramePr>
          <p:nvPr>
            <p:ph sz="quarter" idx="1"/>
          </p:nvPr>
        </p:nvGraphicFramePr>
        <p:xfrm>
          <a:off x="609600" y="1752600"/>
          <a:ext cx="7772400" cy="1752600"/>
        </p:xfrm>
        <a:graphic>
          <a:graphicData uri="http://schemas.openxmlformats.org/drawingml/2006/table">
            <a:tbl>
              <a:tblPr firstRow="1" bandRow="1">
                <a:tableStyleId>{5C22544A-7EE6-4342-B048-85BDC9FD1C3A}</a:tableStyleId>
              </a:tblPr>
              <a:tblGrid>
                <a:gridCol w="2362200"/>
                <a:gridCol w="1752600"/>
                <a:gridCol w="1905000"/>
                <a:gridCol w="1752600"/>
              </a:tblGrid>
              <a:tr h="370840">
                <a:tc>
                  <a:txBody>
                    <a:bodyPr/>
                    <a:lstStyle/>
                    <a:p>
                      <a:pPr algn="ctr"/>
                      <a:endParaRPr lang="en-US" sz="1800" dirty="0"/>
                    </a:p>
                  </a:txBody>
                  <a:tcPr>
                    <a:solidFill>
                      <a:schemeClr val="accent6">
                        <a:lumMod val="60000"/>
                        <a:lumOff val="40000"/>
                      </a:schemeClr>
                    </a:solidFill>
                  </a:tcPr>
                </a:tc>
                <a:tc>
                  <a:txBody>
                    <a:bodyPr/>
                    <a:lstStyle/>
                    <a:p>
                      <a:pPr algn="ctr"/>
                      <a:r>
                        <a:rPr lang="en-US" sz="1800" dirty="0" smtClean="0"/>
                        <a:t>Achievement Below</a:t>
                      </a:r>
                      <a:endParaRPr lang="en-US" sz="1800" dirty="0"/>
                    </a:p>
                  </a:txBody>
                  <a:tcPr>
                    <a:solidFill>
                      <a:schemeClr val="accent6">
                        <a:lumMod val="60000"/>
                        <a:lumOff val="40000"/>
                      </a:schemeClr>
                    </a:solidFill>
                  </a:tcPr>
                </a:tc>
                <a:tc>
                  <a:txBody>
                    <a:bodyPr/>
                    <a:lstStyle/>
                    <a:p>
                      <a:pPr algn="ctr"/>
                      <a:r>
                        <a:rPr lang="en-US" sz="1800" dirty="0" smtClean="0"/>
                        <a:t>Achievement Meeting</a:t>
                      </a:r>
                      <a:endParaRPr lang="en-US" sz="1800" dirty="0"/>
                    </a:p>
                  </a:txBody>
                  <a:tcPr>
                    <a:solidFill>
                      <a:schemeClr val="accent6">
                        <a:lumMod val="60000"/>
                        <a:lumOff val="40000"/>
                      </a:schemeClr>
                    </a:solidFill>
                  </a:tcPr>
                </a:tc>
                <a:tc>
                  <a:txBody>
                    <a:bodyPr/>
                    <a:lstStyle/>
                    <a:p>
                      <a:pPr algn="ctr"/>
                      <a:r>
                        <a:rPr lang="en-US" sz="1800" dirty="0" smtClean="0"/>
                        <a:t>Achievement</a:t>
                      </a:r>
                      <a:r>
                        <a:rPr lang="en-US" sz="1800" baseline="0" dirty="0" smtClean="0"/>
                        <a:t> Exceeding</a:t>
                      </a:r>
                      <a:endParaRPr lang="en-US" sz="1800" dirty="0"/>
                    </a:p>
                  </a:txBody>
                  <a:tcPr>
                    <a:solidFill>
                      <a:schemeClr val="accent6">
                        <a:lumMod val="60000"/>
                        <a:lumOff val="40000"/>
                      </a:schemeClr>
                    </a:solidFill>
                  </a:tcPr>
                </a:tc>
              </a:tr>
              <a:tr h="370840">
                <a:tc>
                  <a:txBody>
                    <a:bodyPr/>
                    <a:lstStyle/>
                    <a:p>
                      <a:pPr algn="ctr"/>
                      <a:r>
                        <a:rPr lang="en-US" sz="1800" dirty="0" smtClean="0"/>
                        <a:t>Growth </a:t>
                      </a:r>
                      <a:r>
                        <a:rPr lang="en-US" sz="1800" baseline="0" dirty="0" smtClean="0"/>
                        <a:t>Below</a:t>
                      </a:r>
                      <a:endParaRPr lang="en-US" sz="1800" dirty="0"/>
                    </a:p>
                  </a:txBody>
                  <a:tcPr>
                    <a:solidFill>
                      <a:schemeClr val="accent6">
                        <a:lumMod val="60000"/>
                        <a:lumOff val="40000"/>
                      </a:schemeClr>
                    </a:solidFill>
                  </a:tcPr>
                </a:tc>
                <a:tc>
                  <a:txBody>
                    <a:bodyPr/>
                    <a:lstStyle/>
                    <a:p>
                      <a:pPr algn="ctr"/>
                      <a:r>
                        <a:rPr lang="en-US" sz="1800" dirty="0" smtClean="0"/>
                        <a:t>13</a:t>
                      </a:r>
                      <a:endParaRPr lang="en-US" sz="18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a:t>
                      </a: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a:t>
                      </a:r>
                    </a:p>
                  </a:txBody>
                  <a:tcPr>
                    <a:solidFill>
                      <a:schemeClr val="accent6">
                        <a:lumMod val="60000"/>
                        <a:lumOff val="40000"/>
                      </a:schemeClr>
                    </a:solidFill>
                  </a:tcPr>
                </a:tc>
              </a:tr>
              <a:tr h="370840">
                <a:tc>
                  <a:txBody>
                    <a:bodyPr/>
                    <a:lstStyle/>
                    <a:p>
                      <a:pPr algn="ctr"/>
                      <a:r>
                        <a:rPr lang="en-US" sz="1800" dirty="0" smtClean="0"/>
                        <a:t>Growth </a:t>
                      </a:r>
                      <a:r>
                        <a:rPr lang="en-US" sz="1800" baseline="0" dirty="0" smtClean="0"/>
                        <a:t>Meeting</a:t>
                      </a:r>
                      <a:endParaRPr lang="en-US" sz="1800" dirty="0"/>
                    </a:p>
                  </a:txBody>
                  <a:tcPr>
                    <a:solidFill>
                      <a:schemeClr val="accent6">
                        <a:lumMod val="60000"/>
                        <a:lumOff val="40000"/>
                      </a:schemeClr>
                    </a:solidFill>
                  </a:tcPr>
                </a:tc>
                <a:tc>
                  <a:txBody>
                    <a:bodyPr/>
                    <a:lstStyle/>
                    <a:p>
                      <a:pPr algn="ctr"/>
                      <a:r>
                        <a:rPr lang="en-US" sz="1800" dirty="0" smtClean="0"/>
                        <a:t>8</a:t>
                      </a:r>
                      <a:endParaRPr lang="en-US" sz="1800" dirty="0"/>
                    </a:p>
                  </a:txBody>
                  <a:tcPr>
                    <a:solidFill>
                      <a:schemeClr val="accent6">
                        <a:lumMod val="60000"/>
                        <a:lumOff val="40000"/>
                      </a:schemeClr>
                    </a:solidFill>
                  </a:tcPr>
                </a:tc>
                <a:tc>
                  <a:txBody>
                    <a:bodyPr/>
                    <a:lstStyle/>
                    <a:p>
                      <a:pPr algn="ctr"/>
                      <a:r>
                        <a:rPr lang="en-US" sz="1800" dirty="0" smtClean="0"/>
                        <a:t>22</a:t>
                      </a:r>
                      <a:endParaRPr lang="en-US" sz="18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15</a:t>
                      </a:r>
                    </a:p>
                  </a:txBody>
                  <a:tcPr>
                    <a:solidFill>
                      <a:schemeClr val="accent6">
                        <a:lumMod val="60000"/>
                        <a:lumOff val="40000"/>
                      </a:schemeClr>
                    </a:solidFill>
                  </a:tcPr>
                </a:tc>
              </a:tr>
              <a:tr h="370840">
                <a:tc>
                  <a:txBody>
                    <a:bodyPr/>
                    <a:lstStyle/>
                    <a:p>
                      <a:pPr algn="ctr"/>
                      <a:r>
                        <a:rPr lang="en-US" sz="1800" dirty="0" smtClean="0"/>
                        <a:t>Growth </a:t>
                      </a:r>
                      <a:r>
                        <a:rPr lang="en-US" sz="1800" baseline="0" dirty="0" smtClean="0"/>
                        <a:t>Exceeding</a:t>
                      </a:r>
                      <a:endParaRPr lang="en-US" sz="1800" dirty="0"/>
                    </a:p>
                  </a:txBody>
                  <a:tcPr>
                    <a:solidFill>
                      <a:schemeClr val="accent6">
                        <a:lumMod val="60000"/>
                        <a:lumOff val="40000"/>
                      </a:schemeClr>
                    </a:solidFill>
                  </a:tcPr>
                </a:tc>
                <a:tc>
                  <a:txBody>
                    <a:bodyPr/>
                    <a:lstStyle/>
                    <a:p>
                      <a:pPr algn="ctr"/>
                      <a:r>
                        <a:rPr lang="en-US" sz="1800" dirty="0" smtClean="0"/>
                        <a:t>1</a:t>
                      </a:r>
                      <a:endParaRPr lang="en-US" sz="1800"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a:t>
                      </a:r>
                    </a:p>
                  </a:txBody>
                  <a:tcPr>
                    <a:solidFill>
                      <a:schemeClr val="accent6">
                        <a:lumMod val="60000"/>
                        <a:lumOff val="40000"/>
                      </a:schemeClr>
                    </a:solidFill>
                  </a:tcPr>
                </a:tc>
                <a:tc>
                  <a:txBody>
                    <a:bodyPr/>
                    <a:lstStyle/>
                    <a:p>
                      <a:pPr algn="ctr"/>
                      <a:r>
                        <a:rPr lang="en-US" sz="1800" dirty="0" smtClean="0"/>
                        <a:t>14</a:t>
                      </a:r>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81001" y="1219200"/>
            <a:ext cx="8305800" cy="3810000"/>
          </a:xfrm>
          <a:prstGeom prst="rect">
            <a:avLst/>
          </a:prstGeom>
          <a:noFill/>
          <a:ln w="9525">
            <a:noFill/>
            <a:miter lim="800000"/>
            <a:headEnd/>
            <a:tailEnd/>
          </a:ln>
          <a:effectLst/>
        </p:spPr>
      </p:pic>
      <p:sp>
        <p:nvSpPr>
          <p:cNvPr id="3" name="TextBox 2"/>
          <p:cNvSpPr txBox="1"/>
          <p:nvPr/>
        </p:nvSpPr>
        <p:spPr>
          <a:xfrm>
            <a:off x="381000" y="457200"/>
            <a:ext cx="8458200" cy="584775"/>
          </a:xfrm>
          <a:prstGeom prst="rect">
            <a:avLst/>
          </a:prstGeom>
          <a:noFill/>
        </p:spPr>
        <p:txBody>
          <a:bodyPr wrap="square" rtlCol="0">
            <a:spAutoFit/>
          </a:bodyPr>
          <a:lstStyle/>
          <a:p>
            <a:pPr algn="ctr"/>
            <a:r>
              <a:rPr lang="en-US" sz="3200" dirty="0" smtClean="0"/>
              <a:t>Overall Impact for Grade 3-8 Schools</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1905000"/>
          <a:ext cx="8229600" cy="45796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fontAlgn="b"/>
                      <a:endParaRPr lang="en-US" sz="1600" b="0" i="0" u="none" strike="noStrike" dirty="0">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endParaRPr lang="en-US" sz="1600" b="0" i="0" u="none" strike="noStrike">
                        <a:solidFill>
                          <a:srgbClr val="000000"/>
                        </a:solidFill>
                        <a:latin typeface="+mj-lt"/>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a:solidFill>
                            <a:srgbClr val="000000"/>
                          </a:solidFill>
                          <a:latin typeface="+mj-lt"/>
                        </a:rPr>
                        <a:t>Achievement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NOT</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PARTIALLY</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MEETING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44196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 </a:t>
                      </a:r>
                      <a:r>
                        <a:rPr lang="en-US" sz="1600" b="0" i="0" u="none" strike="noStrike" dirty="0" smtClean="0">
                          <a:solidFill>
                            <a:srgbClr val="000000"/>
                          </a:solidFill>
                          <a:latin typeface="+mj-lt"/>
                        </a:rPr>
                        <a:t>PARTIALLY</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MEETING</a:t>
                      </a:r>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EXCEEDING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28751" name="TextBox 4"/>
          <p:cNvSpPr txBox="1">
            <a:spLocks noChangeArrowheads="1"/>
          </p:cNvSpPr>
          <p:nvPr/>
        </p:nvSpPr>
        <p:spPr bwMode="auto">
          <a:xfrm>
            <a:off x="533400" y="838200"/>
            <a:ext cx="8001000" cy="830997"/>
          </a:xfrm>
          <a:prstGeom prst="rect">
            <a:avLst/>
          </a:prstGeom>
          <a:noFill/>
          <a:ln w="9525">
            <a:noFill/>
            <a:miter lim="800000"/>
            <a:headEnd/>
            <a:tailEnd/>
          </a:ln>
        </p:spPr>
        <p:txBody>
          <a:bodyPr>
            <a:spAutoFit/>
          </a:bodyPr>
          <a:lstStyle/>
          <a:p>
            <a:pPr algn="ctr"/>
            <a:r>
              <a:rPr lang="en-US" sz="2400" dirty="0" smtClean="0">
                <a:cs typeface="Times New Roman" pitchFamily="18" charset="0"/>
              </a:rPr>
              <a:t>Decision Table for Schools with Three Indicators for High Schools</a:t>
            </a:r>
          </a:p>
        </p:txBody>
      </p:sp>
      <p:sp>
        <p:nvSpPr>
          <p:cNvPr id="6" name="Slide Number Placeholder 5"/>
          <p:cNvSpPr>
            <a:spLocks noGrp="1"/>
          </p:cNvSpPr>
          <p:nvPr>
            <p:ph type="sldNum" sz="quarter" idx="12"/>
          </p:nvPr>
        </p:nvSpPr>
        <p:spPr/>
        <p:txBody>
          <a:bodyPr/>
          <a:lstStyle/>
          <a:p>
            <a:pPr>
              <a:defRPr/>
            </a:pPr>
            <a:fld id="{954076ED-3DA4-406F-99A7-23D45096487F}"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Performance Level Descriptions</a:t>
            </a:r>
            <a:br>
              <a:rPr lang="en-US" dirty="0" smtClean="0"/>
            </a:br>
            <a:r>
              <a:rPr lang="en-US" dirty="0" smtClean="0"/>
              <a:t>(For High Schools)</a:t>
            </a:r>
            <a:endParaRPr lang="en-US" dirty="0"/>
          </a:p>
        </p:txBody>
      </p:sp>
      <p:sp>
        <p:nvSpPr>
          <p:cNvPr id="6" name="Content Placeholder 5"/>
          <p:cNvSpPr>
            <a:spLocks noGrp="1"/>
          </p:cNvSpPr>
          <p:nvPr>
            <p:ph idx="1"/>
          </p:nvPr>
        </p:nvSpPr>
        <p:spPr/>
        <p:txBody>
          <a:bodyPr>
            <a:normAutofit fontScale="47500" lnSpcReduction="20000"/>
          </a:bodyPr>
          <a:lstStyle/>
          <a:p>
            <a:pPr>
              <a:buNone/>
            </a:pPr>
            <a:r>
              <a:rPr lang="en-US" b="1" dirty="0" smtClean="0"/>
              <a:t> </a:t>
            </a:r>
            <a:endParaRPr lang="en-US" dirty="0" smtClean="0"/>
          </a:p>
          <a:p>
            <a:r>
              <a:rPr lang="en-US" b="1" dirty="0" smtClean="0"/>
              <a:t>EXCEEDING EXPECTATIONS</a:t>
            </a:r>
            <a:r>
              <a:rPr lang="en-US" dirty="0" smtClean="0"/>
              <a:t>: Schools in this category, which is reserved for schools considered models of performance, have demonstrated average to high levels of achievement (proficiency rates) overall, have high performance on graduation rates and other readiness indicators and have narrow and/or improving achievement gaps for students with below proficient performance. </a:t>
            </a:r>
          </a:p>
          <a:p>
            <a:r>
              <a:rPr lang="en-US" b="1" dirty="0" smtClean="0"/>
              <a:t>MEETING EXPECTATIONS</a:t>
            </a:r>
            <a:r>
              <a:rPr lang="en-US" dirty="0" smtClean="0"/>
              <a:t>: Schools in this category have demonstrated either high levels of achievement overall or high performance on graduation rates and other readiness indicators and are showing acceptable performance in promoting equity based on the magnitude and/or improvement of the achievement gap for students with below proficient performance. </a:t>
            </a:r>
          </a:p>
          <a:p>
            <a:r>
              <a:rPr lang="en-US" b="1" dirty="0" smtClean="0"/>
              <a:t>PARTIALLY MEETING EXPECTATIONS</a:t>
            </a:r>
            <a:r>
              <a:rPr lang="en-US" dirty="0" smtClean="0"/>
              <a:t>: Schools in this category have demonstrated either acceptable levels of achievement overall or acceptably performance on graduation rates and other readiness indicators. Schools in this category may or may not demonstrate acceptable performance for promoting equity based on the size of the achievement gap or improvement in the achievement gap for students with below proficient performance.  </a:t>
            </a:r>
          </a:p>
          <a:p>
            <a:r>
              <a:rPr lang="en-US" b="1" dirty="0" smtClean="0"/>
              <a:t>NOT MEETING EXPECTATIONS</a:t>
            </a:r>
            <a:r>
              <a:rPr lang="en-US" dirty="0" smtClean="0"/>
              <a:t>: This category is reserved for schools with unacceptable performance on many or most indicators. For schools in this category improvement is a priority. These schools typically have low levels of achievement fall short of expectations on graduation and other readiness indicators and have large achievement gaps that show little improvement. </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57200" y="1905000"/>
          <a:ext cx="8229600" cy="45796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fontAlgn="b"/>
                      <a:endParaRPr lang="en-US" sz="1600" b="0" i="0" u="none" strike="noStrike" dirty="0">
                        <a:solidFill>
                          <a:srgbClr val="000000"/>
                        </a:solidFill>
                        <a:latin typeface="+mj-lt"/>
                      </a:endParaRPr>
                    </a:p>
                  </a:txBody>
                  <a:tcPr marL="7620" marR="7620" marT="7620" marB="0" anchor="b">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endParaRPr lang="en-US" sz="1600" b="0" i="0" u="none" strike="noStrike">
                        <a:solidFill>
                          <a:srgbClr val="000000"/>
                        </a:solidFill>
                        <a:latin typeface="+mj-lt"/>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Achievement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Achieve1ment Excee1ding</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6</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2</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5</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7</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44196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4</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Below</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3</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Equity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Meeting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8</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2</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0840">
                <a:tc>
                  <a:txBody>
                    <a:bodyPr/>
                    <a:lstStyle/>
                    <a:p>
                      <a:pPr algn="ctr" fontAlgn="b"/>
                      <a:r>
                        <a:rPr lang="en-US" sz="1600" b="0" i="0" u="none" strike="noStrike" dirty="0">
                          <a:solidFill>
                            <a:srgbClr val="000000"/>
                          </a:solidFill>
                          <a:latin typeface="+mj-lt"/>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a:solidFill>
                            <a:srgbClr val="000000"/>
                          </a:solidFill>
                          <a:latin typeface="+mj-lt"/>
                        </a:rPr>
                        <a:t>Readiness Exceeding</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0</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b"/>
                      <a:r>
                        <a:rPr lang="en-US" sz="1600" b="0" i="0" u="none" strike="noStrike" dirty="0" smtClean="0">
                          <a:solidFill>
                            <a:srgbClr val="000000"/>
                          </a:solidFill>
                          <a:latin typeface="+mj-lt"/>
                        </a:rPr>
                        <a:t>1</a:t>
                      </a:r>
                      <a:endParaRPr lang="en-US" sz="1600" b="0" i="0" u="none" strike="noStrike" dirty="0">
                        <a:solidFill>
                          <a:srgbClr val="000000"/>
                        </a:solidFill>
                        <a:latin typeface="+mj-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28751" name="TextBox 4"/>
          <p:cNvSpPr txBox="1">
            <a:spLocks noChangeArrowheads="1"/>
          </p:cNvSpPr>
          <p:nvPr/>
        </p:nvSpPr>
        <p:spPr bwMode="auto">
          <a:xfrm>
            <a:off x="533400" y="838200"/>
            <a:ext cx="8001000" cy="830997"/>
          </a:xfrm>
          <a:prstGeom prst="rect">
            <a:avLst/>
          </a:prstGeom>
          <a:noFill/>
          <a:ln w="9525">
            <a:noFill/>
            <a:miter lim="800000"/>
            <a:headEnd/>
            <a:tailEnd/>
          </a:ln>
        </p:spPr>
        <p:txBody>
          <a:bodyPr>
            <a:spAutoFit/>
          </a:bodyPr>
          <a:lstStyle/>
          <a:p>
            <a:pPr algn="ctr"/>
            <a:r>
              <a:rPr lang="en-US" sz="2400" dirty="0" smtClean="0">
                <a:latin typeface="+mj-lt"/>
                <a:cs typeface="Times New Roman" pitchFamily="18" charset="0"/>
              </a:rPr>
              <a:t>Number of Wyoming High Schools with Each Pattern (2013) </a:t>
            </a:r>
            <a:endParaRPr lang="en-US" sz="2400" dirty="0">
              <a:latin typeface="+mj-lt"/>
              <a:cs typeface="Times New Roman" pitchFamily="18" charset="0"/>
            </a:endParaRPr>
          </a:p>
        </p:txBody>
      </p:sp>
      <p:sp>
        <p:nvSpPr>
          <p:cNvPr id="6" name="Slide Number Placeholder 5"/>
          <p:cNvSpPr>
            <a:spLocks noGrp="1"/>
          </p:cNvSpPr>
          <p:nvPr>
            <p:ph type="sldNum" sz="quarter" idx="12"/>
          </p:nvPr>
        </p:nvSpPr>
        <p:spPr/>
        <p:txBody>
          <a:bodyPr/>
          <a:lstStyle/>
          <a:p>
            <a:pPr>
              <a:defRPr/>
            </a:pPr>
            <a:fld id="{954076ED-3DA4-406F-99A7-23D45096487F}"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r>
              <a:rPr lang="en-US" sz="2400" dirty="0" smtClean="0">
                <a:cs typeface="Times New Roman" pitchFamily="18" charset="0"/>
              </a:rPr>
              <a:t>Decision Table for High Schools with Two Indicators</a:t>
            </a:r>
            <a:endParaRPr lang="en-US" sz="2400" dirty="0" smtClean="0"/>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001B6064-9B5B-4D22-8EE6-6342717FF661}" type="slidenum">
              <a:rPr lang="en-US"/>
              <a:pPr>
                <a:defRPr/>
              </a:pPr>
              <a:t>39</a:t>
            </a:fld>
            <a:endParaRPr lang="en-US"/>
          </a:p>
        </p:txBody>
      </p:sp>
      <p:graphicFrame>
        <p:nvGraphicFramePr>
          <p:cNvPr id="5" name="Content Placeholder 4"/>
          <p:cNvGraphicFramePr>
            <a:graphicFrameLocks noGrp="1"/>
          </p:cNvGraphicFramePr>
          <p:nvPr>
            <p:ph sz="quarter" idx="1"/>
          </p:nvPr>
        </p:nvGraphicFramePr>
        <p:xfrm>
          <a:off x="914400" y="1752600"/>
          <a:ext cx="7772400" cy="1752600"/>
        </p:xfrm>
        <a:graphic>
          <a:graphicData uri="http://schemas.openxmlformats.org/drawingml/2006/table">
            <a:tbl>
              <a:tblPr firstRow="1" bandRow="1">
                <a:tableStyleId>{5C22544A-7EE6-4342-B048-85BDC9FD1C3A}</a:tableStyleId>
              </a:tblPr>
              <a:tblGrid>
                <a:gridCol w="2514600"/>
                <a:gridCol w="1752600"/>
                <a:gridCol w="1752600"/>
                <a:gridCol w="1752600"/>
              </a:tblGrid>
              <a:tr h="370840">
                <a:tc>
                  <a:txBody>
                    <a:bodyPr/>
                    <a:lstStyle/>
                    <a:p>
                      <a:pPr algn="ctr"/>
                      <a:endParaRPr lang="en-US" dirty="0"/>
                    </a:p>
                  </a:txBody>
                  <a:tcPr>
                    <a:solidFill>
                      <a:schemeClr val="accent6">
                        <a:lumMod val="60000"/>
                        <a:lumOff val="40000"/>
                      </a:schemeClr>
                    </a:solidFill>
                  </a:tcPr>
                </a:tc>
                <a:tc>
                  <a:txBody>
                    <a:bodyPr/>
                    <a:lstStyle/>
                    <a:p>
                      <a:pPr algn="ctr"/>
                      <a:r>
                        <a:rPr lang="en-US" dirty="0" smtClean="0"/>
                        <a:t>Achievement Below</a:t>
                      </a:r>
                      <a:endParaRPr lang="en-US" dirty="0"/>
                    </a:p>
                  </a:txBody>
                  <a:tcPr>
                    <a:solidFill>
                      <a:schemeClr val="accent6">
                        <a:lumMod val="60000"/>
                        <a:lumOff val="40000"/>
                      </a:schemeClr>
                    </a:solidFill>
                  </a:tcPr>
                </a:tc>
                <a:tc>
                  <a:txBody>
                    <a:bodyPr/>
                    <a:lstStyle/>
                    <a:p>
                      <a:pPr algn="ctr"/>
                      <a:r>
                        <a:rPr lang="en-US" dirty="0" smtClean="0"/>
                        <a:t>Achievement Meeting</a:t>
                      </a:r>
                      <a:endParaRPr lang="en-US" dirty="0"/>
                    </a:p>
                  </a:txBody>
                  <a:tcPr>
                    <a:solidFill>
                      <a:schemeClr val="accent6">
                        <a:lumMod val="60000"/>
                        <a:lumOff val="40000"/>
                      </a:schemeClr>
                    </a:solidFill>
                  </a:tcPr>
                </a:tc>
                <a:tc>
                  <a:txBody>
                    <a:bodyPr/>
                    <a:lstStyle/>
                    <a:p>
                      <a:pPr algn="ctr"/>
                      <a:r>
                        <a:rPr lang="en-US" dirty="0" smtClean="0"/>
                        <a:t>Achievement</a:t>
                      </a:r>
                      <a:r>
                        <a:rPr lang="en-US" baseline="0" dirty="0" smtClean="0"/>
                        <a:t> Exceeding</a:t>
                      </a:r>
                      <a:endParaRPr lang="en-US" dirty="0"/>
                    </a:p>
                  </a:txBody>
                  <a:tcPr>
                    <a:solidFill>
                      <a:schemeClr val="accent6">
                        <a:lumMod val="60000"/>
                        <a:lumOff val="40000"/>
                      </a:schemeClr>
                    </a:solidFill>
                  </a:tcPr>
                </a:tc>
              </a:tr>
              <a:tr h="370840">
                <a:tc>
                  <a:txBody>
                    <a:bodyPr/>
                    <a:lstStyle/>
                    <a:p>
                      <a:pPr algn="ctr"/>
                      <a:r>
                        <a:rPr lang="en-US" dirty="0" smtClean="0"/>
                        <a:t>Readiness</a:t>
                      </a:r>
                      <a:r>
                        <a:rPr lang="en-US" baseline="0" dirty="0" smtClean="0"/>
                        <a:t> Below</a:t>
                      </a:r>
                      <a:endParaRPr lang="en-US" dirty="0"/>
                    </a:p>
                  </a:txBody>
                  <a:tcPr>
                    <a:solidFill>
                      <a:schemeClr val="accent6">
                        <a:lumMod val="60000"/>
                        <a:lumOff val="40000"/>
                      </a:schemeClr>
                    </a:solidFill>
                  </a:tcPr>
                </a:tc>
                <a:tc>
                  <a:txBody>
                    <a:bodyPr/>
                    <a:lstStyle/>
                    <a:p>
                      <a:pPr algn="ctr"/>
                      <a:r>
                        <a:rPr lang="en-US" dirty="0" smtClean="0"/>
                        <a:t>NOT</a:t>
                      </a:r>
                    </a:p>
                  </a:txBody>
                  <a:tcPr>
                    <a:solidFill>
                      <a:schemeClr val="accent6">
                        <a:lumMod val="60000"/>
                        <a:lumOff val="40000"/>
                      </a:schemeClr>
                    </a:solidFill>
                  </a:tcPr>
                </a:tc>
                <a:tc>
                  <a:txBody>
                    <a:bodyPr/>
                    <a:lstStyle/>
                    <a:p>
                      <a:pPr algn="ctr"/>
                      <a:r>
                        <a:rPr lang="en-US" dirty="0" smtClean="0"/>
                        <a:t>PARTIALLY</a:t>
                      </a:r>
                      <a:endParaRPr lang="en-US" dirty="0"/>
                    </a:p>
                  </a:txBody>
                  <a:tcPr>
                    <a:solidFill>
                      <a:schemeClr val="accent6">
                        <a:lumMod val="60000"/>
                        <a:lumOff val="40000"/>
                      </a:schemeClr>
                    </a:solidFill>
                  </a:tcPr>
                </a:tc>
                <a:tc>
                  <a:txBody>
                    <a:bodyPr/>
                    <a:lstStyle/>
                    <a:p>
                      <a:pPr algn="ctr"/>
                      <a:r>
                        <a:rPr lang="en-US" dirty="0" smtClean="0"/>
                        <a:t>PARTIALLY</a:t>
                      </a:r>
                      <a:endParaRPr lang="en-US" dirty="0"/>
                    </a:p>
                  </a:txBody>
                  <a:tcPr>
                    <a:solidFill>
                      <a:schemeClr val="accent6">
                        <a:lumMod val="60000"/>
                        <a:lumOff val="40000"/>
                      </a:schemeClr>
                    </a:solidFill>
                  </a:tcPr>
                </a:tc>
              </a:tr>
              <a:tr h="370840">
                <a:tc>
                  <a:txBody>
                    <a:bodyPr/>
                    <a:lstStyle/>
                    <a:p>
                      <a:pPr algn="ctr"/>
                      <a:r>
                        <a:rPr lang="en-US" baseline="0" dirty="0" smtClean="0"/>
                        <a:t>Readiness Meeting</a:t>
                      </a:r>
                      <a:endParaRPr lang="en-US" dirty="0"/>
                    </a:p>
                  </a:txBody>
                  <a:tcPr>
                    <a:solidFill>
                      <a:schemeClr val="accent6">
                        <a:lumMod val="60000"/>
                        <a:lumOff val="40000"/>
                      </a:schemeClr>
                    </a:solidFill>
                  </a:tcPr>
                </a:tc>
                <a:tc>
                  <a:txBody>
                    <a:bodyPr/>
                    <a:lstStyle/>
                    <a:p>
                      <a:pPr algn="ctr"/>
                      <a:r>
                        <a:rPr lang="en-US" dirty="0" smtClean="0"/>
                        <a:t>PARTIALLY</a:t>
                      </a:r>
                      <a:endParaRPr lang="en-US" dirty="0"/>
                    </a:p>
                  </a:txBody>
                  <a:tcPr>
                    <a:solidFill>
                      <a:schemeClr val="accent6">
                        <a:lumMod val="60000"/>
                        <a:lumOff val="40000"/>
                      </a:schemeClr>
                    </a:solidFill>
                  </a:tcPr>
                </a:tc>
                <a:tc>
                  <a:txBody>
                    <a:bodyPr/>
                    <a:lstStyle/>
                    <a:p>
                      <a:pPr algn="ctr"/>
                      <a:r>
                        <a:rPr lang="en-US" dirty="0" smtClean="0"/>
                        <a:t>MEETING</a:t>
                      </a:r>
                      <a:endParaRPr lang="en-US" dirty="0"/>
                    </a:p>
                  </a:txBody>
                  <a:tcPr>
                    <a:solidFill>
                      <a:schemeClr val="accent6">
                        <a:lumMod val="60000"/>
                        <a:lumOff val="40000"/>
                      </a:schemeClr>
                    </a:solidFill>
                  </a:tcPr>
                </a:tc>
                <a:tc>
                  <a:txBody>
                    <a:bodyPr/>
                    <a:lstStyle/>
                    <a:p>
                      <a:pPr algn="ctr"/>
                      <a:r>
                        <a:rPr lang="en-US" dirty="0" smtClean="0"/>
                        <a:t>MEETING</a:t>
                      </a:r>
                      <a:endParaRPr lang="en-US" dirty="0"/>
                    </a:p>
                  </a:txBody>
                  <a:tcPr>
                    <a:solidFill>
                      <a:schemeClr val="accent6">
                        <a:lumMod val="60000"/>
                        <a:lumOff val="40000"/>
                      </a:schemeClr>
                    </a:solidFill>
                  </a:tcPr>
                </a:tc>
              </a:tr>
              <a:tr h="370840">
                <a:tc>
                  <a:txBody>
                    <a:bodyPr/>
                    <a:lstStyle/>
                    <a:p>
                      <a:pPr algn="ctr"/>
                      <a:r>
                        <a:rPr lang="en-US" baseline="0" dirty="0" smtClean="0"/>
                        <a:t>Readiness Exceeding</a:t>
                      </a:r>
                      <a:endParaRPr lang="en-US" dirty="0"/>
                    </a:p>
                  </a:txBody>
                  <a:tcPr>
                    <a:solidFill>
                      <a:schemeClr val="accent6">
                        <a:lumMod val="60000"/>
                        <a:lumOff val="40000"/>
                      </a:schemeClr>
                    </a:solidFill>
                  </a:tcPr>
                </a:tc>
                <a:tc>
                  <a:txBody>
                    <a:bodyPr/>
                    <a:lstStyle/>
                    <a:p>
                      <a:pPr algn="ctr"/>
                      <a:r>
                        <a:rPr lang="en-US" dirty="0" smtClean="0"/>
                        <a:t>PARTIALLY</a:t>
                      </a:r>
                      <a:endParaRPr lang="en-US" dirty="0"/>
                    </a:p>
                  </a:txBody>
                  <a:tcPr>
                    <a:solidFill>
                      <a:schemeClr val="accent6">
                        <a:lumMod val="60000"/>
                        <a:lumOff val="40000"/>
                      </a:schemeClr>
                    </a:solidFill>
                  </a:tcPr>
                </a:tc>
                <a:tc>
                  <a:txBody>
                    <a:bodyPr/>
                    <a:lstStyle/>
                    <a:p>
                      <a:pPr algn="ctr"/>
                      <a:r>
                        <a:rPr lang="en-US" dirty="0" smtClean="0"/>
                        <a:t>MEETING</a:t>
                      </a:r>
                      <a:endParaRPr lang="en-US" dirty="0"/>
                    </a:p>
                  </a:txBody>
                  <a:tcPr>
                    <a:solidFill>
                      <a:schemeClr val="accent6">
                        <a:lumMod val="60000"/>
                        <a:lumOff val="40000"/>
                      </a:schemeClr>
                    </a:solidFill>
                  </a:tcPr>
                </a:tc>
                <a:tc>
                  <a:txBody>
                    <a:bodyPr/>
                    <a:lstStyle/>
                    <a:p>
                      <a:pPr algn="ctr"/>
                      <a:r>
                        <a:rPr lang="en-US" dirty="0" smtClean="0"/>
                        <a:t>EXCEEDING</a:t>
                      </a:r>
                      <a:endParaRPr lang="en-US" dirty="0"/>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Achievement – Grades 3-8</a:t>
            </a:r>
          </a:p>
        </p:txBody>
      </p:sp>
      <p:sp>
        <p:nvSpPr>
          <p:cNvPr id="9219" name="Content Placeholder 2"/>
          <p:cNvSpPr>
            <a:spLocks noGrp="1"/>
          </p:cNvSpPr>
          <p:nvPr>
            <p:ph sz="quarter" idx="1"/>
          </p:nvPr>
        </p:nvSpPr>
        <p:spPr/>
        <p:txBody>
          <a:bodyPr/>
          <a:lstStyle/>
          <a:p>
            <a:pPr eaLnBrk="1" hangingPunct="1"/>
            <a:r>
              <a:rPr lang="en-US" dirty="0" smtClean="0"/>
              <a:t>Assessments used in 2013</a:t>
            </a:r>
          </a:p>
          <a:p>
            <a:pPr lvl="1"/>
            <a:r>
              <a:rPr lang="en-US" sz="2800" dirty="0" smtClean="0"/>
              <a:t>PAWS reading – Grades 3-8</a:t>
            </a:r>
          </a:p>
          <a:p>
            <a:pPr lvl="1"/>
            <a:r>
              <a:rPr lang="en-US" sz="2800" dirty="0" smtClean="0"/>
              <a:t>PAWS math – Grades 3-8</a:t>
            </a:r>
          </a:p>
          <a:p>
            <a:pPr lvl="1"/>
            <a:r>
              <a:rPr lang="en-US" sz="2800" dirty="0" smtClean="0"/>
              <a:t>PAWS science – Grades 4 &amp; 8</a:t>
            </a:r>
          </a:p>
          <a:p>
            <a:pPr eaLnBrk="1" hangingPunct="1"/>
            <a:r>
              <a:rPr lang="en-US" sz="3200" dirty="0" smtClean="0"/>
              <a:t>Assessment to be added in </a:t>
            </a:r>
            <a:r>
              <a:rPr lang="en-US" sz="3200" b="1" dirty="0" smtClean="0">
                <a:solidFill>
                  <a:srgbClr val="FF0000"/>
                </a:solidFill>
              </a:rPr>
              <a:t>2014</a:t>
            </a:r>
          </a:p>
          <a:p>
            <a:pPr lvl="1"/>
            <a:r>
              <a:rPr lang="en-US" sz="2800" dirty="0" smtClean="0"/>
              <a:t>SAWS – Grades 3, 5 &amp;7</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A1932FA6-28B8-4C5A-B0A4-4B74E3AB9EEA}" type="slidenum">
              <a:rPr lang="en-US"/>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r>
              <a:rPr lang="en-US" sz="2400" dirty="0" smtClean="0">
                <a:cs typeface="Times New Roman" pitchFamily="18" charset="0"/>
              </a:rPr>
              <a:t>Number of Wyoming High Schools with Each Pattern (2013) </a:t>
            </a:r>
            <a:endParaRPr lang="en-US" sz="2400" dirty="0">
              <a:cs typeface="Times New Roman" pitchFamily="18" charset="0"/>
            </a:endParaRPr>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001B6064-9B5B-4D22-8EE6-6342717FF661}" type="slidenum">
              <a:rPr lang="en-US"/>
              <a:pPr>
                <a:defRPr/>
              </a:pPr>
              <a:t>40</a:t>
            </a:fld>
            <a:endParaRPr lang="en-US"/>
          </a:p>
        </p:txBody>
      </p:sp>
      <p:graphicFrame>
        <p:nvGraphicFramePr>
          <p:cNvPr id="5" name="Content Placeholder 4"/>
          <p:cNvGraphicFramePr>
            <a:graphicFrameLocks noGrp="1"/>
          </p:cNvGraphicFramePr>
          <p:nvPr>
            <p:ph sz="quarter" idx="1"/>
          </p:nvPr>
        </p:nvGraphicFramePr>
        <p:xfrm>
          <a:off x="914400" y="1752600"/>
          <a:ext cx="7772400" cy="1752600"/>
        </p:xfrm>
        <a:graphic>
          <a:graphicData uri="http://schemas.openxmlformats.org/drawingml/2006/table">
            <a:tbl>
              <a:tblPr firstRow="1" bandRow="1">
                <a:tableStyleId>{5C22544A-7EE6-4342-B048-85BDC9FD1C3A}</a:tableStyleId>
              </a:tblPr>
              <a:tblGrid>
                <a:gridCol w="2590800"/>
                <a:gridCol w="1752600"/>
                <a:gridCol w="1676400"/>
                <a:gridCol w="1752600"/>
              </a:tblGrid>
              <a:tr h="370840">
                <a:tc>
                  <a:txBody>
                    <a:bodyPr/>
                    <a:lstStyle/>
                    <a:p>
                      <a:pPr algn="ctr"/>
                      <a:endParaRPr lang="en-US" dirty="0"/>
                    </a:p>
                  </a:txBody>
                  <a:tcPr>
                    <a:solidFill>
                      <a:schemeClr val="accent6">
                        <a:lumMod val="60000"/>
                        <a:lumOff val="40000"/>
                      </a:schemeClr>
                    </a:solidFill>
                  </a:tcPr>
                </a:tc>
                <a:tc>
                  <a:txBody>
                    <a:bodyPr/>
                    <a:lstStyle/>
                    <a:p>
                      <a:pPr algn="ctr"/>
                      <a:r>
                        <a:rPr lang="en-US" dirty="0" smtClean="0"/>
                        <a:t>Achievement Below</a:t>
                      </a:r>
                      <a:endParaRPr lang="en-US" dirty="0"/>
                    </a:p>
                  </a:txBody>
                  <a:tcPr>
                    <a:solidFill>
                      <a:schemeClr val="accent6">
                        <a:lumMod val="60000"/>
                        <a:lumOff val="40000"/>
                      </a:schemeClr>
                    </a:solidFill>
                  </a:tcPr>
                </a:tc>
                <a:tc>
                  <a:txBody>
                    <a:bodyPr/>
                    <a:lstStyle/>
                    <a:p>
                      <a:pPr algn="ctr"/>
                      <a:r>
                        <a:rPr lang="en-US" dirty="0" smtClean="0"/>
                        <a:t>Achievement Meeting</a:t>
                      </a:r>
                      <a:endParaRPr lang="en-US" dirty="0"/>
                    </a:p>
                  </a:txBody>
                  <a:tcPr>
                    <a:solidFill>
                      <a:schemeClr val="accent6">
                        <a:lumMod val="60000"/>
                        <a:lumOff val="40000"/>
                      </a:schemeClr>
                    </a:solidFill>
                  </a:tcPr>
                </a:tc>
                <a:tc>
                  <a:txBody>
                    <a:bodyPr/>
                    <a:lstStyle/>
                    <a:p>
                      <a:pPr algn="ctr"/>
                      <a:r>
                        <a:rPr lang="en-US" dirty="0" smtClean="0"/>
                        <a:t>Achievement</a:t>
                      </a:r>
                      <a:r>
                        <a:rPr lang="en-US" baseline="0" dirty="0" smtClean="0"/>
                        <a:t> Exceeding</a:t>
                      </a:r>
                      <a:endParaRPr lang="en-US" dirty="0"/>
                    </a:p>
                  </a:txBody>
                  <a:tcPr>
                    <a:solidFill>
                      <a:schemeClr val="accent6">
                        <a:lumMod val="60000"/>
                        <a:lumOff val="40000"/>
                      </a:schemeClr>
                    </a:solidFill>
                  </a:tcPr>
                </a:tc>
              </a:tr>
              <a:tr h="370840">
                <a:tc>
                  <a:txBody>
                    <a:bodyPr/>
                    <a:lstStyle/>
                    <a:p>
                      <a:pPr algn="ctr"/>
                      <a:r>
                        <a:rPr lang="en-US" dirty="0" smtClean="0"/>
                        <a:t>Readiness</a:t>
                      </a:r>
                      <a:r>
                        <a:rPr lang="en-US" baseline="0" dirty="0" smtClean="0"/>
                        <a:t> Below</a:t>
                      </a:r>
                      <a:endParaRPr lang="en-US" dirty="0"/>
                    </a:p>
                  </a:txBody>
                  <a:tcPr>
                    <a:solidFill>
                      <a:schemeClr val="accent6">
                        <a:lumMod val="60000"/>
                        <a:lumOff val="40000"/>
                      </a:schemeClr>
                    </a:solidFill>
                  </a:tcPr>
                </a:tc>
                <a:tc>
                  <a:txBody>
                    <a:bodyPr/>
                    <a:lstStyle/>
                    <a:p>
                      <a:pPr algn="ctr"/>
                      <a:r>
                        <a:rPr lang="en-US" dirty="0" smtClean="0"/>
                        <a:t>13</a:t>
                      </a:r>
                    </a:p>
                  </a:txBody>
                  <a:tcPr>
                    <a:solidFill>
                      <a:schemeClr val="accent6">
                        <a:lumMod val="60000"/>
                        <a:lumOff val="40000"/>
                      </a:schemeClr>
                    </a:solidFill>
                  </a:tcPr>
                </a:tc>
                <a:tc>
                  <a:txBody>
                    <a:bodyPr/>
                    <a:lstStyle/>
                    <a:p>
                      <a:pPr algn="ctr"/>
                      <a:r>
                        <a:rPr lang="en-US" dirty="0" smtClean="0"/>
                        <a:t>0</a:t>
                      </a:r>
                      <a:endParaRPr lang="en-US" dirty="0"/>
                    </a:p>
                  </a:txBody>
                  <a:tcPr>
                    <a:solidFill>
                      <a:schemeClr val="accent6">
                        <a:lumMod val="60000"/>
                        <a:lumOff val="40000"/>
                      </a:schemeClr>
                    </a:solidFill>
                  </a:tcPr>
                </a:tc>
                <a:tc>
                  <a:txBody>
                    <a:bodyPr/>
                    <a:lstStyle/>
                    <a:p>
                      <a:pPr algn="ctr"/>
                      <a:r>
                        <a:rPr lang="en-US" dirty="0" smtClean="0"/>
                        <a:t>1</a:t>
                      </a:r>
                      <a:endParaRPr lang="en-US" dirty="0"/>
                    </a:p>
                  </a:txBody>
                  <a:tcPr>
                    <a:solidFill>
                      <a:schemeClr val="accent6">
                        <a:lumMod val="60000"/>
                        <a:lumOff val="40000"/>
                      </a:schemeClr>
                    </a:solidFill>
                  </a:tcPr>
                </a:tc>
              </a:tr>
              <a:tr h="370840">
                <a:tc>
                  <a:txBody>
                    <a:bodyPr/>
                    <a:lstStyle/>
                    <a:p>
                      <a:pPr algn="ctr"/>
                      <a:r>
                        <a:rPr lang="en-US" baseline="0" dirty="0" smtClean="0"/>
                        <a:t>Readiness Meeting</a:t>
                      </a:r>
                      <a:endParaRPr lang="en-US" dirty="0"/>
                    </a:p>
                  </a:txBody>
                  <a:tcPr>
                    <a:solidFill>
                      <a:schemeClr val="accent6">
                        <a:lumMod val="60000"/>
                        <a:lumOff val="40000"/>
                      </a:schemeClr>
                    </a:solidFill>
                  </a:tcPr>
                </a:tc>
                <a:tc>
                  <a:txBody>
                    <a:bodyPr/>
                    <a:lstStyle/>
                    <a:p>
                      <a:pPr algn="ctr"/>
                      <a:r>
                        <a:rPr lang="en-US" dirty="0" smtClean="0"/>
                        <a:t>5</a:t>
                      </a:r>
                      <a:endParaRPr lang="en-US" dirty="0"/>
                    </a:p>
                  </a:txBody>
                  <a:tcPr>
                    <a:solidFill>
                      <a:schemeClr val="accent6">
                        <a:lumMod val="60000"/>
                        <a:lumOff val="40000"/>
                      </a:schemeClr>
                    </a:solidFill>
                  </a:tcPr>
                </a:tc>
                <a:tc>
                  <a:txBody>
                    <a:bodyPr/>
                    <a:lstStyle/>
                    <a:p>
                      <a:pPr algn="ctr"/>
                      <a:r>
                        <a:rPr lang="en-US" dirty="0" smtClean="0"/>
                        <a:t>3</a:t>
                      </a:r>
                      <a:endParaRPr lang="en-US" dirty="0"/>
                    </a:p>
                  </a:txBody>
                  <a:tcPr>
                    <a:solidFill>
                      <a:schemeClr val="accent6">
                        <a:lumMod val="60000"/>
                        <a:lumOff val="40000"/>
                      </a:schemeClr>
                    </a:solidFill>
                  </a:tcPr>
                </a:tc>
                <a:tc>
                  <a:txBody>
                    <a:bodyPr/>
                    <a:lstStyle/>
                    <a:p>
                      <a:pPr algn="ctr"/>
                      <a:r>
                        <a:rPr lang="en-US" dirty="0" smtClean="0"/>
                        <a:t>0</a:t>
                      </a:r>
                      <a:endParaRPr lang="en-US" dirty="0"/>
                    </a:p>
                  </a:txBody>
                  <a:tcPr>
                    <a:solidFill>
                      <a:schemeClr val="accent6">
                        <a:lumMod val="60000"/>
                        <a:lumOff val="40000"/>
                      </a:schemeClr>
                    </a:solidFill>
                  </a:tcPr>
                </a:tc>
              </a:tr>
              <a:tr h="370840">
                <a:tc>
                  <a:txBody>
                    <a:bodyPr/>
                    <a:lstStyle/>
                    <a:p>
                      <a:pPr algn="ctr"/>
                      <a:r>
                        <a:rPr lang="en-US" baseline="0" dirty="0" smtClean="0"/>
                        <a:t>Readiness Exceeding</a:t>
                      </a:r>
                      <a:endParaRPr lang="en-US" dirty="0"/>
                    </a:p>
                  </a:txBody>
                  <a:tcPr>
                    <a:solidFill>
                      <a:schemeClr val="accent6">
                        <a:lumMod val="60000"/>
                        <a:lumOff val="40000"/>
                      </a:schemeClr>
                    </a:solidFill>
                  </a:tcPr>
                </a:tc>
                <a:tc>
                  <a:txBody>
                    <a:bodyPr/>
                    <a:lstStyle/>
                    <a:p>
                      <a:pPr algn="ctr"/>
                      <a:r>
                        <a:rPr lang="en-US" dirty="0" smtClean="0"/>
                        <a:t>0</a:t>
                      </a:r>
                      <a:endParaRPr lang="en-US" dirty="0"/>
                    </a:p>
                  </a:txBody>
                  <a:tcPr>
                    <a:solidFill>
                      <a:schemeClr val="accent6">
                        <a:lumMod val="60000"/>
                        <a:lumOff val="40000"/>
                      </a:schemeClr>
                    </a:solidFill>
                  </a:tcPr>
                </a:tc>
                <a:tc>
                  <a:txBody>
                    <a:bodyPr/>
                    <a:lstStyle/>
                    <a:p>
                      <a:pPr algn="ctr"/>
                      <a:r>
                        <a:rPr lang="en-US" dirty="0" smtClean="0"/>
                        <a:t>2</a:t>
                      </a:r>
                      <a:endParaRPr lang="en-US" dirty="0"/>
                    </a:p>
                  </a:txBody>
                  <a:tcPr>
                    <a:solidFill>
                      <a:schemeClr val="accent6">
                        <a:lumMod val="60000"/>
                        <a:lumOff val="40000"/>
                      </a:schemeClr>
                    </a:solidFill>
                  </a:tcPr>
                </a:tc>
                <a:tc>
                  <a:txBody>
                    <a:bodyPr/>
                    <a:lstStyle/>
                    <a:p>
                      <a:pPr algn="ctr"/>
                      <a:r>
                        <a:rPr lang="en-US" dirty="0" smtClean="0"/>
                        <a:t>1</a:t>
                      </a:r>
                      <a:endParaRPr lang="en-US" dirty="0"/>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8600" y="1447800"/>
            <a:ext cx="8596046" cy="3276600"/>
          </a:xfrm>
          <a:prstGeom prst="rect">
            <a:avLst/>
          </a:prstGeom>
          <a:noFill/>
          <a:ln w="9525">
            <a:noFill/>
            <a:miter lim="800000"/>
            <a:headEnd/>
            <a:tailEnd/>
          </a:ln>
          <a:effectLst/>
        </p:spPr>
      </p:pic>
      <p:sp>
        <p:nvSpPr>
          <p:cNvPr id="3" name="TextBox 2"/>
          <p:cNvSpPr txBox="1"/>
          <p:nvPr/>
        </p:nvSpPr>
        <p:spPr>
          <a:xfrm>
            <a:off x="228600" y="609600"/>
            <a:ext cx="85344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Overall Impact for High Schools (PJP Version)</a:t>
            </a:r>
            <a:endParaRPr lang="en-US" sz="32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Overall Impact for High Schools (Corrected)</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381000" y="1676400"/>
            <a:ext cx="8229600" cy="30480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Rate Impact</a:t>
            </a:r>
            <a:endParaRPr lang="en-US" dirty="0"/>
          </a:p>
        </p:txBody>
      </p:sp>
      <p:sp>
        <p:nvSpPr>
          <p:cNvPr id="3" name="Content Placeholder 2"/>
          <p:cNvSpPr>
            <a:spLocks noGrp="1"/>
          </p:cNvSpPr>
          <p:nvPr>
            <p:ph idx="1"/>
          </p:nvPr>
        </p:nvSpPr>
        <p:spPr/>
        <p:txBody>
          <a:bodyPr/>
          <a:lstStyle/>
          <a:p>
            <a:r>
              <a:rPr lang="en-US" dirty="0" smtClean="0"/>
              <a:t>Schools with grades 3-8</a:t>
            </a:r>
          </a:p>
          <a:p>
            <a:pPr lvl="1">
              <a:buFont typeface="Arial" pitchFamily="34" charset="0"/>
              <a:buChar char="•"/>
            </a:pPr>
            <a:r>
              <a:rPr lang="en-US" dirty="0" smtClean="0"/>
              <a:t>All schools had participation rates of 98% or higher in 2013</a:t>
            </a:r>
          </a:p>
          <a:p>
            <a:pPr lvl="1">
              <a:buFont typeface="Arial" pitchFamily="34" charset="0"/>
              <a:buChar char="•"/>
            </a:pPr>
            <a:r>
              <a:rPr lang="en-US" dirty="0" smtClean="0"/>
              <a:t>One small school was docked a performance level for having less than 95% participation when a prior year was included in an attempt to meet the minimum </a:t>
            </a:r>
            <a:r>
              <a:rPr lang="en-US" i="1" dirty="0" smtClean="0"/>
              <a:t>n </a:t>
            </a:r>
            <a:r>
              <a:rPr lang="en-US" dirty="0" smtClean="0"/>
              <a:t>requirement</a:t>
            </a:r>
          </a:p>
          <a:p>
            <a:pPr lvl="2"/>
            <a:r>
              <a:rPr lang="en-US" dirty="0" smtClean="0"/>
              <a:t>This school went from “meeting” to “partially meeting”</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Participation Rate</a:t>
            </a:r>
            <a:endParaRPr lang="en-US" dirty="0"/>
          </a:p>
        </p:txBody>
      </p:sp>
      <p:sp>
        <p:nvSpPr>
          <p:cNvPr id="3" name="Content Placeholder 2"/>
          <p:cNvSpPr>
            <a:spLocks noGrp="1"/>
          </p:cNvSpPr>
          <p:nvPr>
            <p:ph idx="1"/>
          </p:nvPr>
        </p:nvSpPr>
        <p:spPr/>
        <p:txBody>
          <a:bodyPr>
            <a:normAutofit/>
          </a:bodyPr>
          <a:lstStyle/>
          <a:p>
            <a:r>
              <a:rPr lang="en-US" dirty="0" smtClean="0"/>
              <a:t>11 of 84 high schools had participation rates on the ACT suite of between 90% and &lt;95% </a:t>
            </a:r>
          </a:p>
          <a:p>
            <a:pPr lvl="1">
              <a:buFont typeface="Arial" pitchFamily="34" charset="0"/>
              <a:buChar char="•"/>
            </a:pPr>
            <a:r>
              <a:rPr lang="en-US" dirty="0" smtClean="0"/>
              <a:t>3 of these were already “not meeting expectations”</a:t>
            </a:r>
          </a:p>
          <a:p>
            <a:pPr lvl="1">
              <a:buFont typeface="Arial" pitchFamily="34" charset="0"/>
              <a:buChar char="•"/>
            </a:pPr>
            <a:r>
              <a:rPr lang="en-US" dirty="0" smtClean="0"/>
              <a:t>4 dropped from “meeting” to “partially meeting”</a:t>
            </a:r>
          </a:p>
          <a:p>
            <a:pPr lvl="1">
              <a:buFont typeface="Arial" pitchFamily="34" charset="0"/>
              <a:buChar char="•"/>
            </a:pPr>
            <a:r>
              <a:rPr lang="en-US" dirty="0" smtClean="0"/>
              <a:t>4 dropped from “partially meeting” to “not meeting”</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Rate “Not Met”</a:t>
            </a:r>
            <a:endParaRPr lang="en-US" dirty="0"/>
          </a:p>
        </p:txBody>
      </p:sp>
      <p:sp>
        <p:nvSpPr>
          <p:cNvPr id="3" name="Content Placeholder 2"/>
          <p:cNvSpPr>
            <a:spLocks noGrp="1"/>
          </p:cNvSpPr>
          <p:nvPr>
            <p:ph idx="1"/>
          </p:nvPr>
        </p:nvSpPr>
        <p:spPr/>
        <p:txBody>
          <a:bodyPr/>
          <a:lstStyle/>
          <a:p>
            <a:r>
              <a:rPr lang="en-US" dirty="0" smtClean="0"/>
              <a:t>12 high schools had less than 90% participation rate on the ACT suite of tests</a:t>
            </a:r>
          </a:p>
          <a:p>
            <a:pPr lvl="1">
              <a:buFont typeface="Arial" pitchFamily="34" charset="0"/>
              <a:buChar char="•"/>
            </a:pPr>
            <a:r>
              <a:rPr lang="en-US" dirty="0" smtClean="0"/>
              <a:t>8 of these were already “not meeting” </a:t>
            </a:r>
          </a:p>
          <a:p>
            <a:pPr lvl="1">
              <a:buFont typeface="Arial" pitchFamily="34" charset="0"/>
              <a:buChar char="•"/>
            </a:pPr>
            <a:r>
              <a:rPr lang="en-US" dirty="0" smtClean="0"/>
              <a:t>3 dropped from “partially meeting” to “not meeting” </a:t>
            </a:r>
          </a:p>
          <a:p>
            <a:pPr lvl="1">
              <a:buFont typeface="Arial" pitchFamily="34" charset="0"/>
              <a:buChar char="•"/>
            </a:pPr>
            <a:r>
              <a:rPr lang="en-US" dirty="0" smtClean="0"/>
              <a:t>1</a:t>
            </a:r>
            <a:r>
              <a:rPr lang="en-US" smtClean="0"/>
              <a:t> </a:t>
            </a:r>
            <a:r>
              <a:rPr lang="en-US" dirty="0" smtClean="0"/>
              <a:t>dropped from “meeting” to “not meeting”</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a:xfrm>
            <a:off x="381000" y="1447800"/>
            <a:ext cx="8229600" cy="4525963"/>
          </a:xfrm>
        </p:spPr>
        <p:txBody>
          <a:bodyPr>
            <a:normAutofit lnSpcReduction="10000"/>
          </a:bodyPr>
          <a:lstStyle/>
          <a:p>
            <a:r>
              <a:rPr lang="en-US" dirty="0" smtClean="0"/>
              <a:t>Grades 3-8 did well on participation rate</a:t>
            </a:r>
          </a:p>
          <a:p>
            <a:r>
              <a:rPr lang="en-US" dirty="0" smtClean="0"/>
              <a:t>13 of 84 high schools (16%) had lower performance levels because of poor participation rate on the ACT suite of tests</a:t>
            </a:r>
          </a:p>
          <a:p>
            <a:r>
              <a:rPr lang="en-US" dirty="0" smtClean="0"/>
              <a:t>An additional 10 of 84 high schools (12%) had less than 95% participation rate on the ACT Suite but were already “not meeting”</a:t>
            </a:r>
          </a:p>
          <a:p>
            <a:r>
              <a:rPr lang="en-US" dirty="0" smtClean="0"/>
              <a:t>28% of high schools had participation Rate Problems.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High School Impact (PJP)</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81000" y="1447800"/>
            <a:ext cx="8229600" cy="335280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Impact High Schools (Corrected)</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381000" y="1600200"/>
            <a:ext cx="8229600" cy="3505200"/>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Wyoming Result</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381000" y="1524001"/>
            <a:ext cx="8229600" cy="289559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Achievement – Grade 11</a:t>
            </a:r>
          </a:p>
        </p:txBody>
      </p:sp>
      <p:sp>
        <p:nvSpPr>
          <p:cNvPr id="10243" name="Content Placeholder 2"/>
          <p:cNvSpPr>
            <a:spLocks noGrp="1"/>
          </p:cNvSpPr>
          <p:nvPr>
            <p:ph sz="quarter" idx="1"/>
          </p:nvPr>
        </p:nvSpPr>
        <p:spPr/>
        <p:txBody>
          <a:bodyPr/>
          <a:lstStyle/>
          <a:p>
            <a:pPr eaLnBrk="1" hangingPunct="1"/>
            <a:r>
              <a:rPr lang="en-US" sz="3200" dirty="0" smtClean="0"/>
              <a:t>Assessment used in 2013</a:t>
            </a:r>
          </a:p>
          <a:p>
            <a:pPr lvl="1"/>
            <a:r>
              <a:rPr lang="en-US" sz="2800" dirty="0" smtClean="0"/>
              <a:t>ACT Subject-Area Tests</a:t>
            </a:r>
          </a:p>
          <a:p>
            <a:pPr lvl="2"/>
            <a:r>
              <a:rPr lang="en-US" dirty="0" smtClean="0"/>
              <a:t>Reading</a:t>
            </a:r>
          </a:p>
          <a:p>
            <a:pPr lvl="2"/>
            <a:r>
              <a:rPr lang="en-US" dirty="0" smtClean="0"/>
              <a:t>Mathematics</a:t>
            </a:r>
          </a:p>
          <a:p>
            <a:pPr lvl="2"/>
            <a:r>
              <a:rPr lang="en-US" dirty="0" smtClean="0"/>
              <a:t>Science</a:t>
            </a:r>
          </a:p>
          <a:p>
            <a:pPr lvl="1" eaLnBrk="1" hangingPunct="1"/>
            <a:r>
              <a:rPr lang="en-US" sz="3200" dirty="0" smtClean="0"/>
              <a:t>Assessment to be added in </a:t>
            </a:r>
            <a:r>
              <a:rPr lang="en-US" sz="3200" b="1" dirty="0" smtClean="0">
                <a:solidFill>
                  <a:srgbClr val="FF0000"/>
                </a:solidFill>
              </a:rPr>
              <a:t>2014</a:t>
            </a:r>
          </a:p>
          <a:p>
            <a:pPr lvl="2"/>
            <a:r>
              <a:rPr lang="en-US" dirty="0" smtClean="0"/>
              <a:t>Writing (to begin after spring 2014 testing)</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4709CBB0-A183-4E42-9AE0-25BF1582D0E9}" type="slidenum">
              <a:rPr lang="en-US"/>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Michael Flicek</a:t>
            </a:r>
          </a:p>
          <a:p>
            <a:pPr lvl="1">
              <a:buFont typeface="Arial" pitchFamily="34" charset="0"/>
              <a:buChar char="•"/>
            </a:pPr>
            <a:r>
              <a:rPr lang="en-US" dirty="0" smtClean="0">
                <a:hlinkClick r:id="rId2"/>
              </a:rPr>
              <a:t>mikefli@msn.com</a:t>
            </a:r>
            <a:endParaRPr lang="en-US" dirty="0" smtClean="0"/>
          </a:p>
          <a:p>
            <a:pPr lvl="1">
              <a:buFont typeface="Arial" pitchFamily="34" charset="0"/>
              <a:buChar char="•"/>
            </a:pPr>
            <a:r>
              <a:rPr lang="en-US" dirty="0" smtClean="0"/>
              <a:t>307-259-3963</a:t>
            </a:r>
          </a:p>
          <a:p>
            <a:r>
              <a:rPr lang="en-US" dirty="0" smtClean="0"/>
              <a:t>John Paul</a:t>
            </a:r>
          </a:p>
          <a:p>
            <a:pPr lvl="1">
              <a:buFont typeface="Arial" pitchFamily="34" charset="0"/>
              <a:buChar char="•"/>
            </a:pPr>
            <a:r>
              <a:rPr lang="en-US" dirty="0" smtClean="0"/>
              <a:t>John.paul@wyo.gov</a:t>
            </a:r>
          </a:p>
          <a:p>
            <a:pPr lvl="1">
              <a:buFont typeface="Arial" pitchFamily="34" charset="0"/>
              <a:buChar char="•"/>
            </a:pPr>
            <a:r>
              <a:rPr lang="en-US" dirty="0" smtClean="0"/>
              <a:t>307-777-8771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pPr eaLnBrk="1" hangingPunct="1"/>
            <a:r>
              <a:rPr lang="en-US" sz="2800" smtClean="0"/>
              <a:t>Illustration of Computation of a School Achievement Score</a:t>
            </a:r>
          </a:p>
        </p:txBody>
      </p:sp>
      <p:sp>
        <p:nvSpPr>
          <p:cNvPr id="2" name="Slide Number Placeholder 1"/>
          <p:cNvSpPr>
            <a:spLocks noGrp="1"/>
          </p:cNvSpPr>
          <p:nvPr>
            <p:ph type="sldNum" sz="quarter" idx="4294967295"/>
          </p:nvPr>
        </p:nvSpPr>
        <p:spPr>
          <a:xfrm>
            <a:off x="146050" y="6210300"/>
            <a:ext cx="457200" cy="457200"/>
          </a:xfrm>
          <a:prstGeom prst="ellipse">
            <a:avLst/>
          </a:prstGeom>
        </p:spPr>
        <p:txBody>
          <a:bodyPr/>
          <a:lstStyle/>
          <a:p>
            <a:pPr>
              <a:defRPr/>
            </a:pPr>
            <a:fld id="{1A8ECC64-9E97-4D4C-B051-609DE01F06C5}" type="slidenum">
              <a:rPr lang="en-US"/>
              <a:pPr>
                <a:defRPr/>
              </a:pPr>
              <a:t>6</a:t>
            </a:fld>
            <a:endParaRPr lang="en-US"/>
          </a:p>
        </p:txBody>
      </p:sp>
      <p:graphicFrame>
        <p:nvGraphicFramePr>
          <p:cNvPr id="5" name="Content Placeholder 4"/>
          <p:cNvGraphicFramePr>
            <a:graphicFrameLocks noGrp="1"/>
          </p:cNvGraphicFramePr>
          <p:nvPr>
            <p:ph sz="quarter" idx="1"/>
          </p:nvPr>
        </p:nvGraphicFramePr>
        <p:xfrm>
          <a:off x="609600" y="1524002"/>
          <a:ext cx="8229600" cy="3200398"/>
        </p:xfrm>
        <a:graphic>
          <a:graphicData uri="http://schemas.openxmlformats.org/drawingml/2006/table">
            <a:tbl>
              <a:tblPr firstRow="1" bandRow="1">
                <a:tableStyleId>{5C22544A-7EE6-4342-B048-85BDC9FD1C3A}</a:tableStyleId>
              </a:tblPr>
              <a:tblGrid>
                <a:gridCol w="2057400"/>
                <a:gridCol w="2057400"/>
                <a:gridCol w="2057400"/>
                <a:gridCol w="2057400"/>
              </a:tblGrid>
              <a:tr h="1057013">
                <a:tc>
                  <a:txBody>
                    <a:bodyPr/>
                    <a:lstStyle/>
                    <a:p>
                      <a:pPr algn="ctr"/>
                      <a:r>
                        <a:rPr lang="en-US" dirty="0" smtClean="0"/>
                        <a:t>Content</a:t>
                      </a:r>
                      <a:endParaRPr lang="en-US" dirty="0"/>
                    </a:p>
                  </a:txBody>
                  <a:tcPr>
                    <a:solidFill>
                      <a:schemeClr val="accent6">
                        <a:lumMod val="60000"/>
                        <a:lumOff val="40000"/>
                      </a:schemeClr>
                    </a:solidFill>
                  </a:tcPr>
                </a:tc>
                <a:tc>
                  <a:txBody>
                    <a:bodyPr/>
                    <a:lstStyle/>
                    <a:p>
                      <a:pPr algn="ctr"/>
                      <a:r>
                        <a:rPr lang="en-US" dirty="0" smtClean="0"/>
                        <a:t>Count of Tested Scores</a:t>
                      </a:r>
                      <a:endParaRPr lang="en-US" dirty="0"/>
                    </a:p>
                  </a:txBody>
                  <a:tcPr>
                    <a:solidFill>
                      <a:schemeClr val="accent6">
                        <a:lumMod val="60000"/>
                        <a:lumOff val="40000"/>
                      </a:schemeClr>
                    </a:solidFill>
                  </a:tcPr>
                </a:tc>
                <a:tc>
                  <a:txBody>
                    <a:bodyPr/>
                    <a:lstStyle/>
                    <a:p>
                      <a:pPr algn="ctr"/>
                      <a:r>
                        <a:rPr lang="en-US" dirty="0" smtClean="0"/>
                        <a:t>Count of Proficient Scores</a:t>
                      </a:r>
                      <a:endParaRPr lang="en-US" dirty="0"/>
                    </a:p>
                  </a:txBody>
                  <a:tcPr>
                    <a:solidFill>
                      <a:schemeClr val="accent6">
                        <a:lumMod val="60000"/>
                        <a:lumOff val="40000"/>
                      </a:schemeClr>
                    </a:solidFill>
                  </a:tcPr>
                </a:tc>
                <a:tc>
                  <a:txBody>
                    <a:bodyPr/>
                    <a:lstStyle/>
                    <a:p>
                      <a:pPr algn="ctr"/>
                      <a:r>
                        <a:rPr lang="en-US" dirty="0" smtClean="0"/>
                        <a:t>School Achievement Score</a:t>
                      </a:r>
                      <a:endParaRPr lang="en-US" dirty="0"/>
                    </a:p>
                  </a:txBody>
                  <a:tcPr>
                    <a:solidFill>
                      <a:schemeClr val="accent6">
                        <a:lumMod val="60000"/>
                        <a:lumOff val="40000"/>
                      </a:schemeClr>
                    </a:solidFill>
                  </a:tcPr>
                </a:tc>
              </a:tr>
              <a:tr h="428677">
                <a:tc>
                  <a:txBody>
                    <a:bodyPr/>
                    <a:lstStyle/>
                    <a:p>
                      <a:pPr algn="ctr"/>
                      <a:r>
                        <a:rPr lang="en-US" dirty="0" smtClean="0"/>
                        <a:t>Math</a:t>
                      </a:r>
                      <a:endParaRPr lang="en-US" dirty="0"/>
                    </a:p>
                  </a:txBody>
                  <a:tcPr>
                    <a:solidFill>
                      <a:schemeClr val="accent6">
                        <a:lumMod val="60000"/>
                        <a:lumOff val="40000"/>
                      </a:schemeClr>
                    </a:solidFill>
                  </a:tcPr>
                </a:tc>
                <a:tc>
                  <a:txBody>
                    <a:bodyPr/>
                    <a:lstStyle/>
                    <a:p>
                      <a:pPr algn="ctr"/>
                      <a:r>
                        <a:rPr lang="en-US" dirty="0" smtClean="0"/>
                        <a:t>80</a:t>
                      </a:r>
                      <a:endParaRPr lang="en-US" dirty="0"/>
                    </a:p>
                  </a:txBody>
                  <a:tcPr>
                    <a:solidFill>
                      <a:schemeClr val="accent6">
                        <a:lumMod val="60000"/>
                        <a:lumOff val="40000"/>
                      </a:schemeClr>
                    </a:solidFill>
                  </a:tcPr>
                </a:tc>
                <a:tc>
                  <a:txBody>
                    <a:bodyPr/>
                    <a:lstStyle/>
                    <a:p>
                      <a:pPr algn="ctr"/>
                      <a:r>
                        <a:rPr lang="en-US" dirty="0" smtClean="0"/>
                        <a:t>65</a:t>
                      </a:r>
                      <a:endParaRPr lang="en-US" dirty="0"/>
                    </a:p>
                  </a:txBody>
                  <a:tcPr>
                    <a:solidFill>
                      <a:schemeClr val="accent6">
                        <a:lumMod val="60000"/>
                        <a:lumOff val="40000"/>
                      </a:schemeClr>
                    </a:solidFill>
                  </a:tcPr>
                </a:tc>
                <a:tc>
                  <a:txBody>
                    <a:bodyPr/>
                    <a:lstStyle/>
                    <a:p>
                      <a:pPr algn="ctr"/>
                      <a:endParaRPr lang="en-US"/>
                    </a:p>
                  </a:txBody>
                  <a:tcPr>
                    <a:solidFill>
                      <a:schemeClr val="accent6">
                        <a:lumMod val="60000"/>
                        <a:lumOff val="40000"/>
                      </a:schemeClr>
                    </a:solidFill>
                  </a:tcPr>
                </a:tc>
              </a:tr>
              <a:tr h="428677">
                <a:tc>
                  <a:txBody>
                    <a:bodyPr/>
                    <a:lstStyle/>
                    <a:p>
                      <a:pPr algn="ctr"/>
                      <a:r>
                        <a:rPr lang="en-US" dirty="0" smtClean="0"/>
                        <a:t>Reading</a:t>
                      </a:r>
                      <a:endParaRPr lang="en-US" dirty="0"/>
                    </a:p>
                  </a:txBody>
                  <a:tcPr>
                    <a:solidFill>
                      <a:schemeClr val="accent6">
                        <a:lumMod val="60000"/>
                        <a:lumOff val="40000"/>
                      </a:schemeClr>
                    </a:solidFill>
                  </a:tcPr>
                </a:tc>
                <a:tc>
                  <a:txBody>
                    <a:bodyPr/>
                    <a:lstStyle/>
                    <a:p>
                      <a:pPr algn="ctr"/>
                      <a:r>
                        <a:rPr lang="en-US" dirty="0" smtClean="0"/>
                        <a:t>80</a:t>
                      </a:r>
                      <a:endParaRPr lang="en-US" dirty="0"/>
                    </a:p>
                  </a:txBody>
                  <a:tcPr>
                    <a:solidFill>
                      <a:schemeClr val="accent6">
                        <a:lumMod val="60000"/>
                        <a:lumOff val="40000"/>
                      </a:schemeClr>
                    </a:solidFill>
                  </a:tcPr>
                </a:tc>
                <a:tc>
                  <a:txBody>
                    <a:bodyPr/>
                    <a:lstStyle/>
                    <a:p>
                      <a:pPr algn="ctr"/>
                      <a:r>
                        <a:rPr lang="en-US" dirty="0" smtClean="0"/>
                        <a:t>60</a:t>
                      </a:r>
                      <a:endParaRPr lang="en-US" dirty="0"/>
                    </a:p>
                  </a:txBody>
                  <a:tcPr>
                    <a:solidFill>
                      <a:schemeClr val="accent6">
                        <a:lumMod val="60000"/>
                        <a:lumOff val="40000"/>
                      </a:schemeClr>
                    </a:solidFill>
                  </a:tcPr>
                </a:tc>
                <a:tc>
                  <a:txBody>
                    <a:bodyPr/>
                    <a:lstStyle/>
                    <a:p>
                      <a:pPr algn="ctr"/>
                      <a:endParaRPr lang="en-US"/>
                    </a:p>
                  </a:txBody>
                  <a:tcPr>
                    <a:solidFill>
                      <a:schemeClr val="accent6">
                        <a:lumMod val="60000"/>
                        <a:lumOff val="40000"/>
                      </a:schemeClr>
                    </a:solidFill>
                  </a:tcPr>
                </a:tc>
              </a:tr>
              <a:tr h="428677">
                <a:tc>
                  <a:txBody>
                    <a:bodyPr/>
                    <a:lstStyle/>
                    <a:p>
                      <a:pPr algn="ctr"/>
                      <a:r>
                        <a:rPr lang="en-US" dirty="0" smtClean="0"/>
                        <a:t>Writing</a:t>
                      </a:r>
                      <a:endParaRPr lang="en-US" dirty="0"/>
                    </a:p>
                  </a:txBody>
                  <a:tcPr>
                    <a:solidFill>
                      <a:schemeClr val="accent6">
                        <a:lumMod val="60000"/>
                        <a:lumOff val="40000"/>
                      </a:schemeClr>
                    </a:solidFill>
                  </a:tcPr>
                </a:tc>
                <a:tc>
                  <a:txBody>
                    <a:bodyPr/>
                    <a:lstStyle/>
                    <a:p>
                      <a:pPr algn="ctr"/>
                      <a:r>
                        <a:rPr lang="en-US" dirty="0" smtClean="0"/>
                        <a:t>40</a:t>
                      </a:r>
                      <a:endParaRPr lang="en-US" dirty="0"/>
                    </a:p>
                  </a:txBody>
                  <a:tcPr>
                    <a:solidFill>
                      <a:schemeClr val="accent6">
                        <a:lumMod val="60000"/>
                        <a:lumOff val="40000"/>
                      </a:schemeClr>
                    </a:solidFill>
                  </a:tcPr>
                </a:tc>
                <a:tc>
                  <a:txBody>
                    <a:bodyPr/>
                    <a:lstStyle/>
                    <a:p>
                      <a:pPr algn="ctr"/>
                      <a:r>
                        <a:rPr lang="en-US" dirty="0" smtClean="0"/>
                        <a:t>25</a:t>
                      </a:r>
                      <a:endParaRPr lang="en-US" dirty="0"/>
                    </a:p>
                  </a:txBody>
                  <a:tcPr>
                    <a:solidFill>
                      <a:schemeClr val="accent6">
                        <a:lumMod val="60000"/>
                        <a:lumOff val="40000"/>
                      </a:schemeClr>
                    </a:solidFill>
                  </a:tcPr>
                </a:tc>
                <a:tc>
                  <a:txBody>
                    <a:bodyPr/>
                    <a:lstStyle/>
                    <a:p>
                      <a:pPr algn="ctr"/>
                      <a:endParaRPr lang="en-US"/>
                    </a:p>
                  </a:txBody>
                  <a:tcPr>
                    <a:solidFill>
                      <a:schemeClr val="accent6">
                        <a:lumMod val="60000"/>
                        <a:lumOff val="40000"/>
                      </a:schemeClr>
                    </a:solidFill>
                  </a:tcPr>
                </a:tc>
              </a:tr>
              <a:tr h="428677">
                <a:tc>
                  <a:txBody>
                    <a:bodyPr/>
                    <a:lstStyle/>
                    <a:p>
                      <a:pPr algn="ctr"/>
                      <a:r>
                        <a:rPr lang="en-US" dirty="0" smtClean="0"/>
                        <a:t>Science</a:t>
                      </a:r>
                      <a:endParaRPr lang="en-US" dirty="0"/>
                    </a:p>
                  </a:txBody>
                  <a:tcPr>
                    <a:solidFill>
                      <a:schemeClr val="accent6">
                        <a:lumMod val="60000"/>
                        <a:lumOff val="40000"/>
                      </a:schemeClr>
                    </a:solidFill>
                  </a:tcPr>
                </a:tc>
                <a:tc>
                  <a:txBody>
                    <a:bodyPr/>
                    <a:lstStyle/>
                    <a:p>
                      <a:pPr algn="ctr"/>
                      <a:r>
                        <a:rPr lang="en-US" dirty="0" smtClean="0"/>
                        <a:t>20</a:t>
                      </a:r>
                      <a:endParaRPr lang="en-US" dirty="0"/>
                    </a:p>
                  </a:txBody>
                  <a:tcPr>
                    <a:solidFill>
                      <a:schemeClr val="accent6">
                        <a:lumMod val="60000"/>
                        <a:lumOff val="40000"/>
                      </a:schemeClr>
                    </a:solidFill>
                  </a:tcPr>
                </a:tc>
                <a:tc>
                  <a:txBody>
                    <a:bodyPr/>
                    <a:lstStyle/>
                    <a:p>
                      <a:pPr algn="ctr"/>
                      <a:r>
                        <a:rPr lang="en-US" dirty="0" smtClean="0"/>
                        <a:t>12</a:t>
                      </a:r>
                      <a:endParaRPr lang="en-US" dirty="0"/>
                    </a:p>
                  </a:txBody>
                  <a:tcPr>
                    <a:solidFill>
                      <a:schemeClr val="accent6">
                        <a:lumMod val="60000"/>
                        <a:lumOff val="40000"/>
                      </a:schemeClr>
                    </a:solidFill>
                  </a:tcPr>
                </a:tc>
                <a:tc>
                  <a:txBody>
                    <a:bodyPr/>
                    <a:lstStyle/>
                    <a:p>
                      <a:pPr algn="ctr"/>
                      <a:endParaRPr lang="en-US" dirty="0"/>
                    </a:p>
                  </a:txBody>
                  <a:tcPr>
                    <a:solidFill>
                      <a:schemeClr val="accent6">
                        <a:lumMod val="60000"/>
                        <a:lumOff val="40000"/>
                      </a:schemeClr>
                    </a:solidFill>
                  </a:tcPr>
                </a:tc>
              </a:tr>
              <a:tr h="428677">
                <a:tc>
                  <a:txBody>
                    <a:bodyPr/>
                    <a:lstStyle/>
                    <a:p>
                      <a:pPr algn="ctr"/>
                      <a:r>
                        <a:rPr lang="en-US" dirty="0" smtClean="0"/>
                        <a:t>Column Totals</a:t>
                      </a:r>
                      <a:endParaRPr lang="en-US" dirty="0"/>
                    </a:p>
                  </a:txBody>
                  <a:tcPr>
                    <a:solidFill>
                      <a:schemeClr val="accent6">
                        <a:lumMod val="60000"/>
                        <a:lumOff val="40000"/>
                      </a:schemeClr>
                    </a:solidFill>
                  </a:tcPr>
                </a:tc>
                <a:tc>
                  <a:txBody>
                    <a:bodyPr/>
                    <a:lstStyle/>
                    <a:p>
                      <a:pPr algn="ctr"/>
                      <a:r>
                        <a:rPr lang="en-US" dirty="0" smtClean="0"/>
                        <a:t>220</a:t>
                      </a:r>
                      <a:endParaRPr lang="en-US" dirty="0"/>
                    </a:p>
                  </a:txBody>
                  <a:tcPr>
                    <a:solidFill>
                      <a:schemeClr val="accent6">
                        <a:lumMod val="60000"/>
                        <a:lumOff val="40000"/>
                      </a:schemeClr>
                    </a:solidFill>
                  </a:tcPr>
                </a:tc>
                <a:tc>
                  <a:txBody>
                    <a:bodyPr/>
                    <a:lstStyle/>
                    <a:p>
                      <a:pPr algn="ctr"/>
                      <a:r>
                        <a:rPr lang="en-US" dirty="0" smtClean="0"/>
                        <a:t>162</a:t>
                      </a:r>
                      <a:endParaRPr lang="en-US" dirty="0"/>
                    </a:p>
                  </a:txBody>
                  <a:tcPr>
                    <a:solidFill>
                      <a:schemeClr val="accent6">
                        <a:lumMod val="60000"/>
                        <a:lumOff val="40000"/>
                      </a:schemeClr>
                    </a:solidFill>
                  </a:tcPr>
                </a:tc>
                <a:tc>
                  <a:txBody>
                    <a:bodyPr/>
                    <a:lstStyle/>
                    <a:p>
                      <a:pPr algn="ctr"/>
                      <a:r>
                        <a:rPr lang="en-US" dirty="0" smtClean="0"/>
                        <a:t>162/220</a:t>
                      </a:r>
                      <a:r>
                        <a:rPr lang="en-US" baseline="0" dirty="0" smtClean="0"/>
                        <a:t> = 73.6%</a:t>
                      </a:r>
                      <a:endParaRPr lang="en-US" dirty="0"/>
                    </a:p>
                  </a:txBody>
                  <a:tcPr>
                    <a:solidFill>
                      <a:schemeClr val="accent6">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Professional Judgment Panel (PJP)</a:t>
            </a:r>
            <a:endParaRPr lang="en-US" dirty="0"/>
          </a:p>
        </p:txBody>
      </p:sp>
      <p:sp>
        <p:nvSpPr>
          <p:cNvPr id="25603" name="Content Placeholder 2"/>
          <p:cNvSpPr>
            <a:spLocks noGrp="1"/>
          </p:cNvSpPr>
          <p:nvPr>
            <p:ph sz="quarter" idx="1"/>
          </p:nvPr>
        </p:nvSpPr>
        <p:spPr/>
        <p:txBody>
          <a:bodyPr/>
          <a:lstStyle/>
          <a:p>
            <a:pPr eaLnBrk="1" hangingPunct="1"/>
            <a:r>
              <a:rPr lang="en-US" sz="3600" smtClean="0"/>
              <a:t>A representative group of 27 to 30 people </a:t>
            </a:r>
          </a:p>
          <a:p>
            <a:pPr lvl="1" eaLnBrk="1" hangingPunct="1"/>
            <a:r>
              <a:rPr lang="en-US" sz="3600" smtClean="0"/>
              <a:t>Representing groups prescribed by statute</a:t>
            </a:r>
          </a:p>
          <a:p>
            <a:pPr lvl="1" eaLnBrk="1" hangingPunct="1"/>
            <a:r>
              <a:rPr lang="en-US" sz="3600" smtClean="0"/>
              <a:t>Selected by the State Board of Education</a:t>
            </a:r>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6D629948-E190-439F-8080-5EB793D7FA18}"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PJP Major Tasks</a:t>
            </a:r>
          </a:p>
        </p:txBody>
      </p:sp>
      <p:sp>
        <p:nvSpPr>
          <p:cNvPr id="26627" name="Content Placeholder 2"/>
          <p:cNvSpPr>
            <a:spLocks noGrp="1"/>
          </p:cNvSpPr>
          <p:nvPr>
            <p:ph sz="quarter" idx="1"/>
          </p:nvPr>
        </p:nvSpPr>
        <p:spPr/>
        <p:txBody>
          <a:bodyPr/>
          <a:lstStyle/>
          <a:p>
            <a:pPr eaLnBrk="1" hangingPunct="1"/>
            <a:r>
              <a:rPr lang="en-US" sz="3200" dirty="0" smtClean="0"/>
              <a:t>Determined the cut points for school scores on </a:t>
            </a:r>
            <a:r>
              <a:rPr lang="en-US" sz="3200" b="1" i="1" dirty="0" smtClean="0"/>
              <a:t>each indicator </a:t>
            </a:r>
            <a:r>
              <a:rPr lang="en-US" sz="3200" dirty="0" smtClean="0"/>
              <a:t>that determine if schools are:</a:t>
            </a:r>
          </a:p>
          <a:p>
            <a:pPr lvl="1" eaLnBrk="1" hangingPunct="1"/>
            <a:r>
              <a:rPr lang="en-US" sz="3200" dirty="0" smtClean="0"/>
              <a:t>Exceeding Targets</a:t>
            </a:r>
          </a:p>
          <a:p>
            <a:pPr lvl="1" eaLnBrk="1" hangingPunct="1"/>
            <a:r>
              <a:rPr lang="en-US" sz="3200" dirty="0" smtClean="0"/>
              <a:t>Meeting Targets</a:t>
            </a:r>
          </a:p>
          <a:p>
            <a:pPr lvl="1" eaLnBrk="1" hangingPunct="1"/>
            <a:r>
              <a:rPr lang="en-US" sz="3200" dirty="0" smtClean="0"/>
              <a:t>Below Targets</a:t>
            </a:r>
          </a:p>
          <a:p>
            <a:pPr eaLnBrk="1" hangingPunct="1"/>
            <a:endParaRPr lang="en-US" dirty="0" smtClean="0"/>
          </a:p>
        </p:txBody>
      </p:sp>
      <p:sp>
        <p:nvSpPr>
          <p:cNvPr id="4" name="Slide Number Placeholder 3"/>
          <p:cNvSpPr>
            <a:spLocks noGrp="1"/>
          </p:cNvSpPr>
          <p:nvPr>
            <p:ph type="sldNum" sz="quarter" idx="4294967295"/>
          </p:nvPr>
        </p:nvSpPr>
        <p:spPr>
          <a:xfrm>
            <a:off x="146050" y="6210300"/>
            <a:ext cx="457200" cy="457200"/>
          </a:xfrm>
          <a:prstGeom prst="ellipse">
            <a:avLst/>
          </a:prstGeom>
        </p:spPr>
        <p:txBody>
          <a:bodyPr/>
          <a:lstStyle/>
          <a:p>
            <a:pPr>
              <a:defRPr/>
            </a:pPr>
            <a:fld id="{989F001D-C793-434D-8B29-53FCE517D7E1}"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Bands for Achievement with PJP Established Cut Scores</a:t>
            </a:r>
            <a:endParaRPr lang="en-US" dirty="0"/>
          </a:p>
        </p:txBody>
      </p:sp>
      <p:sp>
        <p:nvSpPr>
          <p:cNvPr id="3" name="Content Placeholder 2"/>
          <p:cNvSpPr>
            <a:spLocks noGrp="1"/>
          </p:cNvSpPr>
          <p:nvPr>
            <p:ph idx="1"/>
          </p:nvPr>
        </p:nvSpPr>
        <p:spPr>
          <a:xfrm>
            <a:off x="381000" y="1447800"/>
            <a:ext cx="8229600" cy="4525963"/>
          </a:xfrm>
        </p:spPr>
        <p:txBody>
          <a:bodyPr>
            <a:normAutofit/>
          </a:bodyPr>
          <a:lstStyle/>
          <a:p>
            <a:r>
              <a:rPr lang="en-US" dirty="0" smtClean="0"/>
              <a:t>Grade 3 through 6</a:t>
            </a:r>
          </a:p>
          <a:p>
            <a:pPr lvl="1">
              <a:buFont typeface="Arial" pitchFamily="34" charset="0"/>
              <a:buChar char="•"/>
            </a:pPr>
            <a:r>
              <a:rPr lang="en-US" sz="2400" b="1" dirty="0" smtClean="0">
                <a:solidFill>
                  <a:srgbClr val="FF0000"/>
                </a:solidFill>
              </a:rPr>
              <a:t>Low cut = 75</a:t>
            </a:r>
          </a:p>
          <a:p>
            <a:pPr lvl="1">
              <a:buFont typeface="Arial" pitchFamily="34" charset="0"/>
              <a:buChar char="•"/>
            </a:pPr>
            <a:r>
              <a:rPr lang="en-US" sz="2400" b="1" dirty="0" smtClean="0">
                <a:solidFill>
                  <a:srgbClr val="FF0000"/>
                </a:solidFill>
              </a:rPr>
              <a:t>High cut = 86</a:t>
            </a:r>
          </a:p>
          <a:p>
            <a:r>
              <a:rPr lang="en-US" dirty="0" smtClean="0"/>
              <a:t>Grades 7 and 8</a:t>
            </a:r>
          </a:p>
          <a:p>
            <a:pPr lvl="1">
              <a:buFont typeface="Arial" pitchFamily="34" charset="0"/>
              <a:buChar char="•"/>
            </a:pPr>
            <a:r>
              <a:rPr lang="en-US" sz="2400" b="1" dirty="0" smtClean="0">
                <a:solidFill>
                  <a:srgbClr val="FF0000"/>
                </a:solidFill>
              </a:rPr>
              <a:t>Low cut = 68</a:t>
            </a:r>
          </a:p>
          <a:p>
            <a:pPr lvl="1">
              <a:buFont typeface="Arial" pitchFamily="34" charset="0"/>
              <a:buChar char="•"/>
            </a:pPr>
            <a:r>
              <a:rPr lang="en-US" sz="2400" b="1" dirty="0" smtClean="0">
                <a:solidFill>
                  <a:srgbClr val="FF0000"/>
                </a:solidFill>
              </a:rPr>
              <a:t>High cut = 80</a:t>
            </a:r>
          </a:p>
          <a:p>
            <a:r>
              <a:rPr lang="en-US" dirty="0" smtClean="0"/>
              <a:t>Grade 11*</a:t>
            </a:r>
            <a:r>
              <a:rPr lang="en-US" sz="1200" dirty="0" smtClean="0"/>
              <a:t>See  Oct. 7, 2013, Data Preparation Report by Flicek &amp; Paul</a:t>
            </a:r>
            <a:endParaRPr lang="en-US" dirty="0" smtClean="0"/>
          </a:p>
          <a:p>
            <a:pPr lvl="1">
              <a:buFont typeface="Arial" pitchFamily="34" charset="0"/>
              <a:buChar char="•"/>
            </a:pPr>
            <a:r>
              <a:rPr lang="en-US" sz="2400" b="1" dirty="0" smtClean="0">
                <a:solidFill>
                  <a:srgbClr val="FF0000"/>
                </a:solidFill>
              </a:rPr>
              <a:t>Low cut = 63</a:t>
            </a:r>
          </a:p>
          <a:p>
            <a:pPr lvl="1">
              <a:buFont typeface="Arial" pitchFamily="34" charset="0"/>
              <a:buChar char="•"/>
            </a:pPr>
            <a:r>
              <a:rPr lang="en-US" sz="2400" b="1" dirty="0" smtClean="0">
                <a:solidFill>
                  <a:srgbClr val="FF0000"/>
                </a:solidFill>
              </a:rPr>
              <a:t>High cut = 78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8076</TotalTime>
  <Words>2348</Words>
  <Application>Microsoft Office PowerPoint</Application>
  <PresentationFormat>On-screen Show (4:3)</PresentationFormat>
  <Paragraphs>613</Paragraphs>
  <Slides>50</Slides>
  <Notes>7</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Wyoming School Performance Rating Model Report to: Wyoming State Board of Education</vt:lpstr>
      <vt:lpstr>WAEA School Performance Levels</vt:lpstr>
      <vt:lpstr>Indicators used to  Identify School Performance Level</vt:lpstr>
      <vt:lpstr>Achievement – Grades 3-8</vt:lpstr>
      <vt:lpstr>Achievement – Grade 11</vt:lpstr>
      <vt:lpstr>Illustration of Computation of a School Achievement Score</vt:lpstr>
      <vt:lpstr>Professional Judgment Panel (PJP)</vt:lpstr>
      <vt:lpstr>PJP Major Tasks</vt:lpstr>
      <vt:lpstr>Grade Bands for Achievement with PJP Established Cut Scores</vt:lpstr>
      <vt:lpstr>Data Preparation</vt:lpstr>
      <vt:lpstr>Grade 11 Achievement Cut Scores</vt:lpstr>
      <vt:lpstr>Impact of Corrected Data  andCorrected Cut Scores</vt:lpstr>
      <vt:lpstr>Student Growth – Grades 4-8</vt:lpstr>
      <vt:lpstr>School Growth – Grades 4-8</vt:lpstr>
      <vt:lpstr>Equity – Consolidated Subgroup</vt:lpstr>
      <vt:lpstr>Equity – Grades 4-8</vt:lpstr>
      <vt:lpstr>Equity – Grade 11</vt:lpstr>
      <vt:lpstr>High School Equity 2013</vt:lpstr>
      <vt:lpstr>High School Equity 2013</vt:lpstr>
      <vt:lpstr>Correction</vt:lpstr>
      <vt:lpstr>High School Equity in 2014</vt:lpstr>
      <vt:lpstr>Readiness – Grades 9-12</vt:lpstr>
      <vt:lpstr>ACT Suite – Average Index Score for all Tested Students</vt:lpstr>
      <vt:lpstr>Graduation Index 2013</vt:lpstr>
      <vt:lpstr>Graduation Index 2014</vt:lpstr>
      <vt:lpstr>Grade 9 Credits Earned - 2014</vt:lpstr>
      <vt:lpstr>Hathaway Scholarship Eligibility Index - 2014</vt:lpstr>
      <vt:lpstr>Computation of Total School Readiness Score for 2013 </vt:lpstr>
      <vt:lpstr>Illustration of Computation of Total School Readiness Score for 2014</vt:lpstr>
      <vt:lpstr>Slide 30</vt:lpstr>
      <vt:lpstr>Performance Level Descriptions (For Schools with Grades 3-8)</vt:lpstr>
      <vt:lpstr>Slide 32</vt:lpstr>
      <vt:lpstr>Decision Table for Schools with Two Indicators for Grades 3-8</vt:lpstr>
      <vt:lpstr>Number of Wyoming Schools with Grades 3-8 With Each Pattern (2013) </vt:lpstr>
      <vt:lpstr>Slide 35</vt:lpstr>
      <vt:lpstr>Slide 36</vt:lpstr>
      <vt:lpstr>Performance Level Descriptions (For High Schools)</vt:lpstr>
      <vt:lpstr>Slide 38</vt:lpstr>
      <vt:lpstr>Decision Table for High Schools with Two Indicators</vt:lpstr>
      <vt:lpstr>Number of Wyoming High Schools with Each Pattern (2013) </vt:lpstr>
      <vt:lpstr>Slide 41</vt:lpstr>
      <vt:lpstr>Overall Impact for High Schools (Corrected)</vt:lpstr>
      <vt:lpstr>Participation Rate Impact</vt:lpstr>
      <vt:lpstr>High School Participation Rate</vt:lpstr>
      <vt:lpstr>Participation Rate “Not Met”</vt:lpstr>
      <vt:lpstr>The Result</vt:lpstr>
      <vt:lpstr>Final High School Impact (PJP)</vt:lpstr>
      <vt:lpstr>Final Impact High Schools (Corrected)</vt:lpstr>
      <vt:lpstr>Final Wyoming Result</vt:lpstr>
      <vt:lpstr>Contact Information</vt:lpstr>
    </vt:vector>
  </TitlesOfParts>
  <Company>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Wyoming State Board of Education report to the  Select Committee on Statewide Education Accountability</dc:title>
  <dc:creator>phughe</dc:creator>
  <cp:lastModifiedBy>Michael</cp:lastModifiedBy>
  <cp:revision>143</cp:revision>
  <dcterms:created xsi:type="dcterms:W3CDTF">2012-11-12T16:30:17Z</dcterms:created>
  <dcterms:modified xsi:type="dcterms:W3CDTF">2013-10-08T16:35:09Z</dcterms:modified>
</cp:coreProperties>
</file>