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 id="2147483724" r:id="rId5"/>
    <p:sldMasterId id="2147483726" r:id="rId6"/>
    <p:sldMasterId id="2147483728" r:id="rId7"/>
    <p:sldMasterId id="2147483742" r:id="rId8"/>
  </p:sldMasterIdLst>
  <p:notesMasterIdLst>
    <p:notesMasterId r:id="rId46"/>
  </p:notesMasterIdLst>
  <p:handoutMasterIdLst>
    <p:handoutMasterId r:id="rId47"/>
  </p:handoutMasterIdLst>
  <p:sldIdLst>
    <p:sldId id="256" r:id="rId9"/>
    <p:sldId id="274" r:id="rId10"/>
    <p:sldId id="309" r:id="rId11"/>
    <p:sldId id="275" r:id="rId12"/>
    <p:sldId id="277" r:id="rId13"/>
    <p:sldId id="312" r:id="rId14"/>
    <p:sldId id="286" r:id="rId15"/>
    <p:sldId id="279" r:id="rId16"/>
    <p:sldId id="270" r:id="rId17"/>
    <p:sldId id="310" r:id="rId18"/>
    <p:sldId id="311" r:id="rId19"/>
    <p:sldId id="308" r:id="rId20"/>
    <p:sldId id="287" r:id="rId21"/>
    <p:sldId id="261" r:id="rId22"/>
    <p:sldId id="284" r:id="rId23"/>
    <p:sldId id="283" r:id="rId24"/>
    <p:sldId id="271" r:id="rId25"/>
    <p:sldId id="313" r:id="rId26"/>
    <p:sldId id="314" r:id="rId27"/>
    <p:sldId id="315" r:id="rId28"/>
    <p:sldId id="293" r:id="rId29"/>
    <p:sldId id="294" r:id="rId30"/>
    <p:sldId id="296" r:id="rId31"/>
    <p:sldId id="303" r:id="rId32"/>
    <p:sldId id="304" r:id="rId33"/>
    <p:sldId id="305" r:id="rId34"/>
    <p:sldId id="306" r:id="rId35"/>
    <p:sldId id="297" r:id="rId36"/>
    <p:sldId id="298" r:id="rId37"/>
    <p:sldId id="290" r:id="rId38"/>
    <p:sldId id="302" r:id="rId39"/>
    <p:sldId id="299" r:id="rId40"/>
    <p:sldId id="301" r:id="rId41"/>
    <p:sldId id="317" r:id="rId42"/>
    <p:sldId id="273" r:id="rId43"/>
    <p:sldId id="295" r:id="rId44"/>
    <p:sldId id="276" r:id="rId45"/>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2BC1"/>
    <a:srgbClr val="FF00FF"/>
    <a:srgbClr val="0099FF"/>
    <a:srgbClr val="00FFCC"/>
    <a:srgbClr val="00CC99"/>
    <a:srgbClr val="0066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286" autoAdjust="0"/>
  </p:normalViewPr>
  <p:slideViewPr>
    <p:cSldViewPr snapToGrid="0">
      <p:cViewPr varScale="1">
        <p:scale>
          <a:sx n="102" d="100"/>
          <a:sy n="102" d="100"/>
        </p:scale>
        <p:origin x="-10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AC07D5-A57E-470C-9F98-ED81188B9312}" type="datetimeFigureOut">
              <a:rPr lang="en-US" smtClean="0"/>
              <a:pPr/>
              <a:t>8/25/2014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ADFFCA-CD1F-48A1-969E-FEA78B15D59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B9830D47-2BE1-4C28-BFC1-7559BE3735B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F6A97-14E2-4A7E-BAD7-FFC6E8E23FBF}"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830D47-2BE1-4C28-BFC1-7559BE3735BF}" type="slidenum">
              <a:rPr lang="en-US" smtClean="0"/>
              <a:pPr/>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EEBFD5-B240-4CCA-B9C0-990596FD1E92}" type="slidenum">
              <a:rPr lang="en-US"/>
              <a:pPr/>
              <a:t>35</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B9812E-ED15-476C-B6D9-AFA023531DBC}" type="slidenum">
              <a:rPr lang="en-US"/>
              <a:pPr/>
              <a:t>37</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A87228-B28F-4F6A-99A9-42F3D52040EA}" type="slidenum">
              <a:rPr lang="en-US"/>
              <a:pPr/>
              <a:t>2</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9BF0E-FEEB-4A10-89A0-50CBB8E4B6CA}" type="slidenum">
              <a:rPr lang="en-US"/>
              <a:pPr/>
              <a:t>4</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00DDF9-A11D-49B7-816C-869C375BF586}" type="slidenum">
              <a:rPr lang="en-US"/>
              <a:pPr/>
              <a:t>5</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E30067-892A-438C-8012-EA2569169646}" type="slidenum">
              <a:rPr lang="en-US"/>
              <a:pPr/>
              <a:t>6</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281BD5-B059-431F-8DD1-16D925328AD9}" type="slidenum">
              <a:rPr lang="en-US"/>
              <a:pPr/>
              <a:t>7</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C4C53-BBC7-4824-B1D9-282330E4A6CD}" type="slidenum">
              <a:rPr lang="en-US"/>
              <a:pPr/>
              <a:t>9</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AC2F7-4805-4AE4-AEA4-4B1137E01EA8}" type="slidenum">
              <a:rPr lang="en-US"/>
              <a:pPr/>
              <a:t>14</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2111B7-9A5F-44C0-961B-C534E9F07768}" type="slidenum">
              <a:rPr lang="en-US"/>
              <a:pPr/>
              <a:t>17</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7C9B81F-C347-4BEF-BFDF-29C42F48304A}" type="datetimeFigureOut">
              <a:rPr lang="en-US" smtClean="0"/>
              <a:pPr/>
              <a:t>8/25/2014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7C9B81F-C347-4BEF-BFDF-29C42F48304A}" type="datetimeFigureOut">
              <a:rPr lang="en-US" smtClean="0"/>
              <a:pPr/>
              <a:t>8/25/2014</a:t>
            </a:fld>
            <a:endParaRPr lang="en-US"/>
          </a:p>
        </p:txBody>
      </p:sp>
      <p:sp>
        <p:nvSpPr>
          <p:cNvPr id="27" name="Slide Number Placeholder 26"/>
          <p:cNvSpPr>
            <a:spLocks noGrp="1"/>
          </p:cNvSpPr>
          <p:nvPr>
            <p:ph type="sldNum" sz="quarter" idx="11"/>
          </p:nvPr>
        </p:nvSpPr>
        <p:spPr/>
        <p:txBody>
          <a:bodyPr rtlCol="0"/>
          <a:lstStyle/>
          <a:p>
            <a:fld id="{042AED99-7FB4-404E-8A97-64753DCE42EC}" type="slidenum">
              <a:rPr kumimoji="0" lang="en-US" smtClean="0"/>
              <a:pPr/>
              <a:t>‹#›</a:t>
            </a:fld>
            <a:endParaRPr kumimoji="0" lang="en-US"/>
          </a:p>
        </p:txBody>
      </p:sp>
      <p:sp>
        <p:nvSpPr>
          <p:cNvPr id="28" name="Footer Placeholder 27"/>
          <p:cNvSpPr>
            <a:spLocks noGrp="1"/>
          </p:cNvSpPr>
          <p:nvPr>
            <p:ph type="ftr" sz="quarter" idx="12"/>
          </p:nvPr>
        </p:nvSpPr>
        <p:spPr/>
        <p:txBody>
          <a:bodyPr rtlCol="0"/>
          <a:lstStyle/>
          <a:p>
            <a:endParaRPr kumimoji="0" lang="en-US" dirty="0"/>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7C9B81F-C347-4BEF-BFDF-29C42F48304A}" type="datetimeFigureOut">
              <a:rPr lang="en-US" smtClean="0"/>
              <a:pPr/>
              <a:t>8/25/2014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8/25/2014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4.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15.xml"/><Relationship Id="rId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7"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9"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8/25/2014</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69875" y="0"/>
            <a:ext cx="8874125" cy="3508310"/>
          </a:xfrm>
        </p:spPr>
        <p:txBody>
          <a:bodyPr>
            <a:normAutofit/>
          </a:bodyPr>
          <a:lstStyle/>
          <a:p>
            <a:pPr algn="ctr"/>
            <a:r>
              <a:rPr lang="en-US" sz="4800" dirty="0"/>
              <a:t>Wyoming </a:t>
            </a:r>
            <a:br>
              <a:rPr lang="en-US" sz="4800" dirty="0"/>
            </a:br>
            <a:r>
              <a:rPr lang="en-US" sz="4800" dirty="0"/>
              <a:t>21</a:t>
            </a:r>
            <a:r>
              <a:rPr lang="en-US" sz="4800" baseline="30000" dirty="0"/>
              <a:t>st</a:t>
            </a:r>
            <a:r>
              <a:rPr lang="en-US" sz="4800" dirty="0"/>
              <a:t> Century Community Learning </a:t>
            </a:r>
            <a:r>
              <a:rPr lang="en-US" sz="4800" dirty="0" smtClean="0"/>
              <a:t>Centers</a:t>
            </a:r>
            <a:br>
              <a:rPr lang="en-US" sz="4800" dirty="0" smtClean="0"/>
            </a:br>
            <a:r>
              <a:rPr lang="en-US" sz="4800" dirty="0" smtClean="0"/>
              <a:t>Cohort 10 Application Training</a:t>
            </a:r>
            <a:endParaRPr lang="en-US" sz="4800" dirty="0"/>
          </a:p>
        </p:txBody>
      </p:sp>
      <p:sp>
        <p:nvSpPr>
          <p:cNvPr id="2051" name="Rectangle 3"/>
          <p:cNvSpPr>
            <a:spLocks noGrp="1" noChangeArrowheads="1"/>
          </p:cNvSpPr>
          <p:nvPr>
            <p:ph type="subTitle" idx="1"/>
          </p:nvPr>
        </p:nvSpPr>
        <p:spPr>
          <a:xfrm>
            <a:off x="2884488" y="2828925"/>
            <a:ext cx="5849937" cy="2744788"/>
          </a:xfrm>
        </p:spPr>
        <p:txBody>
          <a:bodyPr/>
          <a:lstStyle/>
          <a:p>
            <a:pPr>
              <a:spcBef>
                <a:spcPct val="0"/>
              </a:spcBef>
            </a:pPr>
            <a:endParaRPr lang="en-US" sz="3200" b="1" dirty="0">
              <a:solidFill>
                <a:srgbClr val="D52BC1"/>
              </a:solidFill>
            </a:endParaRPr>
          </a:p>
          <a:p>
            <a:pPr>
              <a:spcBef>
                <a:spcPct val="0"/>
              </a:spcBef>
            </a:pPr>
            <a:endParaRPr lang="en-US" sz="3200" b="1" dirty="0">
              <a:solidFill>
                <a:srgbClr val="D52BC1"/>
              </a:solidFill>
            </a:endParaRPr>
          </a:p>
          <a:p>
            <a:pPr>
              <a:spcBef>
                <a:spcPct val="0"/>
              </a:spcBef>
            </a:pPr>
            <a:endParaRPr lang="en-US" sz="3200" b="1" dirty="0">
              <a:solidFill>
                <a:srgbClr val="D52BC1"/>
              </a:solidFill>
            </a:endParaRPr>
          </a:p>
          <a:p>
            <a:pPr>
              <a:spcBef>
                <a:spcPct val="0"/>
              </a:spcBef>
            </a:pPr>
            <a:endParaRPr lang="en-US" sz="3200" b="1" dirty="0">
              <a:solidFill>
                <a:srgbClr val="D52BC1"/>
              </a:solidFill>
            </a:endParaRPr>
          </a:p>
          <a:p>
            <a:pPr>
              <a:spcBef>
                <a:spcPct val="0"/>
              </a:spcBef>
            </a:pPr>
            <a:endParaRPr lang="en-US" sz="2800" b="1" i="1" dirty="0">
              <a:solidFill>
                <a:srgbClr val="D52BC1"/>
              </a:solidFill>
            </a:endParaRPr>
          </a:p>
        </p:txBody>
      </p:sp>
      <p:pic>
        <p:nvPicPr>
          <p:cNvPr id="2064" name="Picture 16" descr="WYCCLCACLR"/>
          <p:cNvPicPr>
            <a:picLocks noChangeAspect="1" noChangeArrowheads="1"/>
          </p:cNvPicPr>
          <p:nvPr/>
        </p:nvPicPr>
        <p:blipFill>
          <a:blip r:embed="rId3" cstate="print"/>
          <a:srcRect/>
          <a:stretch>
            <a:fillRect/>
          </a:stretch>
        </p:blipFill>
        <p:spPr bwMode="auto">
          <a:xfrm>
            <a:off x="393336" y="3871913"/>
            <a:ext cx="2986087" cy="2986087"/>
          </a:xfrm>
          <a:prstGeom prst="rect">
            <a:avLst/>
          </a:prstGeom>
          <a:noFill/>
          <a:ln w="9525">
            <a:noFill/>
            <a:miter lim="800000"/>
            <a:headEnd/>
            <a:tailEnd/>
          </a:ln>
        </p:spPr>
      </p:pic>
      <p:sp>
        <p:nvSpPr>
          <p:cNvPr id="2065" name="Text Box 17"/>
          <p:cNvSpPr txBox="1">
            <a:spLocks noChangeArrowheads="1"/>
          </p:cNvSpPr>
          <p:nvPr/>
        </p:nvSpPr>
        <p:spPr bwMode="auto">
          <a:xfrm>
            <a:off x="3886200" y="6170613"/>
            <a:ext cx="5257800" cy="687387"/>
          </a:xfrm>
          <a:prstGeom prst="rect">
            <a:avLst/>
          </a:prstGeom>
          <a:noFill/>
          <a:ln w="28575" algn="ctr">
            <a:noFill/>
            <a:miter lim="800000"/>
            <a:headEnd/>
            <a:tailEnd/>
          </a:ln>
          <a:effectLst/>
        </p:spPr>
        <p:txBody>
          <a:bodyPr>
            <a:spAutoFit/>
          </a:bodyPr>
          <a:lstStyle/>
          <a:p>
            <a:r>
              <a:rPr lang="en-US" sz="1400" b="1">
                <a:solidFill>
                  <a:srgbClr val="006666"/>
                </a:solidFill>
              </a:rPr>
              <a:t>U.S. Department of Education 21st Century Community </a:t>
            </a:r>
          </a:p>
          <a:p>
            <a:r>
              <a:rPr lang="en-US" sz="1400" b="1">
                <a:solidFill>
                  <a:srgbClr val="006666"/>
                </a:solidFill>
              </a:rPr>
              <a:t>Learning Centers (21 CCLC) federal funds.      </a:t>
            </a:r>
          </a:p>
          <a:p>
            <a:r>
              <a:rPr lang="en-US" sz="1400" b="1">
                <a:solidFill>
                  <a:srgbClr val="006666"/>
                </a:solidFill>
              </a:rPr>
              <a:t>CFDA # 84.287C</a:t>
            </a:r>
          </a:p>
        </p:txBody>
      </p:sp>
      <p:sp>
        <p:nvSpPr>
          <p:cNvPr id="6" name="TextBox 5"/>
          <p:cNvSpPr txBox="1"/>
          <p:nvPr/>
        </p:nvSpPr>
        <p:spPr>
          <a:xfrm>
            <a:off x="4049486" y="4348065"/>
            <a:ext cx="4124130" cy="1594283"/>
          </a:xfrm>
          <a:prstGeom prst="rect">
            <a:avLst/>
          </a:prstGeom>
          <a:noFill/>
        </p:spPr>
        <p:txBody>
          <a:bodyPr wrap="square" rtlCol="0">
            <a:spAutoFit/>
          </a:bodyPr>
          <a:lstStyle/>
          <a:p>
            <a:r>
              <a:rPr lang="en-US" sz="3200" b="1" dirty="0" smtClean="0"/>
              <a:t>August 15, 2014</a:t>
            </a:r>
          </a:p>
          <a:p>
            <a:endParaRPr lang="en-US" dirty="0" smtClean="0"/>
          </a:p>
          <a:p>
            <a:r>
              <a:rPr lang="en-US" dirty="0" smtClean="0"/>
              <a:t>WEN Network Broadcast </a:t>
            </a:r>
          </a:p>
          <a:p>
            <a:endParaRPr lang="en-US" dirty="0" smtClean="0"/>
          </a:p>
          <a:p>
            <a:r>
              <a:rPr lang="en-US" dirty="0" smtClean="0"/>
              <a:t>WDE Riverton Office</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Objectives continued</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3100" b="1" dirty="0" smtClean="0">
                <a:latin typeface="Arial" pitchFamily="34" charset="0"/>
                <a:cs typeface="Arial" pitchFamily="34" charset="0"/>
              </a:rPr>
              <a:t>Goal of 21CCLC Grants-</a:t>
            </a:r>
            <a:r>
              <a:rPr lang="en-US" sz="3100" dirty="0" smtClean="0">
                <a:latin typeface="Arial" pitchFamily="34" charset="0"/>
                <a:cs typeface="Arial" pitchFamily="34" charset="0"/>
              </a:rPr>
              <a:t>Improve the academic achievement of students that regularly attend 21CCLC programs</a:t>
            </a:r>
          </a:p>
          <a:p>
            <a:pPr>
              <a:buNone/>
            </a:pPr>
            <a:endParaRPr lang="en-US" sz="2400" dirty="0" smtClean="0">
              <a:latin typeface="Arial" pitchFamily="34" charset="0"/>
              <a:cs typeface="Arial" pitchFamily="34" charset="0"/>
            </a:endParaRPr>
          </a:p>
          <a:p>
            <a:r>
              <a:rPr lang="en-US" sz="3400" b="1" dirty="0" smtClean="0">
                <a:latin typeface="Arial" pitchFamily="34" charset="0"/>
                <a:cs typeface="Arial" pitchFamily="34" charset="0"/>
              </a:rPr>
              <a:t>Typical Objective </a:t>
            </a:r>
            <a:r>
              <a:rPr lang="en-US" sz="3400" dirty="0" smtClean="0">
                <a:latin typeface="Arial" pitchFamily="34" charset="0"/>
                <a:cs typeface="Arial" pitchFamily="34" charset="0"/>
              </a:rPr>
              <a:t>Increase MAP math achievement scores for regular 21CCLC attendees.</a:t>
            </a:r>
          </a:p>
          <a:p>
            <a:r>
              <a:rPr lang="en-US" sz="3400" b="1" dirty="0" smtClean="0">
                <a:latin typeface="Arial" pitchFamily="34" charset="0"/>
                <a:cs typeface="Arial" pitchFamily="34" charset="0"/>
              </a:rPr>
              <a:t>SMART Objectives</a:t>
            </a:r>
          </a:p>
          <a:p>
            <a:pPr>
              <a:buFont typeface="Wingdings" pitchFamily="2" charset="2"/>
              <a:buChar char="v"/>
            </a:pPr>
            <a:r>
              <a:rPr lang="en-US" sz="3400" dirty="0" smtClean="0">
                <a:latin typeface="Arial" pitchFamily="34" charset="0"/>
                <a:cs typeface="Arial" pitchFamily="34" charset="0"/>
              </a:rPr>
              <a:t>The percentage of regular attendees who meet or   exceed their MAP math expected growth will increase 10% by the end of the school year.</a:t>
            </a:r>
          </a:p>
          <a:p>
            <a:pPr>
              <a:buFont typeface="Wingdings" pitchFamily="2" charset="2"/>
              <a:buChar char="v"/>
            </a:pPr>
            <a:r>
              <a:rPr lang="en-US" sz="3400" dirty="0" smtClean="0">
                <a:latin typeface="Arial" pitchFamily="34" charset="0"/>
                <a:cs typeface="Arial" pitchFamily="34" charset="0"/>
              </a:rPr>
              <a:t>By the end of the 2012/2013 school year, 70% of all regularly attending 21st CCLC students in K-3rd grade will demonstrate “benchmark” reading skills as measured on the DIBELS assessment. </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22729" y="2671481"/>
            <a:ext cx="8364071" cy="2474259"/>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5821"/>
            <a:ext cx="8229600" cy="1240971"/>
          </a:xfrm>
        </p:spPr>
        <p:txBody>
          <a:bodyPr>
            <a:normAutofit fontScale="90000"/>
          </a:bodyPr>
          <a:lstStyle/>
          <a:p>
            <a:r>
              <a:rPr lang="en-US" dirty="0" smtClean="0"/>
              <a:t>Afterschool Program Assessment System</a:t>
            </a:r>
            <a:endParaRPr lang="en-US" dirty="0"/>
          </a:p>
        </p:txBody>
      </p:sp>
      <p:sp>
        <p:nvSpPr>
          <p:cNvPr id="3" name="Content Placeholder 2"/>
          <p:cNvSpPr>
            <a:spLocks noGrp="1"/>
          </p:cNvSpPr>
          <p:nvPr>
            <p:ph idx="1"/>
          </p:nvPr>
        </p:nvSpPr>
        <p:spPr>
          <a:xfrm>
            <a:off x="373223" y="1810139"/>
            <a:ext cx="8453535" cy="4764397"/>
          </a:xfrm>
        </p:spPr>
        <p:txBody>
          <a:bodyPr>
            <a:normAutofit fontScale="92500"/>
          </a:bodyPr>
          <a:lstStyle/>
          <a:p>
            <a:r>
              <a:rPr lang="en-US" dirty="0" smtClean="0"/>
              <a:t>Continuous Improvement process for all 21CCLC </a:t>
            </a:r>
            <a:r>
              <a:rPr lang="en-US" dirty="0" err="1" smtClean="0"/>
              <a:t>subgrantees</a:t>
            </a:r>
            <a:r>
              <a:rPr lang="en-US" dirty="0" smtClean="0"/>
              <a:t>. In budget under Program Quality Evaluation</a:t>
            </a:r>
          </a:p>
          <a:p>
            <a:r>
              <a:rPr lang="en-US" dirty="0" smtClean="0"/>
              <a:t>Year 1 –Budget for professional development and PD stipends for time with staff. Full implementation in Year 2</a:t>
            </a:r>
          </a:p>
          <a:p>
            <a:r>
              <a:rPr lang="en-US" dirty="0" smtClean="0"/>
              <a:t>Continuing Subgrantees- Attended Summer training and will use APT-O, SAYO-S and SAYO-Y (SAYO-T is optional at this point). Budget $1500 for each report (choose: individual by center or grouped)</a:t>
            </a:r>
          </a:p>
          <a:p>
            <a:r>
              <a:rPr lang="en-US" dirty="0" smtClean="0"/>
              <a:t>Focus on </a:t>
            </a:r>
            <a:r>
              <a:rPr lang="en-US" b="1" dirty="0" smtClean="0"/>
              <a:t>Engagement in Learning</a:t>
            </a:r>
            <a:endParaRPr lang="en-US" b="1"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Requirement</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solidFill>
                  <a:schemeClr val="accent4">
                    <a:lumMod val="75000"/>
                  </a:schemeClr>
                </a:solidFill>
                <a:latin typeface="Arial" pitchFamily="34" charset="0"/>
                <a:cs typeface="Arial" pitchFamily="34" charset="0"/>
              </a:rPr>
              <a:t>Each non-LEA applicant must actively collaborate with the LEAs and school(s) from which participating students attend to develop and implement the proposed program. </a:t>
            </a:r>
          </a:p>
          <a:p>
            <a:pPr>
              <a:buFont typeface="Arial" pitchFamily="34" charset="0"/>
              <a:buChar char="•"/>
            </a:pPr>
            <a:r>
              <a:rPr lang="en-US" dirty="0" smtClean="0">
                <a:solidFill>
                  <a:schemeClr val="accent4">
                    <a:lumMod val="75000"/>
                  </a:schemeClr>
                </a:solidFill>
                <a:latin typeface="Arial" pitchFamily="34" charset="0"/>
                <a:cs typeface="Arial" pitchFamily="34" charset="0"/>
              </a:rPr>
              <a:t>Evidence of the collaboration must be illustrated through meeting documentation that includes references to shared vision building, planned results or outcomes, mutually identified goals, intervention strategies, and activities. </a:t>
            </a:r>
          </a:p>
          <a:p>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a:xfrm>
            <a:off x="1466383" y="567017"/>
            <a:ext cx="7010400" cy="1308435"/>
          </a:xfrm>
        </p:spPr>
        <p:txBody>
          <a:bodyPr>
            <a:normAutofit fontScale="90000"/>
          </a:bodyPr>
          <a:lstStyle/>
          <a:p>
            <a:pPr algn="ctr"/>
            <a:r>
              <a:rPr lang="en-US" sz="4800" dirty="0" smtClean="0">
                <a:latin typeface="Georgia" pitchFamily="18" charset="0"/>
              </a:rPr>
              <a:t>Serving Eligible Districts/Schools</a:t>
            </a:r>
            <a:endParaRPr lang="en-US" sz="4800" dirty="0">
              <a:latin typeface="Georgia" pitchFamily="18" charset="0"/>
            </a:endParaRPr>
          </a:p>
        </p:txBody>
      </p:sp>
      <p:sp>
        <p:nvSpPr>
          <p:cNvPr id="7176" name="Rectangle 8"/>
          <p:cNvSpPr>
            <a:spLocks noGrp="1" noChangeArrowheads="1"/>
          </p:cNvSpPr>
          <p:nvPr>
            <p:ph idx="1"/>
          </p:nvPr>
        </p:nvSpPr>
        <p:spPr>
          <a:xfrm>
            <a:off x="403412" y="1940767"/>
            <a:ext cx="8207188" cy="4026646"/>
          </a:xfrm>
        </p:spPr>
        <p:txBody>
          <a:bodyPr>
            <a:normAutofit/>
          </a:bodyPr>
          <a:lstStyle/>
          <a:p>
            <a:r>
              <a:rPr lang="en-US" sz="2800" dirty="0" smtClean="0">
                <a:solidFill>
                  <a:schemeClr val="accent4">
                    <a:lumMod val="75000"/>
                  </a:schemeClr>
                </a:solidFill>
                <a:latin typeface="Georgia" pitchFamily="18" charset="0"/>
                <a:cs typeface="Arial" pitchFamily="34" charset="0"/>
              </a:rPr>
              <a:t>To meet high poverty requirement in the statute, each school served </a:t>
            </a:r>
            <a:r>
              <a:rPr lang="en-US" sz="2800" u="sng" dirty="0" smtClean="0">
                <a:solidFill>
                  <a:schemeClr val="accent4">
                    <a:lumMod val="75000"/>
                  </a:schemeClr>
                </a:solidFill>
                <a:latin typeface="Georgia" pitchFamily="18" charset="0"/>
                <a:cs typeface="Arial" pitchFamily="34" charset="0"/>
              </a:rPr>
              <a:t>must</a:t>
            </a:r>
            <a:r>
              <a:rPr lang="en-US" sz="2800" dirty="0" smtClean="0">
                <a:solidFill>
                  <a:schemeClr val="accent4">
                    <a:lumMod val="75000"/>
                  </a:schemeClr>
                </a:solidFill>
                <a:latin typeface="Georgia" pitchFamily="18" charset="0"/>
                <a:cs typeface="Arial" pitchFamily="34" charset="0"/>
              </a:rPr>
              <a:t> be at or above 25% F&amp;R lunch.</a:t>
            </a:r>
          </a:p>
          <a:p>
            <a:endParaRPr lang="en-US" sz="2800" dirty="0" smtClean="0">
              <a:solidFill>
                <a:schemeClr val="accent4">
                  <a:lumMod val="75000"/>
                </a:schemeClr>
              </a:solidFill>
              <a:latin typeface="Georgia" pitchFamily="18" charset="0"/>
              <a:cs typeface="Arial" pitchFamily="34" charset="0"/>
            </a:endParaRPr>
          </a:p>
          <a:p>
            <a:r>
              <a:rPr lang="en-US" sz="2800" dirty="0" smtClean="0">
                <a:solidFill>
                  <a:schemeClr val="accent4">
                    <a:lumMod val="75000"/>
                  </a:schemeClr>
                </a:solidFill>
                <a:latin typeface="Georgia" pitchFamily="18" charset="0"/>
                <a:cs typeface="Arial" pitchFamily="34" charset="0"/>
              </a:rPr>
              <a:t>To obtain Absolute Priority points- 51% of all centers/schools served must be </a:t>
            </a:r>
            <a:r>
              <a:rPr lang="en-US" sz="2800" dirty="0" err="1" smtClean="0">
                <a:solidFill>
                  <a:schemeClr val="accent4">
                    <a:lumMod val="75000"/>
                  </a:schemeClr>
                </a:solidFill>
                <a:latin typeface="Georgia" pitchFamily="18" charset="0"/>
                <a:cs typeface="Arial" pitchFamily="34" charset="0"/>
              </a:rPr>
              <a:t>schoolwide</a:t>
            </a:r>
            <a:r>
              <a:rPr lang="en-US" sz="2800" dirty="0" smtClean="0">
                <a:solidFill>
                  <a:schemeClr val="accent4">
                    <a:lumMod val="75000"/>
                  </a:schemeClr>
                </a:solidFill>
                <a:latin typeface="Georgia" pitchFamily="18" charset="0"/>
                <a:cs typeface="Arial" pitchFamily="34" charset="0"/>
              </a:rPr>
              <a:t> Title I or 40% eligible for F&amp;R lunch. (10pts). Schools In Need of Improvement Sec 1116 (5pts).</a:t>
            </a:r>
          </a:p>
          <a:p>
            <a:pPr>
              <a:buNone/>
            </a:pPr>
            <a:endParaRPr lang="en-US" dirty="0" smtClean="0">
              <a:solidFill>
                <a:schemeClr val="accent4">
                  <a:lumMod val="75000"/>
                </a:schemeClr>
              </a:solidFill>
            </a:endParaRPr>
          </a:p>
          <a:p>
            <a:pPr>
              <a:buNone/>
            </a:pPr>
            <a:endParaRPr lang="en-US" dirty="0">
              <a:solidFill>
                <a:schemeClr val="accent4">
                  <a:lumMod val="75000"/>
                </a:schemeClr>
              </a:solidFill>
            </a:endParaRPr>
          </a:p>
          <a:p>
            <a:pPr>
              <a:buFontTx/>
              <a:buNone/>
            </a:pPr>
            <a:endParaRPr lang="en-US" dirty="0"/>
          </a:p>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48912"/>
            <a:ext cx="8229600" cy="795803"/>
          </a:xfrm>
        </p:spPr>
        <p:txBody>
          <a:bodyPr>
            <a:normAutofit/>
          </a:bodyPr>
          <a:lstStyle/>
          <a:p>
            <a:r>
              <a:rPr lang="en-US" dirty="0" smtClean="0"/>
              <a:t>Application Sections </a:t>
            </a:r>
            <a:endParaRPr lang="en-US" dirty="0"/>
          </a:p>
        </p:txBody>
      </p:sp>
      <p:sp>
        <p:nvSpPr>
          <p:cNvPr id="3" name="Content Placeholder 2"/>
          <p:cNvSpPr>
            <a:spLocks noGrp="1"/>
          </p:cNvSpPr>
          <p:nvPr>
            <p:ph idx="1"/>
          </p:nvPr>
        </p:nvSpPr>
        <p:spPr>
          <a:xfrm>
            <a:off x="457200" y="1677881"/>
            <a:ext cx="8229600" cy="4953738"/>
          </a:xfrm>
        </p:spPr>
        <p:txBody>
          <a:bodyPr>
            <a:normAutofit/>
          </a:bodyPr>
          <a:lstStyle/>
          <a:p>
            <a:r>
              <a:rPr lang="en-US" sz="2800" dirty="0" smtClean="0">
                <a:latin typeface="Arial" pitchFamily="34" charset="0"/>
                <a:cs typeface="Arial" pitchFamily="34" charset="0"/>
              </a:rPr>
              <a:t>Contact Information (2 pts)-pg 23</a:t>
            </a:r>
          </a:p>
          <a:p>
            <a:r>
              <a:rPr lang="en-US" sz="2800" dirty="0" smtClean="0">
                <a:latin typeface="Arial" pitchFamily="34" charset="0"/>
                <a:cs typeface="Arial" pitchFamily="34" charset="0"/>
              </a:rPr>
              <a:t>Applicant Information &amp; Competitive Priorities(12 pts)-pg 24</a:t>
            </a:r>
          </a:p>
          <a:p>
            <a:r>
              <a:rPr lang="en-US" sz="2800" dirty="0" smtClean="0">
                <a:latin typeface="Arial" pitchFamily="34" charset="0"/>
                <a:cs typeface="Arial" pitchFamily="34" charset="0"/>
              </a:rPr>
              <a:t>Capacity (9 pts)-pg 25</a:t>
            </a:r>
          </a:p>
          <a:p>
            <a:r>
              <a:rPr lang="en-US" sz="2800" dirty="0" smtClean="0">
                <a:latin typeface="Arial" pitchFamily="34" charset="0"/>
                <a:cs typeface="Arial" pitchFamily="34" charset="0"/>
              </a:rPr>
              <a:t>Populations &amp; Needs Assessment (15 pts)-pg 26</a:t>
            </a:r>
          </a:p>
          <a:p>
            <a:r>
              <a:rPr lang="en-US" sz="2800" dirty="0" smtClean="0">
                <a:latin typeface="Arial" pitchFamily="34" charset="0"/>
                <a:cs typeface="Arial" pitchFamily="34" charset="0"/>
              </a:rPr>
              <a:t>Center Information (6 pts)-pg 26</a:t>
            </a:r>
          </a:p>
          <a:p>
            <a:r>
              <a:rPr lang="en-US" sz="2800" dirty="0" smtClean="0">
                <a:latin typeface="Arial" pitchFamily="34" charset="0"/>
                <a:cs typeface="Arial" pitchFamily="34" charset="0"/>
              </a:rPr>
              <a:t>Typical Program Operations (25 pts)-pg 27</a:t>
            </a:r>
          </a:p>
          <a:p>
            <a:r>
              <a:rPr lang="en-US" sz="2800" dirty="0" smtClean="0">
                <a:latin typeface="Arial" pitchFamily="34" charset="0"/>
                <a:cs typeface="Arial" pitchFamily="34" charset="0"/>
              </a:rPr>
              <a:t>Program Objectives/Strategies/Action Plans (30pts)-pg 28</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11648"/>
          </a:xfrm>
        </p:spPr>
        <p:txBody>
          <a:bodyPr/>
          <a:lstStyle/>
          <a:p>
            <a:r>
              <a:rPr lang="en-US" dirty="0" smtClean="0"/>
              <a:t>Application Sections continued</a:t>
            </a:r>
            <a:endParaRPr lang="en-US" dirty="0"/>
          </a:p>
        </p:txBody>
      </p:sp>
      <p:sp>
        <p:nvSpPr>
          <p:cNvPr id="3" name="Content Placeholder 2"/>
          <p:cNvSpPr>
            <a:spLocks noGrp="1"/>
          </p:cNvSpPr>
          <p:nvPr>
            <p:ph idx="1"/>
          </p:nvPr>
        </p:nvSpPr>
        <p:spPr>
          <a:xfrm>
            <a:off x="457200" y="1651247"/>
            <a:ext cx="8229600" cy="4900473"/>
          </a:xfrm>
        </p:spPr>
        <p:txBody>
          <a:bodyPr>
            <a:normAutofit/>
          </a:bodyPr>
          <a:lstStyle/>
          <a:p>
            <a:r>
              <a:rPr lang="en-US" sz="2800" dirty="0" smtClean="0">
                <a:latin typeface="Arial" pitchFamily="34" charset="0"/>
                <a:cs typeface="Arial" pitchFamily="34" charset="0"/>
              </a:rPr>
              <a:t>Program Abstract (12 pts)-pg 28</a:t>
            </a:r>
          </a:p>
          <a:p>
            <a:r>
              <a:rPr lang="en-US" sz="2800" dirty="0" smtClean="0">
                <a:latin typeface="Arial" pitchFamily="34" charset="0"/>
                <a:cs typeface="Arial" pitchFamily="34" charset="0"/>
              </a:rPr>
              <a:t>Timeline (10 pts)-pg 29</a:t>
            </a:r>
          </a:p>
          <a:p>
            <a:r>
              <a:rPr lang="en-US" sz="2800" dirty="0" smtClean="0">
                <a:latin typeface="Arial" pitchFamily="34" charset="0"/>
                <a:cs typeface="Arial" pitchFamily="34" charset="0"/>
              </a:rPr>
              <a:t>Professional Development (12 pts)- pg 29</a:t>
            </a:r>
          </a:p>
          <a:p>
            <a:r>
              <a:rPr lang="en-US" sz="2800" dirty="0" smtClean="0">
                <a:latin typeface="Arial" pitchFamily="34" charset="0"/>
                <a:cs typeface="Arial" pitchFamily="34" charset="0"/>
              </a:rPr>
              <a:t>Continuous Improvement and Evaluation (25 pts)- pg 29</a:t>
            </a:r>
          </a:p>
          <a:p>
            <a:r>
              <a:rPr lang="en-US" sz="2800" dirty="0" smtClean="0">
                <a:latin typeface="Arial" pitchFamily="34" charset="0"/>
                <a:cs typeface="Arial" pitchFamily="34" charset="0"/>
              </a:rPr>
              <a:t>Partnerships (15 pts)-pg 29</a:t>
            </a:r>
          </a:p>
          <a:p>
            <a:r>
              <a:rPr lang="en-US" sz="2800" dirty="0" smtClean="0">
                <a:latin typeface="Arial" pitchFamily="34" charset="0"/>
                <a:cs typeface="Arial" pitchFamily="34" charset="0"/>
              </a:rPr>
              <a:t>Sustainability (6 pts)-pg 29</a:t>
            </a:r>
          </a:p>
          <a:p>
            <a:r>
              <a:rPr lang="en-US" sz="2800" dirty="0" smtClean="0">
                <a:latin typeface="Arial" pitchFamily="34" charset="0"/>
                <a:cs typeface="Arial" pitchFamily="34" charset="0"/>
              </a:rPr>
              <a:t>Program Budget (5 pts) and Budget Narrative (25 pts)-pg 30</a:t>
            </a:r>
            <a:endParaRPr lang="en-US" sz="28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ctr"/>
            <a:r>
              <a:rPr lang="en-US" sz="4400" dirty="0" smtClean="0"/>
              <a:t> Scientifically-Based Research</a:t>
            </a:r>
            <a:endParaRPr lang="en-US" sz="4400" dirty="0"/>
          </a:p>
        </p:txBody>
      </p:sp>
      <p:sp>
        <p:nvSpPr>
          <p:cNvPr id="117763" name="Rectangle 3"/>
          <p:cNvSpPr>
            <a:spLocks noGrp="1" noChangeArrowheads="1"/>
          </p:cNvSpPr>
          <p:nvPr>
            <p:ph idx="1"/>
          </p:nvPr>
        </p:nvSpPr>
        <p:spPr/>
        <p:txBody>
          <a:bodyPr>
            <a:normAutofit fontScale="92500" lnSpcReduction="10000"/>
          </a:bodyPr>
          <a:lstStyle/>
          <a:p>
            <a:r>
              <a:rPr lang="en-US" sz="3600" dirty="0" smtClean="0">
                <a:latin typeface="Arial" pitchFamily="34" charset="0"/>
                <a:cs typeface="Arial" pitchFamily="34" charset="0"/>
              </a:rPr>
              <a:t>The authorizing statute provides principles of effectiveness (see page 11) to guide applicants in successfully identifying and implementing programs and activities that can directly enhance student learning, one of which includes activities based on scientific research. As defined in Title IX of ESEA, scientifically-based research: </a:t>
            </a:r>
            <a:endParaRPr lang="en-US" sz="3200" dirty="0">
              <a:solidFill>
                <a:srgbClr val="D52BC1"/>
              </a:solidFill>
              <a:latin typeface="Arial" pitchFamily="34" charset="0"/>
              <a:cs typeface="Arial" pitchFamily="34" charset="0"/>
            </a:endParaRPr>
          </a:p>
          <a:p>
            <a:pPr>
              <a:lnSpc>
                <a:spcPct val="90000"/>
              </a:lnSpc>
            </a:pPr>
            <a:endParaRPr lang="en-US" dirty="0">
              <a:solidFill>
                <a:srgbClr val="FF00FF"/>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Engagement</a:t>
            </a:r>
            <a:endParaRPr lang="en-US" dirty="0"/>
          </a:p>
        </p:txBody>
      </p:sp>
      <p:sp>
        <p:nvSpPr>
          <p:cNvPr id="3" name="Content Placeholder 2"/>
          <p:cNvSpPr>
            <a:spLocks noGrp="1"/>
          </p:cNvSpPr>
          <p:nvPr>
            <p:ph idx="1"/>
          </p:nvPr>
        </p:nvSpPr>
        <p:spPr/>
        <p:txBody>
          <a:bodyPr/>
          <a:lstStyle/>
          <a:p>
            <a:r>
              <a:rPr lang="en-US" dirty="0" smtClean="0"/>
              <a:t>Make it prominent-know the data</a:t>
            </a:r>
          </a:p>
          <a:p>
            <a:r>
              <a:rPr lang="en-US" dirty="0" smtClean="0"/>
              <a:t>Be innovative</a:t>
            </a:r>
          </a:p>
          <a:p>
            <a:r>
              <a:rPr lang="en-US" dirty="0" smtClean="0"/>
              <a:t>Utilize 21CCLC tools such as You 4 Youth</a:t>
            </a:r>
          </a:p>
          <a:p>
            <a:pPr>
              <a:buNone/>
            </a:pP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9755"/>
            <a:ext cx="8229600" cy="1110343"/>
          </a:xfrm>
        </p:spPr>
        <p:txBody>
          <a:bodyPr/>
          <a:lstStyle/>
          <a:p>
            <a:r>
              <a:rPr lang="en-US" dirty="0" smtClean="0"/>
              <a:t>Students with Special Needs</a:t>
            </a:r>
            <a:endParaRPr lang="en-US" dirty="0"/>
          </a:p>
        </p:txBody>
      </p:sp>
      <p:sp>
        <p:nvSpPr>
          <p:cNvPr id="3" name="Content Placeholder 2"/>
          <p:cNvSpPr>
            <a:spLocks noGrp="1"/>
          </p:cNvSpPr>
          <p:nvPr>
            <p:ph idx="1"/>
          </p:nvPr>
        </p:nvSpPr>
        <p:spPr>
          <a:xfrm>
            <a:off x="457200" y="1856792"/>
            <a:ext cx="8229600" cy="4717744"/>
          </a:xfrm>
        </p:spPr>
        <p:txBody>
          <a:bodyPr/>
          <a:lstStyle/>
          <a:p>
            <a:r>
              <a:rPr lang="en-US" dirty="0" smtClean="0"/>
              <a:t>Be clear about how you will address barriers- “Everyone is welcome…” is a nice sentiment, but how will you act on your organization's beliefs.</a:t>
            </a:r>
          </a:p>
          <a:p>
            <a:r>
              <a:rPr lang="en-US" dirty="0" smtClean="0"/>
              <a:t>Collaboration-Collaboration-Collaboration</a:t>
            </a:r>
          </a:p>
          <a:p>
            <a:r>
              <a:rPr lang="en-US" dirty="0" smtClean="0"/>
              <a:t>ELL- Address Cultural Relevance and Community Needs</a:t>
            </a:r>
          </a:p>
          <a:p>
            <a:r>
              <a:rPr lang="en-US" dirty="0" smtClean="0"/>
              <a:t>Social/Emotional Learning for all-compassion and acceptance</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597160"/>
            <a:ext cx="8229600" cy="873832"/>
          </a:xfrm>
        </p:spPr>
        <p:txBody>
          <a:bodyPr>
            <a:normAutofit/>
          </a:bodyPr>
          <a:lstStyle/>
          <a:p>
            <a:pPr algn="ctr"/>
            <a:r>
              <a:rPr lang="en-US" sz="4800" dirty="0" smtClean="0"/>
              <a:t>What Do Readers Look For</a:t>
            </a:r>
            <a:endParaRPr lang="en-US" sz="4800" dirty="0"/>
          </a:p>
        </p:txBody>
      </p:sp>
      <p:sp>
        <p:nvSpPr>
          <p:cNvPr id="124933" name="Rectangle 5"/>
          <p:cNvSpPr>
            <a:spLocks noChangeArrowheads="1"/>
          </p:cNvSpPr>
          <p:nvPr/>
        </p:nvSpPr>
        <p:spPr bwMode="auto">
          <a:xfrm>
            <a:off x="695739" y="1399593"/>
            <a:ext cx="7943436" cy="5133713"/>
          </a:xfrm>
          <a:prstGeom prst="rect">
            <a:avLst/>
          </a:prstGeom>
          <a:noFill/>
          <a:ln w="28575" algn="ctr">
            <a:noFill/>
            <a:miter lim="800000"/>
            <a:headEnd/>
            <a:tailEnd/>
          </a:ln>
          <a:effectLst/>
        </p:spPr>
        <p:txBody>
          <a:bodyPr wrap="square">
            <a:spAutoFit/>
          </a:bodyPr>
          <a:lstStyle/>
          <a:p>
            <a:pPr>
              <a:lnSpc>
                <a:spcPct val="90000"/>
              </a:lnSpc>
              <a:buClr>
                <a:schemeClr val="hlink"/>
              </a:buClr>
              <a:buFont typeface="Wingdings" pitchFamily="2" charset="2"/>
              <a:buChar char="Ø"/>
            </a:pPr>
            <a:r>
              <a:rPr lang="en-US" sz="3600" dirty="0" smtClean="0">
                <a:solidFill>
                  <a:schemeClr val="accent4">
                    <a:lumMod val="75000"/>
                  </a:schemeClr>
                </a:solidFill>
              </a:rPr>
              <a:t>Follow the Rubric</a:t>
            </a:r>
          </a:p>
          <a:p>
            <a:pPr>
              <a:lnSpc>
                <a:spcPct val="90000"/>
              </a:lnSpc>
              <a:buClr>
                <a:schemeClr val="hlink"/>
              </a:buClr>
              <a:buFont typeface="Wingdings" pitchFamily="2" charset="2"/>
              <a:buChar char="Ø"/>
            </a:pPr>
            <a:r>
              <a:rPr lang="en-US" sz="3600" dirty="0" smtClean="0">
                <a:solidFill>
                  <a:schemeClr val="accent4">
                    <a:lumMod val="75000"/>
                  </a:schemeClr>
                </a:solidFill>
              </a:rPr>
              <a:t>Evidence that you understand 21</a:t>
            </a:r>
            <a:r>
              <a:rPr lang="en-US" sz="3600" baseline="30000" dirty="0" smtClean="0">
                <a:solidFill>
                  <a:schemeClr val="accent4">
                    <a:lumMod val="75000"/>
                  </a:schemeClr>
                </a:solidFill>
              </a:rPr>
              <a:t>st</a:t>
            </a:r>
            <a:r>
              <a:rPr lang="en-US" sz="3600" dirty="0" smtClean="0">
                <a:solidFill>
                  <a:schemeClr val="accent4">
                    <a:lumMod val="75000"/>
                  </a:schemeClr>
                </a:solidFill>
              </a:rPr>
              <a:t> CCLC as a program</a:t>
            </a:r>
          </a:p>
          <a:p>
            <a:pPr>
              <a:lnSpc>
                <a:spcPct val="90000"/>
              </a:lnSpc>
              <a:buClr>
                <a:schemeClr val="hlink"/>
              </a:buClr>
              <a:buFont typeface="Wingdings" pitchFamily="2" charset="2"/>
              <a:buChar char="Ø"/>
            </a:pPr>
            <a:r>
              <a:rPr lang="en-US" sz="3600" dirty="0" smtClean="0">
                <a:solidFill>
                  <a:schemeClr val="accent4">
                    <a:lumMod val="75000"/>
                  </a:schemeClr>
                </a:solidFill>
              </a:rPr>
              <a:t>Make it SMART-</a:t>
            </a:r>
            <a:r>
              <a:rPr lang="en-US" sz="3600" u="sng" dirty="0" smtClean="0">
                <a:solidFill>
                  <a:schemeClr val="accent4">
                    <a:lumMod val="75000"/>
                  </a:schemeClr>
                </a:solidFill>
              </a:rPr>
              <a:t>S</a:t>
            </a:r>
            <a:r>
              <a:rPr lang="en-US" sz="3600" dirty="0" smtClean="0">
                <a:solidFill>
                  <a:schemeClr val="accent4">
                    <a:lumMod val="75000"/>
                  </a:schemeClr>
                </a:solidFill>
              </a:rPr>
              <a:t>pecific, </a:t>
            </a:r>
            <a:r>
              <a:rPr lang="en-US" sz="3600" u="sng" dirty="0" smtClean="0">
                <a:solidFill>
                  <a:schemeClr val="accent4">
                    <a:lumMod val="75000"/>
                  </a:schemeClr>
                </a:solidFill>
              </a:rPr>
              <a:t>M</a:t>
            </a:r>
            <a:r>
              <a:rPr lang="en-US" sz="3600" dirty="0" smtClean="0">
                <a:solidFill>
                  <a:schemeClr val="accent4">
                    <a:lumMod val="75000"/>
                  </a:schemeClr>
                </a:solidFill>
              </a:rPr>
              <a:t>easureable, </a:t>
            </a:r>
            <a:r>
              <a:rPr lang="en-US" sz="3600" u="sng" dirty="0" smtClean="0">
                <a:solidFill>
                  <a:schemeClr val="accent4">
                    <a:lumMod val="75000"/>
                  </a:schemeClr>
                </a:solidFill>
              </a:rPr>
              <a:t>A</a:t>
            </a:r>
            <a:r>
              <a:rPr lang="en-US" sz="3600" dirty="0" smtClean="0">
                <a:solidFill>
                  <a:schemeClr val="accent4">
                    <a:lumMod val="75000"/>
                  </a:schemeClr>
                </a:solidFill>
              </a:rPr>
              <a:t>ttainable, </a:t>
            </a:r>
            <a:r>
              <a:rPr lang="en-US" sz="3600" u="sng" dirty="0" smtClean="0">
                <a:solidFill>
                  <a:schemeClr val="accent4">
                    <a:lumMod val="75000"/>
                  </a:schemeClr>
                </a:solidFill>
              </a:rPr>
              <a:t>R</a:t>
            </a:r>
            <a:r>
              <a:rPr lang="en-US" sz="3600" dirty="0" smtClean="0">
                <a:solidFill>
                  <a:schemeClr val="accent4">
                    <a:lumMod val="75000"/>
                  </a:schemeClr>
                </a:solidFill>
              </a:rPr>
              <a:t>elevant, </a:t>
            </a:r>
            <a:r>
              <a:rPr lang="en-US" sz="3600" u="sng" dirty="0" err="1" smtClean="0">
                <a:solidFill>
                  <a:schemeClr val="accent4">
                    <a:lumMod val="75000"/>
                  </a:schemeClr>
                </a:solidFill>
              </a:rPr>
              <a:t>T</a:t>
            </a:r>
            <a:r>
              <a:rPr lang="en-US" sz="3600" dirty="0" err="1" smtClean="0">
                <a:solidFill>
                  <a:schemeClr val="accent4">
                    <a:lumMod val="75000"/>
                  </a:schemeClr>
                </a:solidFill>
              </a:rPr>
              <a:t>imebound</a:t>
            </a:r>
            <a:endParaRPr lang="en-US" sz="3600" dirty="0" smtClean="0">
              <a:solidFill>
                <a:schemeClr val="accent4">
                  <a:lumMod val="75000"/>
                </a:schemeClr>
              </a:solidFill>
            </a:endParaRPr>
          </a:p>
          <a:p>
            <a:pPr>
              <a:lnSpc>
                <a:spcPct val="90000"/>
              </a:lnSpc>
              <a:buClr>
                <a:schemeClr val="hlink"/>
              </a:buClr>
              <a:buFont typeface="Wingdings" pitchFamily="2" charset="2"/>
              <a:buChar char="Ø"/>
            </a:pPr>
            <a:r>
              <a:rPr lang="en-US" sz="3600" dirty="0" smtClean="0">
                <a:solidFill>
                  <a:schemeClr val="accent4">
                    <a:lumMod val="75000"/>
                  </a:schemeClr>
                </a:solidFill>
              </a:rPr>
              <a:t>Intentionality</a:t>
            </a:r>
          </a:p>
          <a:p>
            <a:pPr>
              <a:lnSpc>
                <a:spcPct val="90000"/>
              </a:lnSpc>
              <a:buClr>
                <a:schemeClr val="hlink"/>
              </a:buClr>
              <a:buFont typeface="Wingdings" pitchFamily="2" charset="2"/>
              <a:buChar char="Ø"/>
            </a:pPr>
            <a:r>
              <a:rPr lang="en-US" sz="3600" dirty="0" smtClean="0">
                <a:solidFill>
                  <a:schemeClr val="accent4">
                    <a:lumMod val="75000"/>
                  </a:schemeClr>
                </a:solidFill>
              </a:rPr>
              <a:t>High Quality</a:t>
            </a:r>
          </a:p>
          <a:p>
            <a:pPr>
              <a:lnSpc>
                <a:spcPct val="90000"/>
              </a:lnSpc>
              <a:buClr>
                <a:schemeClr val="hlink"/>
              </a:buClr>
              <a:buFont typeface="Wingdings" pitchFamily="2" charset="2"/>
              <a:buChar char="Ø"/>
            </a:pPr>
            <a:r>
              <a:rPr lang="en-US" sz="3600" dirty="0" smtClean="0">
                <a:solidFill>
                  <a:schemeClr val="accent4">
                    <a:lumMod val="75000"/>
                  </a:schemeClr>
                </a:solidFill>
              </a:rPr>
              <a:t>Perceived Need</a:t>
            </a:r>
          </a:p>
        </p:txBody>
      </p:sp>
      <p:pic>
        <p:nvPicPr>
          <p:cNvPr id="1026" name="Picture 2" descr="C:\Users\kbierh\AppData\Local\Microsoft\Windows\Temporary Internet Files\Content.IE5\GEU3MTXL\MP900438753[1].jpg"/>
          <p:cNvPicPr>
            <a:picLocks noChangeAspect="1" noChangeArrowheads="1"/>
          </p:cNvPicPr>
          <p:nvPr/>
        </p:nvPicPr>
        <p:blipFill>
          <a:blip r:embed="rId3" cstate="print"/>
          <a:srcRect/>
          <a:stretch>
            <a:fillRect/>
          </a:stretch>
        </p:blipFill>
        <p:spPr bwMode="auto">
          <a:xfrm>
            <a:off x="6926517" y="4180113"/>
            <a:ext cx="1671175" cy="2481943"/>
          </a:xfrm>
          <a:prstGeom prst="rect">
            <a:avLst/>
          </a:prstGeom>
          <a:noFill/>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and Home School</a:t>
            </a:r>
            <a:endParaRPr lang="en-US" dirty="0"/>
          </a:p>
        </p:txBody>
      </p:sp>
      <p:sp>
        <p:nvSpPr>
          <p:cNvPr id="3" name="Content Placeholder 2"/>
          <p:cNvSpPr>
            <a:spLocks noGrp="1"/>
          </p:cNvSpPr>
          <p:nvPr>
            <p:ph idx="1"/>
          </p:nvPr>
        </p:nvSpPr>
        <p:spPr/>
        <p:txBody>
          <a:bodyPr/>
          <a:lstStyle/>
          <a:p>
            <a:r>
              <a:rPr lang="en-US" dirty="0" smtClean="0"/>
              <a:t>Collaboration-Collaboration-Collaboration  All Federal programs must communicate with private and home school families. Recruit advisors or liaisons.</a:t>
            </a:r>
          </a:p>
          <a:p>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7747"/>
            <a:ext cx="8229600" cy="1082351"/>
          </a:xfrm>
        </p:spPr>
        <p:txBody>
          <a:bodyPr/>
          <a:lstStyle/>
          <a:p>
            <a:r>
              <a:rPr lang="en-US" dirty="0" smtClean="0"/>
              <a:t>Alignment-Program Activities</a:t>
            </a:r>
            <a:endParaRPr lang="en-US" dirty="0"/>
          </a:p>
        </p:txBody>
      </p:sp>
      <p:sp>
        <p:nvSpPr>
          <p:cNvPr id="3" name="Content Placeholder 2"/>
          <p:cNvSpPr>
            <a:spLocks noGrp="1"/>
          </p:cNvSpPr>
          <p:nvPr>
            <p:ph idx="1"/>
          </p:nvPr>
        </p:nvSpPr>
        <p:spPr>
          <a:xfrm>
            <a:off x="457200" y="1856792"/>
            <a:ext cx="8229600" cy="4717744"/>
          </a:xfrm>
        </p:spPr>
        <p:txBody>
          <a:bodyPr>
            <a:normAutofit/>
          </a:bodyPr>
          <a:lstStyle/>
          <a:p>
            <a:r>
              <a:rPr lang="en-US" dirty="0" smtClean="0"/>
              <a:t>The academic program </a:t>
            </a:r>
            <a:r>
              <a:rPr lang="en-US" b="1" dirty="0" smtClean="0"/>
              <a:t>must be aligned to the respective schools’ curricula, and must help students meet the adopted Wyoming State Standards- as well as local academic improvement areas in the core academic subjects.</a:t>
            </a:r>
          </a:p>
          <a:p>
            <a:r>
              <a:rPr lang="en-US" dirty="0" smtClean="0"/>
              <a:t>They must complement and enhance the academic performance, achievement, and </a:t>
            </a:r>
            <a:r>
              <a:rPr lang="en-US" b="1" dirty="0" smtClean="0"/>
              <a:t>positive youth development of the students. </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Alignment-Budget</a:t>
            </a:r>
            <a:endParaRPr lang="en-US" dirty="0"/>
          </a:p>
        </p:txBody>
      </p:sp>
      <p:sp>
        <p:nvSpPr>
          <p:cNvPr id="3" name="Content Placeholder 2"/>
          <p:cNvSpPr>
            <a:spLocks noGrp="1"/>
          </p:cNvSpPr>
          <p:nvPr>
            <p:ph idx="1"/>
          </p:nvPr>
        </p:nvSpPr>
        <p:spPr/>
        <p:txBody>
          <a:bodyPr/>
          <a:lstStyle/>
          <a:p>
            <a:r>
              <a:rPr lang="en-US" dirty="0" smtClean="0"/>
              <a:t>All expenditures must be linked to the stated objectives, strategies (what), and action plan (how) in the proposal. </a:t>
            </a:r>
          </a:p>
          <a:p>
            <a:r>
              <a:rPr lang="en-US" dirty="0" smtClean="0"/>
              <a:t>Alignment allows for greater clarity when communicating with staff and constituents. Less confusion about which activities (and students) the grant is funding.</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7149"/>
            <a:ext cx="8229600" cy="1305017"/>
          </a:xfrm>
        </p:spPr>
        <p:txBody>
          <a:bodyPr>
            <a:normAutofit fontScale="90000"/>
          </a:bodyPr>
          <a:lstStyle/>
          <a:p>
            <a:r>
              <a:rPr lang="en-US" dirty="0" smtClean="0"/>
              <a:t>Applicant Organizations with Multiple Funding Streams</a:t>
            </a:r>
            <a:endParaRPr lang="en-US" dirty="0"/>
          </a:p>
        </p:txBody>
      </p:sp>
      <p:sp>
        <p:nvSpPr>
          <p:cNvPr id="3" name="Content Placeholder 2"/>
          <p:cNvSpPr>
            <a:spLocks noGrp="1"/>
          </p:cNvSpPr>
          <p:nvPr>
            <p:ph idx="1"/>
          </p:nvPr>
        </p:nvSpPr>
        <p:spPr>
          <a:xfrm>
            <a:off x="457200" y="1757779"/>
            <a:ext cx="8229600" cy="4566821"/>
          </a:xfrm>
        </p:spPr>
        <p:txBody>
          <a:bodyPr/>
          <a:lstStyle/>
          <a:p>
            <a:r>
              <a:rPr lang="en-US" dirty="0" smtClean="0"/>
              <a:t>Creating a clear 21</a:t>
            </a:r>
            <a:r>
              <a:rPr lang="en-US" baseline="30000" dirty="0" smtClean="0"/>
              <a:t>st</a:t>
            </a:r>
            <a:r>
              <a:rPr lang="en-US" dirty="0" smtClean="0"/>
              <a:t> CCLC program takes intentional effort within a large, multi-faceted, established organization.</a:t>
            </a:r>
          </a:p>
          <a:p>
            <a:r>
              <a:rPr lang="en-US" dirty="0" smtClean="0"/>
              <a:t>21</a:t>
            </a:r>
            <a:r>
              <a:rPr lang="en-US" baseline="30000" dirty="0" smtClean="0"/>
              <a:t>st</a:t>
            </a:r>
            <a:r>
              <a:rPr lang="en-US" dirty="0" smtClean="0"/>
              <a:t> CCLC program is distinct</a:t>
            </a:r>
          </a:p>
          <a:p>
            <a:r>
              <a:rPr lang="en-US" dirty="0" smtClean="0"/>
              <a:t>How do the purposes and goals of 21</a:t>
            </a:r>
            <a:r>
              <a:rPr lang="en-US" baseline="30000" dirty="0" smtClean="0"/>
              <a:t>st</a:t>
            </a:r>
            <a:r>
              <a:rPr lang="en-US" dirty="0" smtClean="0"/>
              <a:t> CCLC fit within the organization’s overall strategic plan?</a:t>
            </a:r>
          </a:p>
          <a:p>
            <a:r>
              <a:rPr lang="en-US" dirty="0" smtClean="0"/>
              <a:t>Can specific, new, unique 21</a:t>
            </a:r>
            <a:r>
              <a:rPr lang="en-US" baseline="30000" dirty="0" smtClean="0"/>
              <a:t>st</a:t>
            </a:r>
            <a:r>
              <a:rPr lang="en-US" dirty="0" smtClean="0"/>
              <a:t> CCLC activities be defined, measured, evaluated, and subjected to a plan for continuous improvement?</a:t>
            </a:r>
          </a:p>
          <a:p>
            <a:r>
              <a:rPr lang="en-US" dirty="0" smtClean="0"/>
              <a:t>Budget aligned to 21</a:t>
            </a:r>
            <a:r>
              <a:rPr lang="en-US" baseline="30000" dirty="0" smtClean="0"/>
              <a:t>st</a:t>
            </a:r>
            <a:r>
              <a:rPr lang="en-US" dirty="0" smtClean="0"/>
              <a:t> CCLC program operations</a:t>
            </a:r>
          </a:p>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 Basic Guidelines</a:t>
            </a:r>
            <a:endParaRPr lang="en-US" dirty="0"/>
          </a:p>
        </p:txBody>
      </p:sp>
      <p:sp>
        <p:nvSpPr>
          <p:cNvPr id="3" name="Content Placeholder 2"/>
          <p:cNvSpPr>
            <a:spLocks noGrp="1"/>
          </p:cNvSpPr>
          <p:nvPr>
            <p:ph idx="1"/>
          </p:nvPr>
        </p:nvSpPr>
        <p:spPr/>
        <p:txBody>
          <a:bodyPr/>
          <a:lstStyle/>
          <a:p>
            <a:r>
              <a:rPr lang="en-US" sz="3600" dirty="0" smtClean="0"/>
              <a:t>OMB=Office of Management and Budget</a:t>
            </a:r>
          </a:p>
          <a:p>
            <a:r>
              <a:rPr lang="en-US" sz="3600" dirty="0" smtClean="0"/>
              <a:t>Cost principles found in the OMB Circulars, soon to be Super Circular</a:t>
            </a:r>
          </a:p>
          <a:p>
            <a:r>
              <a:rPr lang="en-US" sz="3600" dirty="0" smtClean="0"/>
              <a:t>Reasonable and Necessary</a:t>
            </a:r>
          </a:p>
          <a:p>
            <a:r>
              <a:rPr lang="en-US" sz="3600" dirty="0" smtClean="0"/>
              <a:t>Allocable</a:t>
            </a:r>
          </a:p>
          <a:p>
            <a:r>
              <a:rPr lang="en-US" sz="3600" dirty="0" smtClean="0"/>
              <a:t>Supplement </a:t>
            </a:r>
            <a:r>
              <a:rPr lang="en-US" sz="3600" dirty="0" err="1" smtClean="0"/>
              <a:t>vs</a:t>
            </a:r>
            <a:r>
              <a:rPr lang="en-US" sz="3600" dirty="0" smtClean="0"/>
              <a:t> Supplant</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5060"/>
          </a:xfrm>
        </p:spPr>
        <p:txBody>
          <a:bodyPr>
            <a:normAutofit fontScale="90000"/>
          </a:bodyPr>
          <a:lstStyle/>
          <a:p>
            <a:endParaRPr lang="en-US" dirty="0"/>
          </a:p>
        </p:txBody>
      </p:sp>
      <p:sp>
        <p:nvSpPr>
          <p:cNvPr id="3" name="Content Placeholder 2"/>
          <p:cNvSpPr>
            <a:spLocks noGrp="1"/>
          </p:cNvSpPr>
          <p:nvPr>
            <p:ph idx="1"/>
          </p:nvPr>
        </p:nvSpPr>
        <p:spPr>
          <a:xfrm>
            <a:off x="457200" y="899652"/>
            <a:ext cx="8229600" cy="5424948"/>
          </a:xfrm>
        </p:spPr>
        <p:txBody>
          <a:bodyPr>
            <a:normAutofit/>
          </a:bodyPr>
          <a:lstStyle/>
          <a:p>
            <a:r>
              <a:rPr lang="en-US" sz="2800" dirty="0" smtClean="0"/>
              <a:t>Necessary and Reasonable</a:t>
            </a:r>
          </a:p>
          <a:p>
            <a:pPr lvl="1"/>
            <a:r>
              <a:rPr lang="en-US" sz="2800" dirty="0" smtClean="0"/>
              <a:t>Must be necessary for the performance or administration of the grant</a:t>
            </a:r>
          </a:p>
          <a:p>
            <a:pPr lvl="1"/>
            <a:r>
              <a:rPr lang="en-US" sz="2800" dirty="0" smtClean="0"/>
              <a:t>Must follow sound business practices:</a:t>
            </a:r>
          </a:p>
          <a:p>
            <a:pPr lvl="2"/>
            <a:r>
              <a:rPr lang="en-US" sz="2800" dirty="0" smtClean="0"/>
              <a:t>Arms length bargaining (hint: procurement processes)</a:t>
            </a:r>
          </a:p>
          <a:p>
            <a:pPr lvl="2"/>
            <a:r>
              <a:rPr lang="en-US" sz="2800" dirty="0" smtClean="0"/>
              <a:t>Follow federal, state and local laws</a:t>
            </a:r>
          </a:p>
          <a:p>
            <a:pPr lvl="1"/>
            <a:r>
              <a:rPr lang="en-US" sz="2800" dirty="0" smtClean="0"/>
              <a:t>Fair market prices</a:t>
            </a:r>
          </a:p>
          <a:p>
            <a:pPr lvl="1"/>
            <a:r>
              <a:rPr lang="en-US" sz="2800" dirty="0" smtClean="0"/>
              <a:t>Act with prudence under the circumstances</a:t>
            </a:r>
          </a:p>
          <a:p>
            <a:pPr lvl="1"/>
            <a:r>
              <a:rPr lang="en-US" sz="2800" dirty="0" smtClean="0"/>
              <a:t>No significant deviation from established prices</a:t>
            </a:r>
          </a:p>
          <a:p>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1032387"/>
            <a:ext cx="8229600" cy="5292213"/>
          </a:xfrm>
        </p:spPr>
        <p:txBody>
          <a:bodyPr>
            <a:normAutofit fontScale="92500" lnSpcReduction="10000"/>
          </a:bodyPr>
          <a:lstStyle/>
          <a:p>
            <a:pPr>
              <a:lnSpc>
                <a:spcPct val="90000"/>
              </a:lnSpc>
            </a:pPr>
            <a:r>
              <a:rPr lang="en-US" sz="2800" b="1" dirty="0" smtClean="0"/>
              <a:t>Practical aspects of “necessary”</a:t>
            </a:r>
          </a:p>
          <a:p>
            <a:pPr lvl="1">
              <a:lnSpc>
                <a:spcPct val="90000"/>
              </a:lnSpc>
            </a:pPr>
            <a:r>
              <a:rPr lang="en-US" sz="2800" dirty="0" smtClean="0"/>
              <a:t>Do I really need this?</a:t>
            </a:r>
          </a:p>
          <a:p>
            <a:pPr lvl="2">
              <a:lnSpc>
                <a:spcPct val="90000"/>
              </a:lnSpc>
            </a:pPr>
            <a:r>
              <a:rPr lang="en-US" sz="2800" dirty="0" smtClean="0"/>
              <a:t>Surplus property/existing resources </a:t>
            </a:r>
          </a:p>
          <a:p>
            <a:pPr lvl="2">
              <a:lnSpc>
                <a:spcPct val="90000"/>
              </a:lnSpc>
            </a:pPr>
            <a:r>
              <a:rPr lang="en-US" sz="2800" dirty="0" smtClean="0"/>
              <a:t>Lease vs. purchase</a:t>
            </a:r>
          </a:p>
          <a:p>
            <a:pPr lvl="1">
              <a:lnSpc>
                <a:spcPct val="90000"/>
              </a:lnSpc>
            </a:pPr>
            <a:r>
              <a:rPr lang="en-US" sz="2800" dirty="0" smtClean="0"/>
              <a:t>Is this the minimum amount I need to spend to meet my need?</a:t>
            </a:r>
          </a:p>
          <a:p>
            <a:pPr>
              <a:lnSpc>
                <a:spcPct val="90000"/>
              </a:lnSpc>
            </a:pPr>
            <a:r>
              <a:rPr lang="en-US" sz="2800" b="1" dirty="0" smtClean="0"/>
              <a:t>Practical aspects of “reasonable”</a:t>
            </a:r>
          </a:p>
          <a:p>
            <a:pPr lvl="1">
              <a:lnSpc>
                <a:spcPct val="90000"/>
              </a:lnSpc>
            </a:pPr>
            <a:r>
              <a:rPr lang="en-US" sz="2800" dirty="0" smtClean="0"/>
              <a:t>Is the expense targeted to valid programmatic/administrative considerations?</a:t>
            </a:r>
          </a:p>
          <a:p>
            <a:pPr lvl="1">
              <a:lnSpc>
                <a:spcPct val="90000"/>
              </a:lnSpc>
            </a:pPr>
            <a:r>
              <a:rPr lang="en-US" sz="2800" dirty="0" smtClean="0"/>
              <a:t>Do I have the capacity to use what I am purchasing?</a:t>
            </a:r>
          </a:p>
          <a:p>
            <a:pPr lvl="1">
              <a:lnSpc>
                <a:spcPct val="90000"/>
              </a:lnSpc>
            </a:pPr>
            <a:r>
              <a:rPr lang="en-US" sz="2800" dirty="0" smtClean="0"/>
              <a:t>Did I pay a fair rate?  Can I prove it?</a:t>
            </a:r>
          </a:p>
          <a:p>
            <a:pPr lvl="1">
              <a:lnSpc>
                <a:spcPct val="90000"/>
              </a:lnSpc>
            </a:pPr>
            <a:r>
              <a:rPr lang="en-US" sz="2800" dirty="0" smtClean="0"/>
              <a:t>If I were asked to defend this purchase, would I be comfortable?</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5060"/>
          </a:xfrm>
        </p:spPr>
        <p:txBody>
          <a:bodyPr>
            <a:normAutofit fontScale="90000"/>
          </a:bodyPr>
          <a:lstStyle/>
          <a:p>
            <a:endParaRPr lang="en-US" dirty="0"/>
          </a:p>
        </p:txBody>
      </p:sp>
      <p:sp>
        <p:nvSpPr>
          <p:cNvPr id="3" name="Content Placeholder 2"/>
          <p:cNvSpPr>
            <a:spLocks noGrp="1"/>
          </p:cNvSpPr>
          <p:nvPr>
            <p:ph idx="1"/>
          </p:nvPr>
        </p:nvSpPr>
        <p:spPr>
          <a:xfrm>
            <a:off x="457200" y="839756"/>
            <a:ext cx="8229600" cy="5178490"/>
          </a:xfrm>
        </p:spPr>
        <p:txBody>
          <a:bodyPr>
            <a:normAutofit fontScale="92500"/>
          </a:bodyPr>
          <a:lstStyle/>
          <a:p>
            <a:r>
              <a:rPr lang="en-US" sz="4000" dirty="0" smtClean="0"/>
              <a:t>Allocable</a:t>
            </a:r>
          </a:p>
          <a:p>
            <a:pPr lvl="1"/>
            <a:r>
              <a:rPr lang="en-US" sz="4000" dirty="0" smtClean="0"/>
              <a:t>Can only charge in proportion to the value received by the program</a:t>
            </a:r>
          </a:p>
          <a:p>
            <a:pPr lvl="2"/>
            <a:r>
              <a:rPr lang="en-US" sz="4000" dirty="0" smtClean="0"/>
              <a:t>Example:  LEA purchases a computer to use 50% in the 21stCCLC program and 50% in State program – can only charge half the cost to 21stCCLC.</a:t>
            </a:r>
          </a:p>
          <a:p>
            <a:endParaRPr lang="en-U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Applicant </a:t>
            </a:r>
            <a:r>
              <a:rPr lang="en-US" dirty="0" err="1" smtClean="0"/>
              <a:t>vs</a:t>
            </a:r>
            <a:r>
              <a:rPr lang="en-US" dirty="0" smtClean="0"/>
              <a:t> Contractor</a:t>
            </a:r>
            <a:endParaRPr lang="en-US" dirty="0"/>
          </a:p>
        </p:txBody>
      </p:sp>
      <p:sp>
        <p:nvSpPr>
          <p:cNvPr id="3" name="Content Placeholder 2"/>
          <p:cNvSpPr>
            <a:spLocks noGrp="1"/>
          </p:cNvSpPr>
          <p:nvPr>
            <p:ph idx="1"/>
          </p:nvPr>
        </p:nvSpPr>
        <p:spPr/>
        <p:txBody>
          <a:bodyPr/>
          <a:lstStyle/>
          <a:p>
            <a:pPr>
              <a:lnSpc>
                <a:spcPct val="90000"/>
              </a:lnSpc>
              <a:spcBef>
                <a:spcPct val="0"/>
              </a:spcBef>
              <a:spcAft>
                <a:spcPct val="35000"/>
              </a:spcAft>
            </a:pPr>
            <a:r>
              <a:rPr lang="en-US" altLang="en-US" dirty="0" err="1" smtClean="0"/>
              <a:t>Subgrantee</a:t>
            </a:r>
            <a:endParaRPr lang="en-US" altLang="en-US" dirty="0" smtClean="0"/>
          </a:p>
          <a:p>
            <a:pPr lvl="1">
              <a:lnSpc>
                <a:spcPct val="90000"/>
              </a:lnSpc>
              <a:spcBef>
                <a:spcPct val="0"/>
              </a:spcBef>
              <a:spcAft>
                <a:spcPct val="35000"/>
              </a:spcAft>
            </a:pPr>
            <a:r>
              <a:rPr lang="en-US" altLang="en-US" sz="2300" dirty="0" smtClean="0"/>
              <a:t>Determines who is eligible to participate in a federal program </a:t>
            </a:r>
          </a:p>
          <a:p>
            <a:pPr lvl="1">
              <a:lnSpc>
                <a:spcPct val="90000"/>
              </a:lnSpc>
              <a:spcBef>
                <a:spcPct val="0"/>
              </a:spcBef>
              <a:spcAft>
                <a:spcPct val="35000"/>
              </a:spcAft>
            </a:pPr>
            <a:r>
              <a:rPr lang="en-US" altLang="en-US" sz="2300" dirty="0" smtClean="0"/>
              <a:t>Has its performance measured against whether the objectives of the federal program are met</a:t>
            </a:r>
          </a:p>
          <a:p>
            <a:pPr lvl="1">
              <a:lnSpc>
                <a:spcPct val="90000"/>
              </a:lnSpc>
              <a:spcBef>
                <a:spcPct val="0"/>
              </a:spcBef>
              <a:spcAft>
                <a:spcPct val="35000"/>
              </a:spcAft>
            </a:pPr>
            <a:r>
              <a:rPr lang="en-US" altLang="en-US" sz="2300" dirty="0" smtClean="0"/>
              <a:t>Is responsible for programmatic decision making</a:t>
            </a:r>
          </a:p>
          <a:p>
            <a:pPr lvl="1">
              <a:lnSpc>
                <a:spcPct val="90000"/>
              </a:lnSpc>
              <a:spcBef>
                <a:spcPct val="0"/>
              </a:spcBef>
              <a:spcAft>
                <a:spcPct val="35000"/>
              </a:spcAft>
            </a:pPr>
            <a:r>
              <a:rPr lang="en-US" altLang="en-US" sz="2300" dirty="0" smtClean="0"/>
              <a:t>Is responsible for complying with federal program requirements</a:t>
            </a:r>
          </a:p>
          <a:p>
            <a:pPr lvl="1">
              <a:lnSpc>
                <a:spcPct val="90000"/>
              </a:lnSpc>
              <a:spcBef>
                <a:spcPct val="0"/>
              </a:spcBef>
              <a:spcAft>
                <a:spcPct val="35000"/>
              </a:spcAft>
            </a:pPr>
            <a:r>
              <a:rPr lang="en-US" altLang="en-US" sz="2300" dirty="0" smtClean="0"/>
              <a:t>Uses the federal funds to carry out a program as compared to providing goods or services for a program</a:t>
            </a:r>
          </a:p>
          <a:p>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Applicant </a:t>
            </a:r>
            <a:r>
              <a:rPr lang="en-US" dirty="0" err="1" smtClean="0"/>
              <a:t>vs</a:t>
            </a:r>
            <a:r>
              <a:rPr lang="en-US" dirty="0" smtClean="0"/>
              <a:t> Contractor</a:t>
            </a:r>
            <a:endParaRPr lang="en-US" dirty="0"/>
          </a:p>
        </p:txBody>
      </p:sp>
      <p:sp>
        <p:nvSpPr>
          <p:cNvPr id="3" name="Content Placeholder 2"/>
          <p:cNvSpPr>
            <a:spLocks noGrp="1"/>
          </p:cNvSpPr>
          <p:nvPr>
            <p:ph idx="1"/>
          </p:nvPr>
        </p:nvSpPr>
        <p:spPr/>
        <p:txBody>
          <a:bodyPr>
            <a:normAutofit fontScale="92500" lnSpcReduction="10000"/>
          </a:bodyPr>
          <a:lstStyle/>
          <a:p>
            <a:pPr>
              <a:spcBef>
                <a:spcPct val="0"/>
              </a:spcBef>
              <a:spcAft>
                <a:spcPct val="35000"/>
              </a:spcAft>
              <a:defRPr/>
            </a:pPr>
            <a:r>
              <a:rPr lang="en-US" altLang="en-US" dirty="0" smtClean="0"/>
              <a:t>Contractor</a:t>
            </a:r>
          </a:p>
          <a:p>
            <a:pPr lvl="1">
              <a:spcBef>
                <a:spcPct val="0"/>
              </a:spcBef>
              <a:spcAft>
                <a:spcPct val="35000"/>
              </a:spcAft>
              <a:defRPr/>
            </a:pPr>
            <a:r>
              <a:rPr lang="en-US" altLang="en-US" dirty="0" smtClean="0"/>
              <a:t>Provides the goods and services within normal business operations </a:t>
            </a:r>
          </a:p>
          <a:p>
            <a:pPr lvl="1">
              <a:spcBef>
                <a:spcPct val="0"/>
              </a:spcBef>
              <a:spcAft>
                <a:spcPct val="35000"/>
              </a:spcAft>
              <a:defRPr/>
            </a:pPr>
            <a:r>
              <a:rPr lang="en-US" altLang="en-US" dirty="0" smtClean="0"/>
              <a:t>Provides similar goods or services to many different purchasers</a:t>
            </a:r>
          </a:p>
          <a:p>
            <a:pPr lvl="1">
              <a:spcBef>
                <a:spcPct val="0"/>
              </a:spcBef>
              <a:spcAft>
                <a:spcPct val="35000"/>
              </a:spcAft>
              <a:defRPr/>
            </a:pPr>
            <a:r>
              <a:rPr lang="en-US" altLang="en-US" dirty="0" smtClean="0"/>
              <a:t>Operates in a competitive environment</a:t>
            </a:r>
          </a:p>
          <a:p>
            <a:pPr lvl="1">
              <a:spcBef>
                <a:spcPct val="0"/>
              </a:spcBef>
              <a:spcAft>
                <a:spcPct val="35000"/>
              </a:spcAft>
              <a:defRPr/>
            </a:pPr>
            <a:r>
              <a:rPr lang="en-US" altLang="en-US" dirty="0" smtClean="0"/>
              <a:t>Provides goods or services that are ancillary to the operation of the federal program</a:t>
            </a:r>
          </a:p>
          <a:p>
            <a:pPr lvl="1">
              <a:spcBef>
                <a:spcPct val="0"/>
              </a:spcBef>
              <a:spcAft>
                <a:spcPct val="35000"/>
              </a:spcAft>
              <a:defRPr/>
            </a:pPr>
            <a:r>
              <a:rPr lang="en-US" altLang="en-US" smtClean="0"/>
              <a:t>Is not subject to compliance requirements of the federal program</a:t>
            </a:r>
            <a:endParaRPr lang="en-US" altLang="en-US" sz="2100" smtClean="0"/>
          </a:p>
          <a:p>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Cohort 10 Rubric</a:t>
            </a:r>
            <a:endParaRPr lang="en-US" dirty="0"/>
          </a:p>
        </p:txBody>
      </p:sp>
      <p:sp>
        <p:nvSpPr>
          <p:cNvPr id="3" name="Content Placeholder 2"/>
          <p:cNvSpPr>
            <a:spLocks noGrp="1"/>
          </p:cNvSpPr>
          <p:nvPr>
            <p:ph idx="1"/>
          </p:nvPr>
        </p:nvSpPr>
        <p:spPr/>
        <p:txBody>
          <a:bodyPr/>
          <a:lstStyle/>
          <a:p>
            <a:r>
              <a:rPr lang="en-US" sz="3600" dirty="0" smtClean="0"/>
              <a:t>Section by Section</a:t>
            </a:r>
          </a:p>
          <a:p>
            <a:endParaRPr lang="en-US" sz="3600" dirty="0" smtClean="0"/>
          </a:p>
          <a:p>
            <a:r>
              <a:rPr lang="en-US" sz="3600" dirty="0" smtClean="0"/>
              <a:t>Priority Points</a:t>
            </a:r>
          </a:p>
          <a:p>
            <a:pPr>
              <a:buNone/>
            </a:pPr>
            <a:endParaRPr lang="en-US" sz="3600" dirty="0" smtClean="0"/>
          </a:p>
          <a:p>
            <a:r>
              <a:rPr lang="en-US" sz="3200" dirty="0" smtClean="0"/>
              <a:t>Optimize Opportunities for Communicating without Diversion or Distraction</a:t>
            </a:r>
            <a:endParaRPr lang="en-US" sz="3200"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5780"/>
            <a:ext cx="8229600" cy="1110342"/>
          </a:xfrm>
        </p:spPr>
        <p:txBody>
          <a:bodyPr/>
          <a:lstStyle/>
          <a:p>
            <a:r>
              <a:rPr lang="en-US" b="1" dirty="0" smtClean="0"/>
              <a:t>Positive Youth Development </a:t>
            </a:r>
            <a:endParaRPr lang="en-US" dirty="0"/>
          </a:p>
        </p:txBody>
      </p:sp>
      <p:sp>
        <p:nvSpPr>
          <p:cNvPr id="3" name="Content Placeholder 2"/>
          <p:cNvSpPr>
            <a:spLocks noGrp="1"/>
          </p:cNvSpPr>
          <p:nvPr>
            <p:ph idx="1"/>
          </p:nvPr>
        </p:nvSpPr>
        <p:spPr>
          <a:xfrm>
            <a:off x="429208" y="1922853"/>
            <a:ext cx="8229600" cy="4325112"/>
          </a:xfrm>
        </p:spPr>
        <p:txBody>
          <a:bodyPr>
            <a:normAutofit fontScale="92500" lnSpcReduction="10000"/>
          </a:bodyPr>
          <a:lstStyle/>
          <a:p>
            <a:pPr>
              <a:buNone/>
            </a:pPr>
            <a:r>
              <a:rPr lang="en-US" dirty="0" smtClean="0"/>
              <a:t>   Positive youth development refers to a philosophy and approach to working with young people that recognizes that: </a:t>
            </a:r>
          </a:p>
          <a:p>
            <a:r>
              <a:rPr lang="en-US" dirty="0" smtClean="0"/>
              <a:t>multiple domains of young people’s development (i.e., cognitive, social, emotional, physical, and moral) are interconnected; </a:t>
            </a:r>
          </a:p>
          <a:p>
            <a:r>
              <a:rPr lang="en-US" dirty="0" smtClean="0"/>
              <a:t>all young people have strengths and prior knowledge that serve as a platform for subsequent development; and </a:t>
            </a:r>
          </a:p>
          <a:p>
            <a:r>
              <a:rPr lang="en-US" dirty="0" smtClean="0"/>
              <a:t>Youth Voice-young people are active agents of their own growth and development. </a:t>
            </a:r>
          </a:p>
          <a:p>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51850"/>
          </a:xfrm>
        </p:spPr>
        <p:txBody>
          <a:bodyPr>
            <a:normAutofit/>
          </a:bodyPr>
          <a:lstStyle/>
          <a:p>
            <a:r>
              <a:rPr lang="en-US" b="1" dirty="0" smtClean="0"/>
              <a:t>Plan to Complete Early!</a:t>
            </a:r>
            <a:endParaRPr lang="en-US" b="1" dirty="0"/>
          </a:p>
        </p:txBody>
      </p:sp>
      <p:sp>
        <p:nvSpPr>
          <p:cNvPr id="3" name="Content Placeholder 2"/>
          <p:cNvSpPr>
            <a:spLocks noGrp="1"/>
          </p:cNvSpPr>
          <p:nvPr>
            <p:ph idx="1"/>
          </p:nvPr>
        </p:nvSpPr>
        <p:spPr>
          <a:xfrm>
            <a:off x="457200" y="1704513"/>
            <a:ext cx="8229600" cy="4620087"/>
          </a:xfrm>
        </p:spPr>
        <p:txBody>
          <a:bodyPr>
            <a:normAutofit fontScale="92500" lnSpcReduction="10000"/>
          </a:bodyPr>
          <a:lstStyle/>
          <a:p>
            <a:pPr>
              <a:buFont typeface="Wingdings" pitchFamily="2" charset="2"/>
              <a:buChar char="q"/>
            </a:pPr>
            <a:r>
              <a:rPr lang="en-US" dirty="0" smtClean="0"/>
              <a:t>Make a calendar with deadlines</a:t>
            </a:r>
          </a:p>
          <a:p>
            <a:pPr>
              <a:buFont typeface="Wingdings" pitchFamily="2" charset="2"/>
              <a:buChar char="q"/>
            </a:pPr>
            <a:r>
              <a:rPr lang="en-US" dirty="0" smtClean="0"/>
              <a:t>Draft all narratives in Word to cut and paste into GMS</a:t>
            </a:r>
          </a:p>
          <a:p>
            <a:pPr>
              <a:buFont typeface="Wingdings" pitchFamily="2" charset="2"/>
              <a:buChar char="q"/>
            </a:pPr>
            <a:r>
              <a:rPr lang="en-US" dirty="0" smtClean="0"/>
              <a:t>Begin with goals/objectives</a:t>
            </a:r>
          </a:p>
          <a:p>
            <a:pPr>
              <a:buFont typeface="Wingdings" pitchFamily="2" charset="2"/>
              <a:buChar char="q"/>
            </a:pPr>
            <a:r>
              <a:rPr lang="en-US" dirty="0" smtClean="0"/>
              <a:t>Work closely with business managers and payroll if you are unfamiliar with budgeting</a:t>
            </a:r>
          </a:p>
          <a:p>
            <a:pPr>
              <a:buFont typeface="Wingdings" pitchFamily="2" charset="2"/>
              <a:buChar char="q"/>
            </a:pPr>
            <a:r>
              <a:rPr lang="en-US" dirty="0" smtClean="0"/>
              <a:t>Remember that the application is a legal document; be realistic.</a:t>
            </a:r>
          </a:p>
          <a:p>
            <a:pPr>
              <a:buFont typeface="Wingdings" pitchFamily="2" charset="2"/>
              <a:buChar char="q"/>
            </a:pPr>
            <a:r>
              <a:rPr lang="en-US" dirty="0" smtClean="0"/>
              <a:t>Always keep the rubric handy. Decide which priority points are within the scope of your proposed program.</a:t>
            </a:r>
          </a:p>
          <a:p>
            <a:pPr>
              <a:buFont typeface="Wingdings" pitchFamily="2" charset="2"/>
              <a:buChar char="q"/>
            </a:pPr>
            <a:r>
              <a:rPr lang="en-US" dirty="0" smtClean="0"/>
              <a:t>Create an application on GMS</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9294"/>
            <a:ext cx="8229600" cy="923278"/>
          </a:xfrm>
        </p:spPr>
        <p:txBody>
          <a:bodyPr/>
          <a:lstStyle/>
          <a:p>
            <a:r>
              <a:rPr lang="en-US" dirty="0" smtClean="0"/>
              <a:t>Grants Management System</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549667" y="1371600"/>
            <a:ext cx="8001377" cy="520648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85926"/>
            <a:ext cx="8402715" cy="754603"/>
          </a:xfrm>
        </p:spPr>
        <p:txBody>
          <a:bodyPr>
            <a:noAutofit/>
          </a:bodyPr>
          <a:lstStyle/>
          <a:p>
            <a:r>
              <a:rPr lang="en-US" sz="4000" dirty="0" smtClean="0"/>
              <a:t>Cohort 10 GMS Application </a:t>
            </a:r>
            <a:endParaRPr lang="en-US" sz="4000" dirty="0"/>
          </a:p>
        </p:txBody>
      </p:sp>
      <p:sp>
        <p:nvSpPr>
          <p:cNvPr id="3" name="Content Placeholder 2"/>
          <p:cNvSpPr>
            <a:spLocks noGrp="1"/>
          </p:cNvSpPr>
          <p:nvPr>
            <p:ph idx="1"/>
          </p:nvPr>
        </p:nvSpPr>
        <p:spPr>
          <a:xfrm>
            <a:off x="457200" y="1384917"/>
            <a:ext cx="8229600" cy="5140170"/>
          </a:xfrm>
        </p:spPr>
        <p:txBody>
          <a:bodyPr>
            <a:normAutofit lnSpcReduction="10000"/>
          </a:bodyPr>
          <a:lstStyle/>
          <a:p>
            <a:r>
              <a:rPr lang="en-US" sz="3000" dirty="0" smtClean="0"/>
              <a:t>Overview and Contact Information</a:t>
            </a:r>
          </a:p>
          <a:p>
            <a:r>
              <a:rPr lang="en-US" sz="3000" dirty="0" smtClean="0"/>
              <a:t>Award Process</a:t>
            </a:r>
          </a:p>
          <a:p>
            <a:r>
              <a:rPr lang="en-US" sz="3000" dirty="0" smtClean="0"/>
              <a:t>Applicant Information and Capacity</a:t>
            </a:r>
          </a:p>
          <a:p>
            <a:r>
              <a:rPr lang="en-US" sz="3000" dirty="0" smtClean="0"/>
              <a:t>Program Details-7 Sub-tabs</a:t>
            </a:r>
          </a:p>
          <a:p>
            <a:pPr lvl="1"/>
            <a:r>
              <a:rPr lang="en-US" sz="3000" dirty="0" smtClean="0"/>
              <a:t>Populations and Needs Assessment, Center Info, Typical Operations, Goals/Objectives/Strategies/</a:t>
            </a:r>
          </a:p>
          <a:p>
            <a:pPr lvl="1">
              <a:buNone/>
            </a:pPr>
            <a:r>
              <a:rPr lang="en-US" sz="3000" dirty="0" smtClean="0"/>
              <a:t>    Action Plan, Abstract, Partnerships, Sustainability</a:t>
            </a:r>
          </a:p>
          <a:p>
            <a:r>
              <a:rPr lang="en-US" sz="3000" dirty="0" smtClean="0"/>
              <a:t>Budget </a:t>
            </a:r>
          </a:p>
          <a:p>
            <a:r>
              <a:rPr lang="en-US" sz="3000" dirty="0" smtClean="0"/>
              <a:t>Assurances</a:t>
            </a:r>
          </a:p>
          <a:p>
            <a:endParaRPr 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587830" y="391887"/>
            <a:ext cx="7800390" cy="618195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1318" y="564776"/>
            <a:ext cx="8081682" cy="609600"/>
          </a:xfrm>
        </p:spPr>
        <p:txBody>
          <a:bodyPr>
            <a:normAutofit fontScale="90000"/>
          </a:bodyPr>
          <a:lstStyle/>
          <a:p>
            <a:pPr algn="ctr"/>
            <a:r>
              <a:rPr lang="en-US" sz="3600" dirty="0"/>
              <a:t>Current </a:t>
            </a:r>
            <a:r>
              <a:rPr lang="en-US" sz="3600" dirty="0" smtClean="0"/>
              <a:t>Wyoming </a:t>
            </a:r>
            <a:r>
              <a:rPr lang="en-US" sz="3600" dirty="0"/>
              <a:t>21 CCLC </a:t>
            </a:r>
            <a:r>
              <a:rPr lang="en-US" sz="3600" dirty="0" smtClean="0"/>
              <a:t>Program </a:t>
            </a:r>
            <a:r>
              <a:rPr lang="en-US" sz="3600" dirty="0"/>
              <a:t>Locations</a:t>
            </a:r>
          </a:p>
        </p:txBody>
      </p:sp>
      <p:sp>
        <p:nvSpPr>
          <p:cNvPr id="119811" name="Rectangle 3"/>
          <p:cNvSpPr>
            <a:spLocks noGrp="1" noChangeArrowheads="1"/>
          </p:cNvSpPr>
          <p:nvPr>
            <p:ph idx="1"/>
          </p:nvPr>
        </p:nvSpPr>
        <p:spPr>
          <a:xfrm>
            <a:off x="730624" y="1264957"/>
            <a:ext cx="7983070" cy="5198596"/>
          </a:xfrm>
        </p:spPr>
        <p:txBody>
          <a:bodyPr/>
          <a:lstStyle/>
          <a:p>
            <a:pPr>
              <a:lnSpc>
                <a:spcPct val="80000"/>
              </a:lnSpc>
            </a:pPr>
            <a:r>
              <a:rPr lang="en-US" sz="1400" dirty="0" smtClean="0">
                <a:solidFill>
                  <a:schemeClr val="accent4">
                    <a:lumMod val="75000"/>
                  </a:schemeClr>
                </a:solidFill>
              </a:rPr>
              <a:t>Albany County SD #1- Greater Wyoming Big Brothers Big Sisters</a:t>
            </a:r>
          </a:p>
          <a:p>
            <a:pPr>
              <a:lnSpc>
                <a:spcPct val="80000"/>
              </a:lnSpc>
            </a:pPr>
            <a:r>
              <a:rPr lang="en-US" sz="1400" dirty="0" smtClean="0">
                <a:solidFill>
                  <a:schemeClr val="accent4">
                    <a:lumMod val="75000"/>
                  </a:schemeClr>
                </a:solidFill>
              </a:rPr>
              <a:t>Big Horn County SD #2-Big Horn County Health Coalition</a:t>
            </a:r>
          </a:p>
          <a:p>
            <a:pPr>
              <a:lnSpc>
                <a:spcPct val="80000"/>
              </a:lnSpc>
            </a:pPr>
            <a:r>
              <a:rPr lang="en-US" sz="1400" dirty="0" smtClean="0">
                <a:solidFill>
                  <a:schemeClr val="accent4">
                    <a:lumMod val="75000"/>
                  </a:schemeClr>
                </a:solidFill>
              </a:rPr>
              <a:t>Campbell County SD #1-Campbell County 21CCLC Project</a:t>
            </a:r>
          </a:p>
          <a:p>
            <a:pPr>
              <a:lnSpc>
                <a:spcPct val="80000"/>
              </a:lnSpc>
            </a:pPr>
            <a:r>
              <a:rPr lang="en-US" sz="1400" dirty="0" smtClean="0">
                <a:solidFill>
                  <a:schemeClr val="accent4">
                    <a:lumMod val="75000"/>
                  </a:schemeClr>
                </a:solidFill>
              </a:rPr>
              <a:t>Uinta County BOCES</a:t>
            </a:r>
          </a:p>
          <a:p>
            <a:pPr>
              <a:lnSpc>
                <a:spcPct val="80000"/>
              </a:lnSpc>
            </a:pPr>
            <a:r>
              <a:rPr lang="en-US" sz="1400" dirty="0" smtClean="0">
                <a:solidFill>
                  <a:schemeClr val="accent4">
                    <a:lumMod val="75000"/>
                  </a:schemeClr>
                </a:solidFill>
              </a:rPr>
              <a:t>Carbon County SD #1-Boys and Girls Club of Carbon County</a:t>
            </a:r>
          </a:p>
          <a:p>
            <a:pPr>
              <a:lnSpc>
                <a:spcPct val="80000"/>
              </a:lnSpc>
            </a:pPr>
            <a:r>
              <a:rPr lang="en-US" sz="1400" dirty="0" smtClean="0">
                <a:solidFill>
                  <a:schemeClr val="accent4">
                    <a:lumMod val="75000"/>
                  </a:schemeClr>
                </a:solidFill>
              </a:rPr>
              <a:t>Carbon County SD #2-Greater Wyoming Big Brothers Big Sisters- Saratoga</a:t>
            </a:r>
          </a:p>
          <a:p>
            <a:pPr>
              <a:lnSpc>
                <a:spcPct val="80000"/>
              </a:lnSpc>
            </a:pPr>
            <a:r>
              <a:rPr lang="en-US" sz="1400" dirty="0" smtClean="0">
                <a:solidFill>
                  <a:schemeClr val="accent4">
                    <a:lumMod val="75000"/>
                  </a:schemeClr>
                </a:solidFill>
              </a:rPr>
              <a:t>Converse County SD #1</a:t>
            </a:r>
          </a:p>
          <a:p>
            <a:pPr>
              <a:lnSpc>
                <a:spcPct val="80000"/>
              </a:lnSpc>
            </a:pPr>
            <a:r>
              <a:rPr lang="en-US" sz="1400" dirty="0" smtClean="0">
                <a:solidFill>
                  <a:schemeClr val="accent4">
                    <a:lumMod val="75000"/>
                  </a:schemeClr>
                </a:solidFill>
              </a:rPr>
              <a:t>Fremont County SD #1- Lights On In Lander</a:t>
            </a:r>
          </a:p>
          <a:p>
            <a:pPr>
              <a:lnSpc>
                <a:spcPct val="80000"/>
              </a:lnSpc>
            </a:pPr>
            <a:r>
              <a:rPr lang="en-US" sz="1400" dirty="0" smtClean="0">
                <a:solidFill>
                  <a:schemeClr val="accent4">
                    <a:lumMod val="75000"/>
                  </a:schemeClr>
                </a:solidFill>
              </a:rPr>
              <a:t>Fremont County SD #2</a:t>
            </a:r>
          </a:p>
          <a:p>
            <a:pPr>
              <a:lnSpc>
                <a:spcPct val="80000"/>
              </a:lnSpc>
            </a:pPr>
            <a:r>
              <a:rPr lang="en-US" sz="1400" dirty="0" smtClean="0">
                <a:solidFill>
                  <a:schemeClr val="accent4">
                    <a:lumMod val="75000"/>
                  </a:schemeClr>
                </a:solidFill>
              </a:rPr>
              <a:t>Fremont County SD #6</a:t>
            </a:r>
          </a:p>
          <a:p>
            <a:pPr>
              <a:lnSpc>
                <a:spcPct val="80000"/>
              </a:lnSpc>
            </a:pPr>
            <a:r>
              <a:rPr lang="en-US" sz="1400" dirty="0" smtClean="0">
                <a:solidFill>
                  <a:schemeClr val="accent4">
                    <a:lumMod val="75000"/>
                  </a:schemeClr>
                </a:solidFill>
              </a:rPr>
              <a:t>Goshen County SD #1-The PRACTICE Program</a:t>
            </a:r>
          </a:p>
          <a:p>
            <a:pPr>
              <a:lnSpc>
                <a:spcPct val="80000"/>
              </a:lnSpc>
            </a:pPr>
            <a:r>
              <a:rPr lang="en-US" sz="1400" dirty="0" smtClean="0">
                <a:solidFill>
                  <a:schemeClr val="accent4">
                    <a:lumMod val="75000"/>
                  </a:schemeClr>
                </a:solidFill>
              </a:rPr>
              <a:t>Hot Springs County SD #1</a:t>
            </a:r>
          </a:p>
          <a:p>
            <a:pPr>
              <a:lnSpc>
                <a:spcPct val="80000"/>
              </a:lnSpc>
            </a:pPr>
            <a:r>
              <a:rPr lang="en-US" sz="1400" dirty="0" smtClean="0">
                <a:solidFill>
                  <a:schemeClr val="accent4">
                    <a:lumMod val="75000"/>
                  </a:schemeClr>
                </a:solidFill>
              </a:rPr>
              <a:t>Laramie County SD #1-Laramie County Community Partnership</a:t>
            </a:r>
          </a:p>
          <a:p>
            <a:pPr>
              <a:lnSpc>
                <a:spcPct val="80000"/>
              </a:lnSpc>
            </a:pPr>
            <a:r>
              <a:rPr lang="en-US" sz="1400" dirty="0" smtClean="0">
                <a:solidFill>
                  <a:schemeClr val="accent4">
                    <a:lumMod val="75000"/>
                  </a:schemeClr>
                </a:solidFill>
              </a:rPr>
              <a:t>Natrona County SD #1-Natron County Prevention Coalition</a:t>
            </a:r>
          </a:p>
          <a:p>
            <a:pPr>
              <a:lnSpc>
                <a:spcPct val="80000"/>
              </a:lnSpc>
            </a:pPr>
            <a:r>
              <a:rPr lang="en-US" sz="1400" dirty="0" smtClean="0">
                <a:solidFill>
                  <a:schemeClr val="accent4">
                    <a:lumMod val="75000"/>
                  </a:schemeClr>
                </a:solidFill>
              </a:rPr>
              <a:t>Park County SD #1 and Park County SD #6-Boys and Girls Club of Park County</a:t>
            </a:r>
          </a:p>
          <a:p>
            <a:pPr>
              <a:lnSpc>
                <a:spcPct val="80000"/>
              </a:lnSpc>
            </a:pPr>
            <a:r>
              <a:rPr lang="en-US" sz="1400" dirty="0" smtClean="0">
                <a:solidFill>
                  <a:schemeClr val="accent4">
                    <a:lumMod val="75000"/>
                  </a:schemeClr>
                </a:solidFill>
              </a:rPr>
              <a:t>Platte County SD #1-Platte County Prevention Coalition (ending March)	</a:t>
            </a:r>
          </a:p>
          <a:p>
            <a:pPr>
              <a:lnSpc>
                <a:spcPct val="80000"/>
              </a:lnSpc>
            </a:pPr>
            <a:r>
              <a:rPr lang="en-US" sz="1400" dirty="0" smtClean="0">
                <a:solidFill>
                  <a:schemeClr val="accent4">
                    <a:lumMod val="75000"/>
                  </a:schemeClr>
                </a:solidFill>
              </a:rPr>
              <a:t>Sweetwater SD #1</a:t>
            </a:r>
          </a:p>
          <a:p>
            <a:pPr>
              <a:lnSpc>
                <a:spcPct val="80000"/>
              </a:lnSpc>
            </a:pPr>
            <a:r>
              <a:rPr lang="en-US" sz="1400" dirty="0" smtClean="0">
                <a:solidFill>
                  <a:schemeClr val="accent4">
                    <a:lumMod val="75000"/>
                  </a:schemeClr>
                </a:solidFill>
              </a:rPr>
              <a:t>Teton County #1</a:t>
            </a:r>
          </a:p>
          <a:p>
            <a:pPr>
              <a:lnSpc>
                <a:spcPct val="80000"/>
              </a:lnSpc>
            </a:pPr>
            <a:r>
              <a:rPr lang="en-US" sz="1400" dirty="0" smtClean="0">
                <a:solidFill>
                  <a:schemeClr val="accent4">
                    <a:lumMod val="75000"/>
                  </a:schemeClr>
                </a:solidFill>
              </a:rPr>
              <a:t>Washakie County SD #1</a:t>
            </a:r>
          </a:p>
          <a:p>
            <a:pPr>
              <a:lnSpc>
                <a:spcPct val="80000"/>
              </a:lnSpc>
            </a:pPr>
            <a:r>
              <a:rPr lang="en-US" sz="1400" dirty="0" smtClean="0">
                <a:solidFill>
                  <a:schemeClr val="accent4">
                    <a:lumMod val="75000"/>
                  </a:schemeClr>
                </a:solidFill>
              </a:rPr>
              <a:t>Weston County SD #1</a:t>
            </a:r>
          </a:p>
          <a:p>
            <a:pPr>
              <a:lnSpc>
                <a:spcPct val="80000"/>
              </a:lnSpc>
            </a:pPr>
            <a:endParaRPr lang="en-US" sz="1200" dirty="0">
              <a:solidFill>
                <a:srgbClr val="D52BC1"/>
              </a:solidFill>
            </a:endParaRPr>
          </a:p>
        </p:txBody>
      </p:sp>
      <p:pic>
        <p:nvPicPr>
          <p:cNvPr id="119812" name="Picture 4" descr="MPj03628790000[1]"/>
          <p:cNvPicPr>
            <a:picLocks noChangeAspect="1" noChangeArrowheads="1"/>
          </p:cNvPicPr>
          <p:nvPr/>
        </p:nvPicPr>
        <p:blipFill>
          <a:blip r:embed="rId3" cstate="print"/>
          <a:srcRect/>
          <a:stretch>
            <a:fillRect/>
          </a:stretch>
        </p:blipFill>
        <p:spPr bwMode="auto">
          <a:xfrm>
            <a:off x="7097805" y="1397654"/>
            <a:ext cx="1447800" cy="101282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119812"/>
                                        </p:tgtEl>
                                        <p:attrNameLst>
                                          <p:attrName>style.visibility</p:attrName>
                                        </p:attrNameLst>
                                      </p:cBhvr>
                                      <p:to>
                                        <p:strVal val="visible"/>
                                      </p:to>
                                    </p:set>
                                    <p:anim calcmode="lin" valueType="num">
                                      <p:cBhvr>
                                        <p:cTn id="7" dur="1000" decel="50000" fill="hold">
                                          <p:stCondLst>
                                            <p:cond delay="0"/>
                                          </p:stCondLst>
                                        </p:cTn>
                                        <p:tgtEl>
                                          <p:spTgt spid="11981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11981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119812"/>
                                        </p:tgtEl>
                                        <p:attrNameLst>
                                          <p:attrName>ppt_w</p:attrName>
                                        </p:attrNameLst>
                                      </p:cBhvr>
                                      <p:tavLst>
                                        <p:tav tm="0">
                                          <p:val>
                                            <p:strVal val="#ppt_w*.05"/>
                                          </p:val>
                                        </p:tav>
                                        <p:tav tm="100000">
                                          <p:val>
                                            <p:strVal val="#ppt_w"/>
                                          </p:val>
                                        </p:tav>
                                      </p:tavLst>
                                    </p:anim>
                                    <p:anim calcmode="lin" valueType="num">
                                      <p:cBhvr>
                                        <p:cTn id="10" dur="2000" fill="hold"/>
                                        <p:tgtEl>
                                          <p:spTgt spid="11981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11981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11981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11981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119812"/>
                                        </p:tgtEl>
                                      </p:cBhvr>
                                    </p:animEffect>
                                  </p:childTnLst>
                                </p:cTn>
                              </p:par>
                            </p:childTnLst>
                          </p:cTn>
                        </p:par>
                        <p:par>
                          <p:cTn id="15" fill="hold">
                            <p:stCondLst>
                              <p:cond delay="2000"/>
                            </p:stCondLst>
                            <p:childTnLst>
                              <p:par>
                                <p:cTn id="16" presetID="26" presetClass="emph" presetSubtype="0" fill="hold" nodeType="afterEffect">
                                  <p:stCondLst>
                                    <p:cond delay="0"/>
                                  </p:stCondLst>
                                  <p:childTnLst>
                                    <p:animEffect transition="out" filter="fade">
                                      <p:cBhvr>
                                        <p:cTn id="17" dur="2000" tmFilter="0, 0; .2, .5; .8, .5; 1, 0"/>
                                        <p:tgtEl>
                                          <p:spTgt spid="119812"/>
                                        </p:tgtEl>
                                      </p:cBhvr>
                                    </p:animEffect>
                                    <p:animScale>
                                      <p:cBhvr>
                                        <p:cTn id="18" dur="1000" autoRev="1" fill="hold"/>
                                        <p:tgtEl>
                                          <p:spTgt spid="1198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9796"/>
            <a:ext cx="8229600" cy="970384"/>
          </a:xfrm>
        </p:spPr>
        <p:txBody>
          <a:bodyPr/>
          <a:lstStyle/>
          <a:p>
            <a:r>
              <a:rPr lang="en-US" dirty="0" smtClean="0"/>
              <a:t>Discussion and Questions</a:t>
            </a:r>
            <a:endParaRPr lang="en-US" dirty="0"/>
          </a:p>
        </p:txBody>
      </p:sp>
      <p:sp>
        <p:nvSpPr>
          <p:cNvPr id="3" name="Content Placeholder 2"/>
          <p:cNvSpPr>
            <a:spLocks noGrp="1"/>
          </p:cNvSpPr>
          <p:nvPr>
            <p:ph idx="1"/>
          </p:nvPr>
        </p:nvSpPr>
        <p:spPr>
          <a:xfrm>
            <a:off x="457200" y="1558213"/>
            <a:ext cx="8229600" cy="5016324"/>
          </a:xfrm>
        </p:spPr>
        <p:txBody>
          <a:bodyPr>
            <a:normAutofit/>
          </a:bodyPr>
          <a:lstStyle/>
          <a:p>
            <a:endParaRPr lang="en-US" dirty="0" smtClean="0"/>
          </a:p>
          <a:p>
            <a:r>
              <a:rPr lang="en-US" dirty="0" smtClean="0"/>
              <a:t>How much should a program cost per participant/regular?</a:t>
            </a:r>
          </a:p>
          <a:p>
            <a:r>
              <a:rPr lang="en-US" dirty="0" smtClean="0"/>
              <a:t>Do we really need a coordinator?</a:t>
            </a:r>
          </a:p>
          <a:p>
            <a:r>
              <a:rPr lang="en-US" dirty="0" smtClean="0"/>
              <a:t>Can we buy _______?</a:t>
            </a:r>
          </a:p>
          <a:p>
            <a:r>
              <a:rPr lang="en-US" dirty="0" smtClean="0"/>
              <a:t>What’s an MOU?</a:t>
            </a:r>
          </a:p>
          <a:p>
            <a:r>
              <a:rPr lang="en-US" dirty="0" smtClean="0"/>
              <a:t>Who decides whether or not the priority points are to be awarded?</a:t>
            </a:r>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a:xfrm>
            <a:off x="269875" y="795338"/>
            <a:ext cx="8874125" cy="1143000"/>
          </a:xfrm>
        </p:spPr>
        <p:txBody>
          <a:bodyPr/>
          <a:lstStyle/>
          <a:p>
            <a:pPr algn="ctr"/>
            <a:r>
              <a:rPr lang="en-US" sz="4800" dirty="0"/>
              <a:t>For more information, contact:</a:t>
            </a:r>
          </a:p>
        </p:txBody>
      </p:sp>
      <p:sp>
        <p:nvSpPr>
          <p:cNvPr id="129027" name="Rectangle 3"/>
          <p:cNvSpPr>
            <a:spLocks noGrp="1" noChangeArrowheads="1"/>
          </p:cNvSpPr>
          <p:nvPr>
            <p:ph type="subTitle" idx="1"/>
          </p:nvPr>
        </p:nvSpPr>
        <p:spPr>
          <a:xfrm>
            <a:off x="662473" y="3993502"/>
            <a:ext cx="6984421" cy="2434191"/>
          </a:xfrm>
        </p:spPr>
        <p:txBody>
          <a:bodyPr>
            <a:normAutofit fontScale="92500" lnSpcReduction="10000"/>
          </a:bodyPr>
          <a:lstStyle/>
          <a:p>
            <a:pPr algn="ctr"/>
            <a:r>
              <a:rPr lang="en-US" b="1" dirty="0" smtClean="0"/>
              <a:t>Karen Bierhaus</a:t>
            </a:r>
            <a:endParaRPr lang="en-US" b="1" dirty="0"/>
          </a:p>
          <a:p>
            <a:pPr algn="ctr"/>
            <a:r>
              <a:rPr lang="en-US" b="1" dirty="0" smtClean="0"/>
              <a:t>21</a:t>
            </a:r>
            <a:r>
              <a:rPr lang="en-US" b="1" baseline="30000" dirty="0" smtClean="0"/>
              <a:t>st</a:t>
            </a:r>
            <a:r>
              <a:rPr lang="en-US" b="1" dirty="0" smtClean="0"/>
              <a:t> CCLC </a:t>
            </a:r>
            <a:r>
              <a:rPr lang="en-US" b="1" dirty="0"/>
              <a:t>Program Consultant</a:t>
            </a:r>
          </a:p>
          <a:p>
            <a:pPr algn="ctr"/>
            <a:r>
              <a:rPr lang="en-US" b="1" dirty="0"/>
              <a:t>Wyoming Department of </a:t>
            </a:r>
            <a:r>
              <a:rPr lang="en-US" b="1" dirty="0" smtClean="0"/>
              <a:t>Education         </a:t>
            </a:r>
          </a:p>
          <a:p>
            <a:pPr algn="ctr"/>
            <a:r>
              <a:rPr lang="en-US" b="1" dirty="0" smtClean="0"/>
              <a:t>320 West Main St.</a:t>
            </a:r>
          </a:p>
          <a:p>
            <a:pPr algn="ctr"/>
            <a:r>
              <a:rPr lang="en-US" b="1" dirty="0" smtClean="0"/>
              <a:t> Riverton, WY 82501</a:t>
            </a:r>
            <a:endParaRPr lang="en-US" b="1" dirty="0"/>
          </a:p>
          <a:p>
            <a:pPr algn="ctr"/>
            <a:r>
              <a:rPr lang="en-US" b="1" dirty="0" smtClean="0"/>
              <a:t>307-857-9284</a:t>
            </a:r>
            <a:endParaRPr lang="en-US" b="1" dirty="0"/>
          </a:p>
          <a:p>
            <a:pPr algn="ctr"/>
            <a:r>
              <a:rPr lang="en-US" b="1" dirty="0" smtClean="0"/>
              <a:t>karen.bierhaus@wyo.gov</a:t>
            </a:r>
            <a:endParaRPr lang="en-US" b="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97224" y="600075"/>
            <a:ext cx="8785412" cy="838200"/>
          </a:xfrm>
        </p:spPr>
        <p:txBody>
          <a:bodyPr>
            <a:normAutofit fontScale="90000"/>
          </a:bodyPr>
          <a:lstStyle/>
          <a:p>
            <a:pPr algn="ctr"/>
            <a:r>
              <a:rPr lang="en-US" sz="4000" dirty="0"/>
              <a:t>What is a Community </a:t>
            </a:r>
            <a:r>
              <a:rPr lang="en-US" sz="4000" dirty="0" smtClean="0"/>
              <a:t>Learning Center</a:t>
            </a:r>
            <a:r>
              <a:rPr lang="en-US" sz="4000" dirty="0"/>
              <a:t>? </a:t>
            </a:r>
          </a:p>
        </p:txBody>
      </p:sp>
      <p:sp>
        <p:nvSpPr>
          <p:cNvPr id="126979" name="Rectangle 3"/>
          <p:cNvSpPr>
            <a:spLocks noGrp="1" noChangeArrowheads="1"/>
          </p:cNvSpPr>
          <p:nvPr>
            <p:ph idx="1"/>
          </p:nvPr>
        </p:nvSpPr>
        <p:spPr>
          <a:xfrm>
            <a:off x="286871" y="1390262"/>
            <a:ext cx="6757741" cy="5281126"/>
          </a:xfrm>
        </p:spPr>
        <p:txBody>
          <a:bodyPr>
            <a:normAutofit lnSpcReduction="10000"/>
          </a:bodyPr>
          <a:lstStyle/>
          <a:p>
            <a:pPr>
              <a:lnSpc>
                <a:spcPct val="80000"/>
              </a:lnSpc>
              <a:buFontTx/>
              <a:buNone/>
            </a:pPr>
            <a:r>
              <a:rPr lang="en-US" sz="2400" dirty="0" smtClean="0">
                <a:solidFill>
                  <a:schemeClr val="accent4">
                    <a:lumMod val="75000"/>
                  </a:schemeClr>
                </a:solidFill>
                <a:latin typeface="Georgia" pitchFamily="18" charset="0"/>
                <a:cs typeface="Arial" pitchFamily="34" charset="0"/>
              </a:rPr>
              <a:t>*offers </a:t>
            </a:r>
            <a:r>
              <a:rPr lang="en-US" sz="2400" dirty="0">
                <a:solidFill>
                  <a:schemeClr val="accent4">
                    <a:lumMod val="75000"/>
                  </a:schemeClr>
                </a:solidFill>
                <a:latin typeface="Georgia" pitchFamily="18" charset="0"/>
                <a:cs typeface="Arial" pitchFamily="34" charset="0"/>
              </a:rPr>
              <a:t>academic, artistic, and cultural enrichment opportunities to students and their families during non-school hours (before or after school) or periods when school is not in session (including holidays, weekends or summer recess). </a:t>
            </a:r>
            <a:endParaRPr lang="en-US" sz="2400" dirty="0" smtClean="0">
              <a:solidFill>
                <a:schemeClr val="accent4">
                  <a:lumMod val="75000"/>
                </a:schemeClr>
              </a:solidFill>
              <a:latin typeface="Georgia" pitchFamily="18" charset="0"/>
              <a:cs typeface="Arial" pitchFamily="34" charset="0"/>
            </a:endParaRPr>
          </a:p>
          <a:p>
            <a:pPr>
              <a:lnSpc>
                <a:spcPct val="80000"/>
              </a:lnSpc>
              <a:buFontTx/>
              <a:buNone/>
            </a:pPr>
            <a:endParaRPr lang="en-US" sz="2400" dirty="0">
              <a:solidFill>
                <a:schemeClr val="accent4">
                  <a:lumMod val="75000"/>
                </a:schemeClr>
              </a:solidFill>
              <a:latin typeface="Georgia" pitchFamily="18" charset="0"/>
              <a:cs typeface="Arial" pitchFamily="34" charset="0"/>
            </a:endParaRPr>
          </a:p>
          <a:p>
            <a:pPr>
              <a:lnSpc>
                <a:spcPct val="80000"/>
              </a:lnSpc>
              <a:buFontTx/>
              <a:buNone/>
            </a:pPr>
            <a:r>
              <a:rPr lang="en-US" sz="2400" dirty="0" smtClean="0">
                <a:solidFill>
                  <a:schemeClr val="accent4">
                    <a:lumMod val="75000"/>
                  </a:schemeClr>
                </a:solidFill>
                <a:latin typeface="Georgia" pitchFamily="18" charset="0"/>
                <a:cs typeface="Arial" pitchFamily="34" charset="0"/>
              </a:rPr>
              <a:t>*assists </a:t>
            </a:r>
            <a:r>
              <a:rPr lang="en-US" sz="2400" dirty="0">
                <a:solidFill>
                  <a:schemeClr val="accent4">
                    <a:lumMod val="75000"/>
                  </a:schemeClr>
                </a:solidFill>
                <a:latin typeface="Georgia" pitchFamily="18" charset="0"/>
                <a:cs typeface="Arial" pitchFamily="34" charset="0"/>
              </a:rPr>
              <a:t>students in meeting state and local academic achievement standards in core academic </a:t>
            </a:r>
            <a:r>
              <a:rPr lang="en-US" sz="2400" dirty="0" smtClean="0">
                <a:solidFill>
                  <a:schemeClr val="accent4">
                    <a:lumMod val="75000"/>
                  </a:schemeClr>
                </a:solidFill>
                <a:latin typeface="Georgia" pitchFamily="18" charset="0"/>
                <a:cs typeface="Arial" pitchFamily="34" charset="0"/>
              </a:rPr>
              <a:t>subjects</a:t>
            </a:r>
          </a:p>
          <a:p>
            <a:pPr>
              <a:lnSpc>
                <a:spcPct val="80000"/>
              </a:lnSpc>
              <a:buFontTx/>
              <a:buNone/>
            </a:pPr>
            <a:endParaRPr lang="en-US" sz="2400" dirty="0" smtClean="0">
              <a:solidFill>
                <a:schemeClr val="accent4">
                  <a:lumMod val="75000"/>
                </a:schemeClr>
              </a:solidFill>
              <a:latin typeface="Georgia" pitchFamily="18" charset="0"/>
              <a:cs typeface="Arial" pitchFamily="34" charset="0"/>
            </a:endParaRPr>
          </a:p>
          <a:p>
            <a:pPr>
              <a:lnSpc>
                <a:spcPct val="80000"/>
              </a:lnSpc>
              <a:buFontTx/>
              <a:buNone/>
            </a:pPr>
            <a:r>
              <a:rPr lang="en-US" sz="2400" dirty="0" smtClean="0">
                <a:solidFill>
                  <a:schemeClr val="accent4">
                    <a:lumMod val="75000"/>
                  </a:schemeClr>
                </a:solidFill>
                <a:latin typeface="Georgia" pitchFamily="18" charset="0"/>
                <a:cs typeface="Arial" pitchFamily="34" charset="0"/>
              </a:rPr>
              <a:t>*providing </a:t>
            </a:r>
            <a:r>
              <a:rPr lang="en-US" sz="2400" dirty="0">
                <a:solidFill>
                  <a:schemeClr val="accent4">
                    <a:lumMod val="75000"/>
                  </a:schemeClr>
                </a:solidFill>
                <a:latin typeface="Georgia" pitchFamily="18" charset="0"/>
                <a:cs typeface="Arial" pitchFamily="34" charset="0"/>
              </a:rPr>
              <a:t>the students </a:t>
            </a:r>
            <a:r>
              <a:rPr lang="en-US" sz="2400" dirty="0" smtClean="0">
                <a:solidFill>
                  <a:schemeClr val="accent4">
                    <a:lumMod val="75000"/>
                  </a:schemeClr>
                </a:solidFill>
                <a:latin typeface="Georgia" pitchFamily="18" charset="0"/>
                <a:cs typeface="Arial" pitchFamily="34" charset="0"/>
              </a:rPr>
              <a:t>a variety of high-quality </a:t>
            </a:r>
            <a:r>
              <a:rPr lang="en-US" sz="2400" dirty="0">
                <a:solidFill>
                  <a:schemeClr val="accent4">
                    <a:lumMod val="75000"/>
                  </a:schemeClr>
                </a:solidFill>
                <a:latin typeface="Georgia" pitchFamily="18" charset="0"/>
                <a:cs typeface="Arial" pitchFamily="34" charset="0"/>
              </a:rPr>
              <a:t>opportunities for academic enrichment that support student learning and development</a:t>
            </a:r>
            <a:r>
              <a:rPr lang="en-US" sz="2400" dirty="0" smtClean="0">
                <a:solidFill>
                  <a:schemeClr val="accent4">
                    <a:lumMod val="75000"/>
                  </a:schemeClr>
                </a:solidFill>
                <a:latin typeface="Georgia" pitchFamily="18" charset="0"/>
                <a:cs typeface="Arial" pitchFamily="34" charset="0"/>
              </a:rPr>
              <a:t>.</a:t>
            </a:r>
          </a:p>
          <a:p>
            <a:pPr>
              <a:lnSpc>
                <a:spcPct val="80000"/>
              </a:lnSpc>
              <a:buFontTx/>
              <a:buNone/>
            </a:pPr>
            <a:endParaRPr lang="en-US" sz="2400" dirty="0" smtClean="0">
              <a:solidFill>
                <a:schemeClr val="accent4">
                  <a:lumMod val="75000"/>
                </a:schemeClr>
              </a:solidFill>
              <a:latin typeface="Georgia" pitchFamily="18" charset="0"/>
              <a:cs typeface="Arial" pitchFamily="34" charset="0"/>
            </a:endParaRPr>
          </a:p>
          <a:p>
            <a:pPr>
              <a:lnSpc>
                <a:spcPct val="80000"/>
              </a:lnSpc>
              <a:buFontTx/>
              <a:buNone/>
            </a:pPr>
            <a:r>
              <a:rPr lang="en-US" sz="2400" dirty="0" smtClean="0">
                <a:solidFill>
                  <a:schemeClr val="accent4">
                    <a:lumMod val="75000"/>
                  </a:schemeClr>
                </a:solidFill>
                <a:latin typeface="Georgia" pitchFamily="18" charset="0"/>
                <a:cs typeface="Arial" pitchFamily="34" charset="0"/>
              </a:rPr>
              <a:t> *safe </a:t>
            </a:r>
            <a:r>
              <a:rPr lang="en-US" sz="2400" dirty="0">
                <a:solidFill>
                  <a:schemeClr val="accent4">
                    <a:lumMod val="75000"/>
                  </a:schemeClr>
                </a:solidFill>
                <a:latin typeface="Georgia" pitchFamily="18" charset="0"/>
                <a:cs typeface="Arial" pitchFamily="34" charset="0"/>
              </a:rPr>
              <a:t>environment for students during non-school hours or periods when school is not in session. </a:t>
            </a:r>
          </a:p>
        </p:txBody>
      </p:sp>
      <p:pic>
        <p:nvPicPr>
          <p:cNvPr id="2050" name="Picture 2" descr="C:\Users\kbierh\AppData\Local\Microsoft\Windows\Temporary Internet Files\Content.IE5\D52E2YWW\MP900399402[1].jpg"/>
          <p:cNvPicPr>
            <a:picLocks noChangeAspect="1" noChangeArrowheads="1"/>
          </p:cNvPicPr>
          <p:nvPr/>
        </p:nvPicPr>
        <p:blipFill>
          <a:blip r:embed="rId3" cstate="print"/>
          <a:srcRect/>
          <a:stretch>
            <a:fillRect/>
          </a:stretch>
        </p:blipFill>
        <p:spPr bwMode="auto">
          <a:xfrm>
            <a:off x="6867331" y="1422919"/>
            <a:ext cx="2013664" cy="2013664"/>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434352" y="704088"/>
            <a:ext cx="5907741" cy="649583"/>
          </a:xfrm>
        </p:spPr>
        <p:txBody>
          <a:bodyPr>
            <a:normAutofit fontScale="90000"/>
          </a:bodyPr>
          <a:lstStyle/>
          <a:p>
            <a:pPr algn="ctr"/>
            <a:r>
              <a:rPr lang="en-US" sz="4800" dirty="0" smtClean="0"/>
              <a:t>WY 21CCLC Goals</a:t>
            </a:r>
            <a:endParaRPr lang="en-US" sz="4800" dirty="0"/>
          </a:p>
        </p:txBody>
      </p:sp>
      <p:sp>
        <p:nvSpPr>
          <p:cNvPr id="131075" name="Rectangle 3"/>
          <p:cNvSpPr>
            <a:spLocks noGrp="1" noChangeArrowheads="1"/>
          </p:cNvSpPr>
          <p:nvPr>
            <p:ph idx="1"/>
          </p:nvPr>
        </p:nvSpPr>
        <p:spPr>
          <a:xfrm>
            <a:off x="457200" y="1470212"/>
            <a:ext cx="8229600" cy="4854388"/>
          </a:xfrm>
        </p:spPr>
        <p:txBody>
          <a:bodyPr/>
          <a:lstStyle/>
          <a:p>
            <a:pPr>
              <a:buFontTx/>
              <a:buNone/>
            </a:pPr>
            <a:r>
              <a:rPr lang="en-US" sz="2200" b="1" dirty="0" smtClean="0">
                <a:solidFill>
                  <a:schemeClr val="accent4">
                    <a:lumMod val="75000"/>
                  </a:schemeClr>
                </a:solidFill>
                <a:latin typeface="Arial" pitchFamily="34" charset="0"/>
                <a:cs typeface="Arial" pitchFamily="34" charset="0"/>
              </a:rPr>
              <a:t>Goal 1: </a:t>
            </a:r>
            <a:r>
              <a:rPr lang="en-US" sz="2200" dirty="0" smtClean="0">
                <a:solidFill>
                  <a:schemeClr val="accent4">
                    <a:lumMod val="75000"/>
                  </a:schemeClr>
                </a:solidFill>
                <a:latin typeface="Arial" pitchFamily="34" charset="0"/>
                <a:cs typeface="Arial" pitchFamily="34" charset="0"/>
              </a:rPr>
              <a:t>To establish community learning centers that help students in high-poverty, low-performing schools meet academic achievement standards.</a:t>
            </a:r>
          </a:p>
          <a:p>
            <a:pPr>
              <a:buFontTx/>
              <a:buNone/>
            </a:pPr>
            <a:r>
              <a:rPr lang="en-US" sz="2200" b="1" dirty="0" smtClean="0">
                <a:solidFill>
                  <a:schemeClr val="accent4">
                    <a:lumMod val="75000"/>
                  </a:schemeClr>
                </a:solidFill>
                <a:latin typeface="Arial" pitchFamily="34" charset="0"/>
                <a:cs typeface="Arial" pitchFamily="34" charset="0"/>
              </a:rPr>
              <a:t>Goal 2:</a:t>
            </a:r>
            <a:r>
              <a:rPr lang="en-US" sz="2200" dirty="0" smtClean="0">
                <a:solidFill>
                  <a:schemeClr val="accent4">
                    <a:lumMod val="75000"/>
                  </a:schemeClr>
                </a:solidFill>
                <a:latin typeface="Arial" pitchFamily="34" charset="0"/>
                <a:cs typeface="Arial" pitchFamily="34" charset="0"/>
              </a:rPr>
              <a:t> To offer a broad array of high-quality enrichment activities that are aligned with and complement the regular academic school day while positively affecting student outcomes such as school attendance, academic performance, behaviors and associated risk factors.</a:t>
            </a:r>
          </a:p>
          <a:p>
            <a:pPr>
              <a:buFontTx/>
              <a:buNone/>
            </a:pPr>
            <a:r>
              <a:rPr lang="en-US" sz="2200" b="1" dirty="0" smtClean="0">
                <a:solidFill>
                  <a:schemeClr val="accent4">
                    <a:lumMod val="75000"/>
                  </a:schemeClr>
                </a:solidFill>
                <a:latin typeface="Arial" pitchFamily="34" charset="0"/>
                <a:cs typeface="Arial" pitchFamily="34" charset="0"/>
              </a:rPr>
              <a:t>Goal 3: </a:t>
            </a:r>
            <a:r>
              <a:rPr lang="en-US" sz="2200" dirty="0" smtClean="0">
                <a:solidFill>
                  <a:schemeClr val="accent4">
                    <a:lumMod val="75000"/>
                  </a:schemeClr>
                </a:solidFill>
                <a:latin typeface="Arial" pitchFamily="34" charset="0"/>
                <a:cs typeface="Arial" pitchFamily="34" charset="0"/>
              </a:rPr>
              <a:t>To provide programming to engage families of 21</a:t>
            </a:r>
            <a:r>
              <a:rPr lang="en-US" sz="2200" baseline="30000" dirty="0" smtClean="0">
                <a:solidFill>
                  <a:schemeClr val="accent4">
                    <a:lumMod val="75000"/>
                  </a:schemeClr>
                </a:solidFill>
                <a:latin typeface="Arial" pitchFamily="34" charset="0"/>
                <a:cs typeface="Arial" pitchFamily="34" charset="0"/>
              </a:rPr>
              <a:t>st</a:t>
            </a:r>
            <a:r>
              <a:rPr lang="en-US" sz="2200" dirty="0" smtClean="0">
                <a:solidFill>
                  <a:schemeClr val="accent4">
                    <a:lumMod val="75000"/>
                  </a:schemeClr>
                </a:solidFill>
                <a:latin typeface="Arial" pitchFamily="34" charset="0"/>
                <a:cs typeface="Arial" pitchFamily="34" charset="0"/>
              </a:rPr>
              <a:t> CCLC participants for the purpose of increasing parent/family engagement in learning and developing resiliency through positive home/school relationships.</a:t>
            </a:r>
            <a:endParaRPr lang="en-US" sz="2200" b="1" dirty="0">
              <a:solidFill>
                <a:schemeClr val="accent4">
                  <a:lumMod val="75000"/>
                </a:schemeClr>
              </a:solidFill>
              <a:latin typeface="Arial" pitchFamily="34" charset="0"/>
              <a:cs typeface="Arial" pitchFamily="34" charset="0"/>
            </a:endParaRPr>
          </a:p>
        </p:txBody>
      </p:sp>
      <p:pic>
        <p:nvPicPr>
          <p:cNvPr id="4" name="Picture 4" descr="AG00491_"/>
          <p:cNvPicPr>
            <a:picLocks noChangeAspect="1" noChangeArrowheads="1" noCrop="1"/>
          </p:cNvPicPr>
          <p:nvPr/>
        </p:nvPicPr>
        <p:blipFill>
          <a:blip r:embed="rId3" cstate="print"/>
          <a:srcRect/>
          <a:stretch>
            <a:fillRect/>
          </a:stretch>
        </p:blipFill>
        <p:spPr bwMode="auto">
          <a:xfrm>
            <a:off x="5618033" y="5366884"/>
            <a:ext cx="2819400" cy="1360487"/>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177858" y="412376"/>
            <a:ext cx="5611906" cy="681318"/>
          </a:xfrm>
        </p:spPr>
        <p:txBody>
          <a:bodyPr>
            <a:normAutofit fontScale="90000"/>
          </a:bodyPr>
          <a:lstStyle/>
          <a:p>
            <a:pPr algn="ctr"/>
            <a:r>
              <a:rPr lang="en-US" sz="4800" dirty="0"/>
              <a:t>Allowable Activities</a:t>
            </a:r>
          </a:p>
        </p:txBody>
      </p:sp>
      <p:sp>
        <p:nvSpPr>
          <p:cNvPr id="77827" name="Rectangle 3"/>
          <p:cNvSpPr>
            <a:spLocks noGrp="1" noChangeArrowheads="1"/>
          </p:cNvSpPr>
          <p:nvPr>
            <p:ph idx="1"/>
          </p:nvPr>
        </p:nvSpPr>
        <p:spPr>
          <a:xfrm>
            <a:off x="349624" y="1012054"/>
            <a:ext cx="8413376" cy="5720441"/>
          </a:xfrm>
        </p:spPr>
        <p:txBody>
          <a:bodyPr>
            <a:normAutofit fontScale="70000" lnSpcReduction="20000"/>
          </a:bodyPr>
          <a:lstStyle/>
          <a:p>
            <a:pPr>
              <a:lnSpc>
                <a:spcPct val="80000"/>
              </a:lnSpc>
              <a:buFontTx/>
              <a:buNone/>
            </a:pPr>
            <a:r>
              <a:rPr lang="en-US" sz="2000" dirty="0">
                <a:solidFill>
                  <a:schemeClr val="accent4">
                    <a:lumMod val="75000"/>
                  </a:schemeClr>
                </a:solidFill>
                <a:latin typeface="Arial" pitchFamily="34" charset="0"/>
                <a:cs typeface="Arial" pitchFamily="34" charset="0"/>
              </a:rPr>
              <a:t>Activities must take place during non-school hours (before or after-school) or periods when school is not in session (holidays, weekends or summer recess).</a:t>
            </a:r>
          </a:p>
          <a:p>
            <a:pPr>
              <a:lnSpc>
                <a:spcPct val="80000"/>
              </a:lnSpc>
              <a:buFontTx/>
              <a:buNone/>
            </a:pPr>
            <a:endParaRPr lang="en-US" sz="2000" dirty="0">
              <a:solidFill>
                <a:schemeClr val="accent4">
                  <a:lumMod val="75000"/>
                </a:schemeClr>
              </a:solidFill>
              <a:latin typeface="Arial" pitchFamily="34" charset="0"/>
              <a:cs typeface="Arial" pitchFamily="34" charset="0"/>
            </a:endParaRPr>
          </a:p>
          <a:p>
            <a:pPr>
              <a:lnSpc>
                <a:spcPct val="80000"/>
              </a:lnSpc>
              <a:buFontTx/>
              <a:buNone/>
            </a:pPr>
            <a:r>
              <a:rPr lang="en-US" sz="2000" dirty="0">
                <a:solidFill>
                  <a:schemeClr val="accent4">
                    <a:lumMod val="75000"/>
                  </a:schemeClr>
                </a:solidFill>
                <a:latin typeface="Arial" pitchFamily="34" charset="0"/>
                <a:cs typeface="Arial" pitchFamily="34" charset="0"/>
              </a:rPr>
              <a:t>Grantees are limited to providing activities within the following list and are encouraged to implement a combination of these activities to ensure a comprehensive, quality program: </a:t>
            </a:r>
            <a:endParaRPr lang="en-US" sz="2000" dirty="0" smtClean="0">
              <a:solidFill>
                <a:schemeClr val="accent4">
                  <a:lumMod val="75000"/>
                </a:schemeClr>
              </a:solidFill>
              <a:latin typeface="Arial" pitchFamily="34" charset="0"/>
              <a:cs typeface="Arial" pitchFamily="34" charset="0"/>
            </a:endParaRPr>
          </a:p>
          <a:p>
            <a:pPr>
              <a:lnSpc>
                <a:spcPct val="80000"/>
              </a:lnSpc>
              <a:buFontTx/>
              <a:buNone/>
            </a:pPr>
            <a:r>
              <a:rPr lang="en-US" sz="2000" dirty="0" smtClean="0">
                <a:solidFill>
                  <a:schemeClr val="accent4">
                    <a:lumMod val="75000"/>
                  </a:schemeClr>
                </a:solidFill>
                <a:latin typeface="Arial" pitchFamily="34" charset="0"/>
                <a:cs typeface="Arial" pitchFamily="34" charset="0"/>
              </a:rPr>
              <a:t>Highest priority: Academically-aligned programs</a:t>
            </a:r>
          </a:p>
          <a:p>
            <a:pPr>
              <a:lnSpc>
                <a:spcPct val="80000"/>
              </a:lnSpc>
              <a:buFontTx/>
              <a:buNone/>
            </a:pPr>
            <a:endParaRPr lang="en-US" sz="1800" dirty="0">
              <a:solidFill>
                <a:schemeClr val="accent4">
                  <a:lumMod val="75000"/>
                </a:schemeClr>
              </a:solidFill>
              <a:latin typeface="Arial" pitchFamily="34" charset="0"/>
              <a:cs typeface="Arial" pitchFamily="34" charset="0"/>
            </a:endParaRPr>
          </a:p>
          <a:p>
            <a:pPr>
              <a:lnSpc>
                <a:spcPct val="120000"/>
              </a:lnSpc>
            </a:pPr>
            <a:r>
              <a:rPr lang="en-US" sz="2000" dirty="0">
                <a:solidFill>
                  <a:srgbClr val="006666"/>
                </a:solidFill>
                <a:latin typeface="Arial" pitchFamily="34" charset="0"/>
                <a:cs typeface="Arial" pitchFamily="34" charset="0"/>
              </a:rPr>
              <a:t>Remedial education activities and academic enrichment learning programs, including providing additional assistance to students to allow the students to improve their academic achievement;</a:t>
            </a:r>
          </a:p>
          <a:p>
            <a:pPr>
              <a:lnSpc>
                <a:spcPct val="120000"/>
              </a:lnSpc>
            </a:pPr>
            <a:r>
              <a:rPr lang="en-US" sz="2000" dirty="0" smtClean="0">
                <a:solidFill>
                  <a:srgbClr val="006666"/>
                </a:solidFill>
                <a:latin typeface="Arial" pitchFamily="34" charset="0"/>
                <a:cs typeface="Arial" pitchFamily="34" charset="0"/>
              </a:rPr>
              <a:t>Science, technology,  engineering and mathematics education </a:t>
            </a:r>
            <a:r>
              <a:rPr lang="en-US" sz="2000" dirty="0">
                <a:solidFill>
                  <a:srgbClr val="006666"/>
                </a:solidFill>
                <a:latin typeface="Arial" pitchFamily="34" charset="0"/>
                <a:cs typeface="Arial" pitchFamily="34" charset="0"/>
              </a:rPr>
              <a:t>activities</a:t>
            </a:r>
            <a:r>
              <a:rPr lang="en-US" sz="2000" dirty="0" smtClean="0">
                <a:solidFill>
                  <a:srgbClr val="006666"/>
                </a:solidFill>
                <a:latin typeface="Arial" pitchFamily="34" charset="0"/>
                <a:cs typeface="Arial" pitchFamily="34" charset="0"/>
              </a:rPr>
              <a:t>;</a:t>
            </a:r>
          </a:p>
          <a:p>
            <a:pPr>
              <a:lnSpc>
                <a:spcPct val="120000"/>
              </a:lnSpc>
              <a:buNone/>
            </a:pPr>
            <a:r>
              <a:rPr lang="en-US" sz="2000" u="sng" dirty="0" smtClean="0">
                <a:solidFill>
                  <a:srgbClr val="006666"/>
                </a:solidFill>
                <a:latin typeface="Arial" pitchFamily="34" charset="0"/>
                <a:cs typeface="Arial" pitchFamily="34" charset="0"/>
              </a:rPr>
              <a:t>Additional options</a:t>
            </a:r>
            <a:r>
              <a:rPr lang="en-US" sz="2000" dirty="0" smtClean="0">
                <a:solidFill>
                  <a:srgbClr val="006666"/>
                </a:solidFill>
                <a:latin typeface="Arial" pitchFamily="34" charset="0"/>
                <a:cs typeface="Arial" pitchFamily="34" charset="0"/>
              </a:rPr>
              <a:t>:</a:t>
            </a:r>
            <a:endParaRPr lang="en-US" sz="2000" dirty="0">
              <a:solidFill>
                <a:srgbClr val="006666"/>
              </a:solidFill>
              <a:latin typeface="Arial" pitchFamily="34" charset="0"/>
              <a:cs typeface="Arial" pitchFamily="34" charset="0"/>
            </a:endParaRPr>
          </a:p>
          <a:p>
            <a:pPr>
              <a:lnSpc>
                <a:spcPct val="120000"/>
              </a:lnSpc>
            </a:pPr>
            <a:r>
              <a:rPr lang="en-US" sz="2000" dirty="0">
                <a:solidFill>
                  <a:srgbClr val="006666"/>
                </a:solidFill>
                <a:latin typeface="Arial" pitchFamily="34" charset="0"/>
                <a:cs typeface="Arial" pitchFamily="34" charset="0"/>
              </a:rPr>
              <a:t>Arts and music education activities;</a:t>
            </a:r>
          </a:p>
          <a:p>
            <a:pPr>
              <a:lnSpc>
                <a:spcPct val="120000"/>
              </a:lnSpc>
            </a:pPr>
            <a:r>
              <a:rPr lang="en-US" sz="2000" dirty="0">
                <a:solidFill>
                  <a:srgbClr val="006666"/>
                </a:solidFill>
                <a:latin typeface="Arial" pitchFamily="34" charset="0"/>
                <a:cs typeface="Arial" pitchFamily="34" charset="0"/>
              </a:rPr>
              <a:t>Entrepreneurial education programs;</a:t>
            </a:r>
          </a:p>
          <a:p>
            <a:pPr>
              <a:lnSpc>
                <a:spcPct val="120000"/>
              </a:lnSpc>
            </a:pPr>
            <a:r>
              <a:rPr lang="en-US" sz="2000" dirty="0">
                <a:solidFill>
                  <a:srgbClr val="006666"/>
                </a:solidFill>
                <a:latin typeface="Arial" pitchFamily="34" charset="0"/>
                <a:cs typeface="Arial" pitchFamily="34" charset="0"/>
              </a:rPr>
              <a:t>Tutoring services and mentoring programs;</a:t>
            </a:r>
          </a:p>
          <a:p>
            <a:pPr>
              <a:lnSpc>
                <a:spcPct val="120000"/>
              </a:lnSpc>
            </a:pPr>
            <a:r>
              <a:rPr lang="en-US" sz="2000" dirty="0">
                <a:solidFill>
                  <a:srgbClr val="006666"/>
                </a:solidFill>
                <a:latin typeface="Arial" pitchFamily="34" charset="0"/>
                <a:cs typeface="Arial" pitchFamily="34" charset="0"/>
              </a:rPr>
              <a:t>Programs that provide after-school activities for limited English proficient students that emphasize language skills and academic achievement;</a:t>
            </a:r>
          </a:p>
          <a:p>
            <a:pPr>
              <a:lnSpc>
                <a:spcPct val="120000"/>
              </a:lnSpc>
            </a:pPr>
            <a:r>
              <a:rPr lang="en-US" sz="2000" dirty="0">
                <a:solidFill>
                  <a:srgbClr val="006666"/>
                </a:solidFill>
                <a:latin typeface="Arial" pitchFamily="34" charset="0"/>
                <a:cs typeface="Arial" pitchFamily="34" charset="0"/>
              </a:rPr>
              <a:t>Recreational activities;</a:t>
            </a:r>
          </a:p>
          <a:p>
            <a:pPr>
              <a:lnSpc>
                <a:spcPct val="120000"/>
              </a:lnSpc>
            </a:pPr>
            <a:r>
              <a:rPr lang="en-US" sz="2000" dirty="0">
                <a:solidFill>
                  <a:srgbClr val="006666"/>
                </a:solidFill>
                <a:latin typeface="Arial" pitchFamily="34" charset="0"/>
                <a:cs typeface="Arial" pitchFamily="34" charset="0"/>
              </a:rPr>
              <a:t>Telecommunications and technology education programs;</a:t>
            </a:r>
          </a:p>
          <a:p>
            <a:pPr>
              <a:lnSpc>
                <a:spcPct val="120000"/>
              </a:lnSpc>
            </a:pPr>
            <a:r>
              <a:rPr lang="en-US" sz="2000" dirty="0" smtClean="0">
                <a:solidFill>
                  <a:srgbClr val="006666"/>
                </a:solidFill>
                <a:latin typeface="Arial" pitchFamily="34" charset="0"/>
                <a:cs typeface="Arial" pitchFamily="34" charset="0"/>
              </a:rPr>
              <a:t>Programs </a:t>
            </a:r>
            <a:r>
              <a:rPr lang="en-US" sz="2000" dirty="0">
                <a:solidFill>
                  <a:srgbClr val="006666"/>
                </a:solidFill>
                <a:latin typeface="Arial" pitchFamily="34" charset="0"/>
                <a:cs typeface="Arial" pitchFamily="34" charset="0"/>
              </a:rPr>
              <a:t>that promote parental involvement and family literacy;</a:t>
            </a:r>
          </a:p>
          <a:p>
            <a:pPr>
              <a:lnSpc>
                <a:spcPct val="120000"/>
              </a:lnSpc>
            </a:pPr>
            <a:r>
              <a:rPr lang="en-US" sz="2000" dirty="0">
                <a:solidFill>
                  <a:srgbClr val="006666"/>
                </a:solidFill>
                <a:latin typeface="Arial" pitchFamily="34" charset="0"/>
                <a:cs typeface="Arial" pitchFamily="34" charset="0"/>
              </a:rPr>
              <a:t>Programs that provide assistance to students who have been truant, suspended, or expelled, to allow the students to improve their academic achievement;</a:t>
            </a:r>
          </a:p>
          <a:p>
            <a:pPr>
              <a:lnSpc>
                <a:spcPct val="120000"/>
              </a:lnSpc>
            </a:pPr>
            <a:r>
              <a:rPr lang="en-US" sz="2000" dirty="0">
                <a:solidFill>
                  <a:srgbClr val="006666"/>
                </a:solidFill>
                <a:latin typeface="Arial" pitchFamily="34" charset="0"/>
                <a:cs typeface="Arial" pitchFamily="34" charset="0"/>
              </a:rPr>
              <a:t>Drug and violence prevention programs; </a:t>
            </a:r>
          </a:p>
          <a:p>
            <a:pPr>
              <a:lnSpc>
                <a:spcPct val="120000"/>
              </a:lnSpc>
            </a:pPr>
            <a:r>
              <a:rPr lang="en-US" sz="2000" dirty="0">
                <a:solidFill>
                  <a:srgbClr val="006666"/>
                </a:solidFill>
                <a:latin typeface="Arial" pitchFamily="34" charset="0"/>
                <a:cs typeface="Arial" pitchFamily="34" charset="0"/>
              </a:rPr>
              <a:t>Counseling programs; </a:t>
            </a:r>
          </a:p>
          <a:p>
            <a:pPr>
              <a:lnSpc>
                <a:spcPct val="120000"/>
              </a:lnSpc>
            </a:pPr>
            <a:r>
              <a:rPr lang="en-US" sz="2000" dirty="0">
                <a:solidFill>
                  <a:srgbClr val="006666"/>
                </a:solidFill>
                <a:latin typeface="Arial" pitchFamily="34" charset="0"/>
                <a:cs typeface="Arial" pitchFamily="34" charset="0"/>
              </a:rPr>
              <a:t>Character education </a:t>
            </a:r>
            <a:r>
              <a:rPr lang="en-US" sz="2000" dirty="0" smtClean="0">
                <a:solidFill>
                  <a:srgbClr val="006666"/>
                </a:solidFill>
                <a:latin typeface="Arial" pitchFamily="34" charset="0"/>
                <a:cs typeface="Arial" pitchFamily="34" charset="0"/>
              </a:rPr>
              <a:t>programs: and</a:t>
            </a:r>
          </a:p>
          <a:p>
            <a:pPr>
              <a:lnSpc>
                <a:spcPct val="120000"/>
              </a:lnSpc>
            </a:pPr>
            <a:r>
              <a:rPr lang="en-US" sz="2000" dirty="0" smtClean="0">
                <a:solidFill>
                  <a:srgbClr val="006666"/>
                </a:solidFill>
                <a:latin typeface="Arial" pitchFamily="34" charset="0"/>
                <a:cs typeface="Arial" pitchFamily="34" charset="0"/>
              </a:rPr>
              <a:t>Expanded library service hours;</a:t>
            </a:r>
          </a:p>
          <a:p>
            <a:pPr>
              <a:lnSpc>
                <a:spcPct val="80000"/>
              </a:lnSpc>
              <a:buNone/>
            </a:pPr>
            <a:endParaRPr lang="en-US" sz="1200" dirty="0"/>
          </a:p>
          <a:p>
            <a:pPr>
              <a:lnSpc>
                <a:spcPct val="80000"/>
              </a:lnSpc>
            </a:pPr>
            <a:endParaRPr lang="en-US" sz="12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631576" y="573459"/>
            <a:ext cx="5665695" cy="613724"/>
          </a:xfrm>
        </p:spPr>
        <p:txBody>
          <a:bodyPr>
            <a:normAutofit fontScale="90000"/>
          </a:bodyPr>
          <a:lstStyle/>
          <a:p>
            <a:pPr algn="ctr"/>
            <a:r>
              <a:rPr lang="en-US" sz="4000" dirty="0"/>
              <a:t>High Quality Programming</a:t>
            </a:r>
          </a:p>
        </p:txBody>
      </p:sp>
      <p:sp>
        <p:nvSpPr>
          <p:cNvPr id="76803" name="Rectangle 3"/>
          <p:cNvSpPr>
            <a:spLocks noGrp="1" noChangeArrowheads="1"/>
          </p:cNvSpPr>
          <p:nvPr>
            <p:ph idx="1"/>
          </p:nvPr>
        </p:nvSpPr>
        <p:spPr>
          <a:xfrm>
            <a:off x="448235" y="1240971"/>
            <a:ext cx="8139953" cy="5383764"/>
          </a:xfrm>
        </p:spPr>
        <p:txBody>
          <a:bodyPr>
            <a:normAutofit fontScale="70000" lnSpcReduction="20000"/>
          </a:bodyPr>
          <a:lstStyle/>
          <a:p>
            <a:pPr>
              <a:lnSpc>
                <a:spcPct val="90000"/>
              </a:lnSpc>
            </a:pPr>
            <a:r>
              <a:rPr lang="en-US" b="1" dirty="0" smtClean="0">
                <a:solidFill>
                  <a:schemeClr val="accent4">
                    <a:lumMod val="75000"/>
                  </a:schemeClr>
                </a:solidFill>
                <a:latin typeface="Arial" pitchFamily="34" charset="0"/>
                <a:cs typeface="Arial" pitchFamily="34" charset="0"/>
              </a:rPr>
              <a:t>Supportive Social Environment-</a:t>
            </a:r>
            <a:r>
              <a:rPr lang="en-US" dirty="0" smtClean="0">
                <a:solidFill>
                  <a:schemeClr val="accent4">
                    <a:lumMod val="75000"/>
                  </a:schemeClr>
                </a:solidFill>
                <a:latin typeface="Arial" pitchFamily="34" charset="0"/>
                <a:cs typeface="Arial" pitchFamily="34" charset="0"/>
              </a:rPr>
              <a:t>Safe</a:t>
            </a:r>
            <a:r>
              <a:rPr lang="en-US" dirty="0">
                <a:solidFill>
                  <a:schemeClr val="accent4">
                    <a:lumMod val="75000"/>
                  </a:schemeClr>
                </a:solidFill>
                <a:latin typeface="Arial" pitchFamily="34" charset="0"/>
                <a:cs typeface="Arial" pitchFamily="34" charset="0"/>
              </a:rPr>
              <a:t>, engaging environments that motivate and inspire learning outside the regular school day. </a:t>
            </a:r>
            <a:endParaRPr lang="en-US" dirty="0" smtClean="0">
              <a:solidFill>
                <a:schemeClr val="accent4">
                  <a:lumMod val="75000"/>
                </a:schemeClr>
              </a:solidFill>
              <a:latin typeface="Arial" pitchFamily="34" charset="0"/>
              <a:cs typeface="Arial" pitchFamily="34" charset="0"/>
            </a:endParaRPr>
          </a:p>
          <a:p>
            <a:pPr lvl="1">
              <a:lnSpc>
                <a:spcPct val="90000"/>
              </a:lnSpc>
            </a:pPr>
            <a:r>
              <a:rPr lang="en-US" dirty="0" smtClean="0">
                <a:solidFill>
                  <a:schemeClr val="accent4">
                    <a:lumMod val="75000"/>
                  </a:schemeClr>
                </a:solidFill>
                <a:latin typeface="Arial" pitchFamily="34" charset="0"/>
                <a:cs typeface="Arial" pitchFamily="34" charset="0"/>
              </a:rPr>
              <a:t>Relationships with students and their families</a:t>
            </a:r>
          </a:p>
          <a:p>
            <a:pPr lvl="1">
              <a:lnSpc>
                <a:spcPct val="90000"/>
              </a:lnSpc>
              <a:buNone/>
            </a:pPr>
            <a:endParaRPr lang="en-US" dirty="0">
              <a:solidFill>
                <a:schemeClr val="accent4">
                  <a:lumMod val="75000"/>
                </a:schemeClr>
              </a:solidFill>
              <a:latin typeface="Arial" pitchFamily="34" charset="0"/>
              <a:cs typeface="Arial" pitchFamily="34" charset="0"/>
            </a:endParaRPr>
          </a:p>
          <a:p>
            <a:pPr>
              <a:lnSpc>
                <a:spcPct val="90000"/>
              </a:lnSpc>
            </a:pPr>
            <a:r>
              <a:rPr lang="en-US" b="1" dirty="0" smtClean="0">
                <a:solidFill>
                  <a:schemeClr val="accent4">
                    <a:lumMod val="75000"/>
                  </a:schemeClr>
                </a:solidFill>
                <a:latin typeface="Arial" pitchFamily="34" charset="0"/>
                <a:cs typeface="Arial" pitchFamily="34" charset="0"/>
              </a:rPr>
              <a:t>Academic Learning and Skill Building-</a:t>
            </a:r>
            <a:r>
              <a:rPr lang="en-US" dirty="0" smtClean="0">
                <a:solidFill>
                  <a:schemeClr val="accent4">
                    <a:lumMod val="75000"/>
                  </a:schemeClr>
                </a:solidFill>
                <a:latin typeface="Arial" pitchFamily="34" charset="0"/>
                <a:cs typeface="Arial" pitchFamily="34" charset="0"/>
              </a:rPr>
              <a:t>Combination </a:t>
            </a:r>
            <a:r>
              <a:rPr lang="en-US" dirty="0">
                <a:solidFill>
                  <a:schemeClr val="accent4">
                    <a:lumMod val="75000"/>
                  </a:schemeClr>
                </a:solidFill>
                <a:latin typeface="Arial" pitchFamily="34" charset="0"/>
                <a:cs typeface="Arial" pitchFamily="34" charset="0"/>
              </a:rPr>
              <a:t>of academic, enrichment, cultural, and recreational activities. </a:t>
            </a:r>
            <a:endParaRPr lang="en-US" dirty="0" smtClean="0">
              <a:solidFill>
                <a:schemeClr val="accent4">
                  <a:lumMod val="75000"/>
                </a:schemeClr>
              </a:solidFill>
              <a:latin typeface="Arial" pitchFamily="34" charset="0"/>
              <a:cs typeface="Arial" pitchFamily="34" charset="0"/>
            </a:endParaRPr>
          </a:p>
          <a:p>
            <a:pPr>
              <a:lnSpc>
                <a:spcPct val="90000"/>
              </a:lnSpc>
              <a:buNone/>
            </a:pPr>
            <a:endParaRPr lang="en-US" dirty="0" smtClean="0">
              <a:solidFill>
                <a:schemeClr val="accent4">
                  <a:lumMod val="75000"/>
                </a:schemeClr>
              </a:solidFill>
              <a:latin typeface="Arial" pitchFamily="34" charset="0"/>
              <a:cs typeface="Arial" pitchFamily="34" charset="0"/>
            </a:endParaRPr>
          </a:p>
          <a:p>
            <a:pPr>
              <a:lnSpc>
                <a:spcPct val="90000"/>
              </a:lnSpc>
            </a:pPr>
            <a:r>
              <a:rPr lang="en-US" b="1" dirty="0" smtClean="0">
                <a:solidFill>
                  <a:schemeClr val="accent4">
                    <a:lumMod val="75000"/>
                  </a:schemeClr>
                </a:solidFill>
                <a:latin typeface="Arial" pitchFamily="34" charset="0"/>
                <a:cs typeface="Arial" pitchFamily="34" charset="0"/>
              </a:rPr>
              <a:t>Program Organization and Structures Designed for Effectiveness</a:t>
            </a:r>
          </a:p>
          <a:p>
            <a:pPr lvl="1">
              <a:lnSpc>
                <a:spcPct val="90000"/>
              </a:lnSpc>
            </a:pPr>
            <a:r>
              <a:rPr lang="en-US" dirty="0" smtClean="0">
                <a:solidFill>
                  <a:schemeClr val="accent4">
                    <a:lumMod val="75000"/>
                  </a:schemeClr>
                </a:solidFill>
                <a:latin typeface="Arial" pitchFamily="34" charset="0"/>
                <a:cs typeface="Arial" pitchFamily="34" charset="0"/>
              </a:rPr>
              <a:t>Direct </a:t>
            </a:r>
            <a:r>
              <a:rPr lang="en-US" dirty="0">
                <a:solidFill>
                  <a:schemeClr val="accent4">
                    <a:lumMod val="75000"/>
                  </a:schemeClr>
                </a:solidFill>
                <a:latin typeface="Arial" pitchFamily="34" charset="0"/>
                <a:cs typeface="Arial" pitchFamily="34" charset="0"/>
              </a:rPr>
              <a:t>link with regular school day personnel and learning opportunities</a:t>
            </a:r>
            <a:r>
              <a:rPr lang="en-US" dirty="0" smtClean="0">
                <a:solidFill>
                  <a:schemeClr val="accent4">
                    <a:lumMod val="75000"/>
                  </a:schemeClr>
                </a:solidFill>
                <a:latin typeface="Arial" pitchFamily="34" charset="0"/>
                <a:cs typeface="Arial" pitchFamily="34" charset="0"/>
              </a:rPr>
              <a:t>.</a:t>
            </a:r>
          </a:p>
          <a:p>
            <a:pPr lvl="1">
              <a:lnSpc>
                <a:spcPct val="90000"/>
              </a:lnSpc>
            </a:pPr>
            <a:r>
              <a:rPr lang="en-US" dirty="0" smtClean="0">
                <a:solidFill>
                  <a:schemeClr val="accent4">
                    <a:lumMod val="75000"/>
                  </a:schemeClr>
                </a:solidFill>
                <a:latin typeface="Arial" pitchFamily="34" charset="0"/>
                <a:cs typeface="Arial" pitchFamily="34" charset="0"/>
              </a:rPr>
              <a:t>Professional development of staff with outcomes in mind</a:t>
            </a:r>
          </a:p>
          <a:p>
            <a:pPr lvl="1">
              <a:lnSpc>
                <a:spcPct val="90000"/>
              </a:lnSpc>
            </a:pPr>
            <a:r>
              <a:rPr lang="en-US" dirty="0" smtClean="0">
                <a:solidFill>
                  <a:schemeClr val="accent4">
                    <a:lumMod val="75000"/>
                  </a:schemeClr>
                </a:solidFill>
                <a:latin typeface="Arial" pitchFamily="34" charset="0"/>
                <a:cs typeface="Arial" pitchFamily="34" charset="0"/>
              </a:rPr>
              <a:t>Consistent and dependable hours of operation</a:t>
            </a:r>
            <a:r>
              <a:rPr lang="en-US" dirty="0" smtClean="0">
                <a:solidFill>
                  <a:schemeClr val="accent4">
                    <a:lumMod val="75000"/>
                  </a:schemeClr>
                </a:solidFill>
              </a:rPr>
              <a:t>.</a:t>
            </a:r>
            <a:endParaRPr lang="en-US" dirty="0" smtClean="0">
              <a:solidFill>
                <a:schemeClr val="accent4">
                  <a:lumMod val="75000"/>
                </a:schemeClr>
              </a:solidFill>
              <a:latin typeface="Arial" pitchFamily="34" charset="0"/>
              <a:cs typeface="Arial" pitchFamily="34" charset="0"/>
            </a:endParaRPr>
          </a:p>
          <a:p>
            <a:pPr lvl="1">
              <a:lnSpc>
                <a:spcPct val="90000"/>
              </a:lnSpc>
            </a:pPr>
            <a:r>
              <a:rPr lang="en-US" dirty="0" smtClean="0">
                <a:solidFill>
                  <a:schemeClr val="accent4">
                    <a:lumMod val="75000"/>
                  </a:schemeClr>
                </a:solidFill>
                <a:latin typeface="Arial" pitchFamily="34" charset="0"/>
                <a:cs typeface="Arial" pitchFamily="34" charset="0"/>
              </a:rPr>
              <a:t>Ongoing Continuous Improvement Processes across the program spectrum </a:t>
            </a:r>
          </a:p>
          <a:p>
            <a:pPr lvl="1">
              <a:lnSpc>
                <a:spcPct val="90000"/>
              </a:lnSpc>
            </a:pPr>
            <a:endParaRPr lang="en-US" dirty="0">
              <a:solidFill>
                <a:schemeClr val="accent4">
                  <a:lumMod val="75000"/>
                </a:schemeClr>
              </a:solidFill>
              <a:latin typeface="Arial" pitchFamily="34" charset="0"/>
              <a:cs typeface="Arial" pitchFamily="34" charset="0"/>
            </a:endParaRPr>
          </a:p>
          <a:p>
            <a:pPr>
              <a:lnSpc>
                <a:spcPct val="90000"/>
              </a:lnSpc>
            </a:pPr>
            <a:r>
              <a:rPr lang="en-US" b="1" dirty="0" smtClean="0">
                <a:solidFill>
                  <a:schemeClr val="accent4">
                    <a:lumMod val="75000"/>
                  </a:schemeClr>
                </a:solidFill>
                <a:latin typeface="Arial" pitchFamily="34" charset="0"/>
                <a:cs typeface="Arial" pitchFamily="34" charset="0"/>
              </a:rPr>
              <a:t>Promote Autonomy and Responsibility of Youth</a:t>
            </a:r>
          </a:p>
          <a:p>
            <a:pPr lvl="1">
              <a:lnSpc>
                <a:spcPct val="90000"/>
              </a:lnSpc>
            </a:pPr>
            <a:r>
              <a:rPr lang="en-US" dirty="0" smtClean="0">
                <a:solidFill>
                  <a:schemeClr val="accent4">
                    <a:lumMod val="75000"/>
                  </a:schemeClr>
                </a:solidFill>
                <a:latin typeface="Arial" pitchFamily="34" charset="0"/>
                <a:cs typeface="Arial" pitchFamily="34" charset="0"/>
              </a:rPr>
              <a:t>Community partnerships</a:t>
            </a:r>
          </a:p>
          <a:p>
            <a:pPr lvl="1">
              <a:lnSpc>
                <a:spcPct val="90000"/>
              </a:lnSpc>
            </a:pPr>
            <a:r>
              <a:rPr lang="en-US" dirty="0" smtClean="0">
                <a:solidFill>
                  <a:schemeClr val="accent4">
                    <a:lumMod val="75000"/>
                  </a:schemeClr>
                </a:solidFill>
                <a:latin typeface="Arial" pitchFamily="34" charset="0"/>
                <a:cs typeface="Arial" pitchFamily="34" charset="0"/>
              </a:rPr>
              <a:t>Strategies for retention and attendance</a:t>
            </a:r>
          </a:p>
          <a:p>
            <a:pPr lvl="1">
              <a:lnSpc>
                <a:spcPct val="90000"/>
              </a:lnSpc>
            </a:pPr>
            <a:r>
              <a:rPr lang="en-US" dirty="0" smtClean="0">
                <a:solidFill>
                  <a:schemeClr val="accent4">
                    <a:lumMod val="75000"/>
                  </a:schemeClr>
                </a:solidFill>
                <a:latin typeface="Arial" pitchFamily="34" charset="0"/>
                <a:cs typeface="Arial" pitchFamily="34" charset="0"/>
              </a:rPr>
              <a:t>Program focused on engagement and participation </a:t>
            </a:r>
          </a:p>
          <a:p>
            <a:pPr>
              <a:lnSpc>
                <a:spcPct val="90000"/>
              </a:lnSpc>
              <a:buNone/>
            </a:pPr>
            <a:r>
              <a:rPr lang="en-US" dirty="0" smtClean="0">
                <a:solidFill>
                  <a:schemeClr val="accent4">
                    <a:lumMod val="75000"/>
                  </a:schemeClr>
                </a:solidFill>
                <a:latin typeface="Arial" pitchFamily="34" charset="0"/>
                <a:cs typeface="Arial" pitchFamily="34" charset="0"/>
              </a:rPr>
              <a:t>		.</a:t>
            </a:r>
            <a:endParaRPr lang="en-US" dirty="0">
              <a:solidFill>
                <a:schemeClr val="accent4">
                  <a:lumMod val="75000"/>
                </a:schemeClr>
              </a:solidFill>
              <a:latin typeface="Arial" pitchFamily="34" charset="0"/>
              <a:cs typeface="Arial" pitchFamily="34" charset="0"/>
            </a:endParaRPr>
          </a:p>
          <a:p>
            <a:pPr>
              <a:lnSpc>
                <a:spcPct val="90000"/>
              </a:lnSpc>
              <a:buFontTx/>
              <a:buNone/>
            </a:pPr>
            <a:endParaRPr lang="en-US" dirty="0">
              <a:solidFill>
                <a:srgbClr val="D52BC1"/>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00929"/>
          </a:xfrm>
        </p:spPr>
        <p:txBody>
          <a:bodyPr>
            <a:normAutofit fontScale="90000"/>
          </a:bodyPr>
          <a:lstStyle/>
          <a:p>
            <a:r>
              <a:rPr lang="en-US" dirty="0" smtClean="0"/>
              <a:t>Writing Objectives-SMART</a:t>
            </a:r>
            <a:endParaRPr lang="en-US" dirty="0"/>
          </a:p>
        </p:txBody>
      </p:sp>
      <p:sp>
        <p:nvSpPr>
          <p:cNvPr id="3" name="Content Placeholder 2"/>
          <p:cNvSpPr>
            <a:spLocks noGrp="1"/>
          </p:cNvSpPr>
          <p:nvPr>
            <p:ph idx="1"/>
          </p:nvPr>
        </p:nvSpPr>
        <p:spPr>
          <a:xfrm>
            <a:off x="457200" y="1305017"/>
            <a:ext cx="8229600" cy="5326602"/>
          </a:xfrm>
        </p:spPr>
        <p:txBody>
          <a:bodyPr>
            <a:normAutofit fontScale="55000" lnSpcReduction="20000"/>
          </a:bodyPr>
          <a:lstStyle/>
          <a:p>
            <a:endParaRPr lang="en-US" dirty="0" smtClean="0"/>
          </a:p>
          <a:p>
            <a:r>
              <a:rPr lang="en-US" sz="4400" dirty="0" smtClean="0"/>
              <a:t> </a:t>
            </a:r>
            <a:r>
              <a:rPr lang="en-US" sz="4400" dirty="0" smtClean="0">
                <a:latin typeface="Arial" pitchFamily="34" charset="0"/>
                <a:cs typeface="Arial" pitchFamily="34" charset="0"/>
              </a:rPr>
              <a:t>Your grant application will have objectives written to address  broad 21CCLC goals and the needs of the students.  The strategies and action steps define the work. Look at previous year’s results, defined needs and the goals in order to plan your objectives for what you would like to accomplish in the initial year of the grant. You will indicate the status of your objectives at the end of each year and rewrite old or write new objectives each year. </a:t>
            </a:r>
          </a:p>
          <a:p>
            <a:pPr>
              <a:buNone/>
            </a:pPr>
            <a:endParaRPr lang="en-US" dirty="0" smtClean="0">
              <a:latin typeface="Arial" pitchFamily="34" charset="0"/>
              <a:cs typeface="Arial" pitchFamily="34" charset="0"/>
            </a:endParaRPr>
          </a:p>
          <a:p>
            <a:pPr>
              <a:buNone/>
            </a:pPr>
            <a:r>
              <a:rPr lang="en-US" sz="3200" b="1" dirty="0" smtClean="0">
                <a:latin typeface="Arial" pitchFamily="34" charset="0"/>
                <a:cs typeface="Arial" pitchFamily="34" charset="0"/>
              </a:rPr>
              <a:t>The Difference between goals and objectives:  </a:t>
            </a:r>
          </a:p>
          <a:p>
            <a:r>
              <a:rPr lang="en-US" sz="3200" b="1" dirty="0" smtClean="0">
                <a:latin typeface="Arial" pitchFamily="34" charset="0"/>
                <a:cs typeface="Arial" pitchFamily="34" charset="0"/>
              </a:rPr>
              <a:t>Goals are broad; objectives are more narrow and specific. </a:t>
            </a:r>
          </a:p>
          <a:p>
            <a:r>
              <a:rPr lang="en-US" sz="3200" b="1" dirty="0" smtClean="0">
                <a:latin typeface="Arial" pitchFamily="34" charset="0"/>
                <a:cs typeface="Arial" pitchFamily="34" charset="0"/>
              </a:rPr>
              <a:t>Goals are general intentions; objectives are precise and measurable.</a:t>
            </a:r>
          </a:p>
          <a:p>
            <a:r>
              <a:rPr lang="en-US" sz="3200" b="1" dirty="0" smtClean="0">
                <a:latin typeface="Arial" pitchFamily="34" charset="0"/>
                <a:cs typeface="Arial" pitchFamily="34" charset="0"/>
              </a:rPr>
              <a:t>Goals are abstract; objectives are concrete and attainable. </a:t>
            </a:r>
          </a:p>
          <a:p>
            <a:r>
              <a:rPr lang="en-US" sz="3200" b="1" dirty="0" smtClean="0">
                <a:latin typeface="Arial" pitchFamily="34" charset="0"/>
                <a:cs typeface="Arial" pitchFamily="34" charset="0"/>
              </a:rPr>
              <a:t>Goals are intangible; objectives are tangible and relevant. </a:t>
            </a:r>
          </a:p>
          <a:p>
            <a:r>
              <a:rPr lang="en-US" sz="3200" b="1" dirty="0" smtClean="0">
                <a:latin typeface="Arial" pitchFamily="34" charset="0"/>
                <a:cs typeface="Arial" pitchFamily="34" charset="0"/>
              </a:rPr>
              <a:t>Goals can't be validated as is; objectives can be validated in a timely way. </a:t>
            </a:r>
            <a:endParaRPr lang="en-US" sz="3200" b="1"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765110"/>
            <a:ext cx="8229600" cy="1035698"/>
          </a:xfrm>
        </p:spPr>
        <p:txBody>
          <a:bodyPr/>
          <a:lstStyle/>
          <a:p>
            <a:pPr algn="ctr"/>
            <a:r>
              <a:rPr lang="en-US" sz="4400" dirty="0" smtClean="0"/>
              <a:t>SMART Objectives</a:t>
            </a:r>
            <a:endParaRPr lang="en-US" sz="4400" dirty="0"/>
          </a:p>
        </p:txBody>
      </p:sp>
      <p:sp>
        <p:nvSpPr>
          <p:cNvPr id="116739" name="Rectangle 3"/>
          <p:cNvSpPr>
            <a:spLocks noGrp="1" noChangeArrowheads="1"/>
          </p:cNvSpPr>
          <p:nvPr>
            <p:ph idx="1"/>
          </p:nvPr>
        </p:nvSpPr>
        <p:spPr>
          <a:xfrm>
            <a:off x="457200" y="1819469"/>
            <a:ext cx="8229600" cy="4755067"/>
          </a:xfrm>
        </p:spPr>
        <p:txBody>
          <a:bodyPr>
            <a:noAutofit/>
          </a:bodyPr>
          <a:lstStyle/>
          <a:p>
            <a:r>
              <a:rPr lang="en-US" sz="2400" b="1" dirty="0" smtClean="0">
                <a:latin typeface="Arial" pitchFamily="34" charset="0"/>
                <a:cs typeface="Arial" pitchFamily="34" charset="0"/>
              </a:rPr>
              <a:t>What is a SMART objective?</a:t>
            </a:r>
          </a:p>
          <a:p>
            <a:r>
              <a:rPr lang="en-US" sz="2400" dirty="0" smtClean="0">
                <a:latin typeface="Arial" pitchFamily="34" charset="0"/>
                <a:cs typeface="Arial" pitchFamily="34" charset="0"/>
              </a:rPr>
              <a:t>Developing objectives requires time, orderly thinking and a clear picture of the results expected from program activities. Well written objectives can be developed using the Specific, Measurable, Achievable, Relevant and Time-bound (SMART) approach.</a:t>
            </a:r>
          </a:p>
          <a:p>
            <a:pPr>
              <a:buNone/>
            </a:pPr>
            <a:r>
              <a:rPr lang="en-US" sz="2400" dirty="0" smtClean="0">
                <a:latin typeface="Arial" pitchFamily="34" charset="0"/>
                <a:cs typeface="Arial" pitchFamily="34" charset="0"/>
              </a:rPr>
              <a:t>	There is no single correct way to write a SMART objective. The real test is to compare the objective statement to the SMART criteria. Asking the following questions can help determine if an objective reflects the SMART criteria?</a:t>
            </a:r>
          </a:p>
          <a:p>
            <a:pPr>
              <a:buNone/>
            </a:pPr>
            <a:endParaRPr lang="en-US" sz="2400" b="1" dirty="0" smtClean="0">
              <a:latin typeface="Arial" pitchFamily="34" charset="0"/>
              <a:cs typeface="Arial" pitchFamily="34" charset="0"/>
            </a:endParaRPr>
          </a:p>
          <a:p>
            <a:pPr>
              <a:buNone/>
            </a:pPr>
            <a:r>
              <a:rPr lang="en-US" sz="2400" b="1" dirty="0" smtClean="0">
                <a:latin typeface="Arial" pitchFamily="34" charset="0"/>
                <a:cs typeface="Arial" pitchFamily="34" charset="0"/>
              </a:rPr>
              <a:t>	</a:t>
            </a:r>
            <a:endParaRPr lang="en-US" sz="2400" dirty="0">
              <a:solidFill>
                <a:srgbClr val="FF00FF"/>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Theme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2_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67E5C294F35A44DB58EF6274C15BF04" ma:contentTypeVersion="0" ma:contentTypeDescription="Create a new document." ma:contentTypeScope="" ma:versionID="10e6c3a98742f99d1df99b9b7e77bd4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8BB018-ECDF-4C4C-B366-A29BA862CF4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677AC3A6-BF3D-4970-AE44-49FC7912E8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AC12D0F-2E8F-4677-86E8-EA331E8D0D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18859</TotalTime>
  <Words>2257</Words>
  <Application>Microsoft Office PowerPoint</Application>
  <PresentationFormat>On-screen Show (4:3)</PresentationFormat>
  <Paragraphs>267</Paragraphs>
  <Slides>37</Slides>
  <Notes>12</Notes>
  <HiddenSlides>0</HiddenSlides>
  <MMClips>0</MMClips>
  <ScaleCrop>false</ScaleCrop>
  <HeadingPairs>
    <vt:vector size="4" baseType="variant">
      <vt:variant>
        <vt:lpstr>Theme</vt:lpstr>
      </vt:variant>
      <vt:variant>
        <vt:i4>5</vt:i4>
      </vt:variant>
      <vt:variant>
        <vt:lpstr>Slide Titles</vt:lpstr>
      </vt:variant>
      <vt:variant>
        <vt:i4>37</vt:i4>
      </vt:variant>
    </vt:vector>
  </HeadingPairs>
  <TitlesOfParts>
    <vt:vector size="42" baseType="lpstr">
      <vt:lpstr>Theme1</vt:lpstr>
      <vt:lpstr>White with Courier font for code slides</vt:lpstr>
      <vt:lpstr>1_White with Courier font for code slides</vt:lpstr>
      <vt:lpstr>2_White with Courier font for code slides</vt:lpstr>
      <vt:lpstr>Urban</vt:lpstr>
      <vt:lpstr>Wyoming  21st Century Community Learning Centers Cohort 10 Application Training</vt:lpstr>
      <vt:lpstr>What Do Readers Look For</vt:lpstr>
      <vt:lpstr>Cohort 10 Rubric</vt:lpstr>
      <vt:lpstr>What is a Community Learning Center? </vt:lpstr>
      <vt:lpstr>WY 21CCLC Goals</vt:lpstr>
      <vt:lpstr>Allowable Activities</vt:lpstr>
      <vt:lpstr>High Quality Programming</vt:lpstr>
      <vt:lpstr>Writing Objectives-SMART</vt:lpstr>
      <vt:lpstr>SMART Objectives</vt:lpstr>
      <vt:lpstr>SMART Objectives continued</vt:lpstr>
      <vt:lpstr>SMART</vt:lpstr>
      <vt:lpstr>Afterschool Program Assessment System</vt:lpstr>
      <vt:lpstr>Collaboration Requirement</vt:lpstr>
      <vt:lpstr>Serving Eligible Districts/Schools</vt:lpstr>
      <vt:lpstr>Application Sections </vt:lpstr>
      <vt:lpstr>Application Sections continued</vt:lpstr>
      <vt:lpstr> Scientifically-Based Research</vt:lpstr>
      <vt:lpstr>Family Engagement</vt:lpstr>
      <vt:lpstr>Students with Special Needs</vt:lpstr>
      <vt:lpstr>Private and Home School</vt:lpstr>
      <vt:lpstr>Alignment-Program Activities</vt:lpstr>
      <vt:lpstr>Alignment-Budget</vt:lpstr>
      <vt:lpstr>Applicant Organizations with Multiple Funding Streams</vt:lpstr>
      <vt:lpstr>OMB Basic Guidelines</vt:lpstr>
      <vt:lpstr>Slide 25</vt:lpstr>
      <vt:lpstr>Slide 26</vt:lpstr>
      <vt:lpstr>Slide 27</vt:lpstr>
      <vt:lpstr>Applicant vs Contractor</vt:lpstr>
      <vt:lpstr>Applicant vs Contractor</vt:lpstr>
      <vt:lpstr>Positive Youth Development </vt:lpstr>
      <vt:lpstr>Plan to Complete Early!</vt:lpstr>
      <vt:lpstr>Grants Management System</vt:lpstr>
      <vt:lpstr>Cohort 10 GMS Application </vt:lpstr>
      <vt:lpstr>Slide 34</vt:lpstr>
      <vt:lpstr>Current Wyoming 21 CCLC Program Locations</vt:lpstr>
      <vt:lpstr>Discussion and Questions</vt:lpstr>
      <vt:lpstr>For more information, contact:</vt:lpstr>
    </vt:vector>
  </TitlesOfParts>
  <Company>WDE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Wyoming  21st Century Community Learning Centers</dc:title>
  <dc:creator>kprey</dc:creator>
  <cp:lastModifiedBy>Karen Bierhaus</cp:lastModifiedBy>
  <cp:revision>288</cp:revision>
  <dcterms:created xsi:type="dcterms:W3CDTF">2007-08-21T17:32:07Z</dcterms:created>
  <dcterms:modified xsi:type="dcterms:W3CDTF">2014-08-25T15:54:38Z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