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0911AA-3C6A-487D-98EA-A0C0DBB48D01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75E154-537D-47AB-B8C6-3678F9829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Wyoming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Community Learning Centers</a:t>
            </a:r>
          </a:p>
          <a:p>
            <a:endParaRPr lang="en-US" sz="2800" dirty="0" smtClean="0"/>
          </a:p>
          <a:p>
            <a:r>
              <a:rPr lang="en-US" sz="2800" dirty="0" smtClean="0"/>
              <a:t>Summer Seminar 2013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21</a:t>
            </a:r>
            <a:r>
              <a:rPr lang="en-US" baseline="30000" dirty="0" smtClean="0"/>
              <a:t>st</a:t>
            </a:r>
            <a:r>
              <a:rPr lang="en-US" dirty="0" smtClean="0"/>
              <a:t> CCLC as Expanded Learning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Learning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ELOs</a:t>
            </a:r>
            <a:endParaRPr lang="en-US" sz="3600" dirty="0" smtClean="0"/>
          </a:p>
          <a:p>
            <a:pPr lvl="1"/>
            <a:r>
              <a:rPr lang="en-US" sz="3200" dirty="0" smtClean="0"/>
              <a:t>I</a:t>
            </a:r>
            <a:r>
              <a:rPr lang="en-US" sz="3200" dirty="0" smtClean="0"/>
              <a:t>nitiatives that promote constructive learning outside the school day</a:t>
            </a:r>
            <a:endParaRPr lang="en-US" sz="3200" dirty="0" smtClean="0"/>
          </a:p>
          <a:p>
            <a:pPr lvl="1"/>
            <a:r>
              <a:rPr lang="en-US" sz="3200" dirty="0" smtClean="0"/>
              <a:t>Impact a wide range of students</a:t>
            </a:r>
            <a:endParaRPr lang="en-US" sz="3200" dirty="0" smtClean="0"/>
          </a:p>
          <a:p>
            <a:pPr lvl="1"/>
            <a:r>
              <a:rPr lang="en-US" sz="3200" dirty="0" smtClean="0"/>
              <a:t>Provide academics, enrichment, and support the social and emotional growth of students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of High-Quality 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1. A clear programmatic mission, focused </a:t>
            </a:r>
            <a:r>
              <a:rPr lang="en-US" sz="3800" dirty="0" smtClean="0"/>
              <a:t>and challenging </a:t>
            </a:r>
            <a:r>
              <a:rPr lang="en-US" sz="3800" dirty="0" smtClean="0"/>
              <a:t>goals, and frequent </a:t>
            </a:r>
            <a:r>
              <a:rPr lang="en-US" sz="3800" dirty="0" smtClean="0"/>
              <a:t>evaluation that </a:t>
            </a:r>
            <a:r>
              <a:rPr lang="en-US" sz="3800" dirty="0" smtClean="0"/>
              <a:t>supports ongoing improvement.</a:t>
            </a:r>
          </a:p>
          <a:p>
            <a:r>
              <a:rPr lang="en-US" sz="3800" dirty="0" smtClean="0"/>
              <a:t>2. An array of content-rich </a:t>
            </a:r>
            <a:r>
              <a:rPr lang="en-US" sz="3800" dirty="0" smtClean="0"/>
              <a:t>programming that </a:t>
            </a:r>
            <a:r>
              <a:rPr lang="en-US" sz="3800" dirty="0" smtClean="0"/>
              <a:t>engages participants and builds </a:t>
            </a:r>
            <a:r>
              <a:rPr lang="en-US" sz="3800" dirty="0" smtClean="0"/>
              <a:t>their academic </a:t>
            </a:r>
            <a:r>
              <a:rPr lang="en-US" sz="3800" dirty="0" smtClean="0"/>
              <a:t>and nonacademic skills.</a:t>
            </a:r>
          </a:p>
          <a:p>
            <a:r>
              <a:rPr lang="en-US" sz="3800" dirty="0" smtClean="0"/>
              <a:t>3. Positive, constructive </a:t>
            </a:r>
            <a:r>
              <a:rPr lang="en-US" sz="3800" dirty="0" smtClean="0"/>
              <a:t>relationships between </a:t>
            </a:r>
            <a:r>
              <a:rPr lang="en-US" sz="3800" dirty="0" smtClean="0"/>
              <a:t>staff and participants.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of High-Quality 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4. Strong connections with schools, families, and communities.</a:t>
            </a:r>
          </a:p>
          <a:p>
            <a:r>
              <a:rPr lang="en-US" sz="2800" dirty="0" smtClean="0"/>
              <a:t>5. Qualified, well-supported, and stable program staff.</a:t>
            </a:r>
          </a:p>
          <a:p>
            <a:r>
              <a:rPr lang="en-US" sz="2800" dirty="0" smtClean="0"/>
              <a:t>6. A low participant-to-staff ratio and an appropriate total enrollment.</a:t>
            </a:r>
          </a:p>
          <a:p>
            <a:r>
              <a:rPr lang="en-US" sz="2800" dirty="0" smtClean="0"/>
              <a:t>7. Sufficient program resources and the ability to sustain funding over the long term.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Activity (Group of 2-3)</a:t>
            </a:r>
          </a:p>
          <a:p>
            <a:pPr>
              <a:buNone/>
            </a:pPr>
            <a:r>
              <a:rPr lang="en-US" dirty="0" smtClean="0"/>
              <a:t>Use poster paper-3 columns</a:t>
            </a:r>
            <a:endParaRPr lang="en-US" dirty="0" smtClean="0"/>
          </a:p>
          <a:p>
            <a:r>
              <a:rPr lang="en-US" dirty="0" smtClean="0"/>
              <a:t>Where is your program at?</a:t>
            </a:r>
          </a:p>
          <a:p>
            <a:r>
              <a:rPr lang="en-US" dirty="0" smtClean="0"/>
              <a:t>What strategies or actions can 1) program leadership and 2) staff take to improve in this area? Be specific.</a:t>
            </a:r>
          </a:p>
          <a:p>
            <a:r>
              <a:rPr lang="en-US" dirty="0" smtClean="0"/>
              <a:t>Describe an ideal outcome/ substantive change that is within reach of your program.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Share Your Thoughts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7630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Contact Information:</a:t>
            </a: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Karen Bierhaus</a:t>
            </a:r>
          </a:p>
          <a:p>
            <a:pPr>
              <a:buNone/>
            </a:pPr>
            <a:r>
              <a:rPr lang="en-US" dirty="0" smtClean="0"/>
              <a:t>Wyoming </a:t>
            </a:r>
            <a:r>
              <a:rPr lang="en-US" dirty="0" smtClean="0"/>
              <a:t>Department of Education </a:t>
            </a:r>
            <a:r>
              <a:rPr lang="en-US" dirty="0" smtClean="0"/>
              <a:t>Program Consultant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307.857.9284 or 307.777.5332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karen.bierhaus@wyo.gov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</TotalTime>
  <Words>234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Looking at 21st CCLC as Expanded Learning</vt:lpstr>
      <vt:lpstr>Expanded Learning Opportunities</vt:lpstr>
      <vt:lpstr>Key Elements of High-Quality ELOs</vt:lpstr>
      <vt:lpstr>Key Elements of High-Quality ELOs</vt:lpstr>
      <vt:lpstr>On the Continuum</vt:lpstr>
      <vt:lpstr>Slide 6</vt:lpstr>
      <vt:lpstr>Slide 7</vt:lpstr>
    </vt:vector>
  </TitlesOfParts>
  <Company>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DRIP</dc:title>
  <dc:creator>Karen Bierhaus</dc:creator>
  <cp:lastModifiedBy>Karen Bierhaus</cp:lastModifiedBy>
  <cp:revision>24</cp:revision>
  <dcterms:created xsi:type="dcterms:W3CDTF">2013-07-17T18:12:16Z</dcterms:created>
  <dcterms:modified xsi:type="dcterms:W3CDTF">2013-07-26T20:12:40Z</dcterms:modified>
</cp:coreProperties>
</file>