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4" r:id="rId4"/>
  </p:sldMasterIdLst>
  <p:notesMasterIdLst>
    <p:notesMasterId r:id="rId28"/>
  </p:notesMasterIdLst>
  <p:handoutMasterIdLst>
    <p:handoutMasterId r:id="rId29"/>
  </p:handoutMasterIdLst>
  <p:sldIdLst>
    <p:sldId id="280" r:id="rId5"/>
    <p:sldId id="256" r:id="rId6"/>
    <p:sldId id="257" r:id="rId7"/>
    <p:sldId id="260" r:id="rId8"/>
    <p:sldId id="261" r:id="rId9"/>
    <p:sldId id="262" r:id="rId10"/>
    <p:sldId id="264" r:id="rId11"/>
    <p:sldId id="263" r:id="rId12"/>
    <p:sldId id="266" r:id="rId13"/>
    <p:sldId id="267" r:id="rId14"/>
    <p:sldId id="268" r:id="rId15"/>
    <p:sldId id="273" r:id="rId16"/>
    <p:sldId id="272" r:id="rId17"/>
    <p:sldId id="271" r:id="rId18"/>
    <p:sldId id="274" r:id="rId19"/>
    <p:sldId id="270" r:id="rId20"/>
    <p:sldId id="269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custShowLst>
    <p:custShow name="(1.1)" id="0">
      <p:sldLst>
        <p:sld r:id="rId7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CC00"/>
    <a:srgbClr val="FF3300"/>
    <a:srgbClr val="FFFF00"/>
    <a:srgbClr val="FFFF99"/>
    <a:srgbClr val="33CCFF"/>
    <a:srgbClr val="FFFFCC"/>
    <a:srgbClr val="FF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595" autoAdjust="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696C3C-5A10-44DA-84AF-A9A77FB54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64FCF-1ABC-48D2-8D67-5155577F948D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CCCE-BB31-425B-A8E6-954840F4A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CCCE-BB31-425B-A8E6-954840F4AE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7DE369-8EC4-4C5C-B2DA-32A305A557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8FB241-38AE-4C09-AAF7-59535475BC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5F1919B-C56C-4948-871E-528F8C820D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545A44-04E7-4C7F-87C3-C2D920D53E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59DE0CC-1C72-4D18-A29A-7307AF471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817C36-F97F-42A7-A2B9-C92E3B458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C90923-D919-44A0-80E6-4B298B2210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FC56EF-8D5A-408C-AD82-9194EF851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8FA8E-7AF0-439D-BF95-05906AE42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8E304A-125C-4CCD-B18D-8A6F01257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696808-273D-4900-8C99-C56700F15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A42DA22-8F58-4227-9873-FEEFC6220F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7.xml"/><Relationship Id="rId18" Type="http://schemas.openxmlformats.org/officeDocument/2006/relationships/slide" Target="slide17.xml"/><Relationship Id="rId26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21" Type="http://schemas.openxmlformats.org/officeDocument/2006/relationships/slide" Target="slide19.xml"/><Relationship Id="rId7" Type="http://schemas.openxmlformats.org/officeDocument/2006/relationships/slide" Target="slide10.xml"/><Relationship Id="rId12" Type="http://schemas.openxmlformats.org/officeDocument/2006/relationships/slide" Target="slide3.xml"/><Relationship Id="rId17" Type="http://schemas.openxmlformats.org/officeDocument/2006/relationships/slide" Target="slide9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3.xml"/><Relationship Id="rId20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11" Type="http://schemas.openxmlformats.org/officeDocument/2006/relationships/slide" Target="slide18.xml"/><Relationship Id="rId24" Type="http://schemas.openxmlformats.org/officeDocument/2006/relationships/slide" Target="slide22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23" Type="http://schemas.openxmlformats.org/officeDocument/2006/relationships/slide" Target="slide21.xml"/><Relationship Id="rId10" Type="http://schemas.openxmlformats.org/officeDocument/2006/relationships/slide" Target="slide14.xml"/><Relationship Id="rId19" Type="http://schemas.openxmlformats.org/officeDocument/2006/relationships/slide" Target="slide6.xml"/><Relationship Id="rId4" Type="http://schemas.openxmlformats.org/officeDocument/2006/relationships/slide" Target="slide8.xml"/><Relationship Id="rId9" Type="http://schemas.openxmlformats.org/officeDocument/2006/relationships/slide" Target="slide16.xml"/><Relationship Id="rId14" Type="http://schemas.openxmlformats.org/officeDocument/2006/relationships/slide" Target="slide11.xml"/><Relationship Id="rId22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ncaste\Local%20Settings\Temporary%20Internet%20Files\Content.IE5\LU7YKC1L\MSj04378930000%5b1%5d.wa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0F3E4D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990600" y="2362200"/>
            <a:ext cx="7391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1320" dir="3080412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6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Jeopardy!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2,4</a:t>
            </a: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Leftovers at the end of the meal</a:t>
            </a:r>
          </a:p>
          <a:p>
            <a:r>
              <a:rPr lang="en-US" sz="3200" dirty="0" smtClean="0">
                <a:latin typeface="Tahoma" pitchFamily="34" charset="0"/>
              </a:rPr>
              <a:t>are only offered to boys is </a:t>
            </a:r>
          </a:p>
          <a:p>
            <a:r>
              <a:rPr lang="en-US" sz="3200" dirty="0" smtClean="0">
                <a:latin typeface="Tahoma" pitchFamily="34" charset="0"/>
              </a:rPr>
              <a:t>considered to be ________.</a:t>
            </a:r>
            <a:endParaRPr lang="en-US" sz="4000" dirty="0">
              <a:latin typeface="Tahoma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Discrimination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3,1</a:t>
            </a:r>
          </a:p>
        </p:txBody>
      </p:sp>
      <p:sp>
        <p:nvSpPr>
          <p:cNvPr id="1945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If informational material is less than</a:t>
            </a:r>
          </a:p>
          <a:p>
            <a:r>
              <a:rPr lang="en-US" sz="3200" dirty="0" smtClean="0">
                <a:latin typeface="Tahoma" pitchFamily="34" charset="0"/>
              </a:rPr>
              <a:t>______, the minimum statement may</a:t>
            </a:r>
          </a:p>
          <a:p>
            <a:r>
              <a:rPr lang="en-US" sz="3200" dirty="0" smtClean="0">
                <a:latin typeface="Tahoma" pitchFamily="34" charset="0"/>
              </a:rPr>
              <a:t>be used.  Otherwise the full </a:t>
            </a:r>
          </a:p>
          <a:p>
            <a:r>
              <a:rPr lang="en-US" sz="3200" dirty="0" smtClean="0">
                <a:latin typeface="Tahoma" pitchFamily="34" charset="0"/>
              </a:rPr>
              <a:t>Non-discrimination statement must </a:t>
            </a:r>
          </a:p>
          <a:p>
            <a:r>
              <a:rPr lang="en-US" sz="3200" dirty="0" smtClean="0">
                <a:latin typeface="Tahoma" pitchFamily="34" charset="0"/>
              </a:rPr>
              <a:t>be used.   </a:t>
            </a:r>
          </a:p>
          <a:p>
            <a:endParaRPr lang="en-US" sz="3200" dirty="0">
              <a:latin typeface="Tahoma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One page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3,2</a:t>
            </a:r>
          </a:p>
        </p:txBody>
      </p:sp>
      <p:sp>
        <p:nvSpPr>
          <p:cNvPr id="2048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Civil Rights complaints may be written,</a:t>
            </a:r>
          </a:p>
          <a:p>
            <a:r>
              <a:rPr lang="en-US" sz="3200" dirty="0" smtClean="0">
                <a:latin typeface="Tahoma" pitchFamily="34" charset="0"/>
              </a:rPr>
              <a:t>verbal or anonymous and may be</a:t>
            </a:r>
          </a:p>
          <a:p>
            <a:r>
              <a:rPr lang="en-US" sz="3200" dirty="0" smtClean="0">
                <a:latin typeface="Tahoma" pitchFamily="34" charset="0"/>
              </a:rPr>
              <a:t>related to any area of a Child</a:t>
            </a:r>
          </a:p>
          <a:p>
            <a:r>
              <a:rPr lang="en-US" sz="3200" dirty="0" smtClean="0">
                <a:latin typeface="Tahoma" pitchFamily="34" charset="0"/>
              </a:rPr>
              <a:t>Nutrition Program.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90600" y="3048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True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3,3</a:t>
            </a:r>
          </a:p>
        </p:txBody>
      </p:sp>
      <p:sp>
        <p:nvSpPr>
          <p:cNvPr id="2150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Informational materials must be</a:t>
            </a:r>
          </a:p>
          <a:p>
            <a:r>
              <a:rPr lang="en-US" sz="3200" dirty="0" smtClean="0">
                <a:latin typeface="Tahoma" pitchFamily="34" charset="0"/>
              </a:rPr>
              <a:t>provided in the appropriate _______</a:t>
            </a:r>
          </a:p>
          <a:p>
            <a:r>
              <a:rPr lang="en-US" sz="3200" dirty="0" smtClean="0">
                <a:latin typeface="Tahoma" pitchFamily="34" charset="0"/>
              </a:rPr>
              <a:t>as needed, to help reach all possible</a:t>
            </a:r>
          </a:p>
          <a:p>
            <a:r>
              <a:rPr lang="en-US" sz="3200" dirty="0" smtClean="0">
                <a:latin typeface="Tahoma" pitchFamily="34" charset="0"/>
              </a:rPr>
              <a:t>participants.</a:t>
            </a:r>
            <a:endParaRPr lang="en-US" sz="3200" dirty="0">
              <a:latin typeface="Tahoma" pitchFamily="34" charset="0"/>
            </a:endParaRPr>
          </a:p>
          <a:p>
            <a:r>
              <a:rPr lang="en-US" sz="4000" dirty="0">
                <a:latin typeface="Tahoma" pitchFamily="34" charset="0"/>
              </a:rPr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Translation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3,4</a:t>
            </a:r>
          </a:p>
        </p:txBody>
      </p:sp>
      <p:sp>
        <p:nvSpPr>
          <p:cNvPr id="2253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838200" y="1676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After Civil Rights Training every </a:t>
            </a:r>
          </a:p>
          <a:p>
            <a:r>
              <a:rPr lang="en-US" sz="3200" dirty="0" smtClean="0">
                <a:latin typeface="Tahoma" pitchFamily="34" charset="0"/>
              </a:rPr>
              <a:t>participant should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1.</a:t>
            </a:r>
            <a:r>
              <a:rPr lang="en-US" sz="3200" dirty="0" smtClean="0">
                <a:latin typeface="Tahoma" pitchFamily="34" charset="0"/>
              </a:rPr>
              <a:t>___________,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2.</a:t>
            </a:r>
            <a:r>
              <a:rPr lang="en-US" sz="3200" dirty="0" smtClean="0">
                <a:latin typeface="Tahoma" pitchFamily="34" charset="0"/>
              </a:rPr>
              <a:t>_________________________,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</a:rPr>
              <a:t>3.</a:t>
            </a:r>
            <a:r>
              <a:rPr lang="en-US" sz="3200" i="1" dirty="0" smtClean="0">
                <a:latin typeface="Tahoma" pitchFamily="34" charset="0"/>
              </a:rPr>
              <a:t>__________________________</a:t>
            </a:r>
          </a:p>
          <a:p>
            <a:r>
              <a:rPr lang="en-US" sz="3200" dirty="0" smtClean="0">
                <a:latin typeface="Tahoma" pitchFamily="34" charset="0"/>
              </a:rPr>
              <a:t>(3 answers)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Be able to identify a civil rights complaint, know what to do with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the complaint and should understand it is a basic right of an 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individual to file a complaint 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4,1</a:t>
            </a:r>
          </a:p>
        </p:txBody>
      </p:sp>
      <p:sp>
        <p:nvSpPr>
          <p:cNvPr id="2355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Sponsors must make reasonable </a:t>
            </a:r>
          </a:p>
          <a:p>
            <a:r>
              <a:rPr lang="en-US" sz="3200" dirty="0" smtClean="0">
                <a:latin typeface="Tahoma" pitchFamily="34" charset="0"/>
              </a:rPr>
              <a:t>accommodations for persons with </a:t>
            </a:r>
          </a:p>
          <a:p>
            <a:r>
              <a:rPr lang="en-US" sz="3200" dirty="0" smtClean="0">
                <a:latin typeface="Tahoma" pitchFamily="34" charset="0"/>
              </a:rPr>
              <a:t>______________.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Disabilities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4,2</a:t>
            </a:r>
          </a:p>
        </p:txBody>
      </p:sp>
      <p:sp>
        <p:nvSpPr>
          <p:cNvPr id="2457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Participants in the Child Nutrition </a:t>
            </a:r>
          </a:p>
          <a:p>
            <a:r>
              <a:rPr lang="en-US" sz="3200" dirty="0" smtClean="0">
                <a:latin typeface="Tahoma" pitchFamily="34" charset="0"/>
              </a:rPr>
              <a:t>Programs do not have to make any</a:t>
            </a:r>
          </a:p>
          <a:p>
            <a:r>
              <a:rPr lang="en-US" sz="3200" dirty="0" smtClean="0">
                <a:latin typeface="Tahoma" pitchFamily="34" charset="0"/>
              </a:rPr>
              <a:t>accommodations for persons with </a:t>
            </a:r>
          </a:p>
          <a:p>
            <a:r>
              <a:rPr lang="en-US" sz="3200" dirty="0" smtClean="0">
                <a:latin typeface="Tahoma" pitchFamily="34" charset="0"/>
              </a:rPr>
              <a:t>disabilities if the sponsor does not </a:t>
            </a:r>
          </a:p>
          <a:p>
            <a:r>
              <a:rPr lang="en-US" sz="3200" dirty="0" smtClean="0">
                <a:latin typeface="Tahoma" pitchFamily="34" charset="0"/>
              </a:rPr>
              <a:t>want to.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338554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False – reasonable accommodations are required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4,3</a:t>
            </a:r>
          </a:p>
        </p:txBody>
      </p:sp>
      <p:sp>
        <p:nvSpPr>
          <p:cNvPr id="2560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Sites need to establish a system</a:t>
            </a:r>
          </a:p>
          <a:p>
            <a:r>
              <a:rPr lang="en-US" sz="3200" dirty="0" smtClean="0">
                <a:latin typeface="Tahoma" pitchFamily="34" charset="0"/>
              </a:rPr>
              <a:t>to collect ______ and _____ data.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Racial and Ethnic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4,4</a:t>
            </a:r>
          </a:p>
        </p:txBody>
      </p:sp>
      <p:sp>
        <p:nvSpPr>
          <p:cNvPr id="2662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6"/>
          <p:cNvSpPr>
            <a:spLocks noChangeArrowheads="1"/>
          </p:cNvSpPr>
          <p:nvPr/>
        </p:nvSpPr>
        <p:spPr bwMode="auto">
          <a:xfrm>
            <a:off x="685800" y="1143000"/>
            <a:ext cx="7391400" cy="4343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Individuals who do not speak English</a:t>
            </a:r>
          </a:p>
          <a:p>
            <a:r>
              <a:rPr lang="en-US" sz="3200" dirty="0" smtClean="0">
                <a:latin typeface="Tahoma" pitchFamily="34" charset="0"/>
              </a:rPr>
              <a:t>as their primary language and have a </a:t>
            </a:r>
          </a:p>
          <a:p>
            <a:r>
              <a:rPr lang="en-US" sz="3200" dirty="0" smtClean="0">
                <a:latin typeface="Tahoma" pitchFamily="34" charset="0"/>
              </a:rPr>
              <a:t>limited ability to read, speak, write,</a:t>
            </a:r>
          </a:p>
          <a:p>
            <a:r>
              <a:rPr lang="en-US" sz="3200" dirty="0" smtClean="0">
                <a:latin typeface="Tahoma" pitchFamily="34" charset="0"/>
              </a:rPr>
              <a:t>or understand English are referred to as</a:t>
            </a:r>
          </a:p>
          <a:p>
            <a:r>
              <a:rPr lang="en-US" sz="3200" dirty="0" smtClean="0">
                <a:latin typeface="Tahoma" pitchFamily="34" charset="0"/>
              </a:rPr>
              <a:t>persons with ___________.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228600"/>
            <a:ext cx="7543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Limited English Proficiency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5,1</a:t>
            </a:r>
          </a:p>
        </p:txBody>
      </p:sp>
      <p:sp>
        <p:nvSpPr>
          <p:cNvPr id="2765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7 of the 14 protected classes include </a:t>
            </a:r>
          </a:p>
          <a:p>
            <a:r>
              <a:rPr lang="en-US" sz="3200" dirty="0" smtClean="0">
                <a:latin typeface="Tahoma" pitchFamily="34" charset="0"/>
              </a:rPr>
              <a:t>race, color, ______, age, sex, and </a:t>
            </a:r>
          </a:p>
          <a:p>
            <a:r>
              <a:rPr lang="en-US" sz="3200" dirty="0" smtClean="0">
                <a:latin typeface="Tahoma" pitchFamily="34" charset="0"/>
              </a:rPr>
              <a:t>_____, _____.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National Origin, Disability 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3" name="AutoShape 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100</a:t>
            </a:r>
            <a:endParaRPr lang="en-US" b="1">
              <a:hlinkClick r:id="rId6" action="ppaction://hlinksldjump"/>
            </a:endParaRPr>
          </a:p>
        </p:txBody>
      </p:sp>
      <p:sp>
        <p:nvSpPr>
          <p:cNvPr id="205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200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8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 dirty="0"/>
          </a:p>
        </p:txBody>
      </p:sp>
      <p:sp>
        <p:nvSpPr>
          <p:cNvPr id="2062" name="AutoShape 1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b="1" dirty="0"/>
          </a:p>
        </p:txBody>
      </p:sp>
      <p:sp>
        <p:nvSpPr>
          <p:cNvPr id="2064" name="AutoShape 1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0" y="228600"/>
            <a:ext cx="20574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latin typeface="Tahoma" pitchFamily="34" charset="0"/>
              </a:rPr>
              <a:t>Civil Rights Facts</a:t>
            </a:r>
            <a:endParaRPr lang="en-US" sz="1800" b="1" dirty="0">
              <a:latin typeface="Tahoma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09800" y="228600"/>
            <a:ext cx="2133600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ahoma" pitchFamily="34" charset="0"/>
              </a:rPr>
              <a:t>True or False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228600"/>
            <a:ext cx="16002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ahoma" pitchFamily="34" charset="0"/>
              </a:rPr>
              <a:t>Must Dos</a:t>
            </a:r>
            <a:endParaRPr lang="en-US" sz="2000" b="1" dirty="0">
              <a:latin typeface="Tahoma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228600"/>
            <a:ext cx="1752600" cy="707886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ahoma" pitchFamily="34" charset="0"/>
              </a:rPr>
              <a:t>Finish the Sentence</a:t>
            </a:r>
            <a:endParaRPr lang="en-US" sz="2000" b="1" dirty="0">
              <a:latin typeface="Tahoma" pitchFamily="34" charset="0"/>
            </a:endParaRPr>
          </a:p>
        </p:txBody>
      </p:sp>
      <p:sp>
        <p:nvSpPr>
          <p:cNvPr id="2075" name="AutoShape 2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100</a:t>
            </a:r>
            <a:endParaRPr lang="en-US" sz="3200" b="1" dirty="0"/>
          </a:p>
        </p:txBody>
      </p:sp>
      <p:sp>
        <p:nvSpPr>
          <p:cNvPr id="2076" name="AutoShape 2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300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400</a:t>
            </a:r>
          </a:p>
        </p:txBody>
      </p:sp>
      <p:sp>
        <p:nvSpPr>
          <p:cNvPr id="208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100</a:t>
            </a:r>
          </a:p>
        </p:txBody>
      </p:sp>
      <p:sp>
        <p:nvSpPr>
          <p:cNvPr id="2085" name="AutoShape 3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sz="3200" b="1" dirty="0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4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1026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25" imgW="0" imgH="0" progId="">
              <p:embed/>
            </p:oleObj>
          </a:graphicData>
        </a:graphic>
      </p:graphicFrame>
      <p:graphicFrame>
        <p:nvGraphicFramePr>
          <p:cNvPr id="1027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1027" name="Clip" r:id="rId26" imgW="0" imgH="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5,2</a:t>
            </a:r>
          </a:p>
        </p:txBody>
      </p:sp>
      <p:sp>
        <p:nvSpPr>
          <p:cNvPr id="2867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6"/>
          <p:cNvSpPr>
            <a:spLocks noChangeArrowheads="1"/>
          </p:cNvSpPr>
          <p:nvPr/>
        </p:nvSpPr>
        <p:spPr bwMode="auto">
          <a:xfrm>
            <a:off x="914400" y="1143000"/>
            <a:ext cx="72390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 dirty="0" smtClean="0">
              <a:latin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</a:rPr>
              <a:t>Participants of child nutrition programs</a:t>
            </a:r>
          </a:p>
          <a:p>
            <a:r>
              <a:rPr lang="en-US" sz="3200" dirty="0" smtClean="0">
                <a:latin typeface="Tahoma" pitchFamily="34" charset="0"/>
              </a:rPr>
              <a:t>that fail to provide services to children</a:t>
            </a:r>
          </a:p>
          <a:p>
            <a:r>
              <a:rPr lang="en-US" sz="3200" dirty="0" smtClean="0">
                <a:latin typeface="Tahoma" pitchFamily="34" charset="0"/>
              </a:rPr>
              <a:t>who do not speak English as their</a:t>
            </a:r>
          </a:p>
          <a:p>
            <a:r>
              <a:rPr lang="en-US" sz="3200" dirty="0" smtClean="0">
                <a:latin typeface="Tahoma" pitchFamily="34" charset="0"/>
              </a:rPr>
              <a:t>primary language may be discriminating</a:t>
            </a:r>
          </a:p>
          <a:p>
            <a:r>
              <a:rPr lang="en-US" sz="3200" dirty="0" smtClean="0">
                <a:latin typeface="Tahoma" pitchFamily="34" charset="0"/>
              </a:rPr>
              <a:t>on the basis of national origin.</a:t>
            </a:r>
          </a:p>
          <a:p>
            <a:endParaRPr lang="en-US" sz="3200" dirty="0">
              <a:latin typeface="Tahoma" pitchFamily="34" charset="0"/>
            </a:endParaRPr>
          </a:p>
          <a:p>
            <a:r>
              <a:rPr lang="en-US" sz="4000" dirty="0">
                <a:latin typeface="Tahoma" pitchFamily="34" charset="0"/>
              </a:rPr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True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5,3</a:t>
            </a:r>
          </a:p>
        </p:txBody>
      </p:sp>
      <p:sp>
        <p:nvSpPr>
          <p:cNvPr id="2969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6"/>
          <p:cNvSpPr>
            <a:spLocks noChangeArrowheads="1"/>
          </p:cNvSpPr>
          <p:nvPr/>
        </p:nvSpPr>
        <p:spPr bwMode="auto">
          <a:xfrm>
            <a:off x="914400" y="1219200"/>
            <a:ext cx="72390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If someone makes a verbal civil </a:t>
            </a:r>
          </a:p>
          <a:p>
            <a:r>
              <a:rPr lang="en-US" sz="3200" dirty="0" smtClean="0">
                <a:latin typeface="Tahoma" pitchFamily="34" charset="0"/>
              </a:rPr>
              <a:t>rights complaint to you, the</a:t>
            </a:r>
          </a:p>
          <a:p>
            <a:r>
              <a:rPr lang="en-US" sz="3200" dirty="0" smtClean="0">
                <a:latin typeface="Tahoma" pitchFamily="34" charset="0"/>
              </a:rPr>
              <a:t>first thing you must do is ______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14400" y="228600"/>
            <a:ext cx="72390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Put the verbal complaint in writing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5,4</a:t>
            </a:r>
          </a:p>
        </p:txBody>
      </p:sp>
      <p:sp>
        <p:nvSpPr>
          <p:cNvPr id="3072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The federal department that deals</a:t>
            </a:r>
          </a:p>
          <a:p>
            <a:r>
              <a:rPr lang="en-US" sz="3200" dirty="0" smtClean="0">
                <a:latin typeface="Tahoma" pitchFamily="34" charset="0"/>
              </a:rPr>
              <a:t>with all Child Nutrition Program </a:t>
            </a:r>
          </a:p>
          <a:p>
            <a:r>
              <a:rPr lang="en-US" sz="3200" dirty="0" smtClean="0">
                <a:latin typeface="Tahoma" pitchFamily="34" charset="0"/>
              </a:rPr>
              <a:t>complaints is _______.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0011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The United States Department of Agriculture (USDA)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971800"/>
            <a:ext cx="32816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end</a:t>
            </a:r>
          </a:p>
        </p:txBody>
      </p:sp>
      <p:pic>
        <p:nvPicPr>
          <p:cNvPr id="3" name="MSj0437893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Row 1, Col 1</a:t>
            </a:r>
          </a:p>
        </p:txBody>
      </p:sp>
      <p:sp>
        <p:nvSpPr>
          <p:cNvPr id="1229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1066800" y="1447800"/>
            <a:ext cx="7315200" cy="3962400"/>
          </a:xfrm>
          <a:prstGeom prst="wedgeRectCallout">
            <a:avLst>
              <a:gd name="adj1" fmla="val -19750"/>
              <a:gd name="adj2" fmla="val -1120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latin typeface="Tahoma" pitchFamily="34" charset="0"/>
              </a:rPr>
              <a:t>The nonpolitical rights of a citizen;</a:t>
            </a:r>
          </a:p>
          <a:p>
            <a:r>
              <a:rPr lang="en-US" sz="2800" dirty="0" smtClean="0">
                <a:latin typeface="Tahoma" pitchFamily="34" charset="0"/>
              </a:rPr>
              <a:t>the rights of personal liberty guaranteed to</a:t>
            </a:r>
          </a:p>
          <a:p>
            <a:r>
              <a:rPr lang="en-US" sz="2800" dirty="0" smtClean="0">
                <a:latin typeface="Tahoma" pitchFamily="34" charset="0"/>
              </a:rPr>
              <a:t>U.S citizens </a:t>
            </a:r>
          </a:p>
          <a:p>
            <a:r>
              <a:rPr lang="en-US" sz="2800" dirty="0" smtClean="0">
                <a:latin typeface="Tahoma" pitchFamily="34" charset="0"/>
              </a:rPr>
              <a:t>What amendments protect </a:t>
            </a:r>
          </a:p>
          <a:p>
            <a:r>
              <a:rPr lang="en-US" sz="2800" dirty="0" smtClean="0">
                <a:latin typeface="Tahoma" pitchFamily="34" charset="0"/>
              </a:rPr>
              <a:t>personal liberties?</a:t>
            </a:r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13</a:t>
            </a:r>
            <a:r>
              <a:rPr lang="en-US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th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 and 14</a:t>
            </a:r>
            <a:r>
              <a:rPr lang="en-US" sz="28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th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 Amendments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1,2</a:t>
            </a:r>
          </a:p>
        </p:txBody>
      </p:sp>
      <p:sp>
        <p:nvSpPr>
          <p:cNvPr id="133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smtClean="0">
                <a:latin typeface="Tahoma" pitchFamily="34" charset="0"/>
              </a:rPr>
              <a:t>All participants of Child Nutrition </a:t>
            </a:r>
          </a:p>
          <a:p>
            <a:r>
              <a:rPr lang="en-US" sz="1600" dirty="0" smtClean="0">
                <a:latin typeface="Tahoma" pitchFamily="34" charset="0"/>
              </a:rPr>
              <a:t>Programs must be allowed equal</a:t>
            </a:r>
          </a:p>
          <a:p>
            <a:r>
              <a:rPr lang="en-US" sz="1600" dirty="0" smtClean="0">
                <a:latin typeface="Tahoma" pitchFamily="34" charset="0"/>
              </a:rPr>
              <a:t>Opportunities to participate in the </a:t>
            </a:r>
          </a:p>
          <a:p>
            <a:r>
              <a:rPr lang="en-US" sz="1600" dirty="0" smtClean="0">
                <a:latin typeface="Tahoma" pitchFamily="34" charset="0"/>
              </a:rPr>
              <a:t>Programs regardless of race,</a:t>
            </a:r>
          </a:p>
          <a:p>
            <a:r>
              <a:rPr lang="en-US" sz="1600" dirty="0" smtClean="0">
                <a:latin typeface="Tahoma" pitchFamily="34" charset="0"/>
              </a:rPr>
              <a:t>Color, national origin, sex, age,</a:t>
            </a:r>
          </a:p>
          <a:p>
            <a:r>
              <a:rPr lang="en-US" sz="1600" dirty="0" smtClean="0">
                <a:latin typeface="Tahoma" pitchFamily="34" charset="0"/>
              </a:rPr>
              <a:t>Disability, gender identity, religion. </a:t>
            </a:r>
          </a:p>
          <a:p>
            <a:r>
              <a:rPr lang="en-US" sz="1600" dirty="0" smtClean="0">
                <a:latin typeface="Tahoma" pitchFamily="34" charset="0"/>
              </a:rPr>
              <a:t>Reprisal, political beliefs,</a:t>
            </a:r>
          </a:p>
          <a:p>
            <a:r>
              <a:rPr lang="en-US" sz="1600" dirty="0" smtClean="0">
                <a:latin typeface="Tahoma" pitchFamily="34" charset="0"/>
              </a:rPr>
              <a:t> marital status, familial or parental status, </a:t>
            </a:r>
          </a:p>
          <a:p>
            <a:r>
              <a:rPr lang="en-US" sz="1600" dirty="0" smtClean="0">
                <a:latin typeface="Tahoma" pitchFamily="34" charset="0"/>
              </a:rPr>
              <a:t>sexual orientation, </a:t>
            </a:r>
          </a:p>
          <a:p>
            <a:r>
              <a:rPr lang="en-US" sz="1600" dirty="0" smtClean="0">
                <a:latin typeface="Tahoma" pitchFamily="34" charset="0"/>
              </a:rPr>
              <a:t>income derived from public assistance program</a:t>
            </a:r>
          </a:p>
          <a:p>
            <a:r>
              <a:rPr lang="en-US" sz="3200" dirty="0" smtClean="0">
                <a:latin typeface="Tahoma" pitchFamily="34" charset="0"/>
              </a:rPr>
              <a:t>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43000" y="152400"/>
            <a:ext cx="70866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True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1,3</a:t>
            </a:r>
          </a:p>
        </p:txBody>
      </p:sp>
      <p:sp>
        <p:nvSpPr>
          <p:cNvPr id="1433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All participants of child </a:t>
            </a:r>
          </a:p>
          <a:p>
            <a:r>
              <a:rPr lang="en-US" sz="3200" dirty="0" smtClean="0">
                <a:latin typeface="Tahoma" pitchFamily="34" charset="0"/>
              </a:rPr>
              <a:t>nutrition programs must display</a:t>
            </a:r>
          </a:p>
          <a:p>
            <a:r>
              <a:rPr lang="en-US" sz="3200" dirty="0" smtClean="0">
                <a:latin typeface="Tahoma" pitchFamily="34" charset="0"/>
              </a:rPr>
              <a:t>this in a prominent place that </a:t>
            </a:r>
          </a:p>
          <a:p>
            <a:r>
              <a:rPr lang="en-US" sz="3200" dirty="0" smtClean="0">
                <a:latin typeface="Tahoma" pitchFamily="34" charset="0"/>
              </a:rPr>
              <a:t>represents nondiscrimination</a:t>
            </a:r>
          </a:p>
          <a:p>
            <a:endParaRPr lang="en-US" sz="4000" b="1" dirty="0">
              <a:latin typeface="Tahoma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“And Justice for All Poster”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1,4</a:t>
            </a: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914400" y="1066800"/>
            <a:ext cx="7391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All information materials must</a:t>
            </a:r>
          </a:p>
          <a:p>
            <a:r>
              <a:rPr lang="en-US" sz="3200" dirty="0" smtClean="0">
                <a:latin typeface="Tahoma" pitchFamily="34" charset="0"/>
              </a:rPr>
              <a:t>contain a ________ ________.</a:t>
            </a:r>
            <a:endParaRPr lang="en-US" sz="1500" dirty="0">
              <a:latin typeface="Tahoma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Nondiscrimination Statement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2,1</a:t>
            </a:r>
          </a:p>
        </p:txBody>
      </p:sp>
      <p:sp>
        <p:nvSpPr>
          <p:cNvPr id="205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participants of child nutrition</a:t>
            </a: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 are required to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serve</a:t>
            </a: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food substitutions or modifications</a:t>
            </a: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a _________ has indicated the</a:t>
            </a: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necessity of it . </a:t>
            </a:r>
          </a:p>
        </p:txBody>
      </p:sp>
      <p:graphicFrame>
        <p:nvGraphicFramePr>
          <p:cNvPr id="2050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5" imgW="0" imgH="0" progId="">
              <p:embed/>
            </p:oleObj>
          </a:graphicData>
        </a:graphic>
      </p:graphicFrame>
      <p:graphicFrame>
        <p:nvGraphicFramePr>
          <p:cNvPr id="2051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1" name="Clip" r:id="rId6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Physician 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2,2</a:t>
            </a: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Students whose first language is </a:t>
            </a:r>
          </a:p>
          <a:p>
            <a:r>
              <a:rPr lang="en-US" sz="3200" dirty="0" smtClean="0">
                <a:latin typeface="Tahoma" pitchFamily="34" charset="0"/>
              </a:rPr>
              <a:t>Spanish are required to sit at a</a:t>
            </a:r>
          </a:p>
          <a:p>
            <a:r>
              <a:rPr lang="en-US" sz="3200" dirty="0" smtClean="0">
                <a:latin typeface="Tahoma" pitchFamily="34" charset="0"/>
              </a:rPr>
              <a:t>“Spanish-speaking” table for meals </a:t>
            </a:r>
          </a:p>
          <a:p>
            <a:r>
              <a:rPr lang="en-US" sz="3200" dirty="0" smtClean="0">
                <a:latin typeface="Tahoma" pitchFamily="34" charset="0"/>
              </a:rPr>
              <a:t>is an example of discrimination</a:t>
            </a:r>
            <a:endParaRPr lang="en-US" sz="3200" dirty="0">
              <a:latin typeface="Tahoma" pitchFamily="34" charset="0"/>
            </a:endParaRPr>
          </a:p>
          <a:p>
            <a:endParaRPr lang="en-US" sz="3200" dirty="0">
              <a:latin typeface="Tahoma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True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2,3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 smtClean="0">
                <a:latin typeface="Tahoma" pitchFamily="34" charset="0"/>
              </a:rPr>
              <a:t>Participants must take ________</a:t>
            </a:r>
          </a:p>
          <a:p>
            <a:r>
              <a:rPr lang="en-US" sz="3200" dirty="0" smtClean="0">
                <a:latin typeface="Tahoma" pitchFamily="34" charset="0"/>
              </a:rPr>
              <a:t>to ensure meaningful access to their</a:t>
            </a:r>
          </a:p>
          <a:p>
            <a:r>
              <a:rPr lang="en-US" sz="3200" dirty="0" smtClean="0">
                <a:latin typeface="Tahoma" pitchFamily="34" charset="0"/>
              </a:rPr>
              <a:t>programs and activities for persons</a:t>
            </a:r>
          </a:p>
          <a:p>
            <a:r>
              <a:rPr lang="en-US" sz="3200" dirty="0" smtClean="0">
                <a:latin typeface="Tahoma" pitchFamily="34" charset="0"/>
              </a:rPr>
              <a:t>with Limited English Proficiency (LEP).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0" y="228600"/>
            <a:ext cx="7239000" cy="5238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</a:rPr>
              <a:t>“Reasonable Steps”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9E1F96271EA479270A2CCA988E349" ma:contentTypeVersion="0" ma:contentTypeDescription="Create a new document." ma:contentTypeScope="" ma:versionID="374a15af9e45aacead9be18814bccf4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125BE70-C565-4D9B-8A8E-30A62952284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D72ECD-AE5D-4433-8CA1-D527E6C26B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58B7D3-38AE-45A0-AEA9-68559C8E2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5392</TotalTime>
  <Words>608</Words>
  <Application>Microsoft Office PowerPoint</Application>
  <PresentationFormat>On-screen Show (4:3)</PresentationFormat>
  <Paragraphs>180</Paragraphs>
  <Slides>23</Slides>
  <Notes>23</Notes>
  <HiddenSlides>0</HiddenSlides>
  <MMClips>1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Opulent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(1.1)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sbenni</cp:lastModifiedBy>
  <cp:revision>166</cp:revision>
  <cp:lastPrinted>2001-01-31T16:21:13Z</cp:lastPrinted>
  <dcterms:created xsi:type="dcterms:W3CDTF">1998-08-03T22:24:04Z</dcterms:created>
  <dcterms:modified xsi:type="dcterms:W3CDTF">2013-07-02T20:02:44Z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