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8"/>
  </p:notesMasterIdLst>
  <p:sldIdLst>
    <p:sldId id="256" r:id="rId2"/>
    <p:sldId id="345" r:id="rId3"/>
    <p:sldId id="308" r:id="rId4"/>
    <p:sldId id="309" r:id="rId5"/>
    <p:sldId id="324" r:id="rId6"/>
    <p:sldId id="327" r:id="rId7"/>
    <p:sldId id="301" r:id="rId8"/>
    <p:sldId id="257" r:id="rId9"/>
    <p:sldId id="328" r:id="rId10"/>
    <p:sldId id="326" r:id="rId11"/>
    <p:sldId id="330" r:id="rId12"/>
    <p:sldId id="329" r:id="rId13"/>
    <p:sldId id="331" r:id="rId14"/>
    <p:sldId id="333" r:id="rId15"/>
    <p:sldId id="332" r:id="rId16"/>
    <p:sldId id="348" r:id="rId17"/>
    <p:sldId id="349" r:id="rId18"/>
    <p:sldId id="334" r:id="rId19"/>
    <p:sldId id="335" r:id="rId20"/>
    <p:sldId id="336" r:id="rId21"/>
    <p:sldId id="306" r:id="rId22"/>
    <p:sldId id="307" r:id="rId23"/>
    <p:sldId id="353" r:id="rId24"/>
    <p:sldId id="351" r:id="rId25"/>
    <p:sldId id="337" r:id="rId26"/>
    <p:sldId id="338" r:id="rId27"/>
    <p:sldId id="339" r:id="rId28"/>
    <p:sldId id="340" r:id="rId29"/>
    <p:sldId id="341" r:id="rId30"/>
    <p:sldId id="343" r:id="rId31"/>
    <p:sldId id="344" r:id="rId32"/>
    <p:sldId id="342" r:id="rId33"/>
    <p:sldId id="346" r:id="rId34"/>
    <p:sldId id="350" r:id="rId35"/>
    <p:sldId id="352" r:id="rId36"/>
    <p:sldId id="28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3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41" autoAdjust="0"/>
    <p:restoredTop sz="79337" autoAdjust="0"/>
  </p:normalViewPr>
  <p:slideViewPr>
    <p:cSldViewPr snapToGrid="0" snapToObjects="1">
      <p:cViewPr varScale="1">
        <p:scale>
          <a:sx n="90" d="100"/>
          <a:sy n="90" d="100"/>
        </p:scale>
        <p:origin x="-3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56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47351-297F-C843-8015-A7B2208D3B14}" type="doc">
      <dgm:prSet loTypeId="urn:microsoft.com/office/officeart/2009/layout/CircleArrowProcess" loCatId="" qsTypeId="urn:microsoft.com/office/officeart/2005/8/quickstyle/simple4" qsCatId="simple" csTypeId="urn:microsoft.com/office/officeart/2005/8/colors/colorful1#1" csCatId="colorful" phldr="1"/>
      <dgm:spPr/>
      <dgm:t>
        <a:bodyPr/>
        <a:lstStyle/>
        <a:p>
          <a:endParaRPr lang="en-US"/>
        </a:p>
      </dgm:t>
    </dgm:pt>
    <dgm:pt modelId="{A2D51241-AE70-0341-8A90-8CCF46D332B9}">
      <dgm:prSet phldrT="[Text]"/>
      <dgm:spPr/>
      <dgm:t>
        <a:bodyPr/>
        <a:lstStyle/>
        <a:p>
          <a:r>
            <a:rPr lang="en-US" dirty="0" smtClean="0"/>
            <a:t>Disciplinary Removal = Change of Placement	</a:t>
          </a:r>
          <a:endParaRPr lang="en-US" dirty="0"/>
        </a:p>
      </dgm:t>
    </dgm:pt>
    <dgm:pt modelId="{647478C6-BEC5-7E49-9C4B-6369485DFA82}" type="parTrans" cxnId="{4138D942-126D-9F45-8C28-7793235F7EA8}">
      <dgm:prSet/>
      <dgm:spPr/>
      <dgm:t>
        <a:bodyPr/>
        <a:lstStyle/>
        <a:p>
          <a:endParaRPr lang="en-US"/>
        </a:p>
      </dgm:t>
    </dgm:pt>
    <dgm:pt modelId="{9A0508B9-D38A-A442-8695-E193C70A8E85}" type="sibTrans" cxnId="{4138D942-126D-9F45-8C28-7793235F7EA8}">
      <dgm:prSet/>
      <dgm:spPr/>
      <dgm:t>
        <a:bodyPr/>
        <a:lstStyle/>
        <a:p>
          <a:endParaRPr lang="en-US"/>
        </a:p>
      </dgm:t>
    </dgm:pt>
    <dgm:pt modelId="{96791455-2C7A-BE4C-8104-281452AD78C0}">
      <dgm:prSet phldrT="[Text]"/>
      <dgm:spPr/>
      <dgm:t>
        <a:bodyPr/>
        <a:lstStyle/>
        <a:p>
          <a:r>
            <a:rPr lang="en-US" dirty="0" smtClean="0"/>
            <a:t>Conduct is a Manifestation of the Disability</a:t>
          </a:r>
          <a:endParaRPr lang="en-US" dirty="0"/>
        </a:p>
      </dgm:t>
    </dgm:pt>
    <dgm:pt modelId="{CA587F17-2B7C-B444-A212-4087B5C5B24A}" type="parTrans" cxnId="{CF6143CF-2562-E34D-9497-33E28251A75F}">
      <dgm:prSet/>
      <dgm:spPr/>
      <dgm:t>
        <a:bodyPr/>
        <a:lstStyle/>
        <a:p>
          <a:endParaRPr lang="en-US"/>
        </a:p>
      </dgm:t>
    </dgm:pt>
    <dgm:pt modelId="{BEADC968-31AB-5541-AC8A-A2361228C77D}" type="sibTrans" cxnId="{CF6143CF-2562-E34D-9497-33E28251A75F}">
      <dgm:prSet/>
      <dgm:spPr/>
      <dgm:t>
        <a:bodyPr/>
        <a:lstStyle/>
        <a:p>
          <a:endParaRPr lang="en-US"/>
        </a:p>
      </dgm:t>
    </dgm:pt>
    <dgm:pt modelId="{0D602B69-FD64-A146-A15E-214D22EB6282}">
      <dgm:prSet phldrT="[Text]"/>
      <dgm:spPr/>
      <dgm:t>
        <a:bodyPr/>
        <a:lstStyle/>
        <a:p>
          <a:r>
            <a:rPr lang="en-US" dirty="0" smtClean="0"/>
            <a:t>Conduct (or review) an FBA and BIP</a:t>
          </a:r>
          <a:endParaRPr lang="en-US" dirty="0"/>
        </a:p>
      </dgm:t>
    </dgm:pt>
    <dgm:pt modelId="{649F45CD-E2F2-EE41-86D4-E31CC3671BE1}" type="parTrans" cxnId="{2B1C2B85-08AA-ED46-A601-2BCF69440B92}">
      <dgm:prSet/>
      <dgm:spPr/>
      <dgm:t>
        <a:bodyPr/>
        <a:lstStyle/>
        <a:p>
          <a:endParaRPr lang="en-US"/>
        </a:p>
      </dgm:t>
    </dgm:pt>
    <dgm:pt modelId="{D7DBB113-311A-494A-A2CA-0C6043BF6C6C}" type="sibTrans" cxnId="{2B1C2B85-08AA-ED46-A601-2BCF69440B92}">
      <dgm:prSet/>
      <dgm:spPr/>
      <dgm:t>
        <a:bodyPr/>
        <a:lstStyle/>
        <a:p>
          <a:endParaRPr lang="en-US"/>
        </a:p>
      </dgm:t>
    </dgm:pt>
    <dgm:pt modelId="{17498358-031F-AF41-8AF5-E2E3E0C55ADD}">
      <dgm:prSet phldrT="[Text]"/>
      <dgm:spPr/>
      <dgm:t>
        <a:bodyPr/>
        <a:lstStyle/>
        <a:p>
          <a:r>
            <a:rPr lang="en-US" dirty="0" smtClean="0"/>
            <a:t>Return the student to the IEP placement prior to removal</a:t>
          </a:r>
          <a:endParaRPr lang="en-US" dirty="0"/>
        </a:p>
      </dgm:t>
    </dgm:pt>
    <dgm:pt modelId="{F3AA14E1-EA5B-D247-958F-561D85E5CE0A}" type="parTrans" cxnId="{8380A506-B172-9F4F-B795-81A13FFF5A2B}">
      <dgm:prSet/>
      <dgm:spPr/>
      <dgm:t>
        <a:bodyPr/>
        <a:lstStyle/>
        <a:p>
          <a:endParaRPr lang="en-US"/>
        </a:p>
      </dgm:t>
    </dgm:pt>
    <dgm:pt modelId="{AAAC9622-2111-9B4F-9D44-1937BA8270E1}" type="sibTrans" cxnId="{8380A506-B172-9F4F-B795-81A13FFF5A2B}">
      <dgm:prSet/>
      <dgm:spPr/>
      <dgm:t>
        <a:bodyPr/>
        <a:lstStyle/>
        <a:p>
          <a:endParaRPr lang="en-US"/>
        </a:p>
      </dgm:t>
    </dgm:pt>
    <dgm:pt modelId="{3C53284C-F789-7049-B7D9-53463F2566A4}" type="pres">
      <dgm:prSet presAssocID="{3AB47351-297F-C843-8015-A7B2208D3B14}" presName="Name0" presStyleCnt="0">
        <dgm:presLayoutVars>
          <dgm:chMax val="7"/>
          <dgm:chPref val="7"/>
          <dgm:dir/>
          <dgm:animLvl val="lvl"/>
        </dgm:presLayoutVars>
      </dgm:prSet>
      <dgm:spPr/>
      <dgm:t>
        <a:bodyPr/>
        <a:lstStyle/>
        <a:p>
          <a:endParaRPr lang="en-US"/>
        </a:p>
      </dgm:t>
    </dgm:pt>
    <dgm:pt modelId="{84F2C744-531B-CD4C-A0E9-AD08A3BE0E94}" type="pres">
      <dgm:prSet presAssocID="{A2D51241-AE70-0341-8A90-8CCF46D332B9}" presName="Accent1" presStyleCnt="0"/>
      <dgm:spPr/>
    </dgm:pt>
    <dgm:pt modelId="{0EFC3C2B-D9AE-6243-975A-1713DEB01042}" type="pres">
      <dgm:prSet presAssocID="{A2D51241-AE70-0341-8A90-8CCF46D332B9}" presName="Accent" presStyleLbl="node1" presStyleIdx="0" presStyleCnt="4"/>
      <dgm:spPr/>
    </dgm:pt>
    <dgm:pt modelId="{4F7BBAD8-484E-1C4D-9F1E-6FE08E988EC2}" type="pres">
      <dgm:prSet presAssocID="{A2D51241-AE70-0341-8A90-8CCF46D332B9}" presName="Parent1" presStyleLbl="revTx" presStyleIdx="0" presStyleCnt="4">
        <dgm:presLayoutVars>
          <dgm:chMax val="1"/>
          <dgm:chPref val="1"/>
          <dgm:bulletEnabled val="1"/>
        </dgm:presLayoutVars>
      </dgm:prSet>
      <dgm:spPr/>
      <dgm:t>
        <a:bodyPr/>
        <a:lstStyle/>
        <a:p>
          <a:endParaRPr lang="en-US"/>
        </a:p>
      </dgm:t>
    </dgm:pt>
    <dgm:pt modelId="{3E9C9B0C-1F2E-1644-BD97-76DD6D48DCBE}" type="pres">
      <dgm:prSet presAssocID="{96791455-2C7A-BE4C-8104-281452AD78C0}" presName="Accent2" presStyleCnt="0"/>
      <dgm:spPr/>
    </dgm:pt>
    <dgm:pt modelId="{73B7B66F-E7D5-404D-940F-18813B7A9F94}" type="pres">
      <dgm:prSet presAssocID="{96791455-2C7A-BE4C-8104-281452AD78C0}" presName="Accent" presStyleLbl="node1" presStyleIdx="1" presStyleCnt="4"/>
      <dgm:spPr/>
    </dgm:pt>
    <dgm:pt modelId="{7210F7CA-6B59-054F-BCAD-EFEDF69BDB67}" type="pres">
      <dgm:prSet presAssocID="{96791455-2C7A-BE4C-8104-281452AD78C0}" presName="Parent2" presStyleLbl="revTx" presStyleIdx="1" presStyleCnt="4">
        <dgm:presLayoutVars>
          <dgm:chMax val="1"/>
          <dgm:chPref val="1"/>
          <dgm:bulletEnabled val="1"/>
        </dgm:presLayoutVars>
      </dgm:prSet>
      <dgm:spPr/>
      <dgm:t>
        <a:bodyPr/>
        <a:lstStyle/>
        <a:p>
          <a:endParaRPr lang="en-US"/>
        </a:p>
      </dgm:t>
    </dgm:pt>
    <dgm:pt modelId="{C377C88D-6025-0745-8234-B073790540FD}" type="pres">
      <dgm:prSet presAssocID="{0D602B69-FD64-A146-A15E-214D22EB6282}" presName="Accent3" presStyleCnt="0"/>
      <dgm:spPr/>
    </dgm:pt>
    <dgm:pt modelId="{77FFF5BF-7805-F545-AAFD-45DF9CE37C36}" type="pres">
      <dgm:prSet presAssocID="{0D602B69-FD64-A146-A15E-214D22EB6282}" presName="Accent" presStyleLbl="node1" presStyleIdx="2" presStyleCnt="4"/>
      <dgm:spPr/>
    </dgm:pt>
    <dgm:pt modelId="{503BE315-FBC8-0741-A2DB-9DF29D114C0C}" type="pres">
      <dgm:prSet presAssocID="{0D602B69-FD64-A146-A15E-214D22EB6282}" presName="Parent3" presStyleLbl="revTx" presStyleIdx="2" presStyleCnt="4">
        <dgm:presLayoutVars>
          <dgm:chMax val="1"/>
          <dgm:chPref val="1"/>
          <dgm:bulletEnabled val="1"/>
        </dgm:presLayoutVars>
      </dgm:prSet>
      <dgm:spPr/>
      <dgm:t>
        <a:bodyPr/>
        <a:lstStyle/>
        <a:p>
          <a:endParaRPr lang="en-US"/>
        </a:p>
      </dgm:t>
    </dgm:pt>
    <dgm:pt modelId="{ACDA2479-9B26-D542-B170-569FA9DC0F33}" type="pres">
      <dgm:prSet presAssocID="{17498358-031F-AF41-8AF5-E2E3E0C55ADD}" presName="Accent4" presStyleCnt="0"/>
      <dgm:spPr/>
    </dgm:pt>
    <dgm:pt modelId="{8147B136-77AE-0246-BB6D-B6C3F1B68090}" type="pres">
      <dgm:prSet presAssocID="{17498358-031F-AF41-8AF5-E2E3E0C55ADD}" presName="Accent" presStyleLbl="node1" presStyleIdx="3" presStyleCnt="4"/>
      <dgm:spPr/>
    </dgm:pt>
    <dgm:pt modelId="{A94CA667-C451-294E-96A6-088D6D420EEA}" type="pres">
      <dgm:prSet presAssocID="{17498358-031F-AF41-8AF5-E2E3E0C55ADD}" presName="Parent4" presStyleLbl="revTx" presStyleIdx="3" presStyleCnt="4">
        <dgm:presLayoutVars>
          <dgm:chMax val="1"/>
          <dgm:chPref val="1"/>
          <dgm:bulletEnabled val="1"/>
        </dgm:presLayoutVars>
      </dgm:prSet>
      <dgm:spPr/>
      <dgm:t>
        <a:bodyPr/>
        <a:lstStyle/>
        <a:p>
          <a:endParaRPr lang="en-US"/>
        </a:p>
      </dgm:t>
    </dgm:pt>
  </dgm:ptLst>
  <dgm:cxnLst>
    <dgm:cxn modelId="{BFB9F049-BBAB-5F4A-89B3-56AF332889A0}" type="presOf" srcId="{A2D51241-AE70-0341-8A90-8CCF46D332B9}" destId="{4F7BBAD8-484E-1C4D-9F1E-6FE08E988EC2}" srcOrd="0" destOrd="0" presId="urn:microsoft.com/office/officeart/2009/layout/CircleArrowProcess"/>
    <dgm:cxn modelId="{7B3E027E-E318-6B4D-A214-65216B7F47E8}" type="presOf" srcId="{3AB47351-297F-C843-8015-A7B2208D3B14}" destId="{3C53284C-F789-7049-B7D9-53463F2566A4}" srcOrd="0" destOrd="0" presId="urn:microsoft.com/office/officeart/2009/layout/CircleArrowProcess"/>
    <dgm:cxn modelId="{4138D942-126D-9F45-8C28-7793235F7EA8}" srcId="{3AB47351-297F-C843-8015-A7B2208D3B14}" destId="{A2D51241-AE70-0341-8A90-8CCF46D332B9}" srcOrd="0" destOrd="0" parTransId="{647478C6-BEC5-7E49-9C4B-6369485DFA82}" sibTransId="{9A0508B9-D38A-A442-8695-E193C70A8E85}"/>
    <dgm:cxn modelId="{8380A506-B172-9F4F-B795-81A13FFF5A2B}" srcId="{3AB47351-297F-C843-8015-A7B2208D3B14}" destId="{17498358-031F-AF41-8AF5-E2E3E0C55ADD}" srcOrd="3" destOrd="0" parTransId="{F3AA14E1-EA5B-D247-958F-561D85E5CE0A}" sibTransId="{AAAC9622-2111-9B4F-9D44-1937BA8270E1}"/>
    <dgm:cxn modelId="{CF6143CF-2562-E34D-9497-33E28251A75F}" srcId="{3AB47351-297F-C843-8015-A7B2208D3B14}" destId="{96791455-2C7A-BE4C-8104-281452AD78C0}" srcOrd="1" destOrd="0" parTransId="{CA587F17-2B7C-B444-A212-4087B5C5B24A}" sibTransId="{BEADC968-31AB-5541-AC8A-A2361228C77D}"/>
    <dgm:cxn modelId="{54060E9F-52F5-1343-90D0-5992D64D2E49}" type="presOf" srcId="{0D602B69-FD64-A146-A15E-214D22EB6282}" destId="{503BE315-FBC8-0741-A2DB-9DF29D114C0C}" srcOrd="0" destOrd="0" presId="urn:microsoft.com/office/officeart/2009/layout/CircleArrowProcess"/>
    <dgm:cxn modelId="{B7DB9A48-72D8-C640-A56A-E7B255C9F3CC}" type="presOf" srcId="{17498358-031F-AF41-8AF5-E2E3E0C55ADD}" destId="{A94CA667-C451-294E-96A6-088D6D420EEA}" srcOrd="0" destOrd="0" presId="urn:microsoft.com/office/officeart/2009/layout/CircleArrowProcess"/>
    <dgm:cxn modelId="{2B1C2B85-08AA-ED46-A601-2BCF69440B92}" srcId="{3AB47351-297F-C843-8015-A7B2208D3B14}" destId="{0D602B69-FD64-A146-A15E-214D22EB6282}" srcOrd="2" destOrd="0" parTransId="{649F45CD-E2F2-EE41-86D4-E31CC3671BE1}" sibTransId="{D7DBB113-311A-494A-A2CA-0C6043BF6C6C}"/>
    <dgm:cxn modelId="{4AEA2B88-D37F-2048-85E0-1B0ED207A9F9}" type="presOf" srcId="{96791455-2C7A-BE4C-8104-281452AD78C0}" destId="{7210F7CA-6B59-054F-BCAD-EFEDF69BDB67}" srcOrd="0" destOrd="0" presId="urn:microsoft.com/office/officeart/2009/layout/CircleArrowProcess"/>
    <dgm:cxn modelId="{9CE693B9-93B0-0142-96E3-1FD66B27CE01}" type="presParOf" srcId="{3C53284C-F789-7049-B7D9-53463F2566A4}" destId="{84F2C744-531B-CD4C-A0E9-AD08A3BE0E94}" srcOrd="0" destOrd="0" presId="urn:microsoft.com/office/officeart/2009/layout/CircleArrowProcess"/>
    <dgm:cxn modelId="{D686A6C1-4270-2942-95AE-5ADE8CDAF303}" type="presParOf" srcId="{84F2C744-531B-CD4C-A0E9-AD08A3BE0E94}" destId="{0EFC3C2B-D9AE-6243-975A-1713DEB01042}" srcOrd="0" destOrd="0" presId="urn:microsoft.com/office/officeart/2009/layout/CircleArrowProcess"/>
    <dgm:cxn modelId="{EDAECBE0-AD8A-544C-9873-8CDA7ABC672E}" type="presParOf" srcId="{3C53284C-F789-7049-B7D9-53463F2566A4}" destId="{4F7BBAD8-484E-1C4D-9F1E-6FE08E988EC2}" srcOrd="1" destOrd="0" presId="urn:microsoft.com/office/officeart/2009/layout/CircleArrowProcess"/>
    <dgm:cxn modelId="{E9266B8F-06FD-654C-8949-EFFC8ED881EF}" type="presParOf" srcId="{3C53284C-F789-7049-B7D9-53463F2566A4}" destId="{3E9C9B0C-1F2E-1644-BD97-76DD6D48DCBE}" srcOrd="2" destOrd="0" presId="urn:microsoft.com/office/officeart/2009/layout/CircleArrowProcess"/>
    <dgm:cxn modelId="{E485FA4A-DE39-A541-A46B-8DF0A37359C5}" type="presParOf" srcId="{3E9C9B0C-1F2E-1644-BD97-76DD6D48DCBE}" destId="{73B7B66F-E7D5-404D-940F-18813B7A9F94}" srcOrd="0" destOrd="0" presId="urn:microsoft.com/office/officeart/2009/layout/CircleArrowProcess"/>
    <dgm:cxn modelId="{6BE834DD-1D13-7844-BA15-B6FDC36D98A1}" type="presParOf" srcId="{3C53284C-F789-7049-B7D9-53463F2566A4}" destId="{7210F7CA-6B59-054F-BCAD-EFEDF69BDB67}" srcOrd="3" destOrd="0" presId="urn:microsoft.com/office/officeart/2009/layout/CircleArrowProcess"/>
    <dgm:cxn modelId="{3FF0F8FC-15D6-1C4F-9058-3F72301D8D77}" type="presParOf" srcId="{3C53284C-F789-7049-B7D9-53463F2566A4}" destId="{C377C88D-6025-0745-8234-B073790540FD}" srcOrd="4" destOrd="0" presId="urn:microsoft.com/office/officeart/2009/layout/CircleArrowProcess"/>
    <dgm:cxn modelId="{5969A89E-6994-2848-9D51-778ADB072D3A}" type="presParOf" srcId="{C377C88D-6025-0745-8234-B073790540FD}" destId="{77FFF5BF-7805-F545-AAFD-45DF9CE37C36}" srcOrd="0" destOrd="0" presId="urn:microsoft.com/office/officeart/2009/layout/CircleArrowProcess"/>
    <dgm:cxn modelId="{B79F005A-F185-684C-B7E7-47E6678C1B47}" type="presParOf" srcId="{3C53284C-F789-7049-B7D9-53463F2566A4}" destId="{503BE315-FBC8-0741-A2DB-9DF29D114C0C}" srcOrd="5" destOrd="0" presId="urn:microsoft.com/office/officeart/2009/layout/CircleArrowProcess"/>
    <dgm:cxn modelId="{6B4C107C-FDCE-424A-BE7A-AC4A79DDB241}" type="presParOf" srcId="{3C53284C-F789-7049-B7D9-53463F2566A4}" destId="{ACDA2479-9B26-D542-B170-569FA9DC0F33}" srcOrd="6" destOrd="0" presId="urn:microsoft.com/office/officeart/2009/layout/CircleArrowProcess"/>
    <dgm:cxn modelId="{9C2B8AF3-23B2-EB48-B5A0-EC5A917E44BF}" type="presParOf" srcId="{ACDA2479-9B26-D542-B170-569FA9DC0F33}" destId="{8147B136-77AE-0246-BB6D-B6C3F1B68090}" srcOrd="0" destOrd="0" presId="urn:microsoft.com/office/officeart/2009/layout/CircleArrowProcess"/>
    <dgm:cxn modelId="{5E5F6E14-FCE9-5345-916B-7750ABFF712F}" type="presParOf" srcId="{3C53284C-F789-7049-B7D9-53463F2566A4}" destId="{A94CA667-C451-294E-96A6-088D6D420EEA}" srcOrd="7"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7A3DF-7AC0-1E40-A20D-02A3909D0D35}" type="datetimeFigureOut">
              <a:rPr lang="en-US" smtClean="0"/>
              <a:pPr/>
              <a:t>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606F5-906F-0B47-86C3-593F4FE2EEF4}" type="slidenum">
              <a:rPr lang="en-US" smtClean="0"/>
              <a:pPr/>
              <a:t>‹#›</a:t>
            </a:fld>
            <a:endParaRPr lang="en-US" dirty="0"/>
          </a:p>
        </p:txBody>
      </p:sp>
    </p:spTree>
    <p:extLst>
      <p:ext uri="{BB962C8B-B14F-4D97-AF65-F5344CB8AC3E}">
        <p14:creationId xmlns:p14="http://schemas.microsoft.com/office/powerpoint/2010/main" xmlns="" val="2841752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a:buNone/>
              <a:tabLst/>
              <a:defRPr/>
            </a:pPr>
            <a:r>
              <a:rPr lang="en-US" sz="1200" b="0" dirty="0" smtClean="0"/>
              <a:t>   Thank you for joining us for</a:t>
            </a:r>
            <a:r>
              <a:rPr lang="en-US" sz="1200" b="0" baseline="0" dirty="0" smtClean="0"/>
              <a:t> the February, 2012 monthly technical assistance call on Disciplinary Removals, Change of Placement, &amp; Manifestation Determinations. In the previous TA PowerPoint on Behavior: Functional Behavior Assessments and Behavior Intervention Plans, we focused on how teams can proactively plan for the behavioral needs of challenging students. We reinforced that IEP teams must consider the use of positive behavioral interventions and supports, for a  student whose behavior impedes his or her learning or that of others. Specifically, we focused on conducting functional behavioral assessments and implementing behavior intervention plans. In this power point, we will focus on the process an IEP team must consider when a students behavior warrants a change of placement.</a:t>
            </a:r>
            <a:endParaRPr lang="en-US" sz="1200" b="0" dirty="0" smtClean="0"/>
          </a:p>
          <a:p>
            <a:pPr marL="171450" indent="-171450">
              <a:buFont typeface="Arial"/>
              <a:buChar char="•"/>
            </a:pPr>
            <a:endParaRPr lang="en-US" b="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IEP teams must consider the services that are provided for</a:t>
            </a:r>
            <a:r>
              <a:rPr lang="en-US" baseline="0" dirty="0" smtClean="0"/>
              <a:t> students in an in-school suspension setting. If the criteria shown in this slide is not met, the number of days a student spends in ISS must be counted.</a:t>
            </a:r>
          </a:p>
          <a:p>
            <a:endParaRPr lang="en-US" baseline="0" dirty="0" smtClean="0"/>
          </a:p>
        </p:txBody>
      </p:sp>
      <p:sp>
        <p:nvSpPr>
          <p:cNvPr id="4" name="Slide Number Placeholder 3"/>
          <p:cNvSpPr>
            <a:spLocks noGrp="1"/>
          </p:cNvSpPr>
          <p:nvPr>
            <p:ph type="sldNum" sz="quarter" idx="10"/>
          </p:nvPr>
        </p:nvSpPr>
        <p:spPr/>
        <p:txBody>
          <a:bodyPr/>
          <a:lstStyle/>
          <a:p>
            <a:fld id="{7CD606F5-906F-0B47-86C3-593F4FE2EEF4}" type="slidenum">
              <a:rPr lang="en-US" smtClean="0"/>
              <a:pPr/>
              <a:t>10</a:t>
            </a:fld>
            <a:endParaRPr lang="en-US" dirty="0"/>
          </a:p>
        </p:txBody>
      </p:sp>
    </p:spTree>
    <p:extLst>
      <p:ext uri="{BB962C8B-B14F-4D97-AF65-F5344CB8AC3E}">
        <p14:creationId xmlns:p14="http://schemas.microsoft.com/office/powerpoint/2010/main" xmlns="" val="127574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analysis, represented in red, must be conducted each time the disciplinary removals exceed 10 cumulative days in a school year.  </a:t>
            </a:r>
          </a:p>
          <a:p>
            <a:r>
              <a:rPr lang="en-US" dirty="0" smtClean="0"/>
              <a:t>The IEP team may need to conduct</a:t>
            </a:r>
            <a:r>
              <a:rPr lang="en-US" baseline="0" dirty="0" smtClean="0"/>
              <a:t> the analysis</a:t>
            </a:r>
            <a:r>
              <a:rPr lang="en-US" dirty="0" smtClean="0"/>
              <a:t> several times during the school year</a:t>
            </a:r>
            <a:r>
              <a:rPr lang="en-US" baseline="0" dirty="0" smtClean="0"/>
              <a:t> if a student is removed on multiple occasions.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11</a:t>
            </a:fld>
            <a:endParaRPr lang="en-US" dirty="0"/>
          </a:p>
        </p:txBody>
      </p:sp>
    </p:spTree>
    <p:extLst>
      <p:ext uri="{BB962C8B-B14F-4D97-AF65-F5344CB8AC3E}">
        <p14:creationId xmlns:p14="http://schemas.microsoft.com/office/powerpoint/2010/main" xmlns="" val="276786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facts that teams must focus on.</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case where a series of removals does not constitute</a:t>
            </a:r>
            <a:r>
              <a:rPr lang="en-US" baseline="0" dirty="0" smtClean="0"/>
              <a:t> a change of placement a teacher and school decide the services a student needs to receive FAPE.</a:t>
            </a:r>
          </a:p>
        </p:txBody>
      </p:sp>
      <p:sp>
        <p:nvSpPr>
          <p:cNvPr id="4" name="Slide Number Placeholder 3"/>
          <p:cNvSpPr>
            <a:spLocks noGrp="1"/>
          </p:cNvSpPr>
          <p:nvPr>
            <p:ph type="sldNum" sz="quarter" idx="10"/>
          </p:nvPr>
        </p:nvSpPr>
        <p:spPr/>
        <p:txBody>
          <a:bodyPr/>
          <a:lstStyle/>
          <a:p>
            <a:fld id="{7CD606F5-906F-0B47-86C3-593F4FE2EEF4}" type="slidenum">
              <a:rPr lang="en-US" smtClean="0"/>
              <a:pPr/>
              <a:t>13</a:t>
            </a:fld>
            <a:endParaRPr lang="en-US" dirty="0"/>
          </a:p>
        </p:txBody>
      </p:sp>
    </p:spTree>
    <p:extLst>
      <p:ext uri="{BB962C8B-B14F-4D97-AF65-F5344CB8AC3E}">
        <p14:creationId xmlns:p14="http://schemas.microsoft.com/office/powerpoint/2010/main" xmlns="" val="217112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is not a change of placement a</a:t>
            </a:r>
            <a:r>
              <a:rPr lang="en-US" baseline="0" dirty="0" smtClean="0"/>
              <a:t> FBA and BIP are not required but should be considered by the team. Of course, the IEP must be based on the student’s unique needs and in some cases an FBA and/or BIP will be necessary.</a:t>
            </a:r>
          </a:p>
          <a:p>
            <a:endParaRPr lang="en-US" baseline="0" dirty="0" smtClean="0"/>
          </a:p>
        </p:txBody>
      </p:sp>
      <p:sp>
        <p:nvSpPr>
          <p:cNvPr id="4" name="Slide Number Placeholder 3"/>
          <p:cNvSpPr>
            <a:spLocks noGrp="1"/>
          </p:cNvSpPr>
          <p:nvPr>
            <p:ph type="sldNum" sz="quarter" idx="10"/>
          </p:nvPr>
        </p:nvSpPr>
        <p:spPr/>
        <p:txBody>
          <a:bodyPr/>
          <a:lstStyle/>
          <a:p>
            <a:fld id="{7CD606F5-906F-0B47-86C3-593F4FE2EEF4}" type="slidenum">
              <a:rPr lang="en-US" smtClean="0"/>
              <a:pPr/>
              <a:t>14</a:t>
            </a:fld>
            <a:endParaRPr lang="en-US" dirty="0"/>
          </a:p>
        </p:txBody>
      </p:sp>
    </p:spTree>
    <p:extLst>
      <p:ext uri="{BB962C8B-B14F-4D97-AF65-F5344CB8AC3E}">
        <p14:creationId xmlns:p14="http://schemas.microsoft.com/office/powerpoint/2010/main" xmlns="" val="245654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removal IS</a:t>
            </a:r>
            <a:r>
              <a:rPr lang="en-US" baseline="0" dirty="0" smtClean="0"/>
              <a:t> a change in placement, then three things must happen:</a:t>
            </a:r>
          </a:p>
          <a:p>
            <a:pPr marL="228600" indent="-228600">
              <a:buFont typeface="+mj-lt"/>
              <a:buAutoNum type="arabicPeriod"/>
            </a:pPr>
            <a:r>
              <a:rPr lang="en-US" baseline="0" dirty="0" smtClean="0"/>
              <a:t>The IEP team determines services to provide FAPE during the removal,</a:t>
            </a:r>
          </a:p>
          <a:p>
            <a:pPr marL="228600" indent="-228600">
              <a:buFont typeface="+mj-lt"/>
              <a:buAutoNum type="arabicPeriod"/>
            </a:pPr>
            <a:r>
              <a:rPr lang="en-US" baseline="0" dirty="0" smtClean="0"/>
              <a:t>Notice must be provided to parents, PWN AND Procedural Safeguards, AND</a:t>
            </a:r>
          </a:p>
          <a:p>
            <a:pPr marL="228600" indent="-228600">
              <a:buFont typeface="+mj-lt"/>
              <a:buAutoNum type="arabicPeriod"/>
            </a:pPr>
            <a:r>
              <a:rPr lang="en-US" baseline="0" dirty="0" smtClean="0"/>
              <a:t>A manifestation determination must be conducted.</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15</a:t>
            </a:fld>
            <a:endParaRPr lang="en-US" dirty="0"/>
          </a:p>
        </p:txBody>
      </p:sp>
    </p:spTree>
    <p:extLst>
      <p:ext uri="{BB962C8B-B14F-4D97-AF65-F5344CB8AC3E}">
        <p14:creationId xmlns:p14="http://schemas.microsoft.com/office/powerpoint/2010/main" xmlns="" val="46209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next section,  we will review the </a:t>
            </a:r>
            <a:r>
              <a:rPr lang="en-US" dirty="0" smtClean="0"/>
              <a:t>Manifestation</a:t>
            </a:r>
            <a:r>
              <a:rPr lang="en-US" baseline="0" dirty="0" smtClean="0"/>
              <a:t> Determination process. On this slide you will see the WDE model form for this process, it may help to print off a copy of this form.</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16</a:t>
            </a:fld>
            <a:endParaRPr lang="en-US" dirty="0"/>
          </a:p>
        </p:txBody>
      </p:sp>
    </p:spTree>
    <p:extLst>
      <p:ext uri="{BB962C8B-B14F-4D97-AF65-F5344CB8AC3E}">
        <p14:creationId xmlns:p14="http://schemas.microsoft.com/office/powerpoint/2010/main" xmlns="" val="387551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page two of the model state form for</a:t>
            </a:r>
            <a:r>
              <a:rPr lang="en-US" baseline="0" dirty="0" smtClean="0"/>
              <a:t> documenting a Manifestation Determination.</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slide you will see the questions that will be answered through the Manifestation Determination process. </a:t>
            </a:r>
            <a:r>
              <a:rPr lang="en-US" dirty="0" smtClean="0"/>
              <a:t>If the team</a:t>
            </a:r>
            <a:r>
              <a:rPr lang="en-US" baseline="0" dirty="0" smtClean="0"/>
              <a:t> finds, after a review of data, that either (i) or (ii) is present, the conduct is a manifestation of the student’s disability. </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18</a:t>
            </a:fld>
            <a:endParaRPr lang="en-US" dirty="0"/>
          </a:p>
        </p:txBody>
      </p:sp>
    </p:spTree>
    <p:extLst>
      <p:ext uri="{BB962C8B-B14F-4D97-AF65-F5344CB8AC3E}">
        <p14:creationId xmlns:p14="http://schemas.microsoft.com/office/powerpoint/2010/main" xmlns="" val="282344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behavior</a:t>
            </a:r>
            <a:r>
              <a:rPr lang="en-US" baseline="0" dirty="0" smtClean="0"/>
              <a:t> is not a manifestation of the student’s disability, y</a:t>
            </a:r>
            <a:r>
              <a:rPr lang="en-US" dirty="0" smtClean="0"/>
              <a:t>ou are out of the FAPE free zone.</a:t>
            </a:r>
            <a:r>
              <a:rPr lang="en-US" baseline="0" dirty="0" smtClean="0"/>
              <a:t> The student may be disciplined as any other student and the teacher and school decide on the services to provide the student to receive FAPE.</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19</a:t>
            </a:fld>
            <a:endParaRPr lang="en-US" dirty="0"/>
          </a:p>
        </p:txBody>
      </p:sp>
    </p:spTree>
    <p:extLst>
      <p:ext uri="{BB962C8B-B14F-4D97-AF65-F5344CB8AC3E}">
        <p14:creationId xmlns:p14="http://schemas.microsoft.com/office/powerpoint/2010/main" xmlns="" val="281552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we will be providing information regarding the discipline zones and the components for each area. </a:t>
            </a:r>
            <a:r>
              <a:rPr lang="en-US" dirty="0" smtClean="0"/>
              <a:t>It may help to print off</a:t>
            </a:r>
            <a:r>
              <a:rPr lang="en-US" baseline="0" dirty="0" smtClean="0"/>
              <a:t> this slide and use it as a handout to follow along with this presentation.</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a:t>
            </a:fld>
            <a:endParaRPr lang="en-US" dirty="0"/>
          </a:p>
        </p:txBody>
      </p:sp>
    </p:spTree>
    <p:extLst>
      <p:ext uri="{BB962C8B-B14F-4D97-AF65-F5344CB8AC3E}">
        <p14:creationId xmlns:p14="http://schemas.microsoft.com/office/powerpoint/2010/main" xmlns="" val="316119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team determines that the behavior is a manifestation of the student’s disability,</a:t>
            </a:r>
            <a:r>
              <a:rPr lang="en-US" baseline="0" dirty="0" smtClean="0"/>
              <a:t> then the team must c</a:t>
            </a:r>
            <a:r>
              <a:rPr lang="en-US" dirty="0" smtClean="0"/>
              <a:t>onduct a</a:t>
            </a:r>
            <a:r>
              <a:rPr lang="en-US" baseline="0" dirty="0" smtClean="0"/>
              <a:t> functional behavioral assessment </a:t>
            </a:r>
            <a:r>
              <a:rPr lang="en-US" dirty="0" smtClean="0"/>
              <a:t>and develop a</a:t>
            </a:r>
            <a:r>
              <a:rPr lang="en-US" baseline="0" dirty="0" smtClean="0"/>
              <a:t> behavior intervention plan</a:t>
            </a:r>
            <a:r>
              <a:rPr lang="en-US" dirty="0" smtClean="0"/>
              <a:t>. The team</a:t>
            </a:r>
            <a:r>
              <a:rPr lang="en-US" baseline="0" dirty="0" smtClean="0"/>
              <a:t> must return the student to the pre-removal placement. The IEP must be amended to reflect these changes.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20</a:t>
            </a:fld>
            <a:endParaRPr lang="en-US" dirty="0"/>
          </a:p>
        </p:txBody>
      </p:sp>
    </p:spTree>
    <p:extLst>
      <p:ext uri="{BB962C8B-B14F-4D97-AF65-F5344CB8AC3E}">
        <p14:creationId xmlns:p14="http://schemas.microsoft.com/office/powerpoint/2010/main" xmlns="" val="203707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LRE is always a factor, but it may not be</a:t>
            </a:r>
            <a:r>
              <a:rPr lang="en-US" baseline="0" dirty="0" smtClean="0"/>
              <a:t> as prominent a factor for students removed for disciplinary reasons.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21</a:t>
            </a:fld>
            <a:endParaRPr lang="en-US" dirty="0"/>
          </a:p>
        </p:txBody>
      </p:sp>
    </p:spTree>
    <p:extLst>
      <p:ext uri="{BB962C8B-B14F-4D97-AF65-F5344CB8AC3E}">
        <p14:creationId xmlns:p14="http://schemas.microsoft.com/office/powerpoint/2010/main" xmlns="" val="194266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diagram in this slide represents the sequence of events that the school must follow when the behavior is a manifestation of the child’s disability.</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22</a:t>
            </a:fld>
            <a:endParaRPr lang="en-US" dirty="0"/>
          </a:p>
        </p:txBody>
      </p:sp>
    </p:spTree>
    <p:extLst>
      <p:ext uri="{BB962C8B-B14F-4D97-AF65-F5344CB8AC3E}">
        <p14:creationId xmlns:p14="http://schemas.microsoft.com/office/powerpoint/2010/main" xmlns="" val="3794288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a:t>
            </a:r>
            <a:r>
              <a:rPr lang="en-US" baseline="0" dirty="0" smtClean="0"/>
              <a:t> the Manifestation Determination process outlined in IDEA is critical for ensuring that students continue to receive the</a:t>
            </a:r>
          </a:p>
          <a:p>
            <a:r>
              <a:rPr lang="en-US" baseline="0" dirty="0" smtClean="0"/>
              <a:t>protections afforded them in IDEA. As you can see in this slide the district’s accurate application of the Manifestation Determination process resulted in no findings against the district.</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covers the stay put requirements.</a:t>
            </a:r>
            <a:r>
              <a:rPr lang="en-US" baseline="0" dirty="0" smtClean="0"/>
              <a:t> Stay put </a:t>
            </a:r>
            <a:r>
              <a:rPr lang="en-US" dirty="0" smtClean="0"/>
              <a:t>is noted in the</a:t>
            </a:r>
            <a:r>
              <a:rPr lang="en-US" baseline="0" dirty="0" smtClean="0"/>
              <a:t> last section on the Discipline Zone Guide.</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IDEA defines the 3 special circumstances in which a student may be removed to an IAES for not more than 45 days. Districts are not free to alter these definitions as they are defined in the federal criminal code. When a violation of a code of conduct occurs and a decision is made which will result in a change of placement, the LEA must notify the parents of that decision and provide procedural safeguards as defined in 300.504.</a:t>
            </a:r>
          </a:p>
        </p:txBody>
      </p:sp>
      <p:sp>
        <p:nvSpPr>
          <p:cNvPr id="4" name="Slide Number Placeholder 3"/>
          <p:cNvSpPr>
            <a:spLocks noGrp="1"/>
          </p:cNvSpPr>
          <p:nvPr>
            <p:ph type="sldNum" sz="quarter" idx="10"/>
          </p:nvPr>
        </p:nvSpPr>
        <p:spPr/>
        <p:txBody>
          <a:bodyPr/>
          <a:lstStyle/>
          <a:p>
            <a:fld id="{7CD606F5-906F-0B47-86C3-593F4FE2EEF4}" type="slidenum">
              <a:rPr lang="en-US" smtClean="0"/>
              <a:pPr/>
              <a:t>25</a:t>
            </a:fld>
            <a:endParaRPr lang="en-US" dirty="0"/>
          </a:p>
        </p:txBody>
      </p:sp>
    </p:spTree>
    <p:extLst>
      <p:ext uri="{BB962C8B-B14F-4D97-AF65-F5344CB8AC3E}">
        <p14:creationId xmlns:p14="http://schemas.microsoft.com/office/powerpoint/2010/main" xmlns="" val="1906324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school may discipline, or</a:t>
            </a:r>
            <a:r>
              <a:rPr lang="en-US" baseline="0" dirty="0" smtClean="0"/>
              <a:t> even expel a student for bringing a knife less than 2 ½ inches in length if consistent with its discipline policy.  But, it does not meet the definition of a </a:t>
            </a:r>
            <a:r>
              <a:rPr lang="en-US" i="1" baseline="0" dirty="0" smtClean="0"/>
              <a:t>special circumstance</a:t>
            </a:r>
            <a:r>
              <a:rPr lang="en-US" i="0" baseline="0" dirty="0" smtClean="0"/>
              <a:t> in the IDEA.</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26</a:t>
            </a:fld>
            <a:endParaRPr lang="en-US" dirty="0"/>
          </a:p>
        </p:txBody>
      </p:sp>
    </p:spTree>
    <p:extLst>
      <p:ext uri="{BB962C8B-B14F-4D97-AF65-F5344CB8AC3E}">
        <p14:creationId xmlns:p14="http://schemas.microsoft.com/office/powerpoint/2010/main" xmlns="" val="278797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 Child Left Behind</a:t>
            </a:r>
            <a:r>
              <a:rPr lang="en-US" baseline="0" dirty="0" smtClean="0"/>
              <a:t> Act, the Gun-Free Schools Act, and the IDEA must be read in harmony. A variety of regulations affect how districts deal with student discipline related to weapons. The next two slides outline the gun free schools act.</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27</a:t>
            </a:fld>
            <a:endParaRPr lang="en-US" dirty="0"/>
          </a:p>
        </p:txBody>
      </p:sp>
    </p:spTree>
    <p:extLst>
      <p:ext uri="{BB962C8B-B14F-4D97-AF65-F5344CB8AC3E}">
        <p14:creationId xmlns:p14="http://schemas.microsoft.com/office/powerpoint/2010/main" xmlns="" val="322658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No Child Left Behind</a:t>
            </a:r>
            <a:r>
              <a:rPr lang="en-US" baseline="0" dirty="0" smtClean="0"/>
              <a:t> Act, the Gun-Free Schools Act, and the IDEA must be read in harmony. The IDEA provisions trump all others for eligible students with disabilities.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in order to be a special circumstance, the student</a:t>
            </a:r>
            <a:r>
              <a:rPr lang="en-US" baseline="0" dirty="0" smtClean="0"/>
              <a:t> must sell or solicit the sale of the controlled substance.</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None/>
            </a:pPr>
            <a:r>
              <a:rPr lang="en-US" dirty="0" smtClean="0"/>
              <a:t>Despite IEP</a:t>
            </a:r>
            <a:r>
              <a:rPr lang="en-US" baseline="0" dirty="0" smtClean="0"/>
              <a:t> teams proactive efforts to teach and reinforce pro-social behavior, there are times when student conduct warrants disciplinary intervention. </a:t>
            </a:r>
          </a:p>
          <a:p>
            <a:pPr marL="0" indent="0">
              <a:buFont typeface="Arial"/>
              <a:buNone/>
            </a:pPr>
            <a:r>
              <a:rPr lang="en-US" baseline="0" dirty="0" smtClean="0"/>
              <a:t>The school discipline plans and policies guide disciplinary consequences. </a:t>
            </a:r>
            <a:r>
              <a:rPr lang="en-US" dirty="0" smtClean="0"/>
              <a:t>Disciplinary removals can be described as a teacher</a:t>
            </a:r>
            <a:r>
              <a:rPr lang="en-US" baseline="0" dirty="0" smtClean="0"/>
              <a:t> or school response to a violation of a code of student conduct, i.e. school rules.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a:t>
            </a:fld>
            <a:endParaRPr lang="en-US" dirty="0"/>
          </a:p>
        </p:txBody>
      </p:sp>
    </p:spTree>
    <p:extLst>
      <p:ext uri="{BB962C8B-B14F-4D97-AF65-F5344CB8AC3E}">
        <p14:creationId xmlns:p14="http://schemas.microsoft.com/office/powerpoint/2010/main" xmlns="" val="669714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prescription drug may be a controlled substance, and therefore an illegal drug.  However, it is NOT</a:t>
            </a:r>
            <a:r>
              <a:rPr lang="en-US" baseline="0" dirty="0" smtClean="0"/>
              <a:t> a special circumstance if legally possessed, i.e. the person has a legal prescription for the substance.  It may still be a violation of a discipline policy if legally possessed, but it is NOT one of the special circumstances.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31</a:t>
            </a:fld>
            <a:endParaRPr lang="en-US" dirty="0"/>
          </a:p>
        </p:txBody>
      </p:sp>
    </p:spTree>
    <p:extLst>
      <p:ext uri="{BB962C8B-B14F-4D97-AF65-F5344CB8AC3E}">
        <p14:creationId xmlns:p14="http://schemas.microsoft.com/office/powerpoint/2010/main" xmlns="" val="89178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more than any</a:t>
            </a:r>
            <a:r>
              <a:rPr lang="en-US" baseline="0" dirty="0" smtClean="0"/>
              <a:t> bodily injury to meet the definition of “serious bodily injury.” </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32</a:t>
            </a:fld>
            <a:endParaRPr lang="en-US" dirty="0"/>
          </a:p>
        </p:txBody>
      </p:sp>
    </p:spTree>
    <p:extLst>
      <p:ext uri="{BB962C8B-B14F-4D97-AF65-F5344CB8AC3E}">
        <p14:creationId xmlns:p14="http://schemas.microsoft.com/office/powerpoint/2010/main" xmlns="" val="3510644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provision means that students who are NOT identified as eligible for special education</a:t>
            </a:r>
            <a:r>
              <a:rPr lang="en-US" baseline="0" dirty="0" smtClean="0"/>
              <a:t> may invoke the protections of the disciplinary provisions in certain circumstances.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33</a:t>
            </a:fld>
            <a:endParaRPr lang="en-US" dirty="0"/>
          </a:p>
        </p:txBody>
      </p:sp>
    </p:spTree>
    <p:extLst>
      <p:ext uri="{BB962C8B-B14F-4D97-AF65-F5344CB8AC3E}">
        <p14:creationId xmlns:p14="http://schemas.microsoft.com/office/powerpoint/2010/main" xmlns="" val="198559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 of these three circumstances</a:t>
            </a:r>
            <a:r>
              <a:rPr lang="en-US" baseline="0" dirty="0" smtClean="0"/>
              <a:t> exist, the student may be entitled to the procedural safeguards of the IDEA.</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34</a:t>
            </a:fld>
            <a:endParaRPr lang="en-US" dirty="0"/>
          </a:p>
        </p:txBody>
      </p:sp>
    </p:spTree>
    <p:extLst>
      <p:ext uri="{BB962C8B-B14F-4D97-AF65-F5344CB8AC3E}">
        <p14:creationId xmlns:p14="http://schemas.microsoft.com/office/powerpoint/2010/main" xmlns="" val="2081205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outlined on this slide, a student left to languish</a:t>
            </a:r>
            <a:r>
              <a:rPr lang="en-US" baseline="0" dirty="0" smtClean="0"/>
              <a:t> in an ineffective intervention system can be all that is necessary for a court to determine that the district “should have known” the student was a learner with a disability and eligible for IDEA protections. </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35</a:t>
            </a:fld>
            <a:endParaRPr lang="en-US" dirty="0"/>
          </a:p>
        </p:txBody>
      </p:sp>
    </p:spTree>
    <p:extLst>
      <p:ext uri="{BB962C8B-B14F-4D97-AF65-F5344CB8AC3E}">
        <p14:creationId xmlns:p14="http://schemas.microsoft.com/office/powerpoint/2010/main" xmlns="" val="2338031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disciplinary procedures for students with disabilities can be complicated. Staff must understand the process outlined in IDEA around disciplinary removals, change of placements, and manifestation determinations as related to students with disabilities. Teams should be proactive when addressing patterns of behavior or discipline issues.</a:t>
            </a: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36</a:t>
            </a:fld>
            <a:endParaRPr lang="en-US" dirty="0"/>
          </a:p>
        </p:txBody>
      </p:sp>
    </p:spTree>
    <p:extLst>
      <p:ext uri="{BB962C8B-B14F-4D97-AF65-F5344CB8AC3E}">
        <p14:creationId xmlns:p14="http://schemas.microsoft.com/office/powerpoint/2010/main" xmlns="" val="47499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None/>
            </a:pPr>
            <a:r>
              <a:rPr lang="en-US" dirty="0" smtClean="0"/>
              <a:t>    A school may remove a student for the reasons sited in this</a:t>
            </a:r>
            <a:r>
              <a:rPr lang="en-US" baseline="0" dirty="0" smtClean="0"/>
              <a:t> slide. A </a:t>
            </a:r>
            <a:r>
              <a:rPr lang="en-US" dirty="0" smtClean="0"/>
              <a:t>violation of a code of conduct means the student has broken school rules.</a:t>
            </a:r>
            <a:r>
              <a:rPr lang="en-US" baseline="0" dirty="0" smtClean="0"/>
              <a:t> </a:t>
            </a:r>
            <a:r>
              <a:rPr lang="en-US" dirty="0" smtClean="0"/>
              <a:t>Current placement</a:t>
            </a:r>
            <a:r>
              <a:rPr lang="en-US" baseline="0" dirty="0" smtClean="0"/>
              <a:t> is defined as </a:t>
            </a:r>
            <a:r>
              <a:rPr lang="en-US" dirty="0" smtClean="0"/>
              <a:t>the educational</a:t>
            </a:r>
            <a:r>
              <a:rPr lang="en-US" baseline="0" dirty="0" smtClean="0"/>
              <a:t> placement or services the student typically receives. </a:t>
            </a:r>
            <a:endParaRPr lang="en-US" dirty="0" smtClean="0"/>
          </a:p>
        </p:txBody>
      </p:sp>
      <p:sp>
        <p:nvSpPr>
          <p:cNvPr id="4" name="Slide Number Placeholder 3"/>
          <p:cNvSpPr>
            <a:spLocks noGrp="1"/>
          </p:cNvSpPr>
          <p:nvPr>
            <p:ph type="sldNum" sz="quarter" idx="10"/>
          </p:nvPr>
        </p:nvSpPr>
        <p:spPr/>
        <p:txBody>
          <a:bodyPr/>
          <a:lstStyle/>
          <a:p>
            <a:fld id="{7CD606F5-906F-0B47-86C3-593F4FE2EEF4}" type="slidenum">
              <a:rPr lang="en-US" smtClean="0"/>
              <a:pPr/>
              <a:t>4</a:t>
            </a:fld>
            <a:endParaRPr lang="en-US" dirty="0"/>
          </a:p>
        </p:txBody>
      </p:sp>
    </p:spTree>
    <p:extLst>
      <p:ext uri="{BB962C8B-B14F-4D97-AF65-F5344CB8AC3E}">
        <p14:creationId xmlns:p14="http://schemas.microsoft.com/office/powerpoint/2010/main" xmlns="" val="428855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term “another setting” is broadly defined as seen on this slide. The critical factor for school personnel is to understand this broad definition. Staff need to document, and count each removal.</a:t>
            </a: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7CD606F5-906F-0B47-86C3-593F4FE2EEF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None/>
            </a:pPr>
            <a:r>
              <a:rPr lang="en-US" u="none" baseline="0" dirty="0" smtClean="0"/>
              <a:t>All disciplinary removals by any creative name to any creative location must be counted.</a:t>
            </a:r>
          </a:p>
          <a:p>
            <a:endParaRPr lang="en-US" u="sng"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None/>
            </a:pPr>
            <a:r>
              <a:rPr lang="en-US" dirty="0" smtClean="0"/>
              <a:t>    As</a:t>
            </a:r>
            <a:r>
              <a:rPr lang="en-US" baseline="0" dirty="0" smtClean="0"/>
              <a:t> stated in this slide, p</a:t>
            </a:r>
            <a:r>
              <a:rPr lang="en-US" dirty="0" smtClean="0"/>
              <a:t>artial days must be </a:t>
            </a:r>
            <a:r>
              <a:rPr lang="en-US" baseline="0" dirty="0" smtClean="0"/>
              <a:t>if a student is removed for disciplinary reasons. IEP teams should draw from the school’s attendance policy to know how to count a partial day of removal, early release, and shortened school days.</a:t>
            </a:r>
          </a:p>
          <a:p>
            <a:pPr marL="0" indent="0">
              <a:buFont typeface="Arial"/>
              <a:buNone/>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7</a:t>
            </a:fld>
            <a:endParaRPr lang="en-US" dirty="0"/>
          </a:p>
        </p:txBody>
      </p:sp>
    </p:spTree>
    <p:extLst>
      <p:ext uri="{BB962C8B-B14F-4D97-AF65-F5344CB8AC3E}">
        <p14:creationId xmlns:p14="http://schemas.microsoft.com/office/powerpoint/2010/main" xmlns="" val="411461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None/>
            </a:pPr>
            <a:r>
              <a:rPr lang="en-US" u="none" baseline="0" dirty="0" smtClean="0"/>
              <a:t>    School staff must document and count the time that a student is removed to another setting. It is critical that staff be trained to keep documentation of all removals and to be aware when the removal rises to the level of a change of placement.</a:t>
            </a:r>
          </a:p>
          <a:p>
            <a:pPr marL="171450" indent="-171450">
              <a:buFont typeface="Arial"/>
              <a:buChar char="•"/>
            </a:pPr>
            <a:endParaRPr lang="en-US" u="none" baseline="0" dirty="0" smtClean="0"/>
          </a:p>
          <a:p>
            <a:endParaRPr lang="en-US" u="sng"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None/>
            </a:pPr>
            <a:r>
              <a:rPr lang="en-US" u="none" baseline="0" dirty="0" smtClean="0"/>
              <a:t>    As noted in the Discipline Zone handout, the first 10 school days of removal are referred to as the FAPE free zone.  The school is not required to provide educational services, including special education during the first 10 days of a disciplinary removal. On the eleventh day of removal, services must be provided to the student.</a:t>
            </a:r>
          </a:p>
          <a:p>
            <a:pPr marL="171450" indent="-171450">
              <a:buFont typeface="Arial"/>
              <a:buChar char="•"/>
            </a:pPr>
            <a:endParaRPr lang="en-US" u="none" baseline="0" dirty="0" smtClean="0"/>
          </a:p>
          <a:p>
            <a:endParaRPr lang="en-US" u="sng" dirty="0"/>
          </a:p>
        </p:txBody>
      </p:sp>
      <p:sp>
        <p:nvSpPr>
          <p:cNvPr id="4" name="Slide Number Placeholder 3"/>
          <p:cNvSpPr>
            <a:spLocks noGrp="1"/>
          </p:cNvSpPr>
          <p:nvPr>
            <p:ph type="sldNum" sz="quarter" idx="10"/>
          </p:nvPr>
        </p:nvSpPr>
        <p:spPr/>
        <p:txBody>
          <a:bodyPr/>
          <a:lstStyle/>
          <a:p>
            <a:fld id="{7CD606F5-906F-0B47-86C3-593F4FE2EEF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EE2CDF8-AC7E-0C4B-8012-3B237BE2440A}" type="datetimeFigureOut">
              <a:rPr lang="en-US" smtClean="0"/>
              <a:pPr/>
              <a:t>2/2/2012</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DAE72D-0648-DC43-8781-CD4D4CDEE4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DAE72D-0648-DC43-8781-CD4D4CDEE412}"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DAE72D-0648-DC43-8781-CD4D4CDEE412}"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2CDF8-AC7E-0C4B-8012-3B237BE2440A}" type="datetimeFigureOut">
              <a:rPr lang="en-US" smtClean="0"/>
              <a:pPr/>
              <a:t>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DAE72D-0648-DC43-8781-CD4D4CDEE4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EE2CDF8-AC7E-0C4B-8012-3B237BE2440A}" type="datetimeFigureOut">
              <a:rPr lang="en-US" smtClean="0"/>
              <a:pPr/>
              <a:t>2/2/2012</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3EDAE72D-0648-DC43-8781-CD4D4CDEE4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EE2CDF8-AC7E-0C4B-8012-3B237BE2440A}" type="datetimeFigureOut">
              <a:rPr lang="en-US" smtClean="0"/>
              <a:pPr/>
              <a:t>2/2/2012</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3EDAE72D-0648-DC43-8781-CD4D4CDEE4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EE2CDF8-AC7E-0C4B-8012-3B237BE2440A}" type="datetimeFigureOut">
              <a:rPr lang="en-US" smtClean="0"/>
              <a:pPr/>
              <a:t>2/2/2012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DAE72D-0648-DC43-8781-CD4D4CDEE4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340" y="1799398"/>
            <a:ext cx="6544343" cy="2278318"/>
          </a:xfrm>
        </p:spPr>
        <p:txBody>
          <a:bodyPr>
            <a:normAutofit fontScale="90000"/>
          </a:bodyPr>
          <a:lstStyle/>
          <a:p>
            <a:r>
              <a:rPr lang="en-US" b="1" dirty="0" smtClean="0"/>
              <a:t>Disciplinary Removals, Change of Placement, &amp;  </a:t>
            </a:r>
            <a:r>
              <a:rPr lang="en-US" b="1" dirty="0"/>
              <a:t>Manifestation Determinations </a:t>
            </a:r>
            <a:endParaRPr lang="en-US" dirty="0"/>
          </a:p>
        </p:txBody>
      </p:sp>
      <p:sp>
        <p:nvSpPr>
          <p:cNvPr id="3" name="Subtitle 2"/>
          <p:cNvSpPr>
            <a:spLocks noGrp="1"/>
          </p:cNvSpPr>
          <p:nvPr>
            <p:ph type="subTitle" idx="1"/>
          </p:nvPr>
        </p:nvSpPr>
        <p:spPr>
          <a:xfrm>
            <a:off x="1727200" y="4329031"/>
            <a:ext cx="5712179" cy="1524000"/>
          </a:xfrm>
        </p:spPr>
        <p:txBody>
          <a:bodyPr/>
          <a:lstStyle/>
          <a:p>
            <a:r>
              <a:rPr lang="en-US" dirty="0" smtClean="0"/>
              <a:t>Wyoming Department of Education</a:t>
            </a:r>
          </a:p>
          <a:p>
            <a:r>
              <a:rPr lang="en-US" dirty="0" smtClean="0"/>
              <a:t>Special Programs Division</a:t>
            </a:r>
          </a:p>
          <a:p>
            <a:r>
              <a:rPr lang="en-US" dirty="0" smtClean="0"/>
              <a:t>February 2012</a:t>
            </a:r>
            <a:endParaRPr lang="en-US" dirty="0"/>
          </a:p>
        </p:txBody>
      </p:sp>
    </p:spTree>
    <p:extLst>
      <p:ext uri="{BB962C8B-B14F-4D97-AF65-F5344CB8AC3E}">
        <p14:creationId xmlns:p14="http://schemas.microsoft.com/office/powerpoint/2010/main" xmlns="" val="391723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76453"/>
            <a:ext cx="6965245" cy="1202485"/>
          </a:xfrm>
        </p:spPr>
        <p:txBody>
          <a:bodyPr>
            <a:normAutofit fontScale="90000"/>
          </a:bodyPr>
          <a:lstStyle/>
          <a:p>
            <a:r>
              <a:rPr lang="en-US" dirty="0" smtClean="0"/>
              <a:t>What about in-school suspension?</a:t>
            </a:r>
            <a:endParaRPr lang="en-US" dirty="0"/>
          </a:p>
        </p:txBody>
      </p:sp>
      <p:sp>
        <p:nvSpPr>
          <p:cNvPr id="3" name="Content Placeholder 2"/>
          <p:cNvSpPr>
            <a:spLocks noGrp="1"/>
          </p:cNvSpPr>
          <p:nvPr>
            <p:ph idx="1"/>
          </p:nvPr>
        </p:nvSpPr>
        <p:spPr>
          <a:xfrm>
            <a:off x="1095023" y="2020066"/>
            <a:ext cx="6965245" cy="4136698"/>
          </a:xfrm>
        </p:spPr>
        <p:txBody>
          <a:bodyPr>
            <a:normAutofit lnSpcReduction="10000"/>
          </a:bodyPr>
          <a:lstStyle/>
          <a:p>
            <a:r>
              <a:rPr lang="en-US" dirty="0" smtClean="0"/>
              <a:t>An in-school suspension would not be considered part of the total number of removal days as long as the child is afforded the opportunity to</a:t>
            </a:r>
          </a:p>
          <a:p>
            <a:pPr lvl="1"/>
            <a:r>
              <a:rPr lang="en-US" dirty="0" smtClean="0"/>
              <a:t> continue to appropriately participate in the general   curriculum,</a:t>
            </a:r>
          </a:p>
          <a:p>
            <a:pPr lvl="1"/>
            <a:r>
              <a:rPr lang="en-US" dirty="0" smtClean="0"/>
              <a:t> continue to receive the services specified on the  child’s IEP, </a:t>
            </a:r>
            <a:r>
              <a:rPr lang="en-US" b="1" dirty="0" smtClean="0">
                <a:solidFill>
                  <a:srgbClr val="C30000"/>
                </a:solidFill>
              </a:rPr>
              <a:t>and</a:t>
            </a:r>
            <a:r>
              <a:rPr lang="en-US" dirty="0" smtClean="0">
                <a:solidFill>
                  <a:srgbClr val="C30000"/>
                </a:solidFill>
              </a:rPr>
              <a:t> </a:t>
            </a:r>
          </a:p>
          <a:p>
            <a:pPr lvl="1"/>
            <a:r>
              <a:rPr lang="en-US" dirty="0" smtClean="0"/>
              <a:t>continue to participate with nondisabled children to the extent they would have in their current placement.</a:t>
            </a:r>
          </a:p>
          <a:p>
            <a:r>
              <a:rPr lang="en-US" i="1" dirty="0" smtClean="0"/>
              <a:t>71 Federal Register 46715.</a:t>
            </a:r>
            <a:endParaRPr lang="en-US" i="1" dirty="0"/>
          </a:p>
        </p:txBody>
      </p:sp>
    </p:spTree>
    <p:extLst>
      <p:ext uri="{BB962C8B-B14F-4D97-AF65-F5344CB8AC3E}">
        <p14:creationId xmlns:p14="http://schemas.microsoft.com/office/powerpoint/2010/main" xmlns="" val="35968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12386"/>
            <a:ext cx="6965245" cy="970496"/>
          </a:xfrm>
        </p:spPr>
        <p:txBody>
          <a:bodyPr/>
          <a:lstStyle/>
          <a:p>
            <a:r>
              <a:rPr lang="en-US" dirty="0" smtClean="0"/>
              <a:t>Change of Placement</a:t>
            </a:r>
            <a:endParaRPr lang="en-US" dirty="0"/>
          </a:p>
        </p:txBody>
      </p:sp>
      <p:sp>
        <p:nvSpPr>
          <p:cNvPr id="3" name="Content Placeholder 2"/>
          <p:cNvSpPr>
            <a:spLocks noGrp="1"/>
          </p:cNvSpPr>
          <p:nvPr>
            <p:ph idx="1"/>
          </p:nvPr>
        </p:nvSpPr>
        <p:spPr>
          <a:xfrm>
            <a:off x="991192" y="1682882"/>
            <a:ext cx="7069076" cy="4470476"/>
          </a:xfrm>
        </p:spPr>
        <p:txBody>
          <a:bodyPr>
            <a:normAutofit fontScale="77500" lnSpcReduction="20000"/>
          </a:bodyPr>
          <a:lstStyle/>
          <a:p>
            <a:pPr marL="0" indent="0">
              <a:buNone/>
            </a:pPr>
            <a:r>
              <a:rPr lang="en-US" b="1" dirty="0" smtClean="0"/>
              <a:t>34 C.F.R. §300.536:</a:t>
            </a:r>
            <a:endParaRPr lang="en-US" dirty="0"/>
          </a:p>
          <a:p>
            <a:pPr marL="0" indent="0">
              <a:buNone/>
            </a:pPr>
            <a:r>
              <a:rPr lang="en-US" dirty="0" smtClean="0"/>
              <a:t>(a) For </a:t>
            </a:r>
            <a:r>
              <a:rPr lang="en-US" dirty="0"/>
              <a:t>purposes of removals of a child with a disability from the child's current educational placement under §§ 300.530 through 300.535, a change of placement occurs if—</a:t>
            </a:r>
          </a:p>
          <a:p>
            <a:pPr marL="0" indent="0">
              <a:buNone/>
            </a:pPr>
            <a:r>
              <a:rPr lang="en-US" dirty="0" smtClean="0"/>
              <a:t>     (</a:t>
            </a:r>
            <a:r>
              <a:rPr lang="en-US" dirty="0"/>
              <a:t>1) The removal is for more than 10 consecutive school days; or</a:t>
            </a:r>
          </a:p>
          <a:p>
            <a:pPr marL="0" indent="0">
              <a:buNone/>
            </a:pPr>
            <a:r>
              <a:rPr lang="en-US" dirty="0" smtClean="0"/>
              <a:t>     (</a:t>
            </a:r>
            <a:r>
              <a:rPr lang="en-US" dirty="0"/>
              <a:t>2) The child has been subjected to a series of removals that </a:t>
            </a:r>
            <a:r>
              <a:rPr lang="en-US" dirty="0" smtClean="0"/>
              <a:t>constitute </a:t>
            </a:r>
            <a:r>
              <a:rPr lang="en-US" dirty="0"/>
              <a:t>a </a:t>
            </a:r>
            <a:r>
              <a:rPr lang="en-US" dirty="0" smtClean="0"/>
              <a:t>pattern</a:t>
            </a:r>
            <a:r>
              <a:rPr lang="en-US" dirty="0"/>
              <a:t>—</a:t>
            </a:r>
          </a:p>
          <a:p>
            <a:pPr marL="365760" lvl="1" indent="0">
              <a:buNone/>
            </a:pPr>
            <a:r>
              <a:rPr lang="en-US" dirty="0" smtClean="0">
                <a:solidFill>
                  <a:srgbClr val="C30000"/>
                </a:solidFill>
              </a:rPr>
              <a:t>	(</a:t>
            </a:r>
            <a:r>
              <a:rPr lang="en-US" dirty="0">
                <a:solidFill>
                  <a:srgbClr val="C30000"/>
                </a:solidFill>
              </a:rPr>
              <a:t>i) Because the series of removals total more than 10 school days </a:t>
            </a:r>
            <a:r>
              <a:rPr lang="en-US" dirty="0" smtClean="0">
                <a:solidFill>
                  <a:srgbClr val="C30000"/>
                </a:solidFill>
              </a:rPr>
              <a:t> 	    in </a:t>
            </a:r>
            <a:r>
              <a:rPr lang="en-US" dirty="0">
                <a:solidFill>
                  <a:srgbClr val="C30000"/>
                </a:solidFill>
              </a:rPr>
              <a:t>a </a:t>
            </a:r>
            <a:r>
              <a:rPr lang="en-US" dirty="0" smtClean="0">
                <a:solidFill>
                  <a:srgbClr val="C30000"/>
                </a:solidFill>
              </a:rPr>
              <a:t>school </a:t>
            </a:r>
            <a:r>
              <a:rPr lang="en-US" dirty="0">
                <a:solidFill>
                  <a:srgbClr val="C30000"/>
                </a:solidFill>
              </a:rPr>
              <a:t>year;</a:t>
            </a:r>
          </a:p>
          <a:p>
            <a:pPr marL="640080" lvl="2" indent="0">
              <a:buNone/>
            </a:pPr>
            <a:r>
              <a:rPr lang="en-US" dirty="0" smtClean="0">
                <a:solidFill>
                  <a:srgbClr val="C30000"/>
                </a:solidFill>
              </a:rPr>
              <a:t>	(</a:t>
            </a:r>
            <a:r>
              <a:rPr lang="en-US" dirty="0">
                <a:solidFill>
                  <a:srgbClr val="C30000"/>
                </a:solidFill>
              </a:rPr>
              <a:t>ii) Because the child's behavior is substantially similar to the child's </a:t>
            </a:r>
            <a:r>
              <a:rPr lang="en-US" dirty="0" smtClean="0">
                <a:solidFill>
                  <a:srgbClr val="C30000"/>
                </a:solidFill>
              </a:rPr>
              <a:t>	     behavior </a:t>
            </a:r>
            <a:r>
              <a:rPr lang="en-US" dirty="0">
                <a:solidFill>
                  <a:srgbClr val="C30000"/>
                </a:solidFill>
              </a:rPr>
              <a:t>in </a:t>
            </a:r>
            <a:r>
              <a:rPr lang="en-US" dirty="0" smtClean="0">
                <a:solidFill>
                  <a:srgbClr val="C30000"/>
                </a:solidFill>
              </a:rPr>
              <a:t>previous </a:t>
            </a:r>
            <a:r>
              <a:rPr lang="en-US" dirty="0">
                <a:solidFill>
                  <a:srgbClr val="C30000"/>
                </a:solidFill>
              </a:rPr>
              <a:t>incidents that resulted in the series of </a:t>
            </a:r>
            <a:r>
              <a:rPr lang="en-US" dirty="0" smtClean="0">
                <a:solidFill>
                  <a:srgbClr val="C30000"/>
                </a:solidFill>
              </a:rPr>
              <a:t>	 	     removals</a:t>
            </a:r>
            <a:r>
              <a:rPr lang="en-US" dirty="0">
                <a:solidFill>
                  <a:srgbClr val="C30000"/>
                </a:solidFill>
              </a:rPr>
              <a:t>; </a:t>
            </a:r>
            <a:r>
              <a:rPr lang="en-US" dirty="0" smtClean="0">
                <a:solidFill>
                  <a:srgbClr val="C30000"/>
                </a:solidFill>
              </a:rPr>
              <a:t>and</a:t>
            </a:r>
            <a:endParaRPr lang="en-US" dirty="0">
              <a:solidFill>
                <a:srgbClr val="C30000"/>
              </a:solidFill>
            </a:endParaRPr>
          </a:p>
          <a:p>
            <a:pPr marL="365760" lvl="1" indent="0">
              <a:buNone/>
            </a:pPr>
            <a:r>
              <a:rPr lang="en-US" dirty="0" smtClean="0">
                <a:solidFill>
                  <a:srgbClr val="C30000"/>
                </a:solidFill>
              </a:rPr>
              <a:t>	(</a:t>
            </a:r>
            <a:r>
              <a:rPr lang="en-US" dirty="0">
                <a:solidFill>
                  <a:srgbClr val="C30000"/>
                </a:solidFill>
              </a:rPr>
              <a:t>iii) Because of such additional factors as the length of each </a:t>
            </a:r>
            <a:r>
              <a:rPr lang="en-US" dirty="0" smtClean="0">
                <a:solidFill>
                  <a:srgbClr val="C30000"/>
                </a:solidFill>
              </a:rPr>
              <a:t>	      removal</a:t>
            </a:r>
            <a:r>
              <a:rPr lang="en-US" dirty="0">
                <a:solidFill>
                  <a:srgbClr val="C30000"/>
                </a:solidFill>
              </a:rPr>
              <a:t>, the total amount of time the child has been </a:t>
            </a:r>
            <a:r>
              <a:rPr lang="en-US" dirty="0" smtClean="0">
                <a:solidFill>
                  <a:srgbClr val="C30000"/>
                </a:solidFill>
              </a:rPr>
              <a:t>   	 	      removed</a:t>
            </a:r>
            <a:r>
              <a:rPr lang="en-US" dirty="0">
                <a:solidFill>
                  <a:srgbClr val="C30000"/>
                </a:solidFill>
              </a:rPr>
              <a:t>, and the </a:t>
            </a:r>
            <a:r>
              <a:rPr lang="en-US" dirty="0" smtClean="0">
                <a:solidFill>
                  <a:srgbClr val="C30000"/>
                </a:solidFill>
              </a:rPr>
              <a:t>proximity </a:t>
            </a:r>
            <a:r>
              <a:rPr lang="en-US" dirty="0">
                <a:solidFill>
                  <a:srgbClr val="C30000"/>
                </a:solidFill>
              </a:rPr>
              <a:t>of the removals to one another.</a:t>
            </a:r>
          </a:p>
          <a:p>
            <a:pPr marL="0" indent="0">
              <a:buNone/>
            </a:pPr>
            <a:r>
              <a:rPr lang="en-US" dirty="0"/>
              <a:t>(b)(1) The </a:t>
            </a:r>
            <a:r>
              <a:rPr lang="en-US" dirty="0">
                <a:solidFill>
                  <a:srgbClr val="0000FF"/>
                </a:solidFill>
              </a:rPr>
              <a:t>public agency determines </a:t>
            </a:r>
            <a:r>
              <a:rPr lang="en-US" dirty="0"/>
              <a:t>on a case-by-case basis whether a pattern of removals constitutes a change of placement</a:t>
            </a:r>
            <a:r>
              <a:rPr lang="en-US" dirty="0" smtClean="0"/>
              <a:t>.</a:t>
            </a:r>
            <a:endParaRPr lang="en-US" dirty="0"/>
          </a:p>
        </p:txBody>
      </p:sp>
    </p:spTree>
    <p:extLst>
      <p:ext uri="{BB962C8B-B14F-4D97-AF65-F5344CB8AC3E}">
        <p14:creationId xmlns:p14="http://schemas.microsoft.com/office/powerpoint/2010/main" xmlns="" val="381093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a:xfrm>
            <a:off x="1463040" y="1840375"/>
            <a:ext cx="6196405" cy="3882694"/>
          </a:xfrm>
        </p:spPr>
        <p:txBody>
          <a:bodyPr>
            <a:normAutofit lnSpcReduction="10000"/>
          </a:bodyPr>
          <a:lstStyle/>
          <a:p>
            <a:pPr marL="457200" indent="-457200">
              <a:buFont typeface="+mj-lt"/>
              <a:buAutoNum type="arabicPeriod"/>
            </a:pPr>
            <a:r>
              <a:rPr lang="en-US" dirty="0" smtClean="0"/>
              <a:t>Disciplinary removals exceeding 10 consecutive days are ALWAYS considered a change of placement.</a:t>
            </a:r>
          </a:p>
          <a:p>
            <a:pPr marL="457200" indent="-457200">
              <a:buFont typeface="+mj-lt"/>
              <a:buAutoNum type="arabicPeriod"/>
            </a:pPr>
            <a:r>
              <a:rPr lang="en-US" dirty="0" smtClean="0"/>
              <a:t>Additional removals of not more than 10 consecutive days must be analyzed to determine if a change in placement resulted from the removal.</a:t>
            </a:r>
          </a:p>
          <a:p>
            <a:pPr marL="457200" indent="-457200">
              <a:buFont typeface="+mj-lt"/>
              <a:buAutoNum type="arabicPeriod"/>
            </a:pPr>
            <a:r>
              <a:rPr lang="en-US" dirty="0" smtClean="0"/>
              <a:t>The change in placement analysis must occur with each subsequent removal in a school year beyond 10 cumulative days.</a:t>
            </a:r>
            <a:endParaRPr lang="en-US" dirty="0"/>
          </a:p>
        </p:txBody>
      </p:sp>
    </p:spTree>
    <p:extLst>
      <p:ext uri="{BB962C8B-B14F-4D97-AF65-F5344CB8AC3E}">
        <p14:creationId xmlns:p14="http://schemas.microsoft.com/office/powerpoint/2010/main" xmlns="" val="283220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Change in Placement</a:t>
            </a:r>
            <a:endParaRPr lang="en-US" dirty="0"/>
          </a:p>
        </p:txBody>
      </p:sp>
      <p:sp>
        <p:nvSpPr>
          <p:cNvPr id="3" name="Content Placeholder 2"/>
          <p:cNvSpPr>
            <a:spLocks noGrp="1"/>
          </p:cNvSpPr>
          <p:nvPr>
            <p:ph idx="1"/>
          </p:nvPr>
        </p:nvSpPr>
        <p:spPr>
          <a:xfrm>
            <a:off x="1197690" y="2119256"/>
            <a:ext cx="6638918" cy="3848261"/>
          </a:xfrm>
        </p:spPr>
        <p:txBody>
          <a:bodyPr>
            <a:normAutofit lnSpcReduction="10000"/>
          </a:bodyPr>
          <a:lstStyle/>
          <a:p>
            <a:r>
              <a:rPr lang="en-US" dirty="0" smtClean="0"/>
              <a:t>If the school determines that a series of removals DID NOT result in a change in placement, the student may be disciplined consistent with the school’s code of conduct.  </a:t>
            </a:r>
          </a:p>
          <a:p>
            <a:r>
              <a:rPr lang="en-US" dirty="0" smtClean="0"/>
              <a:t>However, FAPE must be provided beyond 10 school days.  </a:t>
            </a:r>
          </a:p>
          <a:p>
            <a:r>
              <a:rPr lang="en-US" dirty="0" smtClean="0"/>
              <a:t>The school and at least one of the child’s teachers determine the services to provide FAPE.  </a:t>
            </a:r>
          </a:p>
          <a:p>
            <a:r>
              <a:rPr lang="en-US" i="1" dirty="0" smtClean="0"/>
              <a:t>34 C.F.R. §300.530(d).</a:t>
            </a:r>
            <a:endParaRPr lang="en-US" i="1" dirty="0"/>
          </a:p>
        </p:txBody>
      </p:sp>
    </p:spTree>
    <p:extLst>
      <p:ext uri="{BB962C8B-B14F-4D97-AF65-F5344CB8AC3E}">
        <p14:creationId xmlns:p14="http://schemas.microsoft.com/office/powerpoint/2010/main" xmlns="" val="419657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Change in Placement</a:t>
            </a:r>
            <a:endParaRPr lang="en-US" dirty="0"/>
          </a:p>
        </p:txBody>
      </p:sp>
      <p:sp>
        <p:nvSpPr>
          <p:cNvPr id="3" name="Content Placeholder 2"/>
          <p:cNvSpPr>
            <a:spLocks noGrp="1"/>
          </p:cNvSpPr>
          <p:nvPr>
            <p:ph idx="1"/>
          </p:nvPr>
        </p:nvSpPr>
        <p:spPr>
          <a:xfrm>
            <a:off x="1197690" y="2119256"/>
            <a:ext cx="6638918" cy="3848261"/>
          </a:xfrm>
        </p:spPr>
        <p:txBody>
          <a:bodyPr/>
          <a:lstStyle/>
          <a:p>
            <a:r>
              <a:rPr lang="en-US" dirty="0" smtClean="0"/>
              <a:t>The student must receive, </a:t>
            </a:r>
            <a:r>
              <a:rPr lang="en-US" dirty="0" smtClean="0">
                <a:solidFill>
                  <a:srgbClr val="0000FF"/>
                </a:solidFill>
              </a:rPr>
              <a:t>as appropriate, </a:t>
            </a:r>
            <a:r>
              <a:rPr lang="en-US" dirty="0" smtClean="0"/>
              <a:t>a functional behavioral assessment and behavioral intervention services and modifications that are designed to address the behavior violation so that is does not recur.</a:t>
            </a:r>
          </a:p>
          <a:p>
            <a:r>
              <a:rPr lang="en-US" i="1" dirty="0" smtClean="0"/>
              <a:t>34 C.F.R. §300.530(d).</a:t>
            </a:r>
            <a:endParaRPr lang="en-US" i="1" dirty="0"/>
          </a:p>
        </p:txBody>
      </p:sp>
    </p:spTree>
    <p:extLst>
      <p:ext uri="{BB962C8B-B14F-4D97-AF65-F5344CB8AC3E}">
        <p14:creationId xmlns:p14="http://schemas.microsoft.com/office/powerpoint/2010/main" xmlns="" val="179317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Placement</a:t>
            </a:r>
            <a:endParaRPr lang="en-US" dirty="0"/>
          </a:p>
        </p:txBody>
      </p:sp>
      <p:sp>
        <p:nvSpPr>
          <p:cNvPr id="3" name="Content Placeholder 2"/>
          <p:cNvSpPr>
            <a:spLocks noGrp="1"/>
          </p:cNvSpPr>
          <p:nvPr>
            <p:ph idx="1"/>
          </p:nvPr>
        </p:nvSpPr>
        <p:spPr>
          <a:xfrm>
            <a:off x="1177039" y="1920344"/>
            <a:ext cx="7103539" cy="4160744"/>
          </a:xfrm>
        </p:spPr>
        <p:txBody>
          <a:bodyPr>
            <a:normAutofit/>
          </a:bodyPr>
          <a:lstStyle/>
          <a:p>
            <a:r>
              <a:rPr lang="en-US" dirty="0" smtClean="0"/>
              <a:t>If the school determines, after analysis, that a disciplinary removal IS a change in placement, then the IEP team must determine the services necessary to provide FAPE, although in another setting.</a:t>
            </a:r>
          </a:p>
          <a:p>
            <a:r>
              <a:rPr lang="en-US" dirty="0" smtClean="0"/>
              <a:t>Notice must be provided to the parents that the removal constitutes a change in placement, and the procedural safeguards must be given.</a:t>
            </a:r>
          </a:p>
          <a:p>
            <a:r>
              <a:rPr lang="en-US" dirty="0" smtClean="0"/>
              <a:t>A </a:t>
            </a:r>
            <a:r>
              <a:rPr lang="en-US" dirty="0" smtClean="0">
                <a:solidFill>
                  <a:srgbClr val="C30000"/>
                </a:solidFill>
              </a:rPr>
              <a:t>manifestation determination </a:t>
            </a:r>
            <a:r>
              <a:rPr lang="en-US" dirty="0" smtClean="0"/>
              <a:t>MUST be conducted.  </a:t>
            </a:r>
          </a:p>
          <a:p>
            <a:r>
              <a:rPr lang="en-US" i="1" dirty="0" smtClean="0"/>
              <a:t>34 C.F.R. §300.530(d), (e) and (h).</a:t>
            </a:r>
            <a:endParaRPr lang="en-US" i="1" dirty="0"/>
          </a:p>
        </p:txBody>
      </p:sp>
    </p:spTree>
    <p:extLst>
      <p:ext uri="{BB962C8B-B14F-4D97-AF65-F5344CB8AC3E}">
        <p14:creationId xmlns:p14="http://schemas.microsoft.com/office/powerpoint/2010/main" xmlns="" val="218823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cEd_Forms_G-3_Manifestation_Determination_2011May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6933" y="270772"/>
            <a:ext cx="5007582" cy="6480400"/>
          </a:xfrm>
          <a:prstGeom prst="rect">
            <a:avLst/>
          </a:prstGeom>
        </p:spPr>
      </p:pic>
    </p:spTree>
    <p:extLst>
      <p:ext uri="{BB962C8B-B14F-4D97-AF65-F5344CB8AC3E}">
        <p14:creationId xmlns:p14="http://schemas.microsoft.com/office/powerpoint/2010/main" xmlns="" val="278825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cEd_Forms_G-3_Manifestation_Determination_2011May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92708" y="97068"/>
            <a:ext cx="5224356" cy="6760931"/>
          </a:xfrm>
          <a:prstGeom prst="rect">
            <a:avLst/>
          </a:prstGeom>
        </p:spPr>
      </p:pic>
    </p:spTree>
    <p:extLst>
      <p:ext uri="{BB962C8B-B14F-4D97-AF65-F5344CB8AC3E}">
        <p14:creationId xmlns:p14="http://schemas.microsoft.com/office/powerpoint/2010/main" xmlns="" val="205541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59473"/>
            <a:ext cx="6965245" cy="710431"/>
          </a:xfrm>
        </p:spPr>
        <p:txBody>
          <a:bodyPr>
            <a:normAutofit fontScale="90000"/>
          </a:bodyPr>
          <a:lstStyle/>
          <a:p>
            <a:r>
              <a:rPr lang="en-US" dirty="0" smtClean="0"/>
              <a:t>Manifestation Determination</a:t>
            </a:r>
            <a:endParaRPr lang="en-US" dirty="0"/>
          </a:p>
        </p:txBody>
      </p:sp>
      <p:sp>
        <p:nvSpPr>
          <p:cNvPr id="3" name="Content Placeholder 2"/>
          <p:cNvSpPr>
            <a:spLocks noGrp="1"/>
          </p:cNvSpPr>
          <p:nvPr>
            <p:ph idx="1"/>
          </p:nvPr>
        </p:nvSpPr>
        <p:spPr>
          <a:xfrm>
            <a:off x="846643" y="1269904"/>
            <a:ext cx="7444261" cy="5131239"/>
          </a:xfrm>
        </p:spPr>
        <p:txBody>
          <a:bodyPr>
            <a:normAutofit fontScale="92500" lnSpcReduction="20000"/>
          </a:bodyPr>
          <a:lstStyle/>
          <a:p>
            <a:pPr marL="0" indent="0">
              <a:buNone/>
            </a:pPr>
            <a:r>
              <a:rPr lang="en-US" dirty="0" smtClean="0"/>
              <a:t>(</a:t>
            </a:r>
            <a:r>
              <a:rPr lang="en-US" dirty="0"/>
              <a:t>1) Within 10 school days of any decision to change the placement of a child with a disability because of a violation of a code of student conduct, the LEA, the parent, and relevant members of the child's IEP Team (as determined by the parent and the LEA) must review all relevant information in the student's file, including the child's IEP, any teacher observations, and any relevant information provided by the parents to determine—</a:t>
            </a:r>
          </a:p>
          <a:p>
            <a:pPr marL="341313" indent="0">
              <a:buNone/>
            </a:pPr>
            <a:r>
              <a:rPr lang="en-US" dirty="0">
                <a:solidFill>
                  <a:srgbClr val="C30000"/>
                </a:solidFill>
              </a:rPr>
              <a:t>(i) If the conduct in question was caused by, or had a direct and substantial relationship to, the child's disability; </a:t>
            </a:r>
            <a:r>
              <a:rPr lang="en-US" b="1" dirty="0">
                <a:solidFill>
                  <a:srgbClr val="0000FF"/>
                </a:solidFill>
              </a:rPr>
              <a:t>or</a:t>
            </a:r>
          </a:p>
          <a:p>
            <a:pPr marL="0" indent="0">
              <a:buNone/>
            </a:pPr>
            <a:r>
              <a:rPr lang="en-US" dirty="0" smtClean="0">
                <a:solidFill>
                  <a:srgbClr val="C30000"/>
                </a:solidFill>
              </a:rPr>
              <a:t>     (</a:t>
            </a:r>
            <a:r>
              <a:rPr lang="en-US" dirty="0">
                <a:solidFill>
                  <a:srgbClr val="C30000"/>
                </a:solidFill>
              </a:rPr>
              <a:t>ii) If the conduct in question was the direct result of </a:t>
            </a:r>
            <a:r>
              <a:rPr lang="en-US" dirty="0" smtClean="0">
                <a:solidFill>
                  <a:srgbClr val="C30000"/>
                </a:solidFill>
              </a:rPr>
              <a:t>the</a:t>
            </a:r>
          </a:p>
          <a:p>
            <a:pPr marL="0" indent="0">
              <a:buNone/>
            </a:pPr>
            <a:r>
              <a:rPr lang="en-US" dirty="0" smtClean="0">
                <a:solidFill>
                  <a:srgbClr val="C30000"/>
                </a:solidFill>
              </a:rPr>
              <a:t>     LEA's </a:t>
            </a:r>
            <a:r>
              <a:rPr lang="en-US" dirty="0">
                <a:solidFill>
                  <a:srgbClr val="C30000"/>
                </a:solidFill>
              </a:rPr>
              <a:t>failure to implement the IEP</a:t>
            </a:r>
            <a:r>
              <a:rPr lang="en-US" dirty="0" smtClean="0">
                <a:solidFill>
                  <a:srgbClr val="C30000"/>
                </a:solidFill>
              </a:rPr>
              <a:t>.</a:t>
            </a:r>
            <a:r>
              <a:rPr lang="en-US" dirty="0" smtClean="0"/>
              <a:t> </a:t>
            </a:r>
          </a:p>
          <a:p>
            <a:pPr marL="0" indent="0">
              <a:buNone/>
            </a:pPr>
            <a:r>
              <a:rPr lang="en-US" dirty="0" smtClean="0"/>
              <a:t>(2) The conduct </a:t>
            </a:r>
            <a:r>
              <a:rPr lang="en-US" dirty="0" smtClean="0">
                <a:solidFill>
                  <a:srgbClr val="0000FF"/>
                </a:solidFill>
              </a:rPr>
              <a:t>must be determined to be a manifestation of the child's disability </a:t>
            </a:r>
            <a:r>
              <a:rPr lang="en-US" dirty="0" smtClean="0"/>
              <a:t>if the LEA, the parent, and relevant members of the child's IEP Team determine that a condition in either paragraph (e)(1)(i) or (1)(ii) of this section was met.</a:t>
            </a:r>
          </a:p>
          <a:p>
            <a:pPr marL="0" indent="0">
              <a:buNone/>
            </a:pPr>
            <a:r>
              <a:rPr lang="en-US" i="1" dirty="0" smtClean="0"/>
              <a:t>34 C.F.R. §300.530(e).</a:t>
            </a:r>
          </a:p>
          <a:p>
            <a:pPr marL="341313" indent="0">
              <a:buNone/>
            </a:pPr>
            <a:endParaRPr lang="en-US" dirty="0">
              <a:solidFill>
                <a:srgbClr val="C30000"/>
              </a:solidFill>
            </a:endParaRPr>
          </a:p>
        </p:txBody>
      </p:sp>
    </p:spTree>
    <p:extLst>
      <p:ext uri="{BB962C8B-B14F-4D97-AF65-F5344CB8AC3E}">
        <p14:creationId xmlns:p14="http://schemas.microsoft.com/office/powerpoint/2010/main" xmlns="" val="368251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42" y="817582"/>
            <a:ext cx="7361663" cy="1202485"/>
          </a:xfrm>
        </p:spPr>
        <p:txBody>
          <a:bodyPr>
            <a:normAutofit fontScale="90000"/>
          </a:bodyPr>
          <a:lstStyle/>
          <a:p>
            <a:r>
              <a:rPr lang="en-US" dirty="0" smtClean="0"/>
              <a:t>NO Manifestation of a Disability</a:t>
            </a:r>
            <a:endParaRPr lang="en-US" dirty="0"/>
          </a:p>
        </p:txBody>
      </p:sp>
      <p:sp>
        <p:nvSpPr>
          <p:cNvPr id="3" name="Content Placeholder 2"/>
          <p:cNvSpPr>
            <a:spLocks noGrp="1"/>
          </p:cNvSpPr>
          <p:nvPr>
            <p:ph idx="1"/>
          </p:nvPr>
        </p:nvSpPr>
        <p:spPr/>
        <p:txBody>
          <a:bodyPr/>
          <a:lstStyle/>
          <a:p>
            <a:r>
              <a:rPr lang="en-US" dirty="0" smtClean="0"/>
              <a:t>If the behavior for which the student was disciplined is NOT a manifestation of the student’s disability, the school</a:t>
            </a:r>
          </a:p>
          <a:p>
            <a:pPr lvl="1"/>
            <a:r>
              <a:rPr lang="en-US" dirty="0" smtClean="0"/>
              <a:t>May discipline the student consistent with the code of conduct, AND</a:t>
            </a:r>
          </a:p>
          <a:p>
            <a:pPr lvl="1"/>
            <a:r>
              <a:rPr lang="en-US" dirty="0" smtClean="0"/>
              <a:t>Must continue to provide FAPE.</a:t>
            </a:r>
            <a:endParaRPr lang="en-US" dirty="0"/>
          </a:p>
        </p:txBody>
      </p:sp>
    </p:spTree>
    <p:extLst>
      <p:ext uri="{BB962C8B-B14F-4D97-AF65-F5344CB8AC3E}">
        <p14:creationId xmlns:p14="http://schemas.microsoft.com/office/powerpoint/2010/main" xmlns="" val="2318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IPLINE.ZONES.1.10.07.lk.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6246" y="278265"/>
            <a:ext cx="8125705" cy="6278954"/>
          </a:xfrm>
          <a:prstGeom prst="rect">
            <a:avLst/>
          </a:prstGeom>
        </p:spPr>
      </p:pic>
    </p:spTree>
    <p:extLst>
      <p:ext uri="{BB962C8B-B14F-4D97-AF65-F5344CB8AC3E}">
        <p14:creationId xmlns:p14="http://schemas.microsoft.com/office/powerpoint/2010/main" xmlns="" val="258634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20" y="652392"/>
            <a:ext cx="7712708" cy="1020166"/>
          </a:xfrm>
        </p:spPr>
        <p:txBody>
          <a:bodyPr>
            <a:normAutofit fontScale="90000"/>
          </a:bodyPr>
          <a:lstStyle/>
          <a:p>
            <a:r>
              <a:rPr lang="en-US" dirty="0" smtClean="0"/>
              <a:t>YES, Manifestation of a Disability</a:t>
            </a:r>
            <a:endParaRPr lang="en-US" dirty="0"/>
          </a:p>
        </p:txBody>
      </p:sp>
      <p:sp>
        <p:nvSpPr>
          <p:cNvPr id="3" name="Content Placeholder 2"/>
          <p:cNvSpPr>
            <a:spLocks noGrp="1"/>
          </p:cNvSpPr>
          <p:nvPr>
            <p:ph idx="1"/>
          </p:nvPr>
        </p:nvSpPr>
        <p:spPr>
          <a:xfrm>
            <a:off x="836319" y="1528015"/>
            <a:ext cx="7485560" cy="4738912"/>
          </a:xfrm>
        </p:spPr>
        <p:txBody>
          <a:bodyPr>
            <a:normAutofit fontScale="85000" lnSpcReduction="20000"/>
          </a:bodyPr>
          <a:lstStyle/>
          <a:p>
            <a:pPr marL="0" indent="0">
              <a:buNone/>
            </a:pPr>
            <a:r>
              <a:rPr lang="en-US" dirty="0"/>
              <a:t>If the LEA, the parent, and relevant members of the IEP Team make the determination that the conduct was a manifestation of the child's disability, the IEP Team </a:t>
            </a:r>
            <a:r>
              <a:rPr lang="en-US" dirty="0">
                <a:solidFill>
                  <a:srgbClr val="C30000"/>
                </a:solidFill>
              </a:rPr>
              <a:t>must</a:t>
            </a:r>
            <a:r>
              <a:rPr lang="en-US" dirty="0"/>
              <a:t>—</a:t>
            </a:r>
          </a:p>
          <a:p>
            <a:pPr marL="288925" indent="0">
              <a:buNone/>
            </a:pPr>
            <a:r>
              <a:rPr lang="en-US" dirty="0"/>
              <a:t>(1) Either—</a:t>
            </a:r>
          </a:p>
          <a:p>
            <a:pPr marL="568325" indent="0">
              <a:buNone/>
            </a:pPr>
            <a:r>
              <a:rPr lang="en-US" dirty="0"/>
              <a:t>(i) Conduct a </a:t>
            </a:r>
            <a:r>
              <a:rPr lang="en-US" dirty="0">
                <a:solidFill>
                  <a:srgbClr val="0000FF"/>
                </a:solidFill>
              </a:rPr>
              <a:t>functional behavioral assessment</a:t>
            </a:r>
            <a:r>
              <a:rPr lang="en-US" dirty="0"/>
              <a:t>, unless the LEA had conducted a functional behavioral assessment before the behavior that resulted in the change of placement occurred, </a:t>
            </a:r>
            <a:r>
              <a:rPr lang="en-US" b="1" dirty="0">
                <a:solidFill>
                  <a:srgbClr val="C30000"/>
                </a:solidFill>
              </a:rPr>
              <a:t>and</a:t>
            </a:r>
            <a:r>
              <a:rPr lang="en-US" dirty="0"/>
              <a:t> implement a </a:t>
            </a:r>
            <a:r>
              <a:rPr lang="en-US" dirty="0">
                <a:solidFill>
                  <a:srgbClr val="0000FF"/>
                </a:solidFill>
              </a:rPr>
              <a:t>behavioral intervention plan </a:t>
            </a:r>
            <a:r>
              <a:rPr lang="en-US" dirty="0"/>
              <a:t>for the child; or</a:t>
            </a:r>
          </a:p>
          <a:p>
            <a:pPr marL="568325" indent="0">
              <a:buNone/>
            </a:pPr>
            <a:r>
              <a:rPr lang="en-US" dirty="0"/>
              <a:t>(ii) If a behavioral intervention plan already has been developed, review the behavioral intervention plan, and modify it, as necessary, to address the behavior; </a:t>
            </a:r>
            <a:r>
              <a:rPr lang="en-US" b="1" dirty="0">
                <a:solidFill>
                  <a:srgbClr val="C30000"/>
                </a:solidFill>
              </a:rPr>
              <a:t>and</a:t>
            </a:r>
          </a:p>
          <a:p>
            <a:pPr marL="288925" indent="0">
              <a:buNone/>
            </a:pPr>
            <a:r>
              <a:rPr lang="en-US" dirty="0"/>
              <a:t>(2) Except as provided in </a:t>
            </a:r>
            <a:r>
              <a:rPr lang="en-US" dirty="0" smtClean="0"/>
              <a:t>the </a:t>
            </a:r>
            <a:r>
              <a:rPr lang="en-US" i="1" dirty="0" smtClean="0"/>
              <a:t>special circumstances </a:t>
            </a:r>
            <a:r>
              <a:rPr lang="en-US" dirty="0" smtClean="0"/>
              <a:t>section</a:t>
            </a:r>
            <a:r>
              <a:rPr lang="en-US" dirty="0"/>
              <a:t>, </a:t>
            </a:r>
            <a:r>
              <a:rPr lang="en-US" dirty="0">
                <a:solidFill>
                  <a:srgbClr val="C30000"/>
                </a:solidFill>
              </a:rPr>
              <a:t>return the child to the placement from which the child was removed</a:t>
            </a:r>
            <a:r>
              <a:rPr lang="en-US" dirty="0"/>
              <a:t>, unless the parent and the LEA agree to a change of placement as part of the modification of the behavioral intervention plan</a:t>
            </a:r>
            <a:r>
              <a:rPr lang="en-US" dirty="0" smtClean="0"/>
              <a:t>.</a:t>
            </a:r>
          </a:p>
          <a:p>
            <a:pPr marL="0" indent="0">
              <a:buNone/>
            </a:pPr>
            <a:r>
              <a:rPr lang="en-US" i="1" dirty="0" smtClean="0"/>
              <a:t>34 C.F.R. §300.530(f).</a:t>
            </a:r>
            <a:endParaRPr lang="en-US" i="1" dirty="0"/>
          </a:p>
        </p:txBody>
      </p:sp>
    </p:spTree>
    <p:extLst>
      <p:ext uri="{BB962C8B-B14F-4D97-AF65-F5344CB8AC3E}">
        <p14:creationId xmlns:p14="http://schemas.microsoft.com/office/powerpoint/2010/main" xmlns="" val="147898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Discipline &amp; LRE?</a:t>
            </a:r>
            <a:endParaRPr lang="en-US" dirty="0"/>
          </a:p>
        </p:txBody>
      </p:sp>
      <p:sp>
        <p:nvSpPr>
          <p:cNvPr id="3" name="Content Placeholder 2"/>
          <p:cNvSpPr>
            <a:spLocks noGrp="1"/>
          </p:cNvSpPr>
          <p:nvPr>
            <p:ph idx="1"/>
          </p:nvPr>
        </p:nvSpPr>
        <p:spPr>
          <a:xfrm>
            <a:off x="1095023" y="1805652"/>
            <a:ext cx="6965246" cy="4137948"/>
          </a:xfrm>
        </p:spPr>
        <p:txBody>
          <a:bodyPr>
            <a:normAutofit/>
          </a:bodyPr>
          <a:lstStyle/>
          <a:p>
            <a:r>
              <a:rPr lang="en-US" dirty="0" smtClean="0"/>
              <a:t>The IDEA does not require that children with disabilities suspended or expelled for disciplinary reasons continue to be educated with children who are not disabled during the period of their removal.  </a:t>
            </a:r>
            <a:r>
              <a:rPr lang="en-US" i="1" dirty="0" smtClean="0"/>
              <a:t>71 Federal Register 46586.</a:t>
            </a:r>
            <a:endParaRPr lang="en-US" dirty="0" smtClean="0"/>
          </a:p>
          <a:p>
            <a:r>
              <a:rPr lang="en-US" dirty="0" smtClean="0"/>
              <a:t>Although FAPE must be provided, it does not have to be in the LRE according to IDEA.</a:t>
            </a:r>
          </a:p>
          <a:p>
            <a:r>
              <a:rPr lang="en-US" dirty="0" smtClean="0"/>
              <a:t>Discipline must not be used as a means of disconnecting a child with a disability from education.  </a:t>
            </a:r>
            <a:r>
              <a:rPr lang="en-US" i="1" dirty="0" smtClean="0"/>
              <a:t>71 Federal Register 46715.</a:t>
            </a:r>
            <a:endParaRPr lang="en-US" dirty="0" smtClean="0"/>
          </a:p>
          <a:p>
            <a:endParaRPr lang="en-US" dirty="0"/>
          </a:p>
        </p:txBody>
      </p:sp>
    </p:spTree>
    <p:extLst>
      <p:ext uri="{BB962C8B-B14F-4D97-AF65-F5344CB8AC3E}">
        <p14:creationId xmlns:p14="http://schemas.microsoft.com/office/powerpoint/2010/main" xmlns="" val="1241394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743" y="1775802"/>
            <a:ext cx="3771617" cy="3076678"/>
          </a:xfrm>
        </p:spPr>
        <p:txBody>
          <a:bodyPr>
            <a:normAutofit/>
          </a:bodyPr>
          <a:lstStyle/>
          <a:p>
            <a:r>
              <a:rPr lang="en-US" dirty="0" smtClean="0"/>
              <a:t>The Sequence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5674048"/>
              </p:ext>
            </p:extLst>
          </p:nvPr>
        </p:nvGraphicFramePr>
        <p:xfrm>
          <a:off x="2519680" y="526546"/>
          <a:ext cx="7836207" cy="5688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7130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04606"/>
            <a:ext cx="6965245" cy="968544"/>
          </a:xfrm>
        </p:spPr>
        <p:txBody>
          <a:bodyPr/>
          <a:lstStyle/>
          <a:p>
            <a:r>
              <a:rPr lang="en-US" dirty="0" smtClean="0"/>
              <a:t>Recent Decisions</a:t>
            </a:r>
            <a:endParaRPr lang="en-US" dirty="0"/>
          </a:p>
        </p:txBody>
      </p:sp>
      <p:sp>
        <p:nvSpPr>
          <p:cNvPr id="3" name="Content Placeholder 2"/>
          <p:cNvSpPr>
            <a:spLocks noGrp="1"/>
          </p:cNvSpPr>
          <p:nvPr>
            <p:ph idx="1"/>
          </p:nvPr>
        </p:nvSpPr>
        <p:spPr>
          <a:xfrm>
            <a:off x="815669" y="1280229"/>
            <a:ext cx="7485560" cy="4976373"/>
          </a:xfrm>
        </p:spPr>
        <p:txBody>
          <a:bodyPr>
            <a:normAutofit/>
          </a:bodyPr>
          <a:lstStyle/>
          <a:p>
            <a:r>
              <a:rPr lang="en-US" i="1" dirty="0" smtClean="0"/>
              <a:t>Danny K. v. Dep’t. of Educ., State of Hawaii, </a:t>
            </a:r>
            <a:r>
              <a:rPr lang="en-US" dirty="0" smtClean="0"/>
              <a:t>57 IDELR 185 (D. Hawaii 2011). </a:t>
            </a:r>
            <a:r>
              <a:rPr lang="en-US" dirty="0"/>
              <a:t>An MD review team properly determined that a </a:t>
            </a:r>
            <a:r>
              <a:rPr lang="en-US" dirty="0" smtClean="0"/>
              <a:t>student's </a:t>
            </a:r>
            <a:r>
              <a:rPr lang="en-US" dirty="0"/>
              <a:t>detonation of an explosive device in a school bathroom was not triggered by his ADHD. The District Court concluded that the MD review team made a proper determination, and that the team was not required to examine whether the student falsely confessed. </a:t>
            </a:r>
            <a:endParaRPr lang="en-US" dirty="0" smtClean="0"/>
          </a:p>
          <a:p>
            <a:endParaRPr lang="en-US" i="1" dirty="0"/>
          </a:p>
        </p:txBody>
      </p:sp>
    </p:spTree>
    <p:extLst>
      <p:ext uri="{BB962C8B-B14F-4D97-AF65-F5344CB8AC3E}">
        <p14:creationId xmlns:p14="http://schemas.microsoft.com/office/powerpoint/2010/main" xmlns="" val="365260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34368"/>
          </a:xfrm>
        </p:spPr>
        <p:txBody>
          <a:bodyPr/>
          <a:lstStyle/>
          <a:p>
            <a:r>
              <a:rPr lang="en-US" dirty="0" smtClean="0"/>
              <a:t>Stay Put</a:t>
            </a:r>
            <a:endParaRPr lang="en-US" dirty="0"/>
          </a:p>
        </p:txBody>
      </p:sp>
      <p:sp>
        <p:nvSpPr>
          <p:cNvPr id="3" name="Content Placeholder 2"/>
          <p:cNvSpPr>
            <a:spLocks noGrp="1"/>
          </p:cNvSpPr>
          <p:nvPr>
            <p:ph idx="1"/>
          </p:nvPr>
        </p:nvSpPr>
        <p:spPr>
          <a:xfrm>
            <a:off x="1095024" y="1851950"/>
            <a:ext cx="6965244" cy="4280760"/>
          </a:xfrm>
        </p:spPr>
        <p:txBody>
          <a:bodyPr>
            <a:normAutofit fontScale="92500"/>
          </a:bodyPr>
          <a:lstStyle/>
          <a:p>
            <a:r>
              <a:rPr lang="en-US" dirty="0"/>
              <a:t>When an appeal </a:t>
            </a:r>
            <a:r>
              <a:rPr lang="en-US" dirty="0" smtClean="0"/>
              <a:t>with regards to disciplinary placement or findings of the manifestation determination has </a:t>
            </a:r>
            <a:r>
              <a:rPr lang="en-US" dirty="0"/>
              <a:t>been made by either the parent or the LEA, the child must remain in the interim alternative educational setting pending the decision of the hearing officer or until the expiration of the time period specified in </a:t>
            </a:r>
            <a:r>
              <a:rPr lang="en-US" dirty="0" smtClean="0"/>
              <a:t>§300.530</a:t>
            </a:r>
            <a:r>
              <a:rPr lang="en-US" dirty="0"/>
              <a:t>(c) or (g), whichever occurs first, unless the parent and the SEA or LEA agree otherwise</a:t>
            </a:r>
            <a:r>
              <a:rPr lang="en-US" dirty="0" smtClean="0"/>
              <a:t>.</a:t>
            </a:r>
          </a:p>
          <a:p>
            <a:r>
              <a:rPr lang="en-US" dirty="0" smtClean="0"/>
              <a:t>In the event of a dispute and hearing request, the student stays in the disciplinary placement until the expiration of the disciplinary removal.</a:t>
            </a:r>
          </a:p>
          <a:p>
            <a:r>
              <a:rPr lang="en-US" i="1" dirty="0" smtClean="0"/>
              <a:t>34 C.F.R. §300.533.</a:t>
            </a:r>
            <a:endParaRPr lang="en-US" i="1" dirty="0"/>
          </a:p>
        </p:txBody>
      </p:sp>
    </p:spTree>
    <p:extLst>
      <p:ext uri="{BB962C8B-B14F-4D97-AF65-F5344CB8AC3E}">
        <p14:creationId xmlns:p14="http://schemas.microsoft.com/office/powerpoint/2010/main" xmlns="" val="4233197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a:t>
            </a:r>
            <a:endParaRPr lang="en-US" dirty="0"/>
          </a:p>
        </p:txBody>
      </p:sp>
      <p:sp>
        <p:nvSpPr>
          <p:cNvPr id="3" name="Content Placeholder 2"/>
          <p:cNvSpPr>
            <a:spLocks noGrp="1"/>
          </p:cNvSpPr>
          <p:nvPr>
            <p:ph idx="1"/>
          </p:nvPr>
        </p:nvSpPr>
        <p:spPr>
          <a:xfrm>
            <a:off x="1001516" y="1851949"/>
            <a:ext cx="7258413" cy="4280760"/>
          </a:xfrm>
        </p:spPr>
        <p:txBody>
          <a:bodyPr>
            <a:normAutofit fontScale="85000" lnSpcReduction="10000"/>
          </a:bodyPr>
          <a:lstStyle/>
          <a:p>
            <a:pPr marL="0" indent="0">
              <a:buNone/>
            </a:pPr>
            <a:r>
              <a:rPr lang="en-US" i="1" dirty="0"/>
              <a:t>Special circumstances.</a:t>
            </a:r>
            <a:r>
              <a:rPr lang="en-US" dirty="0"/>
              <a:t> School personnel may remove a student to an interim alternative educational setting for not more than </a:t>
            </a:r>
            <a:r>
              <a:rPr lang="en-US" dirty="0">
                <a:solidFill>
                  <a:srgbClr val="0000FF"/>
                </a:solidFill>
              </a:rPr>
              <a:t>45 school days</a:t>
            </a:r>
            <a:r>
              <a:rPr lang="en-US" dirty="0"/>
              <a:t> without regard to whether the behavior is determined to be a manifestation of the child's disability, if the child—</a:t>
            </a:r>
          </a:p>
          <a:p>
            <a:pPr marL="0" indent="0">
              <a:buNone/>
            </a:pPr>
            <a:r>
              <a:rPr lang="en-US" dirty="0"/>
              <a:t>(1) </a:t>
            </a:r>
            <a:r>
              <a:rPr lang="en-US" dirty="0">
                <a:solidFill>
                  <a:srgbClr val="C30000"/>
                </a:solidFill>
              </a:rPr>
              <a:t>Carries</a:t>
            </a:r>
            <a:r>
              <a:rPr lang="en-US" dirty="0"/>
              <a:t> a weapon to or </a:t>
            </a:r>
            <a:r>
              <a:rPr lang="en-US" dirty="0">
                <a:solidFill>
                  <a:srgbClr val="C30000"/>
                </a:solidFill>
              </a:rPr>
              <a:t>possesses</a:t>
            </a:r>
            <a:r>
              <a:rPr lang="en-US" dirty="0"/>
              <a:t> a weapon at school, on school premises, or to or at a school function under the jurisdiction of an SEA or an LEA;</a:t>
            </a:r>
          </a:p>
          <a:p>
            <a:pPr marL="0" indent="0">
              <a:buNone/>
            </a:pPr>
            <a:r>
              <a:rPr lang="en-US" dirty="0"/>
              <a:t>(2) </a:t>
            </a:r>
            <a:r>
              <a:rPr lang="en-US" dirty="0">
                <a:solidFill>
                  <a:srgbClr val="0000FF"/>
                </a:solidFill>
              </a:rPr>
              <a:t>Knowingly possesses or uses </a:t>
            </a:r>
            <a:r>
              <a:rPr lang="en-US" dirty="0"/>
              <a:t>illegal drugs, or </a:t>
            </a:r>
            <a:r>
              <a:rPr lang="en-US" dirty="0">
                <a:solidFill>
                  <a:srgbClr val="0000FF"/>
                </a:solidFill>
              </a:rPr>
              <a:t>sells or solicits the sale </a:t>
            </a:r>
            <a:r>
              <a:rPr lang="en-US" dirty="0"/>
              <a:t>of a controlled substance, while at school, on school premises, or at a school function under the jurisdiction of an SEA or an LEA; or</a:t>
            </a:r>
          </a:p>
          <a:p>
            <a:pPr marL="0" indent="0">
              <a:buNone/>
            </a:pPr>
            <a:r>
              <a:rPr lang="en-US" dirty="0"/>
              <a:t>(3) Has inflicted </a:t>
            </a:r>
            <a:r>
              <a:rPr lang="en-US" dirty="0">
                <a:solidFill>
                  <a:srgbClr val="C30000"/>
                </a:solidFill>
              </a:rPr>
              <a:t>serious bodily injury </a:t>
            </a:r>
            <a:r>
              <a:rPr lang="en-US" dirty="0"/>
              <a:t>upon another person while at school, on school premises, or at a school function under the jurisdiction of an SEA or an LEA.</a:t>
            </a:r>
          </a:p>
        </p:txBody>
      </p:sp>
    </p:spTree>
    <p:extLst>
      <p:ext uri="{BB962C8B-B14F-4D97-AF65-F5344CB8AC3E}">
        <p14:creationId xmlns:p14="http://schemas.microsoft.com/office/powerpoint/2010/main" xmlns="" val="1185489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a:t>
            </a:r>
            <a:endParaRPr lang="en-US" dirty="0"/>
          </a:p>
        </p:txBody>
      </p:sp>
      <p:sp>
        <p:nvSpPr>
          <p:cNvPr id="3" name="Content Placeholder 2"/>
          <p:cNvSpPr>
            <a:spLocks noGrp="1"/>
          </p:cNvSpPr>
          <p:nvPr>
            <p:ph idx="1"/>
          </p:nvPr>
        </p:nvSpPr>
        <p:spPr/>
        <p:txBody>
          <a:bodyPr/>
          <a:lstStyle/>
          <a:p>
            <a:r>
              <a:rPr lang="en-US" dirty="0" smtClean="0"/>
              <a:t>“A </a:t>
            </a:r>
            <a:r>
              <a:rPr lang="en-US" dirty="0"/>
              <a:t>weapon, device, instrument, material, or substance, animate or inanimate, that is used for, or is readily capable of, causing death or serious bodily injury, except that such term does not include a pocket knife with a blade of less than 2 1/2 inches in length." </a:t>
            </a:r>
            <a:r>
              <a:rPr lang="en-US" i="1" dirty="0"/>
              <a:t>18 </a:t>
            </a:r>
            <a:r>
              <a:rPr lang="en-US" i="1" dirty="0" smtClean="0"/>
              <a:t>U..SC. §930(</a:t>
            </a:r>
            <a:r>
              <a:rPr lang="en-US" i="1" dirty="0"/>
              <a:t>g)(2).</a:t>
            </a:r>
          </a:p>
        </p:txBody>
      </p:sp>
    </p:spTree>
    <p:extLst>
      <p:ext uri="{BB962C8B-B14F-4D97-AF65-F5344CB8AC3E}">
        <p14:creationId xmlns:p14="http://schemas.microsoft.com/office/powerpoint/2010/main" xmlns="" val="331218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43" y="642066"/>
            <a:ext cx="7464911" cy="1202485"/>
          </a:xfrm>
        </p:spPr>
        <p:txBody>
          <a:bodyPr>
            <a:normAutofit fontScale="90000"/>
          </a:bodyPr>
          <a:lstStyle/>
          <a:p>
            <a:r>
              <a:rPr lang="en-US" dirty="0" smtClean="0"/>
              <a:t>Weapon:  Gun-Free Schools Act</a:t>
            </a:r>
            <a:endParaRPr lang="en-US" dirty="0"/>
          </a:p>
        </p:txBody>
      </p:sp>
      <p:sp>
        <p:nvSpPr>
          <p:cNvPr id="3" name="Content Placeholder 2"/>
          <p:cNvSpPr>
            <a:spLocks noGrp="1"/>
          </p:cNvSpPr>
          <p:nvPr>
            <p:ph idx="1"/>
          </p:nvPr>
        </p:nvSpPr>
        <p:spPr>
          <a:xfrm>
            <a:off x="846643" y="1631259"/>
            <a:ext cx="7464911" cy="4439504"/>
          </a:xfrm>
        </p:spPr>
        <p:txBody>
          <a:bodyPr>
            <a:normAutofit fontScale="92500" lnSpcReduction="10000"/>
          </a:bodyPr>
          <a:lstStyle/>
          <a:p>
            <a:pPr marL="0" indent="0">
              <a:buNone/>
            </a:pPr>
            <a:r>
              <a:rPr lang="en-US" dirty="0"/>
              <a:t>The No Child Left Behind Act incorporates the Gun-Free Schools Act, which requires a mandatory expulsion of at least one year for students who bring firearms to school or possess firearms on school grounds. 20 </a:t>
            </a:r>
            <a:r>
              <a:rPr lang="en-US" dirty="0" smtClean="0"/>
              <a:t>U.S.C. </a:t>
            </a:r>
            <a:r>
              <a:rPr lang="en-US" dirty="0"/>
              <a:t>§</a:t>
            </a:r>
            <a:r>
              <a:rPr lang="en-US" dirty="0" smtClean="0"/>
              <a:t>7151(</a:t>
            </a:r>
            <a:r>
              <a:rPr lang="en-US" dirty="0"/>
              <a:t>b)(1). The Gun-Free Schools Act adopts the definition of "firearm" provided at Section 921(a)(3) of the U.S. Criminal Code:</a:t>
            </a:r>
          </a:p>
          <a:p>
            <a:pPr marL="288925" indent="0">
              <a:buNone/>
            </a:pPr>
            <a:r>
              <a:rPr lang="en-US" dirty="0" smtClean="0"/>
              <a:t>1.  Any </a:t>
            </a:r>
            <a:r>
              <a:rPr lang="en-US" dirty="0"/>
              <a:t>weapon (including a starter gun) which will or is designed to or may readily be converted to expel a projectile by the action of an explosive;</a:t>
            </a:r>
          </a:p>
          <a:p>
            <a:pPr marL="288925" indent="0">
              <a:buNone/>
            </a:pPr>
            <a:r>
              <a:rPr lang="en-US" dirty="0" smtClean="0"/>
              <a:t>2.  The frame or receiver of any such weapon;</a:t>
            </a:r>
          </a:p>
          <a:p>
            <a:pPr marL="288925" indent="0">
              <a:buNone/>
            </a:pPr>
            <a:r>
              <a:rPr lang="en-US" dirty="0" smtClean="0"/>
              <a:t>3</a:t>
            </a:r>
            <a:r>
              <a:rPr lang="en-US" dirty="0"/>
              <a:t>.  Any firearm muffler or firearm silencer; or</a:t>
            </a:r>
          </a:p>
          <a:p>
            <a:pPr marL="288925" indent="0">
              <a:buNone/>
            </a:pPr>
            <a:r>
              <a:rPr lang="en-US" dirty="0"/>
              <a:t>4.  Any destructive device. Such term does not include an antique firearm. </a:t>
            </a:r>
          </a:p>
          <a:p>
            <a:pPr marL="746125" indent="-457200">
              <a:buAutoNum type="arabicPeriod" startAt="2"/>
            </a:pPr>
            <a:endParaRPr lang="en-US" dirty="0" smtClean="0"/>
          </a:p>
          <a:p>
            <a:pPr marL="746125" indent="-457200">
              <a:buAutoNum type="arabicPeriod" startAt="2"/>
            </a:pPr>
            <a:endParaRPr lang="en-US" dirty="0"/>
          </a:p>
        </p:txBody>
      </p:sp>
    </p:spTree>
    <p:extLst>
      <p:ext uri="{BB962C8B-B14F-4D97-AF65-F5344CB8AC3E}">
        <p14:creationId xmlns:p14="http://schemas.microsoft.com/office/powerpoint/2010/main" xmlns="" val="94455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43" y="817582"/>
            <a:ext cx="7464911" cy="1202485"/>
          </a:xfrm>
        </p:spPr>
        <p:txBody>
          <a:bodyPr>
            <a:normAutofit fontScale="90000"/>
          </a:bodyPr>
          <a:lstStyle/>
          <a:p>
            <a:r>
              <a:rPr lang="en-US" dirty="0" smtClean="0"/>
              <a:t>Weapon:  Gun-Free Schools Act</a:t>
            </a:r>
            <a:endParaRPr lang="en-US" dirty="0"/>
          </a:p>
        </p:txBody>
      </p:sp>
      <p:sp>
        <p:nvSpPr>
          <p:cNvPr id="3" name="Content Placeholder 2"/>
          <p:cNvSpPr>
            <a:spLocks noGrp="1"/>
          </p:cNvSpPr>
          <p:nvPr>
            <p:ph idx="1"/>
          </p:nvPr>
        </p:nvSpPr>
        <p:spPr>
          <a:xfrm>
            <a:off x="846643" y="1765477"/>
            <a:ext cx="7464911" cy="4408530"/>
          </a:xfrm>
        </p:spPr>
        <p:txBody>
          <a:bodyPr>
            <a:normAutofit fontScale="85000" lnSpcReduction="20000"/>
          </a:bodyPr>
          <a:lstStyle/>
          <a:p>
            <a:r>
              <a:rPr lang="en-US" dirty="0" smtClean="0"/>
              <a:t> A </a:t>
            </a:r>
            <a:r>
              <a:rPr lang="en-US" dirty="0"/>
              <a:t>"destructive device" is further defined as any explosive</a:t>
            </a:r>
            <a:r>
              <a:rPr lang="en-US" dirty="0" smtClean="0"/>
              <a:t>, incendiary</a:t>
            </a:r>
            <a:r>
              <a:rPr lang="en-US" dirty="0"/>
              <a:t>, or poison gas, including: </a:t>
            </a:r>
            <a:endParaRPr lang="en-US" dirty="0" smtClean="0"/>
          </a:p>
          <a:p>
            <a:pPr marL="365760" lvl="1" indent="0">
              <a:buNone/>
            </a:pPr>
            <a:r>
              <a:rPr lang="en-US" dirty="0" smtClean="0"/>
              <a:t>i</a:t>
            </a:r>
            <a:r>
              <a:rPr lang="en-US" dirty="0"/>
              <a:t>) a bomb; </a:t>
            </a:r>
            <a:endParaRPr lang="en-US" dirty="0" smtClean="0"/>
          </a:p>
          <a:p>
            <a:pPr marL="365760" lvl="1" indent="0">
              <a:buNone/>
            </a:pPr>
            <a:r>
              <a:rPr lang="en-US" dirty="0" smtClean="0"/>
              <a:t>ii</a:t>
            </a:r>
            <a:r>
              <a:rPr lang="en-US" dirty="0"/>
              <a:t>) a grenade; </a:t>
            </a:r>
            <a:endParaRPr lang="en-US" dirty="0" smtClean="0"/>
          </a:p>
          <a:p>
            <a:pPr marL="365760" lvl="1" indent="0">
              <a:buNone/>
            </a:pPr>
            <a:r>
              <a:rPr lang="en-US" dirty="0" smtClean="0"/>
              <a:t>iii</a:t>
            </a:r>
            <a:r>
              <a:rPr lang="en-US" dirty="0"/>
              <a:t>) a rocket having a propellant charge of more than four ounces; </a:t>
            </a:r>
            <a:endParaRPr lang="en-US" dirty="0" smtClean="0"/>
          </a:p>
          <a:p>
            <a:pPr marL="365760" lvl="1" indent="0">
              <a:buNone/>
            </a:pPr>
            <a:r>
              <a:rPr lang="en-US" dirty="0" smtClean="0"/>
              <a:t>iv</a:t>
            </a:r>
            <a:r>
              <a:rPr lang="en-US" dirty="0"/>
              <a:t>) a missile having an explosive or incendiary charge of more than one-quarter ounce; </a:t>
            </a:r>
            <a:endParaRPr lang="en-US" dirty="0" smtClean="0"/>
          </a:p>
          <a:p>
            <a:pPr marL="365760" lvl="1" indent="0">
              <a:buNone/>
            </a:pPr>
            <a:r>
              <a:rPr lang="en-US" dirty="0" smtClean="0"/>
              <a:t>v</a:t>
            </a:r>
            <a:r>
              <a:rPr lang="en-US" dirty="0"/>
              <a:t>) a mine; or </a:t>
            </a:r>
            <a:endParaRPr lang="en-US" dirty="0" smtClean="0"/>
          </a:p>
          <a:p>
            <a:pPr marL="365760" lvl="1" indent="0">
              <a:buNone/>
            </a:pPr>
            <a:r>
              <a:rPr lang="en-US" dirty="0" smtClean="0"/>
              <a:t>vi</a:t>
            </a:r>
            <a:r>
              <a:rPr lang="en-US" dirty="0"/>
              <a:t>) a device similar to any of the devices described in the preceding clauses. </a:t>
            </a:r>
            <a:r>
              <a:rPr lang="en-US" i="1" dirty="0"/>
              <a:t>18 </a:t>
            </a:r>
            <a:r>
              <a:rPr lang="en-US" i="1" dirty="0" smtClean="0"/>
              <a:t>U.S.C. §921(</a:t>
            </a:r>
            <a:r>
              <a:rPr lang="en-US" i="1" dirty="0"/>
              <a:t>a)(4)(A)</a:t>
            </a:r>
            <a:r>
              <a:rPr lang="en-US" dirty="0"/>
              <a:t>. </a:t>
            </a:r>
            <a:endParaRPr lang="en-US" dirty="0" smtClean="0"/>
          </a:p>
          <a:p>
            <a:r>
              <a:rPr lang="en-US" dirty="0" smtClean="0"/>
              <a:t>The </a:t>
            </a:r>
            <a:r>
              <a:rPr lang="en-US" dirty="0"/>
              <a:t>definition of "destructive device" also includes any type of weapon ... by whatever name known which will, or may be readily converted to, expel a projectile by the action of an explosive or other propellant, and which has any barrel with a bore of more than one-half inch in diameter." </a:t>
            </a:r>
            <a:r>
              <a:rPr lang="en-US" i="1" dirty="0"/>
              <a:t>18 </a:t>
            </a:r>
            <a:r>
              <a:rPr lang="en-US" i="1" dirty="0" smtClean="0"/>
              <a:t>U.S.C. §921(</a:t>
            </a:r>
            <a:r>
              <a:rPr lang="en-US" i="1" dirty="0"/>
              <a:t>a)(4)(B).</a:t>
            </a:r>
          </a:p>
        </p:txBody>
      </p:sp>
    </p:spTree>
    <p:extLst>
      <p:ext uri="{BB962C8B-B14F-4D97-AF65-F5344CB8AC3E}">
        <p14:creationId xmlns:p14="http://schemas.microsoft.com/office/powerpoint/2010/main" xmlns="" val="94455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43" y="817582"/>
            <a:ext cx="7464911" cy="1202485"/>
          </a:xfrm>
        </p:spPr>
        <p:txBody>
          <a:bodyPr>
            <a:normAutofit fontScale="90000"/>
          </a:bodyPr>
          <a:lstStyle/>
          <a:p>
            <a:r>
              <a:rPr lang="en-US" dirty="0" smtClean="0"/>
              <a:t>Weapon:  Gun-Free Schools Act</a:t>
            </a:r>
            <a:endParaRPr lang="en-US" dirty="0"/>
          </a:p>
        </p:txBody>
      </p:sp>
      <p:sp>
        <p:nvSpPr>
          <p:cNvPr id="3" name="Content Placeholder 2"/>
          <p:cNvSpPr>
            <a:spLocks noGrp="1"/>
          </p:cNvSpPr>
          <p:nvPr>
            <p:ph idx="1"/>
          </p:nvPr>
        </p:nvSpPr>
        <p:spPr>
          <a:xfrm>
            <a:off x="1249314" y="2199103"/>
            <a:ext cx="6659568" cy="3675495"/>
          </a:xfrm>
        </p:spPr>
        <p:txBody>
          <a:bodyPr>
            <a:normAutofit/>
          </a:bodyPr>
          <a:lstStyle/>
          <a:p>
            <a:pPr marL="0" indent="0">
              <a:buNone/>
            </a:pPr>
            <a:r>
              <a:rPr lang="en-US" dirty="0" smtClean="0"/>
              <a:t>The </a:t>
            </a:r>
            <a:r>
              <a:rPr lang="en-US" dirty="0"/>
              <a:t>Gun-Free Schools Act expressly states that it must be construed in a manner consistent with the IDEA. </a:t>
            </a:r>
            <a:r>
              <a:rPr lang="en-US" i="1" dirty="0"/>
              <a:t>20 </a:t>
            </a:r>
            <a:r>
              <a:rPr lang="en-US" i="1" dirty="0" smtClean="0"/>
              <a:t>U.S.C. §7151(</a:t>
            </a:r>
            <a:r>
              <a:rPr lang="en-US" i="1" dirty="0"/>
              <a:t>c).</a:t>
            </a:r>
          </a:p>
        </p:txBody>
      </p:sp>
    </p:spTree>
    <p:extLst>
      <p:ext uri="{BB962C8B-B14F-4D97-AF65-F5344CB8AC3E}">
        <p14:creationId xmlns:p14="http://schemas.microsoft.com/office/powerpoint/2010/main" xmlns="" val="178003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73632"/>
            <a:ext cx="6965245" cy="1202485"/>
          </a:xfrm>
        </p:spPr>
        <p:txBody>
          <a:bodyPr>
            <a:normAutofit/>
          </a:bodyPr>
          <a:lstStyle/>
          <a:p>
            <a:r>
              <a:rPr lang="en-US" dirty="0" smtClean="0"/>
              <a:t>Disciplinary Removals</a:t>
            </a:r>
            <a:endParaRPr lang="en-US" dirty="0"/>
          </a:p>
        </p:txBody>
      </p:sp>
      <p:sp>
        <p:nvSpPr>
          <p:cNvPr id="3" name="Content Placeholder 2"/>
          <p:cNvSpPr>
            <a:spLocks noGrp="1"/>
          </p:cNvSpPr>
          <p:nvPr>
            <p:ph idx="1"/>
          </p:nvPr>
        </p:nvSpPr>
        <p:spPr>
          <a:xfrm>
            <a:off x="929241" y="1424771"/>
            <a:ext cx="7299713" cy="4769885"/>
          </a:xfrm>
        </p:spPr>
        <p:txBody>
          <a:bodyPr>
            <a:normAutofit/>
          </a:bodyPr>
          <a:lstStyle/>
          <a:p>
            <a:r>
              <a:rPr lang="en-US" dirty="0" smtClean="0"/>
              <a:t>The only type of removals regulated by the discipline provisions of the IDEA and Federal Regulations are disciplinary removals.  </a:t>
            </a:r>
          </a:p>
        </p:txBody>
      </p:sp>
    </p:spTree>
    <p:extLst>
      <p:ext uri="{BB962C8B-B14F-4D97-AF65-F5344CB8AC3E}">
        <p14:creationId xmlns:p14="http://schemas.microsoft.com/office/powerpoint/2010/main" xmlns="" val="256243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Substance</a:t>
            </a:r>
            <a:endParaRPr lang="en-US" dirty="0"/>
          </a:p>
        </p:txBody>
      </p:sp>
      <p:sp>
        <p:nvSpPr>
          <p:cNvPr id="3" name="Content Placeholder 2"/>
          <p:cNvSpPr>
            <a:spLocks noGrp="1"/>
          </p:cNvSpPr>
          <p:nvPr>
            <p:ph idx="1"/>
          </p:nvPr>
        </p:nvSpPr>
        <p:spPr>
          <a:xfrm>
            <a:off x="1463040" y="2119257"/>
            <a:ext cx="6734940" cy="3603812"/>
          </a:xfrm>
        </p:spPr>
        <p:txBody>
          <a:bodyPr/>
          <a:lstStyle/>
          <a:p>
            <a:pPr marL="0" indent="0">
              <a:buNone/>
            </a:pPr>
            <a:r>
              <a:rPr lang="en-US" dirty="0"/>
              <a:t>The </a:t>
            </a:r>
            <a:r>
              <a:rPr lang="en-US" dirty="0" smtClean="0"/>
              <a:t>IDEA </a:t>
            </a:r>
            <a:r>
              <a:rPr lang="en-US" dirty="0"/>
              <a:t>regulations define "controlled substance" as a "drug or other substance identified under schedules I, II, III, IV, or V in section 202(c) of the Controlled Substances Act (21 USC Sec. 812(c))." </a:t>
            </a:r>
            <a:endParaRPr lang="en-US" dirty="0" smtClean="0"/>
          </a:p>
          <a:p>
            <a:pPr marL="0" indent="0">
              <a:buNone/>
            </a:pPr>
            <a:r>
              <a:rPr lang="en-US" i="1" dirty="0" smtClean="0"/>
              <a:t>34 C.F.R. §300.530 (</a:t>
            </a:r>
            <a:r>
              <a:rPr lang="en-US" i="1" dirty="0"/>
              <a:t>i)(1)</a:t>
            </a:r>
            <a:r>
              <a:rPr lang="en-US" i="1" dirty="0" smtClean="0"/>
              <a:t>.</a:t>
            </a:r>
          </a:p>
          <a:p>
            <a:pPr marL="0" indent="0">
              <a:buNone/>
            </a:pPr>
            <a:endParaRPr lang="en-US" i="1" dirty="0"/>
          </a:p>
          <a:p>
            <a:pPr marL="0" indent="0" algn="ctr">
              <a:buNone/>
            </a:pPr>
            <a:r>
              <a:rPr lang="en-US" i="1" dirty="0" smtClean="0">
                <a:solidFill>
                  <a:srgbClr val="C30000"/>
                </a:solidFill>
              </a:rPr>
              <a:t>Remember, in order to be a special circumstance, the student must sell or solicit the sale of the controlled substance.</a:t>
            </a:r>
            <a:endParaRPr lang="en-US" i="1" dirty="0">
              <a:solidFill>
                <a:srgbClr val="C30000"/>
              </a:solidFill>
            </a:endParaRPr>
          </a:p>
        </p:txBody>
      </p:sp>
    </p:spTree>
    <p:extLst>
      <p:ext uri="{BB962C8B-B14F-4D97-AF65-F5344CB8AC3E}">
        <p14:creationId xmlns:p14="http://schemas.microsoft.com/office/powerpoint/2010/main" xmlns="" val="161279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Drug</a:t>
            </a:r>
            <a:endParaRPr lang="en-US" dirty="0"/>
          </a:p>
        </p:txBody>
      </p:sp>
      <p:sp>
        <p:nvSpPr>
          <p:cNvPr id="3" name="Content Placeholder 2"/>
          <p:cNvSpPr>
            <a:spLocks noGrp="1"/>
          </p:cNvSpPr>
          <p:nvPr>
            <p:ph idx="1"/>
          </p:nvPr>
        </p:nvSpPr>
        <p:spPr>
          <a:xfrm>
            <a:off x="1177040" y="1940991"/>
            <a:ext cx="7144838" cy="4129771"/>
          </a:xfrm>
        </p:spPr>
        <p:txBody>
          <a:bodyPr>
            <a:normAutofit fontScale="92500"/>
          </a:bodyPr>
          <a:lstStyle/>
          <a:p>
            <a:pPr marL="0" indent="0">
              <a:buNone/>
            </a:pPr>
            <a:r>
              <a:rPr lang="en-US" dirty="0"/>
              <a:t>The </a:t>
            </a:r>
            <a:r>
              <a:rPr lang="en-US" dirty="0" smtClean="0"/>
              <a:t>IDEA </a:t>
            </a:r>
            <a:r>
              <a:rPr lang="en-US" dirty="0"/>
              <a:t>regulations define "Illegal drug" as a </a:t>
            </a:r>
            <a:r>
              <a:rPr lang="en-US" dirty="0" smtClean="0"/>
              <a:t>controlled </a:t>
            </a:r>
            <a:r>
              <a:rPr lang="en-US" dirty="0"/>
              <a:t>substance; </a:t>
            </a:r>
            <a:r>
              <a:rPr lang="en-US" b="1" dirty="0">
                <a:solidFill>
                  <a:srgbClr val="0000FF"/>
                </a:solidFill>
              </a:rPr>
              <a:t>but</a:t>
            </a:r>
            <a:r>
              <a:rPr lang="en-US" dirty="0"/>
              <a:t> does not include a controlled substance that is </a:t>
            </a:r>
            <a:r>
              <a:rPr lang="en-US" b="1" dirty="0">
                <a:solidFill>
                  <a:srgbClr val="0000FF"/>
                </a:solidFill>
              </a:rPr>
              <a:t>legally possessed </a:t>
            </a:r>
            <a:r>
              <a:rPr lang="en-US" dirty="0"/>
              <a:t>or used under the supervision of a licensed health-care professional or that is legally possessed or used under any other authority under that Act or under any other provision of Federal law</a:t>
            </a:r>
            <a:r>
              <a:rPr lang="en-US" dirty="0" smtClean="0"/>
              <a:t>. </a:t>
            </a:r>
          </a:p>
          <a:p>
            <a:pPr marL="0" indent="0">
              <a:buNone/>
            </a:pPr>
            <a:r>
              <a:rPr lang="en-US" i="1" dirty="0" smtClean="0"/>
              <a:t>34 C.F.R. §300.530 </a:t>
            </a:r>
            <a:r>
              <a:rPr lang="en-US" i="1" dirty="0"/>
              <a:t>(i)(2)</a:t>
            </a:r>
            <a:r>
              <a:rPr lang="en-US" i="1" dirty="0" smtClean="0"/>
              <a:t>.</a:t>
            </a:r>
          </a:p>
          <a:p>
            <a:pPr marL="0" indent="0">
              <a:buNone/>
            </a:pPr>
            <a:endParaRPr lang="en-US" i="1" dirty="0"/>
          </a:p>
          <a:p>
            <a:pPr marL="0" indent="0" algn="ctr">
              <a:buNone/>
            </a:pPr>
            <a:r>
              <a:rPr lang="en-US" i="1" dirty="0" smtClean="0">
                <a:solidFill>
                  <a:srgbClr val="C30000"/>
                </a:solidFill>
              </a:rPr>
              <a:t>Remember, in order to be a special circumstance, the student must knowingly possess or use an illegal drug.</a:t>
            </a:r>
          </a:p>
          <a:p>
            <a:pPr marL="0" indent="0">
              <a:buNone/>
            </a:pPr>
            <a:endParaRPr lang="en-US" dirty="0"/>
          </a:p>
        </p:txBody>
      </p:sp>
    </p:spTree>
    <p:extLst>
      <p:ext uri="{BB962C8B-B14F-4D97-AF65-F5344CB8AC3E}">
        <p14:creationId xmlns:p14="http://schemas.microsoft.com/office/powerpoint/2010/main" xmlns="" val="122619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Bodily Injury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term "serious bodily injury" means bodily injury </a:t>
            </a:r>
            <a:r>
              <a:rPr lang="en-US" dirty="0" smtClean="0"/>
              <a:t>which involves </a:t>
            </a:r>
            <a:r>
              <a:rPr lang="en-US" dirty="0"/>
              <a:t>- </a:t>
            </a:r>
          </a:p>
          <a:p>
            <a:pPr marL="0" indent="0">
              <a:buNone/>
            </a:pPr>
            <a:r>
              <a:rPr lang="en-US" dirty="0"/>
              <a:t>      </a:t>
            </a:r>
            <a:r>
              <a:rPr lang="en-US" dirty="0" smtClean="0"/>
              <a:t>(</a:t>
            </a:r>
            <a:r>
              <a:rPr lang="en-US" dirty="0"/>
              <a:t>A) a substantial risk of death;</a:t>
            </a:r>
          </a:p>
          <a:p>
            <a:pPr marL="0" indent="0">
              <a:buNone/>
            </a:pPr>
            <a:r>
              <a:rPr lang="en-US" dirty="0"/>
              <a:t>      </a:t>
            </a:r>
            <a:r>
              <a:rPr lang="en-US" dirty="0" smtClean="0"/>
              <a:t>(</a:t>
            </a:r>
            <a:r>
              <a:rPr lang="en-US" dirty="0"/>
              <a:t>B) extreme physical pain;</a:t>
            </a:r>
          </a:p>
          <a:p>
            <a:pPr marL="0" indent="0">
              <a:buNone/>
            </a:pPr>
            <a:r>
              <a:rPr lang="en-US" dirty="0"/>
              <a:t>      </a:t>
            </a:r>
            <a:r>
              <a:rPr lang="en-US" dirty="0" smtClean="0"/>
              <a:t>(</a:t>
            </a:r>
            <a:r>
              <a:rPr lang="en-US" dirty="0"/>
              <a:t>C) protracted and obvious </a:t>
            </a:r>
            <a:r>
              <a:rPr lang="en-US" dirty="0" smtClean="0"/>
              <a:t>			disfigurement</a:t>
            </a:r>
            <a:r>
              <a:rPr lang="en-US" dirty="0"/>
              <a:t>; or</a:t>
            </a:r>
          </a:p>
          <a:p>
            <a:pPr marL="0" indent="0">
              <a:buNone/>
            </a:pPr>
            <a:r>
              <a:rPr lang="en-US" dirty="0"/>
              <a:t>      </a:t>
            </a:r>
            <a:r>
              <a:rPr lang="en-US" dirty="0" smtClean="0"/>
              <a:t>(</a:t>
            </a:r>
            <a:r>
              <a:rPr lang="en-US" dirty="0"/>
              <a:t>D) protracted loss or impairment of the function of a </a:t>
            </a:r>
            <a:r>
              <a:rPr lang="en-US" dirty="0" smtClean="0"/>
              <a:t>bodily member</a:t>
            </a:r>
            <a:r>
              <a:rPr lang="en-US" dirty="0"/>
              <a:t>, organ, or mental </a:t>
            </a:r>
            <a:r>
              <a:rPr lang="en-US" dirty="0" smtClean="0"/>
              <a:t>faculty.  </a:t>
            </a:r>
            <a:r>
              <a:rPr lang="en-US" i="1" dirty="0" smtClean="0"/>
              <a:t>18 U.S.C. §1365(h)(3).</a:t>
            </a:r>
            <a:endParaRPr lang="en-US" dirty="0" smtClean="0"/>
          </a:p>
          <a:p>
            <a:pPr marL="0" indent="0">
              <a:buNone/>
            </a:pPr>
            <a:endParaRPr lang="en-US" dirty="0"/>
          </a:p>
        </p:txBody>
      </p:sp>
    </p:spTree>
    <p:extLst>
      <p:ext uri="{BB962C8B-B14F-4D97-AF65-F5344CB8AC3E}">
        <p14:creationId xmlns:p14="http://schemas.microsoft.com/office/powerpoint/2010/main" xmlns="" val="3196862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NOT YET Eligible</a:t>
            </a:r>
            <a:endParaRPr lang="en-US" dirty="0"/>
          </a:p>
        </p:txBody>
      </p:sp>
      <p:sp>
        <p:nvSpPr>
          <p:cNvPr id="3" name="Content Placeholder 2"/>
          <p:cNvSpPr>
            <a:spLocks noGrp="1"/>
          </p:cNvSpPr>
          <p:nvPr>
            <p:ph idx="1"/>
          </p:nvPr>
        </p:nvSpPr>
        <p:spPr>
          <a:xfrm>
            <a:off x="1187365" y="1940992"/>
            <a:ext cx="6793791" cy="3954255"/>
          </a:xfrm>
        </p:spPr>
        <p:txBody>
          <a:bodyPr>
            <a:normAutofit/>
          </a:bodyPr>
          <a:lstStyle/>
          <a:p>
            <a:pPr marL="0" indent="0">
              <a:buNone/>
            </a:pPr>
            <a:r>
              <a:rPr lang="en-US" dirty="0"/>
              <a:t>A previously unidentified student facing disciplinary action such as suspension, expulsion, or a change in placement to an interim alternative educational setting </a:t>
            </a:r>
            <a:r>
              <a:rPr lang="en-US" dirty="0" smtClean="0"/>
              <a:t>may claim </a:t>
            </a:r>
            <a:r>
              <a:rPr lang="en-US" dirty="0"/>
              <a:t>the procedural safeguards of the IDEA if the district </a:t>
            </a:r>
            <a:r>
              <a:rPr lang="en-US" dirty="0">
                <a:solidFill>
                  <a:srgbClr val="FF0000"/>
                </a:solidFill>
              </a:rPr>
              <a:t>had knowledge </a:t>
            </a:r>
            <a:r>
              <a:rPr lang="en-US" dirty="0"/>
              <a:t>that the student was a child with a disability </a:t>
            </a:r>
            <a:r>
              <a:rPr lang="en-US" dirty="0" smtClean="0">
                <a:solidFill>
                  <a:srgbClr val="0000FF"/>
                </a:solidFill>
              </a:rPr>
              <a:t>before</a:t>
            </a:r>
            <a:r>
              <a:rPr lang="en-US" dirty="0" smtClean="0"/>
              <a:t> </a:t>
            </a:r>
            <a:r>
              <a:rPr lang="en-US" dirty="0"/>
              <a:t>the behavior that precipitated the disciplinary action occurred</a:t>
            </a:r>
            <a:r>
              <a:rPr lang="en-US" dirty="0" smtClean="0"/>
              <a:t>. </a:t>
            </a:r>
            <a:r>
              <a:rPr lang="en-US" i="1" dirty="0" smtClean="0"/>
              <a:t>34 C.F.R. §300.534</a:t>
            </a:r>
            <a:r>
              <a:rPr lang="en-US" i="1" dirty="0"/>
              <a:t>. </a:t>
            </a:r>
          </a:p>
        </p:txBody>
      </p:sp>
    </p:spTree>
    <p:extLst>
      <p:ext uri="{BB962C8B-B14F-4D97-AF65-F5344CB8AC3E}">
        <p14:creationId xmlns:p14="http://schemas.microsoft.com/office/powerpoint/2010/main" xmlns="" val="3897279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18" y="538822"/>
            <a:ext cx="7402961" cy="1202485"/>
          </a:xfrm>
        </p:spPr>
        <p:txBody>
          <a:bodyPr>
            <a:normAutofit fontScale="90000"/>
          </a:bodyPr>
          <a:lstStyle/>
          <a:p>
            <a:r>
              <a:rPr lang="en-US" dirty="0" smtClean="0"/>
              <a:t>The District Had Knowledge. . .</a:t>
            </a:r>
            <a:endParaRPr lang="en-US" dirty="0"/>
          </a:p>
        </p:txBody>
      </p:sp>
      <p:sp>
        <p:nvSpPr>
          <p:cNvPr id="3" name="Content Placeholder 2"/>
          <p:cNvSpPr>
            <a:spLocks noGrp="1"/>
          </p:cNvSpPr>
          <p:nvPr>
            <p:ph idx="1"/>
          </p:nvPr>
        </p:nvSpPr>
        <p:spPr>
          <a:xfrm>
            <a:off x="877618" y="1548662"/>
            <a:ext cx="7402961" cy="4707939"/>
          </a:xfrm>
        </p:spPr>
        <p:txBody>
          <a:bodyPr>
            <a:normAutofit fontScale="85000" lnSpcReduction="10000"/>
          </a:bodyPr>
          <a:lstStyle/>
          <a:p>
            <a:pPr marL="0" indent="0">
              <a:buNone/>
            </a:pPr>
            <a:r>
              <a:rPr lang="en-US" dirty="0" smtClean="0"/>
              <a:t>There are three </a:t>
            </a:r>
            <a:r>
              <a:rPr lang="en-US" dirty="0"/>
              <a:t>circumstances under which the district will be deemed to have knowledge that a student is with a disability</a:t>
            </a:r>
            <a:r>
              <a:rPr lang="en-US" dirty="0" smtClean="0"/>
              <a:t>:</a:t>
            </a:r>
            <a:endParaRPr lang="en-US" dirty="0"/>
          </a:p>
          <a:p>
            <a:pPr marL="454025" indent="0">
              <a:buNone/>
            </a:pPr>
            <a:r>
              <a:rPr lang="en-US" dirty="0"/>
              <a:t>1.  </a:t>
            </a:r>
            <a:r>
              <a:rPr lang="en-US" dirty="0" smtClean="0"/>
              <a:t>The </a:t>
            </a:r>
            <a:r>
              <a:rPr lang="en-US" dirty="0"/>
              <a:t>parent of a child has expressed concern in writing to supervisory or administrative personnel of the appropriate educational agency, or a teacher of the child, that the child is in need of special education and related services. </a:t>
            </a:r>
            <a:r>
              <a:rPr lang="en-US" i="1" dirty="0"/>
              <a:t>34 </a:t>
            </a:r>
            <a:r>
              <a:rPr lang="en-US" i="1" dirty="0" smtClean="0"/>
              <a:t>C.F.R. §300.534(</a:t>
            </a:r>
            <a:r>
              <a:rPr lang="en-US" i="1" dirty="0"/>
              <a:t>b)(1).</a:t>
            </a:r>
          </a:p>
          <a:p>
            <a:pPr marL="454025" indent="0">
              <a:buNone/>
            </a:pPr>
            <a:r>
              <a:rPr lang="en-US" dirty="0"/>
              <a:t>2.  </a:t>
            </a:r>
            <a:r>
              <a:rPr lang="en-US" dirty="0" smtClean="0"/>
              <a:t>The </a:t>
            </a:r>
            <a:r>
              <a:rPr lang="en-US" dirty="0"/>
              <a:t>parent of the child requested an evaluation of the child pursuant to 34 </a:t>
            </a:r>
            <a:r>
              <a:rPr lang="en-US" dirty="0" smtClean="0"/>
              <a:t>C.F.R. §300.300 </a:t>
            </a:r>
            <a:r>
              <a:rPr lang="en-US" dirty="0"/>
              <a:t>through 34 </a:t>
            </a:r>
            <a:r>
              <a:rPr lang="en-US" dirty="0" smtClean="0"/>
              <a:t>C.F.R. §300.311</a:t>
            </a:r>
            <a:r>
              <a:rPr lang="en-US" dirty="0"/>
              <a:t>. </a:t>
            </a:r>
            <a:r>
              <a:rPr lang="en-US" i="1" dirty="0"/>
              <a:t>34 </a:t>
            </a:r>
            <a:r>
              <a:rPr lang="en-US" i="1" dirty="0" smtClean="0"/>
              <a:t>C.F.R. §300.534(</a:t>
            </a:r>
            <a:r>
              <a:rPr lang="en-US" i="1" dirty="0"/>
              <a:t>b)(2).</a:t>
            </a:r>
          </a:p>
          <a:p>
            <a:pPr marL="454025" indent="0">
              <a:buNone/>
            </a:pPr>
            <a:r>
              <a:rPr lang="en-US" dirty="0"/>
              <a:t>3.  </a:t>
            </a:r>
            <a:r>
              <a:rPr lang="en-US" dirty="0" smtClean="0"/>
              <a:t>The </a:t>
            </a:r>
            <a:r>
              <a:rPr lang="en-US" dirty="0"/>
              <a:t>teacher of the child, or other personnel of the LEA, expressed specific concerns about a pattern of behavior demonstrated by the child directly to the director of special education of the agency or to other supervisory personnel of the agency. </a:t>
            </a:r>
            <a:r>
              <a:rPr lang="en-US" i="1" dirty="0"/>
              <a:t>34 </a:t>
            </a:r>
            <a:r>
              <a:rPr lang="en-US" i="1" dirty="0" smtClean="0"/>
              <a:t>C.F.R. §300.534(</a:t>
            </a:r>
            <a:r>
              <a:rPr lang="en-US" i="1" dirty="0"/>
              <a:t>b)(3).</a:t>
            </a:r>
          </a:p>
        </p:txBody>
      </p:sp>
    </p:spTree>
    <p:extLst>
      <p:ext uri="{BB962C8B-B14F-4D97-AF65-F5344CB8AC3E}">
        <p14:creationId xmlns:p14="http://schemas.microsoft.com/office/powerpoint/2010/main" xmlns="" val="114470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94" y="466552"/>
            <a:ext cx="7815960" cy="968544"/>
          </a:xfrm>
        </p:spPr>
        <p:txBody>
          <a:bodyPr>
            <a:normAutofit fontScale="90000"/>
          </a:bodyPr>
          <a:lstStyle/>
          <a:p>
            <a:r>
              <a:rPr lang="en-US" dirty="0" smtClean="0"/>
              <a:t>The District Should Have Known</a:t>
            </a:r>
            <a:endParaRPr lang="en-US" dirty="0"/>
          </a:p>
        </p:txBody>
      </p:sp>
      <p:sp>
        <p:nvSpPr>
          <p:cNvPr id="3" name="Content Placeholder 2"/>
          <p:cNvSpPr>
            <a:spLocks noGrp="1"/>
          </p:cNvSpPr>
          <p:nvPr>
            <p:ph idx="1"/>
          </p:nvPr>
        </p:nvSpPr>
        <p:spPr>
          <a:xfrm>
            <a:off x="774370" y="1269905"/>
            <a:ext cx="7578486" cy="5027996"/>
          </a:xfrm>
        </p:spPr>
        <p:txBody>
          <a:bodyPr>
            <a:normAutofit fontScale="70000" lnSpcReduction="20000"/>
          </a:bodyPr>
          <a:lstStyle/>
          <a:p>
            <a:r>
              <a:rPr lang="en-US" dirty="0"/>
              <a:t>The parent of a third-grader with ADHD successfully appealed </a:t>
            </a:r>
            <a:r>
              <a:rPr lang="en-US" dirty="0" smtClean="0"/>
              <a:t>a district's </a:t>
            </a:r>
            <a:r>
              <a:rPr lang="en-US" dirty="0"/>
              <a:t>decision to discipline her child without first conducting an MD review. The district provided the student with interventions starting in first grade. It provided one-on-one instruction, small group instruction, and classroom modifications. In third grade, her teachers became increasingly concerned about the impact of the student's escalating behavior on her academic performance. The intervention assistance team reconvened and recommended that the student undergo a mental health evaluation, but it did not initiate a special education evaluation at that time. The following month, the district suspended and expelled the student for threatening behavior. </a:t>
            </a:r>
            <a:endParaRPr lang="en-US" dirty="0" smtClean="0"/>
          </a:p>
          <a:p>
            <a:r>
              <a:rPr lang="en-US" dirty="0" smtClean="0"/>
              <a:t>When </a:t>
            </a:r>
            <a:r>
              <a:rPr lang="en-US" dirty="0"/>
              <a:t>the parent filed for due process, the district argued that an MD review was not required because the student had not yet been found eligible under the IDEA. The </a:t>
            </a:r>
            <a:r>
              <a:rPr lang="en-US" dirty="0" smtClean="0"/>
              <a:t>judge </a:t>
            </a:r>
            <a:r>
              <a:rPr lang="en-US" dirty="0"/>
              <a:t>pointed out that the IDEA protects students who have not been determined to be eligible under the act when the circumstances indicate that a district should have suspected that the student had a disability. When the district expelled the student, it had provided her with intervention services for approximately two years yet she had made few gains. Additionally, the behavioral concerns expressed by her teacher and others warranted a referral to an outside mental health agency. </a:t>
            </a:r>
            <a:endParaRPr lang="en-US" dirty="0" smtClean="0"/>
          </a:p>
          <a:p>
            <a:r>
              <a:rPr lang="en-US" dirty="0" smtClean="0"/>
              <a:t>These </a:t>
            </a:r>
            <a:r>
              <a:rPr lang="en-US" dirty="0"/>
              <a:t>circumstances provided </a:t>
            </a:r>
            <a:r>
              <a:rPr lang="en-US" dirty="0" smtClean="0"/>
              <a:t>“sufficient </a:t>
            </a:r>
            <a:r>
              <a:rPr lang="en-US" dirty="0"/>
              <a:t>reason for [the district] to suspect that [the student] might be a child with a disability and, therefore, entitled to an evaluation under the </a:t>
            </a:r>
            <a:r>
              <a:rPr lang="en-US" dirty="0" smtClean="0"/>
              <a:t>IDEA.”  </a:t>
            </a:r>
            <a:r>
              <a:rPr lang="en-US" i="1" dirty="0" smtClean="0"/>
              <a:t>See Jackson v. Northwest Local Sch. Dist., </a:t>
            </a:r>
            <a:r>
              <a:rPr lang="en-US" dirty="0" smtClean="0"/>
              <a:t>55 IDELR 71 (S.D. Ohio 2010).</a:t>
            </a:r>
            <a:endParaRPr lang="en-US" dirty="0"/>
          </a:p>
        </p:txBody>
      </p:sp>
    </p:spTree>
    <p:extLst>
      <p:ext uri="{BB962C8B-B14F-4D97-AF65-F5344CB8AC3E}">
        <p14:creationId xmlns:p14="http://schemas.microsoft.com/office/powerpoint/2010/main" xmlns="" val="134877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72089"/>
          </a:xfrm>
        </p:spPr>
        <p:txBody>
          <a:bodyPr/>
          <a:lstStyle/>
          <a:p>
            <a:r>
              <a:rPr lang="en-US" dirty="0" smtClean="0"/>
              <a:t>In Closing. . .</a:t>
            </a:r>
            <a:endParaRPr lang="en-US" dirty="0"/>
          </a:p>
        </p:txBody>
      </p:sp>
      <p:sp>
        <p:nvSpPr>
          <p:cNvPr id="3" name="Content Placeholder 2"/>
          <p:cNvSpPr>
            <a:spLocks noGrp="1"/>
          </p:cNvSpPr>
          <p:nvPr>
            <p:ph idx="1"/>
          </p:nvPr>
        </p:nvSpPr>
        <p:spPr>
          <a:xfrm>
            <a:off x="914400" y="1712696"/>
            <a:ext cx="7215738" cy="4291362"/>
          </a:xfrm>
        </p:spPr>
        <p:txBody>
          <a:bodyPr>
            <a:normAutofit lnSpcReduction="10000"/>
          </a:bodyPr>
          <a:lstStyle/>
          <a:p>
            <a:r>
              <a:rPr lang="en-US" dirty="0" smtClean="0"/>
              <a:t>In order to successfully navigate the discipline provisions of the IDEA, school districts must understand these concepts:</a:t>
            </a:r>
          </a:p>
          <a:p>
            <a:pPr lvl="1"/>
            <a:r>
              <a:rPr lang="en-US" dirty="0" smtClean="0"/>
              <a:t>Disciplinary removals, both short term and long term,</a:t>
            </a:r>
          </a:p>
          <a:p>
            <a:pPr lvl="1"/>
            <a:r>
              <a:rPr lang="en-US" dirty="0" smtClean="0"/>
              <a:t>Change of placement, and</a:t>
            </a:r>
          </a:p>
          <a:p>
            <a:pPr lvl="1"/>
            <a:r>
              <a:rPr lang="en-US" dirty="0" smtClean="0"/>
              <a:t>Manifestation determinations.</a:t>
            </a:r>
          </a:p>
          <a:p>
            <a:r>
              <a:rPr lang="en-US" dirty="0" smtClean="0"/>
              <a:t>Discipline of students with disabilities can be complicated.</a:t>
            </a:r>
          </a:p>
          <a:p>
            <a:r>
              <a:rPr lang="en-US" dirty="0" smtClean="0"/>
              <a:t>Keep in mind the over-arching obligation to review and revise the IEPs for students who are not successful.</a:t>
            </a:r>
          </a:p>
          <a:p>
            <a:pPr lvl="1"/>
            <a:endParaRPr lang="en-US" dirty="0" smtClean="0"/>
          </a:p>
        </p:txBody>
      </p:sp>
    </p:spTree>
    <p:extLst>
      <p:ext uri="{BB962C8B-B14F-4D97-AF65-F5344CB8AC3E}">
        <p14:creationId xmlns:p14="http://schemas.microsoft.com/office/powerpoint/2010/main" xmlns="" val="333546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Disciplinary Removals</a:t>
            </a:r>
            <a:endParaRPr lang="en-US" dirty="0"/>
          </a:p>
        </p:txBody>
      </p:sp>
      <p:sp>
        <p:nvSpPr>
          <p:cNvPr id="3" name="Content Placeholder 2"/>
          <p:cNvSpPr>
            <a:spLocks noGrp="1"/>
          </p:cNvSpPr>
          <p:nvPr>
            <p:ph idx="1"/>
          </p:nvPr>
        </p:nvSpPr>
        <p:spPr>
          <a:xfrm>
            <a:off x="1463040" y="2271657"/>
            <a:ext cx="6196405" cy="3603812"/>
          </a:xfrm>
        </p:spPr>
        <p:txBody>
          <a:bodyPr>
            <a:normAutofit/>
          </a:bodyPr>
          <a:lstStyle/>
          <a:p>
            <a:r>
              <a:rPr lang="en-US" dirty="0" smtClean="0"/>
              <a:t>School personnel may </a:t>
            </a:r>
            <a:r>
              <a:rPr lang="en-US" dirty="0" smtClean="0">
                <a:solidFill>
                  <a:srgbClr val="0000FF"/>
                </a:solidFill>
              </a:rPr>
              <a:t>remove</a:t>
            </a:r>
            <a:r>
              <a:rPr lang="en-US" dirty="0" smtClean="0"/>
              <a:t> a child with a disability who </a:t>
            </a:r>
            <a:r>
              <a:rPr lang="en-US" b="1" dirty="0" smtClean="0">
                <a:solidFill>
                  <a:srgbClr val="C30000"/>
                </a:solidFill>
              </a:rPr>
              <a:t>violates a code of student conduct </a:t>
            </a:r>
            <a:r>
              <a:rPr lang="en-US" dirty="0" smtClean="0"/>
              <a:t>from his or her </a:t>
            </a:r>
            <a:r>
              <a:rPr lang="en-US" dirty="0" smtClean="0">
                <a:solidFill>
                  <a:srgbClr val="0000FF"/>
                </a:solidFill>
              </a:rPr>
              <a:t>current placement </a:t>
            </a:r>
            <a:r>
              <a:rPr lang="en-US" dirty="0" smtClean="0"/>
              <a:t>to an appropriate interim alternative educational setting, </a:t>
            </a:r>
            <a:r>
              <a:rPr lang="en-US" b="1" dirty="0" smtClean="0">
                <a:solidFill>
                  <a:srgbClr val="C30000"/>
                </a:solidFill>
              </a:rPr>
              <a:t>another setting</a:t>
            </a:r>
            <a:r>
              <a:rPr lang="en-US" dirty="0" smtClean="0"/>
              <a:t>, or suspension. . .  </a:t>
            </a:r>
          </a:p>
          <a:p>
            <a:r>
              <a:rPr lang="en-US" i="1" dirty="0" smtClean="0"/>
              <a:t>See 34 C.F.R. §300.530(b).</a:t>
            </a:r>
            <a:endParaRPr lang="en-US" dirty="0" smtClean="0"/>
          </a:p>
        </p:txBody>
      </p:sp>
    </p:spTree>
    <p:extLst>
      <p:ext uri="{BB962C8B-B14F-4D97-AF65-F5344CB8AC3E}">
        <p14:creationId xmlns:p14="http://schemas.microsoft.com/office/powerpoint/2010/main" xmlns="" val="23229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Setting</a:t>
            </a:r>
            <a:endParaRPr lang="en-US" dirty="0"/>
          </a:p>
        </p:txBody>
      </p:sp>
      <p:sp>
        <p:nvSpPr>
          <p:cNvPr id="3" name="Content Placeholder 2"/>
          <p:cNvSpPr>
            <a:spLocks noGrp="1"/>
          </p:cNvSpPr>
          <p:nvPr>
            <p:ph idx="1"/>
          </p:nvPr>
        </p:nvSpPr>
        <p:spPr/>
        <p:txBody>
          <a:bodyPr/>
          <a:lstStyle/>
          <a:p>
            <a:pPr marL="171450" indent="-171450">
              <a:buFont typeface="Arial"/>
              <a:buChar char="•"/>
            </a:pPr>
            <a:r>
              <a:rPr lang="en-US" dirty="0"/>
              <a:t>Removal to </a:t>
            </a:r>
            <a:r>
              <a:rPr lang="en-US" b="1" i="1" dirty="0">
                <a:solidFill>
                  <a:srgbClr val="C30000"/>
                </a:solidFill>
              </a:rPr>
              <a:t>another</a:t>
            </a:r>
            <a:r>
              <a:rPr lang="en-US" i="1" dirty="0" smtClean="0">
                <a:solidFill>
                  <a:srgbClr val="C30000"/>
                </a:solidFill>
              </a:rPr>
              <a:t> </a:t>
            </a:r>
            <a:r>
              <a:rPr lang="en-US" b="1" i="1" dirty="0" smtClean="0">
                <a:solidFill>
                  <a:srgbClr val="C30000"/>
                </a:solidFill>
              </a:rPr>
              <a:t>setting</a:t>
            </a:r>
            <a:r>
              <a:rPr lang="en-US" i="1" dirty="0" smtClean="0">
                <a:solidFill>
                  <a:srgbClr val="C30000"/>
                </a:solidFill>
              </a:rPr>
              <a:t> </a:t>
            </a:r>
            <a:r>
              <a:rPr lang="en-US" dirty="0" smtClean="0"/>
              <a:t>is </a:t>
            </a:r>
            <a:r>
              <a:rPr lang="en-US" dirty="0"/>
              <a:t>broad enough to encompass a removal </a:t>
            </a:r>
            <a:r>
              <a:rPr lang="en-US" dirty="0" smtClean="0"/>
              <a:t>to </a:t>
            </a:r>
            <a:r>
              <a:rPr lang="en-US" dirty="0"/>
              <a:t>any </a:t>
            </a:r>
            <a:r>
              <a:rPr lang="en-US" dirty="0" smtClean="0"/>
              <a:t>location, for example:</a:t>
            </a:r>
            <a:endParaRPr lang="en-US" dirty="0"/>
          </a:p>
          <a:p>
            <a:pPr marL="628650" lvl="1" indent="-171450">
              <a:buFont typeface="Arial"/>
              <a:buChar char="•"/>
            </a:pPr>
            <a:r>
              <a:rPr lang="en-US" dirty="0"/>
              <a:t>A specified location for the purpose of housing students for the specific purpose, i.e. seclusion room.</a:t>
            </a:r>
          </a:p>
          <a:p>
            <a:pPr marL="628650" lvl="1" indent="-171450">
              <a:buFont typeface="Arial"/>
              <a:buChar char="•"/>
            </a:pPr>
            <a:r>
              <a:rPr lang="en-US" dirty="0"/>
              <a:t>A separate classroom.</a:t>
            </a:r>
          </a:p>
          <a:p>
            <a:pPr marL="628650" lvl="1" indent="-171450">
              <a:buFont typeface="Arial"/>
              <a:buChar char="•"/>
            </a:pPr>
            <a:r>
              <a:rPr lang="en-US" dirty="0"/>
              <a:t>The hallway.</a:t>
            </a:r>
          </a:p>
          <a:p>
            <a:pPr marL="628650" lvl="1" indent="-171450">
              <a:buFont typeface="Arial"/>
              <a:buChar char="•"/>
            </a:pPr>
            <a:r>
              <a:rPr lang="en-US" dirty="0"/>
              <a:t>The office</a:t>
            </a:r>
          </a:p>
        </p:txBody>
      </p:sp>
    </p:spTree>
    <p:extLst>
      <p:ext uri="{BB962C8B-B14F-4D97-AF65-F5344CB8AC3E}">
        <p14:creationId xmlns:p14="http://schemas.microsoft.com/office/powerpoint/2010/main" xmlns="" val="28417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Counting Removals</a:t>
            </a:r>
            <a:endParaRPr lang="en-US" dirty="0"/>
          </a:p>
        </p:txBody>
      </p:sp>
      <p:sp>
        <p:nvSpPr>
          <p:cNvPr id="5" name="Content Placeholder 4"/>
          <p:cNvSpPr>
            <a:spLocks noGrp="1"/>
          </p:cNvSpPr>
          <p:nvPr>
            <p:ph idx="1"/>
          </p:nvPr>
        </p:nvSpPr>
        <p:spPr>
          <a:xfrm>
            <a:off x="1526223" y="2020067"/>
            <a:ext cx="6275661" cy="3995568"/>
          </a:xfrm>
        </p:spPr>
        <p:txBody>
          <a:bodyPr>
            <a:normAutofit/>
          </a:bodyPr>
          <a:lstStyle/>
          <a:p>
            <a:r>
              <a:rPr lang="en-US" dirty="0" smtClean="0"/>
              <a:t>In order to calculate accurately, </a:t>
            </a:r>
            <a:r>
              <a:rPr lang="en-US" b="1" dirty="0" smtClean="0">
                <a:solidFill>
                  <a:srgbClr val="C30000"/>
                </a:solidFill>
              </a:rPr>
              <a:t>all disciplinary removals </a:t>
            </a:r>
            <a:r>
              <a:rPr lang="en-US" dirty="0" smtClean="0"/>
              <a:t>must be counted.</a:t>
            </a:r>
          </a:p>
          <a:p>
            <a:r>
              <a:rPr lang="en-US" dirty="0" smtClean="0"/>
              <a:t>The count restarts with each new school year.</a:t>
            </a:r>
          </a:p>
          <a:p>
            <a:r>
              <a:rPr lang="en-US" dirty="0" smtClean="0"/>
              <a:t>In order to count accurately, you must know how to define </a:t>
            </a:r>
            <a:r>
              <a:rPr lang="en-US" i="1" dirty="0" smtClean="0"/>
              <a:t>school day.</a:t>
            </a:r>
            <a:endParaRPr lang="en-US" dirty="0"/>
          </a:p>
        </p:txBody>
      </p:sp>
    </p:spTree>
    <p:extLst>
      <p:ext uri="{BB962C8B-B14F-4D97-AF65-F5344CB8AC3E}">
        <p14:creationId xmlns:p14="http://schemas.microsoft.com/office/powerpoint/2010/main" xmlns="" val="1522942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Day</a:t>
            </a:r>
            <a:endParaRPr lang="en-US" dirty="0"/>
          </a:p>
        </p:txBody>
      </p:sp>
      <p:sp>
        <p:nvSpPr>
          <p:cNvPr id="3" name="Content Placeholder 2"/>
          <p:cNvSpPr>
            <a:spLocks noGrp="1"/>
          </p:cNvSpPr>
          <p:nvPr>
            <p:ph idx="1"/>
          </p:nvPr>
        </p:nvSpPr>
        <p:spPr/>
        <p:txBody>
          <a:bodyPr/>
          <a:lstStyle/>
          <a:p>
            <a:r>
              <a:rPr lang="en-US" i="1" dirty="0" smtClean="0"/>
              <a:t>School day </a:t>
            </a:r>
            <a:r>
              <a:rPr lang="en-US" dirty="0" smtClean="0"/>
              <a:t>means any day, </a:t>
            </a:r>
            <a:r>
              <a:rPr lang="en-US" b="1" dirty="0" smtClean="0">
                <a:solidFill>
                  <a:srgbClr val="C30000"/>
                </a:solidFill>
              </a:rPr>
              <a:t>including a partial day </a:t>
            </a:r>
            <a:r>
              <a:rPr lang="en-US" dirty="0" smtClean="0"/>
              <a:t>that children are in attendance at school for instructional purposes.  </a:t>
            </a:r>
          </a:p>
          <a:p>
            <a:r>
              <a:rPr lang="en-US" dirty="0" smtClean="0"/>
              <a:t>School day has the same meaning for all children with or without disabilities.</a:t>
            </a:r>
          </a:p>
          <a:p>
            <a:r>
              <a:rPr lang="en-US" i="1" dirty="0" smtClean="0"/>
              <a:t>34 C.F.R. §300.11(c).</a:t>
            </a:r>
            <a:endParaRPr lang="en-US" i="1" dirty="0"/>
          </a:p>
        </p:txBody>
      </p:sp>
    </p:spTree>
    <p:extLst>
      <p:ext uri="{BB962C8B-B14F-4D97-AF65-F5344CB8AC3E}">
        <p14:creationId xmlns:p14="http://schemas.microsoft.com/office/powerpoint/2010/main" xmlns="" val="7566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Reasons to Count Removals</a:t>
            </a:r>
            <a:endParaRPr lang="en-US" sz="3600" dirty="0"/>
          </a:p>
        </p:txBody>
      </p:sp>
      <p:sp>
        <p:nvSpPr>
          <p:cNvPr id="5" name="Content Placeholder 4"/>
          <p:cNvSpPr>
            <a:spLocks noGrp="1"/>
          </p:cNvSpPr>
          <p:nvPr>
            <p:ph idx="1"/>
          </p:nvPr>
        </p:nvSpPr>
        <p:spPr>
          <a:xfrm>
            <a:off x="1095022" y="2020067"/>
            <a:ext cx="7144257" cy="3995568"/>
          </a:xfrm>
        </p:spPr>
        <p:txBody>
          <a:bodyPr>
            <a:normAutofit/>
          </a:bodyPr>
          <a:lstStyle/>
          <a:p>
            <a:r>
              <a:rPr lang="en-US" dirty="0" smtClean="0"/>
              <a:t>The duration of a single or series </a:t>
            </a:r>
            <a:r>
              <a:rPr lang="en-US" dirty="0"/>
              <a:t>of removals will determine whether a disciplinary removal rises to the level of a change in placement</a:t>
            </a:r>
            <a:r>
              <a:rPr lang="en-US" dirty="0" smtClean="0"/>
              <a:t>. </a:t>
            </a:r>
          </a:p>
          <a:p>
            <a:pPr>
              <a:buNone/>
            </a:pPr>
            <a:endParaRPr lang="en-US" dirty="0" smtClean="0"/>
          </a:p>
          <a:p>
            <a:r>
              <a:rPr lang="en-US" dirty="0" smtClean="0"/>
              <a:t>Removals that constitute a change of placement trigger other district obligations and student protections.</a:t>
            </a:r>
            <a:endParaRPr lang="en-US" dirty="0"/>
          </a:p>
        </p:txBody>
      </p:sp>
    </p:spTree>
    <p:extLst>
      <p:ext uri="{BB962C8B-B14F-4D97-AF65-F5344CB8AC3E}">
        <p14:creationId xmlns:p14="http://schemas.microsoft.com/office/powerpoint/2010/main" xmlns="" val="1522942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Reasons to Count Removals</a:t>
            </a:r>
            <a:endParaRPr lang="en-US" sz="3600" dirty="0"/>
          </a:p>
        </p:txBody>
      </p:sp>
      <p:sp>
        <p:nvSpPr>
          <p:cNvPr id="5" name="Content Placeholder 4"/>
          <p:cNvSpPr>
            <a:spLocks noGrp="1"/>
          </p:cNvSpPr>
          <p:nvPr>
            <p:ph idx="1"/>
          </p:nvPr>
        </p:nvSpPr>
        <p:spPr>
          <a:xfrm>
            <a:off x="1095023" y="2020067"/>
            <a:ext cx="6965246" cy="3995568"/>
          </a:xfrm>
        </p:spPr>
        <p:txBody>
          <a:bodyPr>
            <a:normAutofit/>
          </a:bodyPr>
          <a:lstStyle/>
          <a:p>
            <a:r>
              <a:rPr lang="en-US" dirty="0" smtClean="0"/>
              <a:t>Once disciplinary removals exceed 10 </a:t>
            </a:r>
            <a:r>
              <a:rPr lang="en-US" b="1" dirty="0">
                <a:solidFill>
                  <a:srgbClr val="C30000"/>
                </a:solidFill>
              </a:rPr>
              <a:t>cumulative</a:t>
            </a:r>
            <a:r>
              <a:rPr lang="en-US" dirty="0" smtClean="0">
                <a:solidFill>
                  <a:srgbClr val="C30000"/>
                </a:solidFill>
              </a:rPr>
              <a:t> </a:t>
            </a:r>
            <a:r>
              <a:rPr lang="en-US" dirty="0" smtClean="0"/>
              <a:t>school days in a school year, FAPE must be provided in ANY subsequent removal.  </a:t>
            </a:r>
            <a:r>
              <a:rPr lang="en-US" i="1" dirty="0" smtClean="0"/>
              <a:t>34 C.F.R. §300.530(b)(2).</a:t>
            </a:r>
          </a:p>
          <a:p>
            <a:r>
              <a:rPr lang="en-US" dirty="0" smtClean="0"/>
              <a:t>Stated another way, the student has moved outside of the FAPE free zone.  FAPE must be provided.</a:t>
            </a:r>
          </a:p>
        </p:txBody>
      </p:sp>
    </p:spTree>
    <p:extLst>
      <p:ext uri="{BB962C8B-B14F-4D97-AF65-F5344CB8AC3E}">
        <p14:creationId xmlns:p14="http://schemas.microsoft.com/office/powerpoint/2010/main" xmlns="" val="413744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5317</TotalTime>
  <Words>4330</Words>
  <Application>Microsoft Office PowerPoint</Application>
  <PresentationFormat>On-screen Show (4:3)</PresentationFormat>
  <Paragraphs>229</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Disciplinary Removals, Change of Placement, &amp;  Manifestation Determinations </vt:lpstr>
      <vt:lpstr>Slide 2</vt:lpstr>
      <vt:lpstr>Disciplinary Removals</vt:lpstr>
      <vt:lpstr>Disciplinary Removals</vt:lpstr>
      <vt:lpstr>Another Setting</vt:lpstr>
      <vt:lpstr>Counting Removals</vt:lpstr>
      <vt:lpstr>School Day</vt:lpstr>
      <vt:lpstr>Reasons to Count Removals</vt:lpstr>
      <vt:lpstr>Reasons to Count Removals</vt:lpstr>
      <vt:lpstr>What about in-school suspension?</vt:lpstr>
      <vt:lpstr>Change of Placement</vt:lpstr>
      <vt:lpstr>Facts</vt:lpstr>
      <vt:lpstr>No Change in Placement</vt:lpstr>
      <vt:lpstr>No Change in Placement</vt:lpstr>
      <vt:lpstr>Change in Placement</vt:lpstr>
      <vt:lpstr>Slide 16</vt:lpstr>
      <vt:lpstr>Slide 17</vt:lpstr>
      <vt:lpstr>Manifestation Determination</vt:lpstr>
      <vt:lpstr>NO Manifestation of a Disability</vt:lpstr>
      <vt:lpstr>YES, Manifestation of a Disability</vt:lpstr>
      <vt:lpstr>What about Discipline &amp; LRE?</vt:lpstr>
      <vt:lpstr>The Sequence</vt:lpstr>
      <vt:lpstr>Recent Decisions</vt:lpstr>
      <vt:lpstr>Stay Put</vt:lpstr>
      <vt:lpstr>Special Circumstances</vt:lpstr>
      <vt:lpstr>Weapon</vt:lpstr>
      <vt:lpstr>Weapon:  Gun-Free Schools Act</vt:lpstr>
      <vt:lpstr>Weapon:  Gun-Free Schools Act</vt:lpstr>
      <vt:lpstr>Weapon:  Gun-Free Schools Act</vt:lpstr>
      <vt:lpstr>Controlled Substance</vt:lpstr>
      <vt:lpstr>Illegal Drug</vt:lpstr>
      <vt:lpstr>Serious Bodily Injury</vt:lpstr>
      <vt:lpstr>Students NOT YET Eligible</vt:lpstr>
      <vt:lpstr>The District Had Knowledge. . .</vt:lpstr>
      <vt:lpstr>The District Should Have Known</vt:lpstr>
      <vt:lpstr>In Closing. . .</vt:lpstr>
    </vt:vector>
  </TitlesOfParts>
  <Company>Knudtson Law,LLC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Considerations in IEP Development</dc:title>
  <dc:creator>Lenore Knudtson</dc:creator>
  <cp:lastModifiedBy>Ann McNees</cp:lastModifiedBy>
  <cp:revision>317</cp:revision>
  <dcterms:created xsi:type="dcterms:W3CDTF">2011-10-29T01:24:19Z</dcterms:created>
  <dcterms:modified xsi:type="dcterms:W3CDTF">2012-02-02T14:56:43Z</dcterms:modified>
</cp:coreProperties>
</file>