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4"/>
  </p:handoutMasterIdLst>
  <p:sldIdLst>
    <p:sldId id="256" r:id="rId2"/>
    <p:sldId id="257" r:id="rId3"/>
    <p:sldId id="270" r:id="rId4"/>
    <p:sldId id="271" r:id="rId5"/>
    <p:sldId id="258" r:id="rId6"/>
    <p:sldId id="259" r:id="rId7"/>
    <p:sldId id="268" r:id="rId8"/>
    <p:sldId id="260" r:id="rId9"/>
    <p:sldId id="261" r:id="rId10"/>
    <p:sldId id="262" r:id="rId11"/>
    <p:sldId id="263" r:id="rId12"/>
    <p:sldId id="264" r:id="rId13"/>
    <p:sldId id="265" r:id="rId14"/>
    <p:sldId id="272" r:id="rId15"/>
    <p:sldId id="266" r:id="rId16"/>
    <p:sldId id="267" r:id="rId17"/>
    <p:sldId id="269" r:id="rId18"/>
    <p:sldId id="274" r:id="rId19"/>
    <p:sldId id="273" r:id="rId20"/>
    <p:sldId id="275" r:id="rId21"/>
    <p:sldId id="276" r:id="rId22"/>
    <p:sldId id="277" r:id="rId23"/>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7D2859A1-0578-4C54-A4B8-AE633F4A4C5F}" type="datetimeFigureOut">
              <a:rPr lang="en-US" smtClean="0"/>
              <a:pPr/>
              <a:t>8/22/2013</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7444129C-C735-4D6A-812F-BDC63BEB8BB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7C6FA6D-9E46-4261-9B69-8348BA4826F5}" type="datetimeFigureOut">
              <a:rPr lang="en-US" smtClean="0"/>
              <a:pPr/>
              <a:t>8/22/2013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0B726F-6FF1-4DCE-9E6E-DB0B7397675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C6FA6D-9E46-4261-9B69-8348BA4826F5}" type="datetimeFigureOut">
              <a:rPr lang="en-US" smtClean="0"/>
              <a:pPr/>
              <a:t>8/22/2013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B726F-6FF1-4DCE-9E6E-DB0B739767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D0B726F-6FF1-4DCE-9E6E-DB0B7397675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C6FA6D-9E46-4261-9B69-8348BA4826F5}" type="datetimeFigureOut">
              <a:rPr lang="en-US" smtClean="0"/>
              <a:pPr/>
              <a:t>8/22/2013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C6FA6D-9E46-4261-9B69-8348BA4826F5}" type="datetimeFigureOut">
              <a:rPr lang="en-US" smtClean="0"/>
              <a:pPr/>
              <a:t>8/22/2013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D0B726F-6FF1-4DCE-9E6E-DB0B7397675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7C6FA6D-9E46-4261-9B69-8348BA4826F5}" type="datetimeFigureOut">
              <a:rPr lang="en-US" smtClean="0"/>
              <a:pPr/>
              <a:t>8/22/2013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0B726F-6FF1-4DCE-9E6E-DB0B7397675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7C6FA6D-9E46-4261-9B69-8348BA4826F5}" type="datetimeFigureOut">
              <a:rPr lang="en-US" smtClean="0"/>
              <a:pPr/>
              <a:t>8/22/2013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B726F-6FF1-4DCE-9E6E-DB0B7397675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C6FA6D-9E46-4261-9B69-8348BA4826F5}" type="datetimeFigureOut">
              <a:rPr lang="en-US" smtClean="0"/>
              <a:pPr/>
              <a:t>8/22/2013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D0B726F-6FF1-4DCE-9E6E-DB0B7397675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C6FA6D-9E46-4261-9B69-8348BA4826F5}" type="datetimeFigureOut">
              <a:rPr lang="en-US" smtClean="0"/>
              <a:pPr/>
              <a:t>8/22/2013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D0B726F-6FF1-4DCE-9E6E-DB0B739767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7C6FA6D-9E46-4261-9B69-8348BA4826F5}" type="datetimeFigureOut">
              <a:rPr lang="en-US" smtClean="0"/>
              <a:pPr/>
              <a:t>8/22/2013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D0B726F-6FF1-4DCE-9E6E-DB0B739767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D0B726F-6FF1-4DCE-9E6E-DB0B7397675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7C6FA6D-9E46-4261-9B69-8348BA4826F5}" type="datetimeFigureOut">
              <a:rPr lang="en-US" smtClean="0"/>
              <a:pPr/>
              <a:t>8/22/2013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D0B726F-6FF1-4DCE-9E6E-DB0B7397675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7C6FA6D-9E46-4261-9B69-8348BA4826F5}" type="datetimeFigureOut">
              <a:rPr lang="en-US" smtClean="0"/>
              <a:pPr/>
              <a:t>8/22/2013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C6FA6D-9E46-4261-9B69-8348BA4826F5}" type="datetimeFigureOut">
              <a:rPr lang="en-US" smtClean="0"/>
              <a:pPr/>
              <a:t>8/22/2013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0B726F-6FF1-4DCE-9E6E-DB0B7397675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karen.bierhaus@wyo.gov"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800600"/>
            <a:ext cx="7854696" cy="1371600"/>
          </a:xfrm>
        </p:spPr>
        <p:txBody>
          <a:bodyPr>
            <a:normAutofit/>
          </a:bodyPr>
          <a:lstStyle/>
          <a:p>
            <a:r>
              <a:rPr lang="en-US" dirty="0" smtClean="0"/>
              <a:t>Karen </a:t>
            </a:r>
            <a:r>
              <a:rPr lang="en-US" dirty="0" err="1" smtClean="0"/>
              <a:t>Bierhaus</a:t>
            </a:r>
            <a:r>
              <a:rPr lang="en-US" dirty="0" smtClean="0"/>
              <a:t>, Wyoming Department of Education Program Consultant</a:t>
            </a:r>
          </a:p>
          <a:p>
            <a:r>
              <a:rPr lang="en-US" dirty="0" smtClean="0"/>
              <a:t>307.857.9284</a:t>
            </a:r>
            <a:endParaRPr lang="en-US" dirty="0" smtClean="0"/>
          </a:p>
          <a:p>
            <a:r>
              <a:rPr lang="en-US" dirty="0" smtClean="0"/>
              <a:t>karen.bierhaus@wyo.gov</a:t>
            </a:r>
            <a:endParaRPr lang="en-US" dirty="0"/>
          </a:p>
        </p:txBody>
      </p:sp>
      <p:sp>
        <p:nvSpPr>
          <p:cNvPr id="2" name="Title 1"/>
          <p:cNvSpPr>
            <a:spLocks noGrp="1"/>
          </p:cNvSpPr>
          <p:nvPr>
            <p:ph type="ctrTitle"/>
          </p:nvPr>
        </p:nvSpPr>
        <p:spPr>
          <a:xfrm>
            <a:off x="533400" y="1371600"/>
            <a:ext cx="7851648" cy="3200400"/>
          </a:xfrm>
        </p:spPr>
        <p:txBody>
          <a:bodyPr>
            <a:normAutofit fontScale="90000"/>
          </a:bodyPr>
          <a:lstStyle/>
          <a:p>
            <a:pPr algn="ctr"/>
            <a:r>
              <a:rPr lang="en-US" sz="5300" dirty="0" smtClean="0"/>
              <a:t>WY 21</a:t>
            </a:r>
            <a:r>
              <a:rPr lang="en-US" sz="5300" baseline="30000" dirty="0" smtClean="0"/>
              <a:t>st</a:t>
            </a:r>
            <a:r>
              <a:rPr lang="en-US" sz="5300" dirty="0" smtClean="0"/>
              <a:t> Century Community Learning Centers</a:t>
            </a:r>
            <a:br>
              <a:rPr lang="en-US" sz="5300" dirty="0" smtClean="0"/>
            </a:br>
            <a:r>
              <a:rPr lang="en-US" sz="5300" dirty="0" smtClean="0"/>
              <a:t> </a:t>
            </a:r>
            <a:r>
              <a:rPr lang="en-US" dirty="0" smtClean="0"/>
              <a:t/>
            </a:r>
            <a:br>
              <a:rPr lang="en-US" dirty="0" smtClean="0"/>
            </a:br>
            <a:r>
              <a:rPr lang="en-US" sz="5300" dirty="0" smtClean="0"/>
              <a:t>Summer Seminar</a:t>
            </a:r>
            <a:r>
              <a:rPr lang="en-US" dirty="0" smtClean="0"/>
              <a:t/>
            </a:r>
            <a:br>
              <a:rPr lang="en-US" dirty="0" smtClean="0"/>
            </a:br>
            <a:r>
              <a:rPr lang="en-US" sz="4900" dirty="0" smtClean="0"/>
              <a:t>July 2013</a:t>
            </a:r>
            <a:endParaRPr lang="en-US" sz="4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Data Collection-Beyond Compliance: Answering the Questions About Your Program</a:t>
            </a:r>
            <a:endParaRPr lang="en-US" dirty="0"/>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696200" y="5410200"/>
            <a:ext cx="1302544" cy="1302544"/>
          </a:xfrm>
          <a:prstGeom prst="rect">
            <a:avLst/>
          </a:prstGeom>
          <a:noFill/>
        </p:spPr>
      </p:pic>
      <p:sp>
        <p:nvSpPr>
          <p:cNvPr id="5" name="TextBox 4"/>
          <p:cNvSpPr txBox="1"/>
          <p:nvPr/>
        </p:nvSpPr>
        <p:spPr>
          <a:xfrm>
            <a:off x="228600" y="1447801"/>
            <a:ext cx="7391400" cy="6523376"/>
          </a:xfrm>
          <a:prstGeom prst="rect">
            <a:avLst/>
          </a:prstGeom>
          <a:noFill/>
        </p:spPr>
        <p:txBody>
          <a:bodyPr wrap="square" rtlCol="0">
            <a:spAutoFit/>
          </a:bodyPr>
          <a:lstStyle/>
          <a:p>
            <a:r>
              <a:rPr lang="en-US" dirty="0" smtClean="0"/>
              <a:t>Program Data           Cause and Effect Determinations</a:t>
            </a:r>
          </a:p>
          <a:p>
            <a:endParaRPr lang="en-US" dirty="0" smtClean="0"/>
          </a:p>
          <a:p>
            <a:r>
              <a:rPr lang="en-US" sz="2800" b="1" dirty="0" smtClean="0"/>
              <a:t>What level of detail do you need to answer the questions your schools and constituents have and to support the existence of your programs? </a:t>
            </a:r>
            <a:r>
              <a:rPr lang="en-US" sz="2800" dirty="0" smtClean="0"/>
              <a:t>Generate 3 questions, list the data needed, write the process for creating information from the data.</a:t>
            </a:r>
          </a:p>
          <a:p>
            <a:endParaRPr lang="en-US" sz="2800" dirty="0" smtClean="0"/>
          </a:p>
          <a:p>
            <a:r>
              <a:rPr lang="en-US" sz="2800" b="1" dirty="0" smtClean="0"/>
              <a:t>How is this related to your budget decisions?</a:t>
            </a:r>
          </a:p>
          <a:p>
            <a:endParaRPr lang="en-US" sz="2800" dirty="0" smtClean="0"/>
          </a:p>
          <a:p>
            <a:r>
              <a:rPr lang="en-US" sz="2800" dirty="0" smtClean="0"/>
              <a:t> </a:t>
            </a:r>
          </a:p>
          <a:p>
            <a:endParaRPr lang="en-US" dirty="0" smtClean="0"/>
          </a:p>
          <a:p>
            <a:endParaRPr lang="en-US" dirty="0"/>
          </a:p>
        </p:txBody>
      </p:sp>
      <p:sp>
        <p:nvSpPr>
          <p:cNvPr id="6" name="Right Arrow 5"/>
          <p:cNvSpPr/>
          <p:nvPr/>
        </p:nvSpPr>
        <p:spPr>
          <a:xfrm>
            <a:off x="1828800" y="17526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Compliance-Best Practices </a:t>
            </a:r>
            <a:endParaRPr lang="en-US" dirty="0"/>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620000" y="5334000"/>
            <a:ext cx="1378744" cy="1378744"/>
          </a:xfrm>
          <a:prstGeom prst="rect">
            <a:avLst/>
          </a:prstGeom>
          <a:noFill/>
        </p:spPr>
      </p:pic>
      <p:sp>
        <p:nvSpPr>
          <p:cNvPr id="5" name="TextBox 4"/>
          <p:cNvSpPr txBox="1"/>
          <p:nvPr/>
        </p:nvSpPr>
        <p:spPr>
          <a:xfrm>
            <a:off x="228600" y="1447800"/>
            <a:ext cx="8763000" cy="4832092"/>
          </a:xfrm>
          <a:prstGeom prst="rect">
            <a:avLst/>
          </a:prstGeom>
          <a:noFill/>
        </p:spPr>
        <p:txBody>
          <a:bodyPr wrap="square" rtlCol="0">
            <a:spAutoFit/>
          </a:bodyPr>
          <a:lstStyle/>
          <a:p>
            <a:r>
              <a:rPr lang="en-US" sz="3600" b="1" dirty="0" smtClean="0"/>
              <a:t>What is your </a:t>
            </a:r>
            <a:r>
              <a:rPr lang="en-US" sz="3600" b="1" i="1" dirty="0" smtClean="0"/>
              <a:t>process</a:t>
            </a:r>
            <a:r>
              <a:rPr lang="en-US" sz="3600" b="1" dirty="0" smtClean="0"/>
              <a:t> for Continuous Program Improvement?</a:t>
            </a:r>
          </a:p>
          <a:p>
            <a:endParaRPr lang="en-US" sz="2800" b="1" dirty="0" smtClean="0"/>
          </a:p>
          <a:p>
            <a:pPr algn="ctr"/>
            <a:r>
              <a:rPr lang="en-US" sz="4400" u="sng" dirty="0" smtClean="0"/>
              <a:t>DRAW a Visual Representation</a:t>
            </a:r>
          </a:p>
          <a:p>
            <a:pPr algn="ctr"/>
            <a:endParaRPr lang="en-US" sz="4400" u="sng" dirty="0" smtClean="0"/>
          </a:p>
          <a:p>
            <a:r>
              <a:rPr lang="en-US" sz="4400" dirty="0" smtClean="0"/>
              <a:t>Include Who, What, How, When, Why</a:t>
            </a:r>
          </a:p>
          <a:p>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fontScale="90000"/>
          </a:bodyPr>
          <a:lstStyle/>
          <a:p>
            <a:r>
              <a:rPr lang="en-US" dirty="0" smtClean="0"/>
              <a:t>21</a:t>
            </a:r>
            <a:r>
              <a:rPr lang="en-US" baseline="30000" dirty="0" smtClean="0"/>
              <a:t>st</a:t>
            </a:r>
            <a:r>
              <a:rPr lang="en-US" dirty="0" smtClean="0"/>
              <a:t> CCLC –Academics and Enrichment With Results</a:t>
            </a:r>
            <a:endParaRPr lang="en-US" dirty="0"/>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772400" y="5486400"/>
            <a:ext cx="1247775" cy="1247775"/>
          </a:xfrm>
          <a:prstGeom prst="rect">
            <a:avLst/>
          </a:prstGeom>
          <a:noFill/>
        </p:spPr>
      </p:pic>
      <p:sp>
        <p:nvSpPr>
          <p:cNvPr id="5" name="TextBox 4"/>
          <p:cNvSpPr txBox="1"/>
          <p:nvPr/>
        </p:nvSpPr>
        <p:spPr>
          <a:xfrm>
            <a:off x="228600" y="1447800"/>
            <a:ext cx="8229600" cy="4832092"/>
          </a:xfrm>
          <a:prstGeom prst="rect">
            <a:avLst/>
          </a:prstGeom>
          <a:noFill/>
        </p:spPr>
        <p:txBody>
          <a:bodyPr wrap="square" rtlCol="0">
            <a:spAutoFit/>
          </a:bodyPr>
          <a:lstStyle/>
          <a:p>
            <a:pPr algn="ctr"/>
            <a:r>
              <a:rPr lang="en-US" sz="3600" b="1" dirty="0" smtClean="0"/>
              <a:t>What strategies are used throughout your program to incorporate best practices?</a:t>
            </a:r>
          </a:p>
          <a:p>
            <a:pPr algn="ctr"/>
            <a:r>
              <a:rPr lang="en-US" sz="3600" b="1" dirty="0" smtClean="0"/>
              <a:t> </a:t>
            </a:r>
          </a:p>
          <a:p>
            <a:r>
              <a:rPr lang="en-US" sz="3200" b="1" dirty="0" smtClean="0"/>
              <a:t>-At what level are decisions made?</a:t>
            </a:r>
          </a:p>
          <a:p>
            <a:r>
              <a:rPr lang="en-US" sz="3200" b="1" dirty="0" smtClean="0"/>
              <a:t>-Who is responsible?</a:t>
            </a:r>
          </a:p>
          <a:p>
            <a:r>
              <a:rPr lang="en-US" sz="3200" b="1" dirty="0" smtClean="0"/>
              <a:t>-How does the work get done? </a:t>
            </a:r>
          </a:p>
          <a:p>
            <a:r>
              <a:rPr lang="en-US" sz="3200" b="1" dirty="0" smtClean="0"/>
              <a:t>-How much time and $ is invested?</a:t>
            </a:r>
          </a:p>
          <a:p>
            <a:pPr algn="ctr"/>
            <a:endParaRPr lang="en-US" sz="36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772400" y="5486400"/>
            <a:ext cx="1247775" cy="1247775"/>
          </a:xfrm>
          <a:prstGeom prst="rect">
            <a:avLst/>
          </a:prstGeom>
          <a:noFill/>
        </p:spPr>
      </p:pic>
      <p:sp>
        <p:nvSpPr>
          <p:cNvPr id="5" name="Rectangle 4"/>
          <p:cNvSpPr/>
          <p:nvPr/>
        </p:nvSpPr>
        <p:spPr>
          <a:xfrm>
            <a:off x="457200" y="1524000"/>
            <a:ext cx="7848600" cy="4401205"/>
          </a:xfrm>
          <a:prstGeom prst="rect">
            <a:avLst/>
          </a:prstGeom>
        </p:spPr>
        <p:txBody>
          <a:bodyPr wrap="square">
            <a:spAutoFit/>
          </a:bodyPr>
          <a:lstStyle/>
          <a:p>
            <a:pPr algn="ctr"/>
            <a:r>
              <a:rPr lang="en-US" sz="4000" b="1" dirty="0" smtClean="0"/>
              <a:t>How does this fit in with your Continuous Improvement Process?</a:t>
            </a:r>
          </a:p>
          <a:p>
            <a:pPr algn="ctr"/>
            <a:endParaRPr lang="en-US" sz="4000" b="1" dirty="0" smtClean="0"/>
          </a:p>
          <a:p>
            <a:pPr algn="ctr"/>
            <a:endParaRPr lang="en-US" sz="4000" b="1" dirty="0" smtClean="0"/>
          </a:p>
          <a:p>
            <a:pPr algn="ctr"/>
            <a:r>
              <a:rPr lang="en-US" sz="4000" b="1" dirty="0" smtClean="0"/>
              <a:t>What place does it have in the budgeting process? </a:t>
            </a:r>
            <a:endParaRPr lang="en-US" sz="4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Impact on Daily Operations</a:t>
            </a:r>
            <a:endParaRPr lang="en-US" b="1" dirty="0"/>
          </a:p>
        </p:txBody>
      </p:sp>
      <p:sp>
        <p:nvSpPr>
          <p:cNvPr id="3" name="Content Placeholder 2"/>
          <p:cNvSpPr>
            <a:spLocks noGrp="1"/>
          </p:cNvSpPr>
          <p:nvPr>
            <p:ph sz="quarter" idx="1"/>
          </p:nvPr>
        </p:nvSpPr>
        <p:spPr/>
        <p:txBody>
          <a:bodyPr>
            <a:normAutofit/>
          </a:bodyPr>
          <a:lstStyle/>
          <a:p>
            <a:r>
              <a:rPr lang="en-US" sz="6000" dirty="0" smtClean="0"/>
              <a:t> Communications</a:t>
            </a:r>
          </a:p>
          <a:p>
            <a:r>
              <a:rPr lang="en-US" sz="6000" dirty="0" smtClean="0"/>
              <a:t> Culture</a:t>
            </a:r>
          </a:p>
          <a:p>
            <a:r>
              <a:rPr lang="en-US" sz="6000" dirty="0" smtClean="0"/>
              <a:t> Collaboration</a:t>
            </a:r>
            <a:endParaRPr lang="en-US" sz="6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Monitoring</a:t>
            </a:r>
            <a:endParaRPr lang="en-US" dirty="0"/>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772400" y="5486400"/>
            <a:ext cx="1226344" cy="1226344"/>
          </a:xfrm>
          <a:prstGeom prst="rect">
            <a:avLst/>
          </a:prstGeom>
          <a:noFill/>
        </p:spPr>
      </p:pic>
      <p:sp>
        <p:nvSpPr>
          <p:cNvPr id="5" name="TextBox 4"/>
          <p:cNvSpPr txBox="1"/>
          <p:nvPr/>
        </p:nvSpPr>
        <p:spPr>
          <a:xfrm>
            <a:off x="304800" y="1600200"/>
            <a:ext cx="8534400" cy="4431983"/>
          </a:xfrm>
          <a:prstGeom prst="rect">
            <a:avLst/>
          </a:prstGeom>
          <a:noFill/>
        </p:spPr>
        <p:txBody>
          <a:bodyPr wrap="square" rtlCol="0">
            <a:spAutoFit/>
          </a:bodyPr>
          <a:lstStyle/>
          <a:p>
            <a:r>
              <a:rPr lang="en-US" sz="4000" b="1" dirty="0" smtClean="0"/>
              <a:t>Monitoring Guide for Desk Audit</a:t>
            </a:r>
          </a:p>
          <a:p>
            <a:r>
              <a:rPr lang="en-US" sz="3600" dirty="0" smtClean="0"/>
              <a:t>Section 1 Fiscal-6 items</a:t>
            </a:r>
          </a:p>
          <a:p>
            <a:r>
              <a:rPr lang="en-US" sz="3600" dirty="0" smtClean="0"/>
              <a:t>Section 2-Programmatic-31 items</a:t>
            </a:r>
          </a:p>
          <a:p>
            <a:endParaRPr lang="en-US" sz="3600" dirty="0" smtClean="0"/>
          </a:p>
          <a:p>
            <a:r>
              <a:rPr lang="en-US" sz="4000" b="1" dirty="0" smtClean="0"/>
              <a:t>Site Visit Form</a:t>
            </a:r>
          </a:p>
          <a:p>
            <a:r>
              <a:rPr lang="en-US" sz="3600" dirty="0" smtClean="0"/>
              <a:t>Designed for observation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772400" y="5486400"/>
            <a:ext cx="1219200" cy="1219200"/>
          </a:xfrm>
          <a:prstGeom prst="rect">
            <a:avLst/>
          </a:prstGeom>
          <a:noFill/>
        </p:spPr>
      </p:pic>
      <p:sp>
        <p:nvSpPr>
          <p:cNvPr id="5" name="TextBox 4"/>
          <p:cNvSpPr txBox="1"/>
          <p:nvPr/>
        </p:nvSpPr>
        <p:spPr>
          <a:xfrm>
            <a:off x="838200" y="2057400"/>
            <a:ext cx="7772400" cy="3416320"/>
          </a:xfrm>
          <a:prstGeom prst="rect">
            <a:avLst/>
          </a:prstGeom>
          <a:noFill/>
        </p:spPr>
        <p:txBody>
          <a:bodyPr wrap="square" rtlCol="0">
            <a:spAutoFit/>
          </a:bodyPr>
          <a:lstStyle/>
          <a:p>
            <a:pPr algn="ctr"/>
            <a:r>
              <a:rPr lang="en-US" sz="5400" dirty="0" smtClean="0"/>
              <a:t>Thoughts?</a:t>
            </a:r>
          </a:p>
          <a:p>
            <a:pPr algn="ctr"/>
            <a:endParaRPr lang="en-US" sz="5400" dirty="0" smtClean="0"/>
          </a:p>
          <a:p>
            <a:pPr algn="ctr"/>
            <a:r>
              <a:rPr lang="en-US" sz="5400" dirty="0" smtClean="0"/>
              <a:t> </a:t>
            </a:r>
          </a:p>
          <a:p>
            <a:pPr algn="ctr"/>
            <a:r>
              <a:rPr lang="en-US" sz="5400" dirty="0" smtClean="0"/>
              <a:t>Questions?</a:t>
            </a:r>
            <a:endParaRPr lang="en-US" sz="5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Development Research</a:t>
            </a:r>
            <a:endParaRPr lang="en-US" dirty="0"/>
          </a:p>
        </p:txBody>
      </p:sp>
      <p:sp>
        <p:nvSpPr>
          <p:cNvPr id="3" name="Content Placeholder 2"/>
          <p:cNvSpPr>
            <a:spLocks noGrp="1"/>
          </p:cNvSpPr>
          <p:nvPr>
            <p:ph sz="quarter" idx="1"/>
          </p:nvPr>
        </p:nvSpPr>
        <p:spPr>
          <a:xfrm>
            <a:off x="301752" y="1527048"/>
            <a:ext cx="8503920" cy="4645152"/>
          </a:xfrm>
        </p:spPr>
        <p:txBody>
          <a:bodyPr>
            <a:normAutofit fontScale="92500"/>
          </a:bodyPr>
          <a:lstStyle/>
          <a:p>
            <a:r>
              <a:rPr lang="en-US" dirty="0" smtClean="0"/>
              <a:t>Afterschool Alliance</a:t>
            </a:r>
          </a:p>
          <a:p>
            <a:r>
              <a:rPr lang="en-US" dirty="0" smtClean="0"/>
              <a:t>National Afterschool Association publications</a:t>
            </a:r>
          </a:p>
          <a:p>
            <a:r>
              <a:rPr lang="en-US" dirty="0" smtClean="0"/>
              <a:t>National 4-H</a:t>
            </a:r>
          </a:p>
          <a:p>
            <a:r>
              <a:rPr lang="en-US" dirty="0" smtClean="0"/>
              <a:t>The Forum for Youth Investment</a:t>
            </a:r>
          </a:p>
          <a:p>
            <a:r>
              <a:rPr lang="en-US" dirty="0" smtClean="0"/>
              <a:t>Harvard Graduate School of Education Project Zero</a:t>
            </a:r>
          </a:p>
          <a:p>
            <a:pPr>
              <a:buNone/>
            </a:pPr>
            <a:r>
              <a:rPr lang="en-US" dirty="0" smtClean="0"/>
              <a:t>And many, many more…..</a:t>
            </a:r>
          </a:p>
          <a:p>
            <a:pPr>
              <a:buNone/>
            </a:pPr>
            <a:endParaRPr lang="en-US" dirty="0" smtClean="0"/>
          </a:p>
          <a:p>
            <a:pPr algn="ctr">
              <a:buNone/>
            </a:pPr>
            <a:r>
              <a:rPr lang="en-US" sz="3600" b="1" dirty="0" smtClean="0"/>
              <a:t>How do I know if a strategy or whole curriculum is research-based?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sz="4800" dirty="0" smtClean="0"/>
              <a:t>Content</a:t>
            </a:r>
            <a:endParaRPr lang="en-US" sz="4800" dirty="0"/>
          </a:p>
        </p:txBody>
      </p:sp>
      <p:sp>
        <p:nvSpPr>
          <p:cNvPr id="7" name="Text Placeholder 6"/>
          <p:cNvSpPr>
            <a:spLocks noGrp="1"/>
          </p:cNvSpPr>
          <p:nvPr>
            <p:ph type="body" sz="half" idx="3"/>
          </p:nvPr>
        </p:nvSpPr>
        <p:spPr/>
        <p:txBody>
          <a:bodyPr/>
          <a:lstStyle/>
          <a:p>
            <a:r>
              <a:rPr lang="en-US" sz="4400" dirty="0" smtClean="0"/>
              <a:t>Method</a:t>
            </a:r>
            <a:endParaRPr lang="en-US" sz="4400" dirty="0"/>
          </a:p>
        </p:txBody>
      </p:sp>
      <p:sp>
        <p:nvSpPr>
          <p:cNvPr id="6" name="Content Placeholder 5"/>
          <p:cNvSpPr>
            <a:spLocks noGrp="1"/>
          </p:cNvSpPr>
          <p:nvPr>
            <p:ph sz="quarter" idx="2"/>
          </p:nvPr>
        </p:nvSpPr>
        <p:spPr/>
        <p:txBody>
          <a:bodyPr>
            <a:normAutofit/>
          </a:bodyPr>
          <a:lstStyle/>
          <a:p>
            <a:r>
              <a:rPr lang="en-US" sz="4400" dirty="0" smtClean="0"/>
              <a:t>Relevant</a:t>
            </a:r>
          </a:p>
          <a:p>
            <a:r>
              <a:rPr lang="en-US" sz="4400" dirty="0" smtClean="0"/>
              <a:t>Appropriate</a:t>
            </a:r>
          </a:p>
          <a:p>
            <a:r>
              <a:rPr lang="en-US" sz="4400" dirty="0" smtClean="0"/>
              <a:t>Aligned</a:t>
            </a:r>
            <a:endParaRPr lang="en-US" sz="4400" dirty="0"/>
          </a:p>
        </p:txBody>
      </p:sp>
      <p:sp>
        <p:nvSpPr>
          <p:cNvPr id="8" name="Content Placeholder 7"/>
          <p:cNvSpPr>
            <a:spLocks noGrp="1"/>
          </p:cNvSpPr>
          <p:nvPr>
            <p:ph sz="quarter" idx="4"/>
          </p:nvPr>
        </p:nvSpPr>
        <p:spPr/>
        <p:txBody>
          <a:bodyPr>
            <a:normAutofit lnSpcReduction="10000"/>
          </a:bodyPr>
          <a:lstStyle/>
          <a:p>
            <a:r>
              <a:rPr lang="en-US" sz="3600" dirty="0" smtClean="0"/>
              <a:t>Clear procedures for staff</a:t>
            </a:r>
          </a:p>
          <a:p>
            <a:r>
              <a:rPr lang="en-US" sz="3600" dirty="0" smtClean="0"/>
              <a:t>Student progress can be measured</a:t>
            </a:r>
          </a:p>
          <a:p>
            <a:r>
              <a:rPr lang="en-US" sz="3600" dirty="0" smtClean="0"/>
              <a:t>Multiple modes of engagement for students</a:t>
            </a:r>
          </a:p>
          <a:p>
            <a:endParaRPr lang="en-US" sz="3600" dirty="0" smtClean="0"/>
          </a:p>
          <a:p>
            <a:endParaRPr lang="en-US" sz="3600" dirty="0" smtClean="0"/>
          </a:p>
          <a:p>
            <a:endParaRPr lang="en-US" dirty="0"/>
          </a:p>
        </p:txBody>
      </p:sp>
      <p:sp>
        <p:nvSpPr>
          <p:cNvPr id="4" name="Title 3"/>
          <p:cNvSpPr>
            <a:spLocks noGrp="1"/>
          </p:cNvSpPr>
          <p:nvPr>
            <p:ph type="title"/>
          </p:nvPr>
        </p:nvSpPr>
        <p:spPr>
          <a:xfrm>
            <a:off x="301752" y="0"/>
            <a:ext cx="8534400" cy="1143000"/>
          </a:xfrm>
        </p:spPr>
        <p:txBody>
          <a:bodyPr>
            <a:normAutofit/>
          </a:bodyPr>
          <a:lstStyle/>
          <a:p>
            <a:r>
              <a:rPr lang="en-US" dirty="0" smtClean="0"/>
              <a:t>Finding Ideas and Resources that Work for </a:t>
            </a:r>
            <a:r>
              <a:rPr lang="en-US" b="1" u="sng" dirty="0" smtClean="0"/>
              <a:t>Your Program</a:t>
            </a:r>
            <a:endParaRPr lang="en-US" b="1"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85000" lnSpcReduction="20000"/>
          </a:bodyPr>
          <a:lstStyle/>
          <a:p>
            <a:r>
              <a:rPr lang="en-US" dirty="0" smtClean="0"/>
              <a:t>Youth development is the process by which all young people seek ways to meet their basic physical and social needs and to build competencies (knowledge and skills) necessary to succeed in adolescence and adulthood.</a:t>
            </a:r>
          </a:p>
          <a:p>
            <a:r>
              <a:rPr lang="en-US" dirty="0" smtClean="0"/>
              <a:t>Youth development also is an approach to working with young people that intentionally helps them meet developmental needs, builds their capacity and provides relationships and connections needed for their success.</a:t>
            </a:r>
          </a:p>
          <a:p>
            <a:r>
              <a:rPr lang="en-US" dirty="0" smtClean="0"/>
              <a:t>The youth development approach not only includes youth building their skills to prepare themselves for adulthood, but also youth working to transform their community to address the social, physical, educational and cultural challenges that impede youth growing up successfully. This includes youth serving roles as leaders, civic advocates and community </a:t>
            </a:r>
            <a:r>
              <a:rPr lang="en-US" dirty="0" err="1" smtClean="0"/>
              <a:t>mobilizers</a:t>
            </a:r>
            <a:r>
              <a:rPr lang="en-US" dirty="0" smtClean="0"/>
              <a:t>. 				-Sierra Health Foundation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The Big Picture</a:t>
            </a:r>
            <a:endParaRPr lang="en-US" sz="6000" dirty="0"/>
          </a:p>
        </p:txBody>
      </p:sp>
      <p:sp>
        <p:nvSpPr>
          <p:cNvPr id="3" name="Content Placeholder 2"/>
          <p:cNvSpPr>
            <a:spLocks noGrp="1"/>
          </p:cNvSpPr>
          <p:nvPr>
            <p:ph sz="quarter" idx="1"/>
          </p:nvPr>
        </p:nvSpPr>
        <p:spPr/>
        <p:txBody>
          <a:bodyPr>
            <a:normAutofit/>
          </a:bodyPr>
          <a:lstStyle/>
          <a:p>
            <a:r>
              <a:rPr lang="en-US" sz="4000" dirty="0" smtClean="0"/>
              <a:t>Fiscal Management</a:t>
            </a:r>
          </a:p>
          <a:p>
            <a:r>
              <a:rPr lang="en-US" sz="4000" dirty="0" smtClean="0"/>
              <a:t>Budget Strategies</a:t>
            </a:r>
          </a:p>
          <a:p>
            <a:r>
              <a:rPr lang="en-US" sz="4000" dirty="0" smtClean="0"/>
              <a:t>Program Processes</a:t>
            </a:r>
            <a:endParaRPr lang="en-US" sz="4000" dirty="0"/>
          </a:p>
        </p:txBody>
      </p:sp>
      <p:pic>
        <p:nvPicPr>
          <p:cNvPr id="1026" name="Picture 2" descr="WYCCLCACLR"/>
          <p:cNvPicPr>
            <a:picLocks noChangeAspect="1" noChangeArrowheads="1"/>
          </p:cNvPicPr>
          <p:nvPr/>
        </p:nvPicPr>
        <p:blipFill>
          <a:blip r:embed="rId2" cstate="print"/>
          <a:srcRect/>
          <a:stretch>
            <a:fillRect/>
          </a:stretch>
        </p:blipFill>
        <p:spPr bwMode="auto">
          <a:xfrm>
            <a:off x="7696200" y="5410200"/>
            <a:ext cx="1295400" cy="1295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Connections Activity</a:t>
            </a:r>
            <a:endParaRPr lang="en-US" sz="4800" dirty="0"/>
          </a:p>
        </p:txBody>
      </p:sp>
      <p:sp>
        <p:nvSpPr>
          <p:cNvPr id="3" name="Content Placeholder 2"/>
          <p:cNvSpPr>
            <a:spLocks noGrp="1"/>
          </p:cNvSpPr>
          <p:nvPr>
            <p:ph sz="quarter" idx="1"/>
          </p:nvPr>
        </p:nvSpPr>
        <p:spPr/>
        <p:txBody>
          <a:bodyPr>
            <a:normAutofit lnSpcReduction="10000"/>
          </a:bodyPr>
          <a:lstStyle/>
          <a:p>
            <a:pPr>
              <a:buNone/>
            </a:pPr>
            <a:r>
              <a:rPr lang="en-US" i="1" dirty="0" smtClean="0"/>
              <a:t>   The purpose of this activity is to articulate a part of program,  read what others are doing, and help draw connections between the youth activities and more formal learning (academics) measured with standards proficiency.</a:t>
            </a:r>
          </a:p>
          <a:p>
            <a:pPr>
              <a:buFont typeface="Wingdings" pitchFamily="2" charset="2"/>
              <a:buChar char="Ø"/>
            </a:pPr>
            <a:endParaRPr lang="en-US" i="1" dirty="0" smtClean="0"/>
          </a:p>
          <a:p>
            <a:pPr>
              <a:buFont typeface="Wingdings" pitchFamily="2" charset="2"/>
              <a:buChar char="v"/>
            </a:pPr>
            <a:r>
              <a:rPr lang="en-US" sz="3200" dirty="0" smtClean="0"/>
              <a:t>Use the template at your table to describe in detail two youth development activities that you currently have in your program or want to development for next school year.</a:t>
            </a:r>
          </a:p>
          <a:p>
            <a:pPr>
              <a:buFont typeface="Wingdings" pitchFamily="2" charset="2"/>
              <a:buChar char="Ø"/>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buNone/>
            </a:pPr>
            <a:endParaRPr lang="en-US" dirty="0" smtClean="0">
              <a:solidFill>
                <a:srgbClr val="000000"/>
              </a:solidFill>
            </a:endParaRPr>
          </a:p>
          <a:p>
            <a:pPr algn="ctr">
              <a:buNone/>
            </a:pPr>
            <a:r>
              <a:rPr lang="en-US" sz="6000" dirty="0" smtClean="0">
                <a:solidFill>
                  <a:srgbClr val="000000"/>
                </a:solidFill>
              </a:rPr>
              <a:t>Sharing</a:t>
            </a:r>
          </a:p>
          <a:p>
            <a:pPr algn="ctr">
              <a:buNone/>
            </a:pPr>
            <a:endParaRPr lang="en-US" sz="6000" dirty="0" smtClean="0">
              <a:solidFill>
                <a:srgbClr val="000000"/>
              </a:solidFill>
            </a:endParaRPr>
          </a:p>
          <a:p>
            <a:pPr algn="ctr">
              <a:buNone/>
            </a:pPr>
            <a:r>
              <a:rPr lang="en-US" sz="6000" dirty="0" smtClean="0">
                <a:solidFill>
                  <a:srgbClr val="000000"/>
                </a:solidFill>
              </a:rPr>
              <a:t>Feedback</a:t>
            </a:r>
            <a:endParaRPr lang="en-US" sz="6000"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dirty="0" smtClean="0"/>
              <a:t>Wyoming Department of Education</a:t>
            </a:r>
          </a:p>
          <a:p>
            <a:pPr>
              <a:buNone/>
            </a:pPr>
            <a:r>
              <a:rPr lang="en-US" dirty="0" smtClean="0"/>
              <a:t>Karen Bierhaus, 21</a:t>
            </a:r>
            <a:r>
              <a:rPr lang="en-US" baseline="30000" dirty="0" smtClean="0"/>
              <a:t>st</a:t>
            </a:r>
            <a:r>
              <a:rPr lang="en-US" dirty="0" smtClean="0"/>
              <a:t> CCLC Program Consultant</a:t>
            </a:r>
          </a:p>
          <a:p>
            <a:pPr>
              <a:buNone/>
            </a:pPr>
            <a:r>
              <a:rPr lang="en-US" dirty="0" smtClean="0"/>
              <a:t>320 W. Main St</a:t>
            </a:r>
          </a:p>
          <a:p>
            <a:pPr>
              <a:buNone/>
            </a:pPr>
            <a:r>
              <a:rPr lang="en-US" dirty="0" smtClean="0"/>
              <a:t>Riverton, WY 82501</a:t>
            </a:r>
          </a:p>
          <a:p>
            <a:pPr>
              <a:buNone/>
            </a:pPr>
            <a:r>
              <a:rPr lang="en-US" dirty="0" smtClean="0">
                <a:hlinkClick r:id="rId2"/>
              </a:rPr>
              <a:t>karen.bierhaus@wyo.gov</a:t>
            </a:r>
            <a:endParaRPr lang="en-US" dirty="0" smtClean="0"/>
          </a:p>
          <a:p>
            <a:pPr>
              <a:buNone/>
            </a:pPr>
            <a:r>
              <a:rPr lang="en-US" dirty="0" smtClean="0"/>
              <a:t>307.857.9283  or 307-777.5332</a:t>
            </a:r>
            <a:endParaRPr lang="en-US" dirty="0"/>
          </a:p>
        </p:txBody>
      </p:sp>
      <p:pic>
        <p:nvPicPr>
          <p:cNvPr id="4" name="Picture 3" descr="21CCLC logo.jpg"/>
          <p:cNvPicPr>
            <a:picLocks noChangeAspect="1"/>
          </p:cNvPicPr>
          <p:nvPr/>
        </p:nvPicPr>
        <p:blipFill>
          <a:blip r:embed="rId3" cstate="print"/>
          <a:stretch>
            <a:fillRect/>
          </a:stretch>
        </p:blipFill>
        <p:spPr>
          <a:xfrm>
            <a:off x="7467600" y="4809472"/>
            <a:ext cx="1528313" cy="1538781"/>
          </a:xfrm>
          <a:prstGeom prst="rect">
            <a:avLst/>
          </a:prstGeom>
        </p:spPr>
      </p:pic>
      <p:pic>
        <p:nvPicPr>
          <p:cNvPr id="1026" name="Picture 2" descr="grt_seal - color.tif"/>
          <p:cNvPicPr>
            <a:picLocks noChangeAspect="1" noChangeArrowheads="1"/>
          </p:cNvPicPr>
          <p:nvPr/>
        </p:nvPicPr>
        <p:blipFill>
          <a:blip r:embed="rId4" cstate="print"/>
          <a:srcRect/>
          <a:stretch>
            <a:fillRect/>
          </a:stretch>
        </p:blipFill>
        <p:spPr bwMode="auto">
          <a:xfrm>
            <a:off x="152400" y="4800600"/>
            <a:ext cx="1581150" cy="15811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Answers</a:t>
            </a:r>
            <a:endParaRPr lang="en-US" dirty="0"/>
          </a:p>
        </p:txBody>
      </p:sp>
      <p:sp>
        <p:nvSpPr>
          <p:cNvPr id="3" name="Content Placeholder 2"/>
          <p:cNvSpPr>
            <a:spLocks noGrp="1"/>
          </p:cNvSpPr>
          <p:nvPr>
            <p:ph sz="quarter" idx="1"/>
          </p:nvPr>
        </p:nvSpPr>
        <p:spPr/>
        <p:txBody>
          <a:bodyPr/>
          <a:lstStyle/>
          <a:p>
            <a:r>
              <a:rPr lang="en-US" dirty="0" smtClean="0"/>
              <a:t>EDGAR- Education Department General Administrative Regulations</a:t>
            </a:r>
          </a:p>
          <a:p>
            <a:pPr>
              <a:buNone/>
            </a:pPr>
            <a:r>
              <a:rPr lang="en-US" dirty="0" smtClean="0">
                <a:solidFill>
                  <a:srgbClr val="0070C0"/>
                </a:solidFill>
              </a:rPr>
              <a:t>http://www2.ed.gov/policy/fund/reg/edgarReg/edgar.html</a:t>
            </a:r>
          </a:p>
          <a:p>
            <a:r>
              <a:rPr lang="en-US" dirty="0" smtClean="0"/>
              <a:t>OMB Circulars-Super Circular</a:t>
            </a:r>
          </a:p>
          <a:p>
            <a:pPr>
              <a:buNone/>
            </a:pPr>
            <a:r>
              <a:rPr lang="en-US" dirty="0" smtClean="0">
                <a:solidFill>
                  <a:srgbClr val="0070C0"/>
                </a:solidFill>
              </a:rPr>
              <a:t>http://www.whitehouse.gov/omb/circulars_default</a:t>
            </a:r>
          </a:p>
          <a:p>
            <a:r>
              <a:rPr lang="en-US" dirty="0" smtClean="0"/>
              <a:t>Guidance and FAQs</a:t>
            </a:r>
          </a:p>
          <a:p>
            <a:pPr>
              <a:buNone/>
            </a:pPr>
            <a:r>
              <a:rPr lang="en-US" dirty="0" smtClean="0">
                <a:solidFill>
                  <a:srgbClr val="0070C0"/>
                </a:solidFill>
              </a:rPr>
              <a:t>http://www2.ed.gov/programs/21stcclc/legislation.html</a:t>
            </a:r>
            <a:endParaRPr lang="en-US"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Monitoring Areas</a:t>
            </a:r>
            <a:endParaRPr lang="en-US" dirty="0"/>
          </a:p>
        </p:txBody>
      </p:sp>
      <p:sp>
        <p:nvSpPr>
          <p:cNvPr id="3" name="Content Placeholder 2"/>
          <p:cNvSpPr>
            <a:spLocks noGrp="1"/>
          </p:cNvSpPr>
          <p:nvPr>
            <p:ph sz="quarter" idx="1"/>
          </p:nvPr>
        </p:nvSpPr>
        <p:spPr/>
        <p:txBody>
          <a:bodyPr>
            <a:normAutofit/>
          </a:bodyPr>
          <a:lstStyle/>
          <a:p>
            <a:r>
              <a:rPr lang="en-US" sz="4800" dirty="0" smtClean="0"/>
              <a:t>Time and Effort</a:t>
            </a:r>
          </a:p>
          <a:p>
            <a:r>
              <a:rPr lang="en-US" sz="4800" dirty="0" smtClean="0"/>
              <a:t>Allowability</a:t>
            </a:r>
          </a:p>
          <a:p>
            <a:r>
              <a:rPr lang="en-US" sz="4800" dirty="0" smtClean="0"/>
              <a:t>Cash Management</a:t>
            </a:r>
          </a:p>
          <a:p>
            <a:r>
              <a:rPr lang="en-US" sz="4800" dirty="0" smtClean="0"/>
              <a:t>Risk Assessment</a:t>
            </a:r>
            <a:endParaRPr lang="en-US"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Management Tasks</a:t>
            </a:r>
            <a:endParaRPr lang="en-US" dirty="0"/>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696200" y="5410200"/>
            <a:ext cx="1302544" cy="1302544"/>
          </a:xfrm>
          <a:prstGeom prst="rect">
            <a:avLst/>
          </a:prstGeom>
          <a:noFill/>
        </p:spPr>
      </p:pic>
      <p:sp>
        <p:nvSpPr>
          <p:cNvPr id="6" name="TextBox 5"/>
          <p:cNvSpPr txBox="1"/>
          <p:nvPr/>
        </p:nvSpPr>
        <p:spPr>
          <a:xfrm>
            <a:off x="228600" y="1295401"/>
            <a:ext cx="8305800" cy="1200329"/>
          </a:xfrm>
          <a:prstGeom prst="rect">
            <a:avLst/>
          </a:prstGeom>
          <a:noFill/>
        </p:spPr>
        <p:txBody>
          <a:bodyPr wrap="square" rtlCol="0">
            <a:spAutoFit/>
          </a:bodyPr>
          <a:lstStyle/>
          <a:p>
            <a:r>
              <a:rPr lang="en-US" dirty="0" smtClean="0"/>
              <a:t>Dates to Remember</a:t>
            </a:r>
          </a:p>
          <a:p>
            <a:r>
              <a:rPr lang="en-US" dirty="0" smtClean="0"/>
              <a:t>Cohort  5 Closeout (Jan-Dec 2013)      Cohort 6, 7 , and 8 (May-Apr 2014)</a:t>
            </a:r>
          </a:p>
          <a:p>
            <a:endParaRPr lang="en-US" dirty="0" smtClean="0"/>
          </a:p>
          <a:p>
            <a:endParaRPr lang="en-US" dirty="0"/>
          </a:p>
        </p:txBody>
      </p:sp>
      <p:graphicFrame>
        <p:nvGraphicFramePr>
          <p:cNvPr id="8" name="Table 7"/>
          <p:cNvGraphicFramePr>
            <a:graphicFrameLocks noGrp="1"/>
          </p:cNvGraphicFramePr>
          <p:nvPr/>
        </p:nvGraphicFramePr>
        <p:xfrm>
          <a:off x="4114800" y="1904999"/>
          <a:ext cx="3581400" cy="4693920"/>
        </p:xfrm>
        <a:graphic>
          <a:graphicData uri="http://schemas.openxmlformats.org/drawingml/2006/table">
            <a:tbl>
              <a:tblPr firstRow="1" bandRow="1">
                <a:tableStyleId>{00A15C55-8517-42AA-B614-E9B94910E393}</a:tableStyleId>
              </a:tblPr>
              <a:tblGrid>
                <a:gridCol w="1939925"/>
                <a:gridCol w="1641475"/>
              </a:tblGrid>
              <a:tr h="320040">
                <a:tc>
                  <a:txBody>
                    <a:bodyPr/>
                    <a:lstStyle/>
                    <a:p>
                      <a:r>
                        <a:rPr lang="en-US" dirty="0" smtClean="0"/>
                        <a:t>Date</a:t>
                      </a:r>
                      <a:endParaRPr lang="en-US" dirty="0"/>
                    </a:p>
                  </a:txBody>
                  <a:tcPr/>
                </a:tc>
                <a:tc>
                  <a:txBody>
                    <a:bodyPr/>
                    <a:lstStyle/>
                    <a:p>
                      <a:endParaRPr lang="en-US" dirty="0"/>
                    </a:p>
                  </a:txBody>
                  <a:tcPr/>
                </a:tc>
              </a:tr>
              <a:tr h="724395">
                <a:tc>
                  <a:txBody>
                    <a:bodyPr/>
                    <a:lstStyle/>
                    <a:p>
                      <a:r>
                        <a:rPr lang="en-US" sz="1400" dirty="0" smtClean="0"/>
                        <a:t>Complete</a:t>
                      </a:r>
                      <a:r>
                        <a:rPr lang="en-US" sz="1400" baseline="0" dirty="0" smtClean="0"/>
                        <a:t> APR year 2012-13 Activities section on PPICS</a:t>
                      </a:r>
                      <a:endParaRPr lang="en-US" sz="1400" dirty="0"/>
                    </a:p>
                  </a:txBody>
                  <a:tcPr/>
                </a:tc>
                <a:tc>
                  <a:txBody>
                    <a:bodyPr/>
                    <a:lstStyle/>
                    <a:p>
                      <a:r>
                        <a:rPr lang="en-US" sz="1400" dirty="0" smtClean="0"/>
                        <a:t>August 15-Sept</a:t>
                      </a:r>
                      <a:r>
                        <a:rPr lang="en-US" sz="1400" baseline="0" dirty="0" smtClean="0"/>
                        <a:t> 15, 2013</a:t>
                      </a:r>
                      <a:endParaRPr lang="en-US" sz="1400" dirty="0"/>
                    </a:p>
                  </a:txBody>
                  <a:tcPr/>
                </a:tc>
              </a:tr>
              <a:tr h="724395">
                <a:tc>
                  <a:txBody>
                    <a:bodyPr/>
                    <a:lstStyle/>
                    <a:p>
                      <a:r>
                        <a:rPr lang="en-US" sz="1400" dirty="0" smtClean="0">
                          <a:solidFill>
                            <a:schemeClr val="tx1"/>
                          </a:solidFill>
                        </a:rPr>
                        <a:t>Sept 30 PER</a:t>
                      </a:r>
                      <a:r>
                        <a:rPr lang="en-US" sz="1400" baseline="0" dirty="0" smtClean="0">
                          <a:solidFill>
                            <a:schemeClr val="tx1"/>
                          </a:solidFill>
                        </a:rPr>
                        <a:t> (target-40% of funds expended)</a:t>
                      </a:r>
                      <a:endParaRPr lang="en-US" sz="1400" dirty="0">
                        <a:solidFill>
                          <a:schemeClr val="tx1"/>
                        </a:solidFill>
                      </a:endParaRPr>
                    </a:p>
                  </a:txBody>
                  <a:tcPr/>
                </a:tc>
                <a:tc>
                  <a:txBody>
                    <a:bodyPr/>
                    <a:lstStyle/>
                    <a:p>
                      <a:r>
                        <a:rPr lang="en-US" sz="1400" dirty="0" smtClean="0"/>
                        <a:t>October</a:t>
                      </a:r>
                      <a:r>
                        <a:rPr lang="en-US" sz="1400" baseline="0" dirty="0" smtClean="0"/>
                        <a:t> 15</a:t>
                      </a:r>
                      <a:endParaRPr lang="en-US" sz="1400" dirty="0"/>
                    </a:p>
                  </a:txBody>
                  <a:tcPr/>
                </a:tc>
              </a:tr>
              <a:tr h="935677">
                <a:tc>
                  <a:txBody>
                    <a:bodyPr/>
                    <a:lstStyle/>
                    <a:p>
                      <a:r>
                        <a:rPr lang="en-US" sz="1400" dirty="0" smtClean="0">
                          <a:solidFill>
                            <a:srgbClr val="0070C0"/>
                          </a:solidFill>
                        </a:rPr>
                        <a:t>Local</a:t>
                      </a:r>
                      <a:r>
                        <a:rPr lang="en-US" sz="1400" baseline="0" dirty="0" smtClean="0">
                          <a:solidFill>
                            <a:srgbClr val="0070C0"/>
                          </a:solidFill>
                        </a:rPr>
                        <a:t> SY Data processes in place for all site and contractors</a:t>
                      </a:r>
                      <a:endParaRPr lang="en-US" sz="1400" dirty="0">
                        <a:solidFill>
                          <a:srgbClr val="0070C0"/>
                        </a:solidFill>
                      </a:endParaRPr>
                    </a:p>
                  </a:txBody>
                  <a:tcPr/>
                </a:tc>
                <a:tc>
                  <a:txBody>
                    <a:bodyPr/>
                    <a:lstStyle/>
                    <a:p>
                      <a:r>
                        <a:rPr lang="en-US" sz="1400" dirty="0" smtClean="0"/>
                        <a:t>September 17</a:t>
                      </a:r>
                      <a:endParaRPr lang="en-US" sz="1400" dirty="0"/>
                    </a:p>
                  </a:txBody>
                  <a:tcPr/>
                </a:tc>
              </a:tr>
              <a:tr h="814944">
                <a:tc>
                  <a:txBody>
                    <a:bodyPr/>
                    <a:lstStyle/>
                    <a:p>
                      <a:r>
                        <a:rPr lang="en-US" sz="1200" dirty="0" smtClean="0"/>
                        <a:t>Regular</a:t>
                      </a:r>
                      <a:r>
                        <a:rPr lang="en-US" sz="1200" baseline="0" dirty="0" smtClean="0"/>
                        <a:t> Cash Requests, On-time quarterly PERs, Budget/Program </a:t>
                      </a:r>
                      <a:r>
                        <a:rPr lang="en-US" sz="1200" baseline="0" dirty="0" err="1" smtClean="0"/>
                        <a:t>Mods</a:t>
                      </a:r>
                      <a:r>
                        <a:rPr lang="en-US" sz="1200" baseline="0" dirty="0" smtClean="0"/>
                        <a:t> before making changes</a:t>
                      </a:r>
                      <a:endParaRPr lang="en-US" sz="1200" dirty="0"/>
                    </a:p>
                  </a:txBody>
                  <a:tcPr/>
                </a:tc>
                <a:tc>
                  <a:txBody>
                    <a:bodyPr/>
                    <a:lstStyle/>
                    <a:p>
                      <a:r>
                        <a:rPr lang="en-US" sz="1400" dirty="0" smtClean="0"/>
                        <a:t>Throughout Grant Award Period</a:t>
                      </a:r>
                      <a:endParaRPr lang="en-US" sz="1400" dirty="0"/>
                    </a:p>
                  </a:txBody>
                  <a:tcPr/>
                </a:tc>
              </a:tr>
              <a:tr h="452747">
                <a:tc>
                  <a:txBody>
                    <a:bodyPr/>
                    <a:lstStyle/>
                    <a:p>
                      <a:r>
                        <a:rPr lang="en-US" sz="1200" dirty="0" smtClean="0"/>
                        <a:t>Site</a:t>
                      </a:r>
                      <a:r>
                        <a:rPr lang="en-US" sz="1200" baseline="0" dirty="0" smtClean="0"/>
                        <a:t> Visits and Evaluation Activities</a:t>
                      </a:r>
                      <a:endParaRPr lang="en-US" sz="1200" dirty="0"/>
                    </a:p>
                  </a:txBody>
                  <a:tcPr/>
                </a:tc>
                <a:tc>
                  <a:txBody>
                    <a:bodyPr/>
                    <a:lstStyle/>
                    <a:p>
                      <a:r>
                        <a:rPr lang="en-US" sz="1400" dirty="0" smtClean="0"/>
                        <a:t>Sept.-May 2014</a:t>
                      </a:r>
                      <a:endParaRPr lang="en-US" sz="1400" dirty="0"/>
                    </a:p>
                  </a:txBody>
                  <a:tcPr/>
                </a:tc>
              </a:tr>
              <a:tr h="633845">
                <a:tc>
                  <a:txBody>
                    <a:bodyPr/>
                    <a:lstStyle/>
                    <a:p>
                      <a:r>
                        <a:rPr lang="en-US" sz="1200" dirty="0" smtClean="0"/>
                        <a:t>Spring Data Collection (Fusion/PPICS</a:t>
                      </a:r>
                      <a:r>
                        <a:rPr lang="en-US" sz="1200" baseline="0" dirty="0" smtClean="0"/>
                        <a:t> hybrid the same as this year)</a:t>
                      </a:r>
                      <a:endParaRPr lang="en-US" sz="1200" dirty="0"/>
                    </a:p>
                  </a:txBody>
                  <a:tcPr/>
                </a:tc>
                <a:tc>
                  <a:txBody>
                    <a:bodyPr/>
                    <a:lstStyle/>
                    <a:p>
                      <a:r>
                        <a:rPr lang="en-US" sz="1400" dirty="0" smtClean="0"/>
                        <a:t>March-May 2013</a:t>
                      </a:r>
                      <a:endParaRPr lang="en-US" sz="1400" dirty="0"/>
                    </a:p>
                  </a:txBody>
                  <a:tcPr/>
                </a:tc>
              </a:tr>
            </a:tbl>
          </a:graphicData>
        </a:graphic>
      </p:graphicFrame>
      <p:graphicFrame>
        <p:nvGraphicFramePr>
          <p:cNvPr id="9" name="Table 8"/>
          <p:cNvGraphicFramePr>
            <a:graphicFrameLocks noGrp="1"/>
          </p:cNvGraphicFramePr>
          <p:nvPr/>
        </p:nvGraphicFramePr>
        <p:xfrm>
          <a:off x="304800" y="1905000"/>
          <a:ext cx="3581400" cy="4632960"/>
        </p:xfrm>
        <a:graphic>
          <a:graphicData uri="http://schemas.openxmlformats.org/drawingml/2006/table">
            <a:tbl>
              <a:tblPr firstRow="1" bandRow="1">
                <a:tableStyleId>{00A15C55-8517-42AA-B614-E9B94910E393}</a:tableStyleId>
              </a:tblPr>
              <a:tblGrid>
                <a:gridCol w="2197677"/>
                <a:gridCol w="1383723"/>
              </a:tblGrid>
              <a:tr h="359744">
                <a:tc>
                  <a:txBody>
                    <a:bodyPr/>
                    <a:lstStyle/>
                    <a:p>
                      <a:r>
                        <a:rPr lang="en-US" dirty="0" smtClean="0"/>
                        <a:t>Date</a:t>
                      </a:r>
                      <a:endParaRPr lang="en-US" dirty="0"/>
                    </a:p>
                  </a:txBody>
                  <a:tcPr/>
                </a:tc>
                <a:tc>
                  <a:txBody>
                    <a:bodyPr/>
                    <a:lstStyle/>
                    <a:p>
                      <a:endParaRPr lang="en-US" dirty="0"/>
                    </a:p>
                  </a:txBody>
                  <a:tcPr/>
                </a:tc>
              </a:tr>
              <a:tr h="719488">
                <a:tc>
                  <a:txBody>
                    <a:bodyPr/>
                    <a:lstStyle/>
                    <a:p>
                      <a:r>
                        <a:rPr lang="en-US" sz="1400" dirty="0" smtClean="0"/>
                        <a:t>Complete</a:t>
                      </a:r>
                      <a:r>
                        <a:rPr lang="en-US" sz="1400" baseline="0" dirty="0" smtClean="0"/>
                        <a:t> APR year 2012-13 Activities section on PPICS</a:t>
                      </a:r>
                      <a:endParaRPr lang="en-US" sz="1400" dirty="0"/>
                    </a:p>
                  </a:txBody>
                  <a:tcPr/>
                </a:tc>
                <a:tc>
                  <a:txBody>
                    <a:bodyPr/>
                    <a:lstStyle/>
                    <a:p>
                      <a:r>
                        <a:rPr lang="en-US" sz="1400" dirty="0" smtClean="0"/>
                        <a:t>August 15-Sept 15, 2013</a:t>
                      </a:r>
                      <a:endParaRPr lang="en-US" sz="1400" dirty="0"/>
                    </a:p>
                  </a:txBody>
                  <a:tcPr/>
                </a:tc>
              </a:tr>
              <a:tr h="989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smtClean="0">
                          <a:solidFill>
                            <a:schemeClr val="dk1"/>
                          </a:solidFill>
                          <a:latin typeface="+mn-lt"/>
                          <a:ea typeface="+mn-ea"/>
                          <a:cs typeface="+mn-cs"/>
                        </a:rPr>
                        <a:t>September 30 PER due with itemized expenditure (75% funds</a:t>
                      </a:r>
                      <a:r>
                        <a:rPr kumimoji="0" lang="en-US" sz="1200" kern="1200" baseline="0" dirty="0" smtClean="0">
                          <a:solidFill>
                            <a:schemeClr val="dk1"/>
                          </a:solidFill>
                          <a:latin typeface="+mn-lt"/>
                          <a:ea typeface="+mn-ea"/>
                          <a:cs typeface="+mn-cs"/>
                        </a:rPr>
                        <a:t> expended, </a:t>
                      </a:r>
                      <a:r>
                        <a:rPr kumimoji="0" lang="en-US" sz="1200" b="1" kern="1200" baseline="0" dirty="0" smtClean="0">
                          <a:solidFill>
                            <a:schemeClr val="dk1"/>
                          </a:solidFill>
                          <a:latin typeface="+mn-lt"/>
                          <a:ea typeface="+mn-ea"/>
                          <a:cs typeface="+mn-cs"/>
                        </a:rPr>
                        <a:t>carryover must be requested at this time</a:t>
                      </a:r>
                      <a:r>
                        <a:rPr kumimoji="0" lang="en-US" sz="1200" kern="1200" baseline="0" dirty="0" smtClean="0">
                          <a:solidFill>
                            <a:schemeClr val="dk1"/>
                          </a:solidFill>
                          <a:latin typeface="+mn-lt"/>
                          <a:ea typeface="+mn-ea"/>
                          <a:cs typeface="+mn-cs"/>
                        </a:rPr>
                        <a:t>)</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October 15</a:t>
                      </a:r>
                    </a:p>
                  </a:txBody>
                  <a:tcPr/>
                </a:tc>
              </a:tr>
              <a:tr h="449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Site Visits/ Evaluation activities</a:t>
                      </a:r>
                    </a:p>
                  </a:txBody>
                  <a:tcPr/>
                </a:tc>
                <a:tc>
                  <a:txBody>
                    <a:bodyPr/>
                    <a:lstStyle/>
                    <a:p>
                      <a:r>
                        <a:rPr lang="en-US" sz="1400" dirty="0" smtClean="0"/>
                        <a:t>Sept.-Nov.</a:t>
                      </a:r>
                      <a:endParaRPr lang="en-US" sz="1400" dirty="0"/>
                    </a:p>
                  </a:txBody>
                  <a:tcPr/>
                </a:tc>
              </a:tr>
              <a:tr h="809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70C0"/>
                          </a:solidFill>
                        </a:rPr>
                        <a:t>PPICS Questionnaire(s) and APR </a:t>
                      </a:r>
                      <a:r>
                        <a:rPr lang="en-US" sz="1200" dirty="0" err="1" smtClean="0">
                          <a:solidFill>
                            <a:srgbClr val="0070C0"/>
                          </a:solidFill>
                        </a:rPr>
                        <a:t>WISERid</a:t>
                      </a:r>
                      <a:r>
                        <a:rPr lang="en-US" sz="1200" dirty="0" smtClean="0">
                          <a:solidFill>
                            <a:srgbClr val="0070C0"/>
                          </a:solidFill>
                        </a:rPr>
                        <a:t> Template Due (Summer</a:t>
                      </a:r>
                      <a:r>
                        <a:rPr lang="en-US" sz="1200" baseline="0" dirty="0" smtClean="0">
                          <a:solidFill>
                            <a:srgbClr val="0070C0"/>
                          </a:solidFill>
                        </a:rPr>
                        <a:t> and school year 2013-14)</a:t>
                      </a:r>
                      <a:endParaRPr lang="en-US" sz="1200" dirty="0" smtClean="0">
                        <a:solidFill>
                          <a:srgbClr val="0070C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December 15</a:t>
                      </a:r>
                    </a:p>
                    <a:p>
                      <a:endParaRPr lang="en-US" sz="1400" dirty="0"/>
                    </a:p>
                  </a:txBody>
                  <a:tcPr/>
                </a:tc>
              </a:tr>
              <a:tr h="7194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All expenses paid, accounts</a:t>
                      </a:r>
                      <a:r>
                        <a:rPr lang="en-US" sz="1200" baseline="0" dirty="0" smtClean="0"/>
                        <a:t> closed, </a:t>
                      </a:r>
                      <a:r>
                        <a:rPr lang="en-US" sz="1200" dirty="0" smtClean="0"/>
                        <a:t>Closeout</a:t>
                      </a:r>
                      <a:r>
                        <a:rPr lang="en-US" sz="1200" baseline="0" dirty="0" smtClean="0"/>
                        <a:t> Checklist  and Documents due</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December 31-Feb 15, 2014</a:t>
                      </a:r>
                    </a:p>
                    <a:p>
                      <a:endParaRPr lang="en-US" sz="1400" dirty="0"/>
                    </a:p>
                  </a:txBody>
                  <a:tcPr/>
                </a:tc>
              </a:tr>
              <a:tr h="509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Final PER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February 15,</a:t>
                      </a:r>
                      <a:r>
                        <a:rPr lang="en-US" sz="1400" baseline="0" dirty="0" smtClean="0"/>
                        <a:t> </a:t>
                      </a:r>
                      <a:r>
                        <a:rPr lang="en-US" sz="1400" dirty="0" smtClean="0"/>
                        <a:t>2014</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Strategies</a:t>
            </a:r>
            <a:endParaRPr lang="en-US" dirty="0"/>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696200" y="5410200"/>
            <a:ext cx="1302544" cy="1302544"/>
          </a:xfrm>
          <a:prstGeom prst="rect">
            <a:avLst/>
          </a:prstGeom>
          <a:noFill/>
        </p:spPr>
      </p:pic>
      <p:sp>
        <p:nvSpPr>
          <p:cNvPr id="6" name="Rectangle 5"/>
          <p:cNvSpPr/>
          <p:nvPr/>
        </p:nvSpPr>
        <p:spPr>
          <a:xfrm>
            <a:off x="228600" y="1371600"/>
            <a:ext cx="8534400" cy="7355860"/>
          </a:xfrm>
          <a:prstGeom prst="rect">
            <a:avLst/>
          </a:prstGeom>
        </p:spPr>
        <p:txBody>
          <a:bodyPr wrap="square">
            <a:spAutoFit/>
          </a:bodyPr>
          <a:lstStyle/>
          <a:p>
            <a:pPr algn="ctr"/>
            <a:r>
              <a:rPr lang="en-US" sz="2000" b="1" dirty="0" smtClean="0"/>
              <a:t>Purpose and Goals</a:t>
            </a:r>
            <a:endParaRPr lang="en-US" sz="2000" dirty="0"/>
          </a:p>
          <a:p>
            <a:pPr algn="ctr"/>
            <a:r>
              <a:rPr lang="en-US" sz="2000" b="1" dirty="0"/>
              <a:t>To establish community learning centers that help students in high-poverty, low-performing schools meet academic achievement standards; to offer a broad array of additional services designed to complement the regular academic program; and to offer families of students opportunities for educational development. </a:t>
            </a:r>
            <a:endParaRPr lang="en-US" sz="2000" b="1" dirty="0" smtClean="0"/>
          </a:p>
          <a:p>
            <a:pPr algn="ctr"/>
            <a:endParaRPr lang="en-US" sz="2000" dirty="0"/>
          </a:p>
          <a:p>
            <a:pPr>
              <a:buFont typeface="Wingdings" pitchFamily="2" charset="2"/>
              <a:buChar char="Ø"/>
            </a:pPr>
            <a:r>
              <a:rPr lang="en-US" sz="2800" dirty="0" smtClean="0"/>
              <a:t>Align your Measurable Objective to Strategies and Strategies/Action to your Budget.</a:t>
            </a:r>
          </a:p>
          <a:p>
            <a:pPr>
              <a:buFont typeface="Wingdings" pitchFamily="2" charset="2"/>
              <a:buChar char="Ø"/>
            </a:pPr>
            <a:r>
              <a:rPr lang="en-US" sz="2800" dirty="0" smtClean="0"/>
              <a:t>Quarterly checks documented-Time and Effort, Site budgets, local accounting reflected in GMS draws</a:t>
            </a:r>
          </a:p>
          <a:p>
            <a:pPr>
              <a:buFont typeface="Wingdings" pitchFamily="2" charset="2"/>
              <a:buChar char="Ø"/>
            </a:pPr>
            <a:r>
              <a:rPr lang="en-US" sz="2800" dirty="0" smtClean="0"/>
              <a:t>Monthly Costs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with Multiple Funding Streams</a:t>
            </a:r>
            <a:endParaRPr lang="en-US" dirty="0"/>
          </a:p>
        </p:txBody>
      </p:sp>
      <p:sp>
        <p:nvSpPr>
          <p:cNvPr id="3" name="Content Placeholder 2"/>
          <p:cNvSpPr>
            <a:spLocks noGrp="1"/>
          </p:cNvSpPr>
          <p:nvPr>
            <p:ph sz="quarter" idx="1"/>
          </p:nvPr>
        </p:nvSpPr>
        <p:spPr/>
        <p:txBody>
          <a:bodyPr/>
          <a:lstStyle/>
          <a:p>
            <a:r>
              <a:rPr lang="en-US" dirty="0" smtClean="0"/>
              <a:t>21CCLC Encourages Collaboration</a:t>
            </a:r>
          </a:p>
          <a:p>
            <a:r>
              <a:rPr lang="en-US" dirty="0" smtClean="0"/>
              <a:t>Title I, Wyoming Bridges, local tutoring funds, other grants, community partnerships</a:t>
            </a:r>
          </a:p>
          <a:p>
            <a:r>
              <a:rPr lang="en-US" dirty="0" smtClean="0"/>
              <a:t>Clear separation for reporting and fiscal management </a:t>
            </a:r>
          </a:p>
          <a:p>
            <a:r>
              <a:rPr lang="en-US" dirty="0" smtClean="0"/>
              <a:t>21CCLC and Bridges-Exemplary ELT (Expanded Learning Time)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CBOs with Multiple Funders</a:t>
            </a:r>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696200" y="5410200"/>
            <a:ext cx="1323974" cy="1323974"/>
          </a:xfrm>
          <a:prstGeom prst="rect">
            <a:avLst/>
          </a:prstGeom>
          <a:noFill/>
        </p:spPr>
      </p:pic>
      <p:sp>
        <p:nvSpPr>
          <p:cNvPr id="5" name="TextBox 4"/>
          <p:cNvSpPr txBox="1"/>
          <p:nvPr/>
        </p:nvSpPr>
        <p:spPr>
          <a:xfrm>
            <a:off x="609600" y="1524000"/>
            <a:ext cx="6858000" cy="4585871"/>
          </a:xfrm>
          <a:prstGeom prst="rect">
            <a:avLst/>
          </a:prstGeom>
          <a:noFill/>
        </p:spPr>
        <p:txBody>
          <a:bodyPr wrap="square" rtlCol="0">
            <a:spAutoFit/>
          </a:bodyPr>
          <a:lstStyle/>
          <a:p>
            <a:r>
              <a:rPr lang="en-US" sz="3200" dirty="0" smtClean="0"/>
              <a:t>+ Clear separation of accounts</a:t>
            </a:r>
          </a:p>
          <a:p>
            <a:r>
              <a:rPr lang="en-US" sz="3200" dirty="0" smtClean="0"/>
              <a:t>+ Determine which activities/staff/supplies will be assigned to 21CCLC grant based on the application. </a:t>
            </a:r>
          </a:p>
          <a:p>
            <a:r>
              <a:rPr lang="en-US" sz="3200" dirty="0" smtClean="0"/>
              <a:t>+ Create a financial support graph-what % of overall activities are paid with 21CCLC</a:t>
            </a:r>
            <a:endParaRPr lang="en-US" sz="3200" dirty="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CBOs and Districts with Multiple Contractors/MOUs</a:t>
            </a:r>
            <a:endParaRPr lang="en-US" dirty="0"/>
          </a:p>
        </p:txBody>
      </p:sp>
      <p:pic>
        <p:nvPicPr>
          <p:cNvPr id="4" name="Picture 2" descr="WYCCLCACLR"/>
          <p:cNvPicPr>
            <a:picLocks noGrp="1" noChangeAspect="1" noChangeArrowheads="1"/>
          </p:cNvPicPr>
          <p:nvPr>
            <p:ph sz="quarter" idx="1"/>
          </p:nvPr>
        </p:nvPicPr>
        <p:blipFill>
          <a:blip r:embed="rId2" cstate="print"/>
          <a:stretch>
            <a:fillRect/>
          </a:stretch>
        </p:blipFill>
        <p:spPr bwMode="auto">
          <a:xfrm>
            <a:off x="7772400" y="5486400"/>
            <a:ext cx="1270000" cy="1270000"/>
          </a:xfrm>
          <a:prstGeom prst="rect">
            <a:avLst/>
          </a:prstGeom>
          <a:noFill/>
        </p:spPr>
      </p:pic>
      <p:sp>
        <p:nvSpPr>
          <p:cNvPr id="5" name="TextBox 4"/>
          <p:cNvSpPr txBox="1"/>
          <p:nvPr/>
        </p:nvSpPr>
        <p:spPr>
          <a:xfrm>
            <a:off x="381000" y="1447800"/>
            <a:ext cx="7848600" cy="5016758"/>
          </a:xfrm>
          <a:prstGeom prst="rect">
            <a:avLst/>
          </a:prstGeom>
          <a:noFill/>
        </p:spPr>
        <p:txBody>
          <a:bodyPr wrap="square" rtlCol="0">
            <a:spAutoFit/>
          </a:bodyPr>
          <a:lstStyle/>
          <a:p>
            <a:r>
              <a:rPr lang="en-US" sz="3200" dirty="0" smtClean="0"/>
              <a:t>* Use the Memorandum of Understanding to define </a:t>
            </a:r>
          </a:p>
          <a:p>
            <a:r>
              <a:rPr lang="en-US" sz="3200" dirty="0" smtClean="0"/>
              <a:t>-responsibilities </a:t>
            </a:r>
          </a:p>
          <a:p>
            <a:r>
              <a:rPr lang="en-US" sz="3200" dirty="0" smtClean="0"/>
              <a:t>- data collection processes </a:t>
            </a:r>
          </a:p>
          <a:p>
            <a:r>
              <a:rPr lang="en-US" sz="3200" dirty="0" smtClean="0"/>
              <a:t>-evaluation requirements </a:t>
            </a:r>
          </a:p>
          <a:p>
            <a:endParaRPr lang="en-US" sz="3200" dirty="0" smtClean="0"/>
          </a:p>
          <a:p>
            <a:r>
              <a:rPr lang="en-US" sz="3200" dirty="0" smtClean="0"/>
              <a:t>* Written policies and procedures for reimbursement that reflect </a:t>
            </a:r>
            <a:r>
              <a:rPr lang="en-US" sz="3200" dirty="0" err="1" smtClean="0"/>
              <a:t>subgrantees</a:t>
            </a:r>
            <a:r>
              <a:rPr lang="en-US" sz="3200" dirty="0" smtClean="0"/>
              <a:t> responsibilities as a Federal grant recipient</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4353</TotalTime>
  <Words>947</Words>
  <Application>Microsoft Office PowerPoint</Application>
  <PresentationFormat>On-screen Show (4:3)</PresentationFormat>
  <Paragraphs>156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WY 21st Century Community Learning Centers   Summer Seminar July 2013</vt:lpstr>
      <vt:lpstr>The Big Picture</vt:lpstr>
      <vt:lpstr>Finding Answers</vt:lpstr>
      <vt:lpstr>Federal Monitoring Areas</vt:lpstr>
      <vt:lpstr>Fiscal Management Tasks</vt:lpstr>
      <vt:lpstr>Budget Strategies</vt:lpstr>
      <vt:lpstr>District with Multiple Funding Streams</vt:lpstr>
      <vt:lpstr>CBOs with Multiple Funders</vt:lpstr>
      <vt:lpstr>CBOs and Districts with Multiple Contractors/MOUs</vt:lpstr>
      <vt:lpstr>Data Collection-Beyond Compliance: Answering the Questions About Your Program</vt:lpstr>
      <vt:lpstr>Beyond Compliance-Best Practices </vt:lpstr>
      <vt:lpstr>21st CCLC –Academics and Enrichment With Results</vt:lpstr>
      <vt:lpstr>Putting it All Together</vt:lpstr>
      <vt:lpstr>Impact on Daily Operations</vt:lpstr>
      <vt:lpstr>Compliance Monitoring</vt:lpstr>
      <vt:lpstr>Slide 16</vt:lpstr>
      <vt:lpstr>Youth Development Research</vt:lpstr>
      <vt:lpstr>Finding Ideas and Resources that Work for Your Program</vt:lpstr>
      <vt:lpstr>Definitions</vt:lpstr>
      <vt:lpstr>Connections Activity</vt:lpstr>
      <vt:lpstr>Slide 21</vt:lpstr>
      <vt:lpstr>Slide 22</vt:lpstr>
    </vt:vector>
  </TitlesOfParts>
  <Company>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 21st Century Community Learning Centers</dc:title>
  <dc:creator>Karen Bierhaus</dc:creator>
  <cp:lastModifiedBy>Karen Bierhaus</cp:lastModifiedBy>
  <cp:revision>56</cp:revision>
  <dcterms:created xsi:type="dcterms:W3CDTF">2012-08-06T14:46:54Z</dcterms:created>
  <dcterms:modified xsi:type="dcterms:W3CDTF">2013-08-22T17:30:38Z</dcterms:modified>
</cp:coreProperties>
</file>