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3" r:id="rId1"/>
  </p:sldMasterIdLst>
  <p:notesMasterIdLst>
    <p:notesMasterId r:id="rId54"/>
  </p:notesMasterIdLst>
  <p:handoutMasterIdLst>
    <p:handoutMasterId r:id="rId55"/>
  </p:handoutMasterIdLst>
  <p:sldIdLst>
    <p:sldId id="257" r:id="rId2"/>
    <p:sldId id="258" r:id="rId3"/>
    <p:sldId id="30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0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8" r:id="rId5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99326F-EF94-4B8E-8820-FC57EAF367F0}" type="doc">
      <dgm:prSet loTypeId="urn:microsoft.com/office/officeart/2005/8/layout/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33686F6-D80A-4BDF-99C7-44721100A24C}">
      <dgm:prSet phldrT="[Text]" custT="1"/>
      <dgm:spPr/>
      <dgm:t>
        <a:bodyPr/>
        <a:lstStyle/>
        <a:p>
          <a:r>
            <a:rPr lang="en-US" sz="3600" dirty="0" smtClean="0"/>
            <a:t>Off-Site Assessment Tool</a:t>
          </a:r>
        </a:p>
      </dgm:t>
    </dgm:pt>
    <dgm:pt modelId="{AB96C53A-125C-4765-B847-0DDB3133BC4D}" type="parTrans" cxnId="{11EC71FA-C52A-41D2-A84F-54DFCECE582A}">
      <dgm:prSet/>
      <dgm:spPr/>
      <dgm:t>
        <a:bodyPr/>
        <a:lstStyle/>
        <a:p>
          <a:endParaRPr lang="en-US"/>
        </a:p>
      </dgm:t>
    </dgm:pt>
    <dgm:pt modelId="{9BEA009B-ACD8-42E9-85E8-629D0914B37C}" type="sibTrans" cxnId="{11EC71FA-C52A-41D2-A84F-54DFCECE582A}">
      <dgm:prSet/>
      <dgm:spPr/>
      <dgm:t>
        <a:bodyPr/>
        <a:lstStyle/>
        <a:p>
          <a:endParaRPr lang="en-US"/>
        </a:p>
      </dgm:t>
    </dgm:pt>
    <dgm:pt modelId="{FD1E56E8-CF53-47DC-86C4-F71AF1626C5C}">
      <dgm:prSet phldrT="[Text]" custT="1"/>
      <dgm:spPr/>
      <dgm:t>
        <a:bodyPr/>
        <a:lstStyle/>
        <a:p>
          <a:r>
            <a:rPr lang="en-US" sz="3600" dirty="0" smtClean="0"/>
            <a:t>On-Site Review</a:t>
          </a:r>
          <a:endParaRPr lang="en-US" sz="3600" dirty="0"/>
        </a:p>
      </dgm:t>
    </dgm:pt>
    <dgm:pt modelId="{B258A382-3900-49B6-A635-CC48660B9CB3}" type="parTrans" cxnId="{030188A8-D6E5-4BC1-A78E-F13BA20A0417}">
      <dgm:prSet/>
      <dgm:spPr/>
      <dgm:t>
        <a:bodyPr/>
        <a:lstStyle/>
        <a:p>
          <a:endParaRPr lang="en-US"/>
        </a:p>
      </dgm:t>
    </dgm:pt>
    <dgm:pt modelId="{8E2AFE86-1365-4AEE-8CB2-4821D5C34D00}" type="sibTrans" cxnId="{030188A8-D6E5-4BC1-A78E-F13BA20A0417}">
      <dgm:prSet/>
      <dgm:spPr/>
      <dgm:t>
        <a:bodyPr/>
        <a:lstStyle/>
        <a:p>
          <a:endParaRPr lang="en-US"/>
        </a:p>
      </dgm:t>
    </dgm:pt>
    <dgm:pt modelId="{E12E9B09-1F4C-43D2-B972-26C2C03FC6DD}">
      <dgm:prSet custT="1"/>
      <dgm:spPr/>
      <dgm:t>
        <a:bodyPr/>
        <a:lstStyle/>
        <a:p>
          <a:r>
            <a:rPr lang="en-US" sz="3600" dirty="0" smtClean="0"/>
            <a:t>Evaluation Questions</a:t>
          </a:r>
        </a:p>
      </dgm:t>
    </dgm:pt>
    <dgm:pt modelId="{DD5D54B0-BB92-4DE6-9E48-51DF89F1C06F}" type="parTrans" cxnId="{8D1405BE-119B-488F-8A97-FC1908B6DDDB}">
      <dgm:prSet/>
      <dgm:spPr/>
      <dgm:t>
        <a:bodyPr/>
        <a:lstStyle/>
        <a:p>
          <a:endParaRPr lang="en-US"/>
        </a:p>
      </dgm:t>
    </dgm:pt>
    <dgm:pt modelId="{F5635B41-0E6D-4187-8DDD-A7C6F3F32BA7}" type="sibTrans" cxnId="{8D1405BE-119B-488F-8A97-FC1908B6DDDB}">
      <dgm:prSet/>
      <dgm:spPr/>
      <dgm:t>
        <a:bodyPr/>
        <a:lstStyle/>
        <a:p>
          <a:endParaRPr lang="en-US"/>
        </a:p>
      </dgm:t>
    </dgm:pt>
    <dgm:pt modelId="{7C87C194-C7BD-44E8-9608-E084B0D64C78}">
      <dgm:prSet custT="1"/>
      <dgm:spPr/>
      <dgm:t>
        <a:bodyPr/>
        <a:lstStyle/>
        <a:p>
          <a:r>
            <a:rPr lang="en-US" sz="3600" dirty="0" smtClean="0"/>
            <a:t>Validation Questions</a:t>
          </a:r>
          <a:endParaRPr lang="en-US" sz="3600" dirty="0"/>
        </a:p>
      </dgm:t>
    </dgm:pt>
    <dgm:pt modelId="{D2CE6906-17F0-4739-8AA8-E412D7D1169D}" type="parTrans" cxnId="{E4E48F17-0689-43CA-8B00-9F420F640EFB}">
      <dgm:prSet/>
      <dgm:spPr/>
      <dgm:t>
        <a:bodyPr/>
        <a:lstStyle/>
        <a:p>
          <a:endParaRPr lang="en-US"/>
        </a:p>
      </dgm:t>
    </dgm:pt>
    <dgm:pt modelId="{8A8C599B-FF6A-4AA4-94B6-2357C329DF99}" type="sibTrans" cxnId="{E4E48F17-0689-43CA-8B00-9F420F640EFB}">
      <dgm:prSet/>
      <dgm:spPr/>
      <dgm:t>
        <a:bodyPr/>
        <a:lstStyle/>
        <a:p>
          <a:endParaRPr lang="en-US"/>
        </a:p>
      </dgm:t>
    </dgm:pt>
    <dgm:pt modelId="{BB724B2C-589C-40B3-BA42-E5F5A41D4B3A}" type="pres">
      <dgm:prSet presAssocID="{D099326F-EF94-4B8E-8820-FC57EAF367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929ACB-03B5-4B6B-A62A-46620B1FC16A}" type="pres">
      <dgm:prSet presAssocID="{FD1E56E8-CF53-47DC-86C4-F71AF1626C5C}" presName="boxAndChildren" presStyleCnt="0"/>
      <dgm:spPr/>
    </dgm:pt>
    <dgm:pt modelId="{6757AE39-CB5E-4129-A2EE-BCD1D7018834}" type="pres">
      <dgm:prSet presAssocID="{FD1E56E8-CF53-47DC-86C4-F71AF1626C5C}" presName="parentTextBox" presStyleLbl="node1" presStyleIdx="0" presStyleCnt="2"/>
      <dgm:spPr/>
      <dgm:t>
        <a:bodyPr/>
        <a:lstStyle/>
        <a:p>
          <a:endParaRPr lang="en-US"/>
        </a:p>
      </dgm:t>
    </dgm:pt>
    <dgm:pt modelId="{DA7C738D-6A5E-48D7-A696-C93030B6AE0A}" type="pres">
      <dgm:prSet presAssocID="{FD1E56E8-CF53-47DC-86C4-F71AF1626C5C}" presName="entireBox" presStyleLbl="node1" presStyleIdx="0" presStyleCnt="2"/>
      <dgm:spPr/>
      <dgm:t>
        <a:bodyPr/>
        <a:lstStyle/>
        <a:p>
          <a:endParaRPr lang="en-US"/>
        </a:p>
      </dgm:t>
    </dgm:pt>
    <dgm:pt modelId="{8178DAD5-E075-4A2C-9F6D-0D1B76B3A437}" type="pres">
      <dgm:prSet presAssocID="{FD1E56E8-CF53-47DC-86C4-F71AF1626C5C}" presName="descendantBox" presStyleCnt="0"/>
      <dgm:spPr/>
    </dgm:pt>
    <dgm:pt modelId="{81F40052-476C-4EB8-BC45-DCA493D96B88}" type="pres">
      <dgm:prSet presAssocID="{7C87C194-C7BD-44E8-9608-E084B0D64C78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040B3-E135-4254-BBFB-8375244ED7ED}" type="pres">
      <dgm:prSet presAssocID="{9BEA009B-ACD8-42E9-85E8-629D0914B37C}" presName="sp" presStyleCnt="0"/>
      <dgm:spPr/>
    </dgm:pt>
    <dgm:pt modelId="{72EF1558-976E-4DEA-B435-C5D17448C342}" type="pres">
      <dgm:prSet presAssocID="{133686F6-D80A-4BDF-99C7-44721100A24C}" presName="arrowAndChildren" presStyleCnt="0"/>
      <dgm:spPr/>
    </dgm:pt>
    <dgm:pt modelId="{BFD7CB4F-AEFF-441F-ABF1-C28EB67ED34E}" type="pres">
      <dgm:prSet presAssocID="{133686F6-D80A-4BDF-99C7-44721100A24C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492FFBA8-702B-4877-AA34-E648BCD14D35}" type="pres">
      <dgm:prSet presAssocID="{133686F6-D80A-4BDF-99C7-44721100A24C}" presName="arrow" presStyleLbl="node1" presStyleIdx="1" presStyleCnt="2" custLinFactNeighborX="-311" custLinFactNeighborY="-74"/>
      <dgm:spPr/>
      <dgm:t>
        <a:bodyPr/>
        <a:lstStyle/>
        <a:p>
          <a:endParaRPr lang="en-US"/>
        </a:p>
      </dgm:t>
    </dgm:pt>
    <dgm:pt modelId="{260A16EE-280B-4401-809B-297A2C01F8CE}" type="pres">
      <dgm:prSet presAssocID="{133686F6-D80A-4BDF-99C7-44721100A24C}" presName="descendantArrow" presStyleCnt="0"/>
      <dgm:spPr/>
    </dgm:pt>
    <dgm:pt modelId="{80195AAB-21E4-410B-91A6-C07BBC9FCE00}" type="pres">
      <dgm:prSet presAssocID="{E12E9B09-1F4C-43D2-B972-26C2C03FC6DD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B350A1-DAE7-4382-9C71-0371E38C2F1D}" type="presOf" srcId="{FD1E56E8-CF53-47DC-86C4-F71AF1626C5C}" destId="{6757AE39-CB5E-4129-A2EE-BCD1D7018834}" srcOrd="0" destOrd="0" presId="urn:microsoft.com/office/officeart/2005/8/layout/process4"/>
    <dgm:cxn modelId="{614D4575-7568-4A73-9C91-5B2A53DC2C37}" type="presOf" srcId="{133686F6-D80A-4BDF-99C7-44721100A24C}" destId="{492FFBA8-702B-4877-AA34-E648BCD14D35}" srcOrd="1" destOrd="0" presId="urn:microsoft.com/office/officeart/2005/8/layout/process4"/>
    <dgm:cxn modelId="{4F9276CD-3F27-428D-AE66-1D737BDD12D3}" type="presOf" srcId="{133686F6-D80A-4BDF-99C7-44721100A24C}" destId="{BFD7CB4F-AEFF-441F-ABF1-C28EB67ED34E}" srcOrd="0" destOrd="0" presId="urn:microsoft.com/office/officeart/2005/8/layout/process4"/>
    <dgm:cxn modelId="{8D1405BE-119B-488F-8A97-FC1908B6DDDB}" srcId="{133686F6-D80A-4BDF-99C7-44721100A24C}" destId="{E12E9B09-1F4C-43D2-B972-26C2C03FC6DD}" srcOrd="0" destOrd="0" parTransId="{DD5D54B0-BB92-4DE6-9E48-51DF89F1C06F}" sibTransId="{F5635B41-0E6D-4187-8DDD-A7C6F3F32BA7}"/>
    <dgm:cxn modelId="{B1AC26D6-82BD-490E-9737-B94BC4C3CA5A}" type="presOf" srcId="{D099326F-EF94-4B8E-8820-FC57EAF367F0}" destId="{BB724B2C-589C-40B3-BA42-E5F5A41D4B3A}" srcOrd="0" destOrd="0" presId="urn:microsoft.com/office/officeart/2005/8/layout/process4"/>
    <dgm:cxn modelId="{D33322A8-108B-4195-92C5-E086BD621422}" type="presOf" srcId="{FD1E56E8-CF53-47DC-86C4-F71AF1626C5C}" destId="{DA7C738D-6A5E-48D7-A696-C93030B6AE0A}" srcOrd="1" destOrd="0" presId="urn:microsoft.com/office/officeart/2005/8/layout/process4"/>
    <dgm:cxn modelId="{E4E48F17-0689-43CA-8B00-9F420F640EFB}" srcId="{FD1E56E8-CF53-47DC-86C4-F71AF1626C5C}" destId="{7C87C194-C7BD-44E8-9608-E084B0D64C78}" srcOrd="0" destOrd="0" parTransId="{D2CE6906-17F0-4739-8AA8-E412D7D1169D}" sibTransId="{8A8C599B-FF6A-4AA4-94B6-2357C329DF99}"/>
    <dgm:cxn modelId="{A9AD86BA-E430-40F0-A4AA-7F4C085140A8}" type="presOf" srcId="{E12E9B09-1F4C-43D2-B972-26C2C03FC6DD}" destId="{80195AAB-21E4-410B-91A6-C07BBC9FCE00}" srcOrd="0" destOrd="0" presId="urn:microsoft.com/office/officeart/2005/8/layout/process4"/>
    <dgm:cxn modelId="{F6544619-8D83-44E0-864A-CFCE49619E9B}" type="presOf" srcId="{7C87C194-C7BD-44E8-9608-E084B0D64C78}" destId="{81F40052-476C-4EB8-BC45-DCA493D96B88}" srcOrd="0" destOrd="0" presId="urn:microsoft.com/office/officeart/2005/8/layout/process4"/>
    <dgm:cxn modelId="{11EC71FA-C52A-41D2-A84F-54DFCECE582A}" srcId="{D099326F-EF94-4B8E-8820-FC57EAF367F0}" destId="{133686F6-D80A-4BDF-99C7-44721100A24C}" srcOrd="0" destOrd="0" parTransId="{AB96C53A-125C-4765-B847-0DDB3133BC4D}" sibTransId="{9BEA009B-ACD8-42E9-85E8-629D0914B37C}"/>
    <dgm:cxn modelId="{030188A8-D6E5-4BC1-A78E-F13BA20A0417}" srcId="{D099326F-EF94-4B8E-8820-FC57EAF367F0}" destId="{FD1E56E8-CF53-47DC-86C4-F71AF1626C5C}" srcOrd="1" destOrd="0" parTransId="{B258A382-3900-49B6-A635-CC48660B9CB3}" sibTransId="{8E2AFE86-1365-4AEE-8CB2-4821D5C34D00}"/>
    <dgm:cxn modelId="{DBE44F17-6D70-4E91-89B0-A963254A0140}" type="presParOf" srcId="{BB724B2C-589C-40B3-BA42-E5F5A41D4B3A}" destId="{0D929ACB-03B5-4B6B-A62A-46620B1FC16A}" srcOrd="0" destOrd="0" presId="urn:microsoft.com/office/officeart/2005/8/layout/process4"/>
    <dgm:cxn modelId="{6C6C7A2B-C779-4A34-ADE0-0453775F71A0}" type="presParOf" srcId="{0D929ACB-03B5-4B6B-A62A-46620B1FC16A}" destId="{6757AE39-CB5E-4129-A2EE-BCD1D7018834}" srcOrd="0" destOrd="0" presId="urn:microsoft.com/office/officeart/2005/8/layout/process4"/>
    <dgm:cxn modelId="{6E595863-CF73-4673-B543-F2A165BF8499}" type="presParOf" srcId="{0D929ACB-03B5-4B6B-A62A-46620B1FC16A}" destId="{DA7C738D-6A5E-48D7-A696-C93030B6AE0A}" srcOrd="1" destOrd="0" presId="urn:microsoft.com/office/officeart/2005/8/layout/process4"/>
    <dgm:cxn modelId="{B8C6BEB1-D544-49A9-88B9-C4C441284EFC}" type="presParOf" srcId="{0D929ACB-03B5-4B6B-A62A-46620B1FC16A}" destId="{8178DAD5-E075-4A2C-9F6D-0D1B76B3A437}" srcOrd="2" destOrd="0" presId="urn:microsoft.com/office/officeart/2005/8/layout/process4"/>
    <dgm:cxn modelId="{AF4812EF-FDE3-488D-B0A8-77ACC5023BD6}" type="presParOf" srcId="{8178DAD5-E075-4A2C-9F6D-0D1B76B3A437}" destId="{81F40052-476C-4EB8-BC45-DCA493D96B88}" srcOrd="0" destOrd="0" presId="urn:microsoft.com/office/officeart/2005/8/layout/process4"/>
    <dgm:cxn modelId="{011B278E-60A6-43ED-AA2A-3D1488855724}" type="presParOf" srcId="{BB724B2C-589C-40B3-BA42-E5F5A41D4B3A}" destId="{A19040B3-E135-4254-BBFB-8375244ED7ED}" srcOrd="1" destOrd="0" presId="urn:microsoft.com/office/officeart/2005/8/layout/process4"/>
    <dgm:cxn modelId="{9AA1479E-63C4-448A-AFE1-924EC6B03294}" type="presParOf" srcId="{BB724B2C-589C-40B3-BA42-E5F5A41D4B3A}" destId="{72EF1558-976E-4DEA-B435-C5D17448C342}" srcOrd="2" destOrd="0" presId="urn:microsoft.com/office/officeart/2005/8/layout/process4"/>
    <dgm:cxn modelId="{F227E92D-B495-49EF-8244-FC698F16E394}" type="presParOf" srcId="{72EF1558-976E-4DEA-B435-C5D17448C342}" destId="{BFD7CB4F-AEFF-441F-ABF1-C28EB67ED34E}" srcOrd="0" destOrd="0" presId="urn:microsoft.com/office/officeart/2005/8/layout/process4"/>
    <dgm:cxn modelId="{E74EF684-BCCF-4D0E-BA0C-B5DAFF065718}" type="presParOf" srcId="{72EF1558-976E-4DEA-B435-C5D17448C342}" destId="{492FFBA8-702B-4877-AA34-E648BCD14D35}" srcOrd="1" destOrd="0" presId="urn:microsoft.com/office/officeart/2005/8/layout/process4"/>
    <dgm:cxn modelId="{1E81F66C-80C4-49E4-963A-AFDD0EE963B0}" type="presParOf" srcId="{72EF1558-976E-4DEA-B435-C5D17448C342}" destId="{260A16EE-280B-4401-809B-297A2C01F8CE}" srcOrd="2" destOrd="0" presId="urn:microsoft.com/office/officeart/2005/8/layout/process4"/>
    <dgm:cxn modelId="{2662BB13-3A4D-4AAF-8CEC-6B87A65910CB}" type="presParOf" srcId="{260A16EE-280B-4401-809B-297A2C01F8CE}" destId="{80195AAB-21E4-410B-91A6-C07BBC9FCE0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5557C4-DB07-4532-8B0A-C0E1042A16F1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D87E583-A4B9-4F49-9AA4-B9F1D9AE9A9D}">
      <dgm:prSet phldrT="[Text]"/>
      <dgm:spPr/>
      <dgm:t>
        <a:bodyPr/>
        <a:lstStyle/>
        <a:p>
          <a:pPr algn="ctr"/>
          <a:r>
            <a:rPr lang="en-US" dirty="0" smtClean="0"/>
            <a:t>Ensuring Program Integrity</a:t>
          </a:r>
          <a:endParaRPr lang="en-US" dirty="0"/>
        </a:p>
      </dgm:t>
    </dgm:pt>
    <dgm:pt modelId="{1F225570-6EA0-416B-9D06-95918F440ED8}" type="parTrans" cxnId="{94161C8F-F09F-446A-B282-5B74E3D4F3D6}">
      <dgm:prSet/>
      <dgm:spPr/>
      <dgm:t>
        <a:bodyPr/>
        <a:lstStyle/>
        <a:p>
          <a:pPr algn="ctr"/>
          <a:endParaRPr lang="en-US"/>
        </a:p>
      </dgm:t>
    </dgm:pt>
    <dgm:pt modelId="{0A31E927-97BC-481C-96F5-C9F9D1067D06}" type="sibTrans" cxnId="{94161C8F-F09F-446A-B282-5B74E3D4F3D6}">
      <dgm:prSet/>
      <dgm:spPr/>
      <dgm:t>
        <a:bodyPr/>
        <a:lstStyle/>
        <a:p>
          <a:pPr algn="ctr"/>
          <a:endParaRPr lang="en-US"/>
        </a:p>
      </dgm:t>
    </dgm:pt>
    <dgm:pt modelId="{5ECD4C29-570B-4331-9974-7EBE6C0FC94A}">
      <dgm:prSet phldrT="[Text]"/>
      <dgm:spPr/>
      <dgm:t>
        <a:bodyPr/>
        <a:lstStyle/>
        <a:p>
          <a:pPr algn="ctr"/>
          <a:r>
            <a:rPr lang="en-US" dirty="0" smtClean="0"/>
            <a:t>SFA Compliance with Regulations</a:t>
          </a:r>
          <a:endParaRPr lang="en-US" dirty="0"/>
        </a:p>
      </dgm:t>
    </dgm:pt>
    <dgm:pt modelId="{9744B259-844B-404B-BEA5-9D72643764EF}" type="parTrans" cxnId="{CEE61451-875E-4B8F-A1B6-0B5382335E7D}">
      <dgm:prSet/>
      <dgm:spPr/>
      <dgm:t>
        <a:bodyPr/>
        <a:lstStyle/>
        <a:p>
          <a:pPr algn="ctr"/>
          <a:endParaRPr lang="en-US"/>
        </a:p>
      </dgm:t>
    </dgm:pt>
    <dgm:pt modelId="{47749A52-0FAB-4091-A778-542FEEF69D2D}" type="sibTrans" cxnId="{CEE61451-875E-4B8F-A1B6-0B5382335E7D}">
      <dgm:prSet/>
      <dgm:spPr/>
      <dgm:t>
        <a:bodyPr/>
        <a:lstStyle/>
        <a:p>
          <a:pPr algn="ctr"/>
          <a:endParaRPr lang="en-US"/>
        </a:p>
      </dgm:t>
    </dgm:pt>
    <dgm:pt modelId="{F9CB2218-A84F-4550-8304-5F2692A9950D}" type="pres">
      <dgm:prSet presAssocID="{AA5557C4-DB07-4532-8B0A-C0E1042A16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A54565-57BF-466D-837C-B6CF7B79E828}" type="pres">
      <dgm:prSet presAssocID="{BD87E583-A4B9-4F49-9AA4-B9F1D9AE9A9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9AB977-C39D-4744-B21B-45417F83FF38}" type="pres">
      <dgm:prSet presAssocID="{0A31E927-97BC-481C-96F5-C9F9D1067D06}" presName="spacer" presStyleCnt="0"/>
      <dgm:spPr/>
    </dgm:pt>
    <dgm:pt modelId="{8B48B47D-5785-48DB-B24E-16351EF4B8F7}" type="pres">
      <dgm:prSet presAssocID="{5ECD4C29-570B-4331-9974-7EBE6C0FC94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E61451-875E-4B8F-A1B6-0B5382335E7D}" srcId="{AA5557C4-DB07-4532-8B0A-C0E1042A16F1}" destId="{5ECD4C29-570B-4331-9974-7EBE6C0FC94A}" srcOrd="1" destOrd="0" parTransId="{9744B259-844B-404B-BEA5-9D72643764EF}" sibTransId="{47749A52-0FAB-4091-A778-542FEEF69D2D}"/>
    <dgm:cxn modelId="{5CF222C8-6643-4FCE-923D-CECD7E1D16F0}" type="presOf" srcId="{AA5557C4-DB07-4532-8B0A-C0E1042A16F1}" destId="{F9CB2218-A84F-4550-8304-5F2692A9950D}" srcOrd="0" destOrd="0" presId="urn:microsoft.com/office/officeart/2005/8/layout/vList2"/>
    <dgm:cxn modelId="{450D4B70-9DB1-4BAF-97CE-4B4B3747F468}" type="presOf" srcId="{BD87E583-A4B9-4F49-9AA4-B9F1D9AE9A9D}" destId="{0EA54565-57BF-466D-837C-B6CF7B79E828}" srcOrd="0" destOrd="0" presId="urn:microsoft.com/office/officeart/2005/8/layout/vList2"/>
    <dgm:cxn modelId="{BB3686ED-24EA-446A-A32B-F17D809A362C}" type="presOf" srcId="{5ECD4C29-570B-4331-9974-7EBE6C0FC94A}" destId="{8B48B47D-5785-48DB-B24E-16351EF4B8F7}" srcOrd="0" destOrd="0" presId="urn:microsoft.com/office/officeart/2005/8/layout/vList2"/>
    <dgm:cxn modelId="{94161C8F-F09F-446A-B282-5B74E3D4F3D6}" srcId="{AA5557C4-DB07-4532-8B0A-C0E1042A16F1}" destId="{BD87E583-A4B9-4F49-9AA4-B9F1D9AE9A9D}" srcOrd="0" destOrd="0" parTransId="{1F225570-6EA0-416B-9D06-95918F440ED8}" sibTransId="{0A31E927-97BC-481C-96F5-C9F9D1067D06}"/>
    <dgm:cxn modelId="{A7E7834F-56DB-42B2-B82B-CC2B023B4C83}" type="presParOf" srcId="{F9CB2218-A84F-4550-8304-5F2692A9950D}" destId="{0EA54565-57BF-466D-837C-B6CF7B79E828}" srcOrd="0" destOrd="0" presId="urn:microsoft.com/office/officeart/2005/8/layout/vList2"/>
    <dgm:cxn modelId="{E55133C5-C41F-436C-B27E-11094B267F57}" type="presParOf" srcId="{F9CB2218-A84F-4550-8304-5F2692A9950D}" destId="{A49AB977-C39D-4744-B21B-45417F83FF38}" srcOrd="1" destOrd="0" presId="urn:microsoft.com/office/officeart/2005/8/layout/vList2"/>
    <dgm:cxn modelId="{44F9195E-8CFA-4551-8ECF-0E660D21E1D3}" type="presParOf" srcId="{F9CB2218-A84F-4550-8304-5F2692A9950D}" destId="{8B48B47D-5785-48DB-B24E-16351EF4B8F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7C738D-6A5E-48D7-A696-C93030B6AE0A}">
      <dsp:nvSpPr>
        <dsp:cNvPr id="0" name=""/>
        <dsp:cNvSpPr/>
      </dsp:nvSpPr>
      <dsp:spPr>
        <a:xfrm>
          <a:off x="0" y="2659797"/>
          <a:ext cx="8407400" cy="17451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On-Site Review</a:t>
          </a:r>
          <a:endParaRPr lang="en-US" sz="3600" kern="1200" dirty="0"/>
        </a:p>
      </dsp:txBody>
      <dsp:txXfrm>
        <a:off x="0" y="2659797"/>
        <a:ext cx="8407400" cy="942362"/>
      </dsp:txXfrm>
    </dsp:sp>
    <dsp:sp modelId="{81F40052-476C-4EB8-BC45-DCA493D96B88}">
      <dsp:nvSpPr>
        <dsp:cNvPr id="0" name=""/>
        <dsp:cNvSpPr/>
      </dsp:nvSpPr>
      <dsp:spPr>
        <a:xfrm>
          <a:off x="0" y="3567257"/>
          <a:ext cx="8407400" cy="80275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Validation Questions</a:t>
          </a:r>
          <a:endParaRPr lang="en-US" sz="3600" kern="1200" dirty="0"/>
        </a:p>
      </dsp:txBody>
      <dsp:txXfrm>
        <a:off x="0" y="3567257"/>
        <a:ext cx="8407400" cy="802752"/>
      </dsp:txXfrm>
    </dsp:sp>
    <dsp:sp modelId="{492FFBA8-702B-4877-AA34-E648BCD14D35}">
      <dsp:nvSpPr>
        <dsp:cNvPr id="0" name=""/>
        <dsp:cNvSpPr/>
      </dsp:nvSpPr>
      <dsp:spPr>
        <a:xfrm rot="10800000">
          <a:off x="0" y="1"/>
          <a:ext cx="8407400" cy="2683987"/>
        </a:xfrm>
        <a:prstGeom prst="upArrowCallout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Off-Site Assessment Tool</a:t>
          </a:r>
        </a:p>
      </dsp:txBody>
      <dsp:txXfrm>
        <a:off x="0" y="1"/>
        <a:ext cx="8407400" cy="942079"/>
      </dsp:txXfrm>
    </dsp:sp>
    <dsp:sp modelId="{80195AAB-21E4-410B-91A6-C07BBC9FCE00}">
      <dsp:nvSpPr>
        <dsp:cNvPr id="0" name=""/>
        <dsp:cNvSpPr/>
      </dsp:nvSpPr>
      <dsp:spPr>
        <a:xfrm>
          <a:off x="0" y="944066"/>
          <a:ext cx="8407400" cy="802512"/>
        </a:xfrm>
        <a:prstGeom prst="rect">
          <a:avLst/>
        </a:prstGeom>
        <a:solidFill>
          <a:schemeClr val="accent4">
            <a:tint val="40000"/>
            <a:alpha val="90000"/>
            <a:hueOff val="-2615671"/>
            <a:satOff val="-9408"/>
            <a:lumOff val="102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615671"/>
              <a:satOff val="-9408"/>
              <a:lumOff val="10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Evaluation Questions</a:t>
          </a:r>
        </a:p>
      </dsp:txBody>
      <dsp:txXfrm>
        <a:off x="0" y="944066"/>
        <a:ext cx="8407400" cy="8025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CF3A4-8EAD-4EA6-BE9E-EE752EAFE6A6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9F776-3F38-4ECF-A644-369563F50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0872A-FE45-4E04-AF6E-224391D566AA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9D4D7-BFE1-4502-889C-21E33A116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6274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Welcome. Introductions. Housekeeping. Attachments.</a:t>
            </a:r>
            <a:r>
              <a:rPr lang="en-US" baseline="0" dirty="0" smtClean="0"/>
              <a:t> Recorded to post of DE web site.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9D4D7-BFE1-4502-889C-21E33A116A6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to them about meeting deadlines – is there a for lack</a:t>
            </a:r>
            <a:r>
              <a:rPr lang="en-US" baseline="0" dirty="0" smtClean="0"/>
              <a:t> of better word – punishment?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9D4D7-BFE1-4502-889C-21E33A116A6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Optional OVS Edit check?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9D4D7-BFE1-4502-889C-21E33A116A6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</a:t>
            </a:r>
            <a:r>
              <a:rPr lang="en-US" baseline="0" dirty="0" smtClean="0"/>
              <a:t> handouts of forms </a:t>
            </a:r>
          </a:p>
          <a:p>
            <a:endParaRPr lang="en-US" baseline="0" dirty="0" smtClean="0"/>
          </a:p>
          <a:p>
            <a:r>
              <a:rPr lang="en-US" dirty="0" smtClean="0"/>
              <a:t>Information for Bullets 1-4, will be compared to Susan’s records.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9D4D7-BFE1-4502-889C-21E33A116A66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always consolidated</a:t>
            </a:r>
            <a:r>
              <a:rPr lang="en-US" baseline="0" dirty="0" smtClean="0"/>
              <a:t> the Administrative Review process. Most states did a Coordinated Review Effort and 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9D4D7-BFE1-4502-889C-21E33A116A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very</a:t>
            </a:r>
            <a:r>
              <a:rPr lang="en-US" baseline="0" dirty="0" smtClean="0"/>
              <a:t> important that you complete the CNP on line off-site assessment tool by the deadline given.  We are lucky that we have the on line system – you won’t have to mail 100 sheets of paper to Cheyenne.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9D4D7-BFE1-4502-889C-21E33A116A6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Important: Any failure,</a:t>
            </a:r>
            <a:r>
              <a:rPr lang="en-US" baseline="0" dirty="0" smtClean="0"/>
              <a:t> whether by the SFA or SA, to adhere to the timeframes prescribed above requires a Resource Management comprehensive review to be conducted.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9D4D7-BFE1-4502-889C-21E33A116A6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needs some more creative beefing-up!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pPr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2054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Federal Programs – Afterschool Care</a:t>
            </a:r>
            <a:r>
              <a:rPr lang="en-US" baseline="0" dirty="0" smtClean="0"/>
              <a:t> Snacks, FFVP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9D4D7-BFE1-4502-889C-21E33A116A6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  <a:r>
              <a:rPr lang="en-US" baseline="0" dirty="0" smtClean="0"/>
              <a:t> you provide After-school snacks and/or the Fresh Fruit and Vegetable Program I will be observing those services.  If you have the Special Milk Program and there are red flags on the off-site assessment, I will also observe that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9D4D7-BFE1-4502-889C-21E33A116A6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Handout of forms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9D4D7-BFE1-4502-889C-21E33A116A6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USDA ME – we were dinged because we have</a:t>
            </a:r>
            <a:r>
              <a:rPr lang="en-US" baseline="0" dirty="0" smtClean="0"/>
              <a:t> not taken fiscal action.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9D4D7-BFE1-4502-889C-21E33A116A6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7A48-E89B-450D-AF3D-BC2475BECAD5}" type="datetime1">
              <a:rPr lang="en-US" smtClean="0"/>
              <a:pPr/>
              <a:t>8/7/2013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Wyoming Department of Education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7421F-4C47-46D1-8F5F-FE35B4C82246}" type="datetime1">
              <a:rPr lang="en-US" smtClean="0"/>
              <a:pPr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Wyoming Department of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E0BB-07FE-4A8A-80A0-1BEA73DB325E}" type="datetime1">
              <a:rPr lang="en-US" smtClean="0"/>
              <a:pPr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Wyoming Department of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5454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1507668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38318" y="6018062"/>
            <a:ext cx="2584532" cy="40840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6018213"/>
            <a:ext cx="4110038" cy="407987"/>
          </a:xfrm>
        </p:spPr>
        <p:txBody>
          <a:bodyPr/>
          <a:lstStyle>
            <a:lvl1pPr marL="45720" indent="0">
              <a:buFontTx/>
              <a:buNone/>
              <a:defRPr sz="1600" b="0" spc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Month Day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619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EC8A-55DC-45C7-929C-BCF37ED9782B}" type="datetime1">
              <a:rPr lang="en-US" smtClean="0"/>
              <a:pPr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Wyoming Department of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4D2D9-01F2-43FC-9453-96569A9A1A12}" type="datetime1">
              <a:rPr lang="en-US" smtClean="0"/>
              <a:pPr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Wyoming Department of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7478-06B8-47CA-B892-276EA68F3904}" type="datetime1">
              <a:rPr lang="en-US" smtClean="0"/>
              <a:pPr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Wyoming Department of Education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1BB0-CC71-4A51-A8F4-B91F46F8DDC8}" type="datetime1">
              <a:rPr lang="en-US" smtClean="0"/>
              <a:pPr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Wyoming Department of Education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5CFD-8B17-4055-A897-E481BD851AD0}" type="datetime1">
              <a:rPr lang="en-US" smtClean="0"/>
              <a:pPr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Wyoming Department of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B78A-A5FD-4AD2-91D8-9833BF48C407}" type="datetime1">
              <a:rPr lang="en-US" smtClean="0"/>
              <a:pPr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Wyoming Department of Education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C546-A6A0-47AF-9F2A-A6DDF3EAE612}" type="datetime1">
              <a:rPr lang="en-US" smtClean="0"/>
              <a:pPr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Wyoming Department of Education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B464F-283A-4A56-8181-93D13842353C}" type="datetime1">
              <a:rPr lang="en-US" smtClean="0"/>
              <a:pPr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Wyoming Department of Education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32CA8D-98F1-48F3-8564-8D974E679A5F}" type="datetime1">
              <a:rPr lang="en-US" smtClean="0"/>
              <a:pPr/>
              <a:t>8/7/2013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Wyoming Department of Education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660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yquote.com/quotes/authors/h/hugh_laurie.html" TargetMode="External"/><Relationship Id="rId2" Type="http://schemas.openxmlformats.org/officeDocument/2006/relationships/hyperlink" Target="http://www.brainyquote.com/quotes/quotes/h/hughlaurie409694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 Administrative Review Process – What to Expect?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 descr="C:\Users\Silvernail_S\AppData\Local\Microsoft\Windows\Temporary Internet Files\Content.IE5\LA4DBC1K\MC900304311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86200"/>
            <a:ext cx="1477282" cy="249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8"/>
          <p:cNvSpPr txBox="1">
            <a:spLocks/>
          </p:cNvSpPr>
          <p:nvPr/>
        </p:nvSpPr>
        <p:spPr>
          <a:xfrm>
            <a:off x="1676400" y="3048000"/>
            <a:ext cx="5867400" cy="17526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Wyoming Department of Education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June 2013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Terry Walling ~ Tamra Jackson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00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56488"/>
          </a:xfrm>
        </p:spPr>
        <p:txBody>
          <a:bodyPr/>
          <a:lstStyle/>
          <a:p>
            <a:r>
              <a:rPr lang="en-US" dirty="0" smtClean="0"/>
              <a:t>Off-Site Monitoring Tools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Meal Compliance Risk Assessment Tool</a:t>
            </a:r>
          </a:p>
          <a:p>
            <a:pPr lvl="1"/>
            <a:r>
              <a:rPr lang="en-US" sz="2800" dirty="0" smtClean="0"/>
              <a:t>Targets error-prone areas of the new meal pattern</a:t>
            </a:r>
          </a:p>
          <a:p>
            <a:pPr lvl="1"/>
            <a:r>
              <a:rPr lang="en-US" sz="2800" dirty="0" smtClean="0"/>
              <a:t>Determines which site is selected for an in-depth menu review</a:t>
            </a:r>
          </a:p>
          <a:p>
            <a:r>
              <a:rPr lang="en-US" sz="2800" dirty="0" smtClean="0"/>
              <a:t>Dietary Specifications Assessment Tool</a:t>
            </a:r>
          </a:p>
          <a:p>
            <a:pPr lvl="1"/>
            <a:r>
              <a:rPr lang="en-US" sz="2800" dirty="0" smtClean="0"/>
              <a:t>Assesses food service practices to determine risk for not meeting the Dietary Specifications</a:t>
            </a:r>
          </a:p>
          <a:p>
            <a:r>
              <a:rPr lang="en-US" sz="2800" dirty="0" smtClean="0"/>
              <a:t>Resource Management Risk Indicator Tool</a:t>
            </a:r>
          </a:p>
          <a:p>
            <a:pPr lvl="1"/>
            <a:r>
              <a:rPr lang="en-US" sz="2800" dirty="0" smtClean="0"/>
              <a:t>Identifies whether the SFA should receive a comprehensive resource management review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187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Standards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900" dirty="0" smtClean="0"/>
              <a:t>Critical Areas</a:t>
            </a:r>
          </a:p>
          <a:p>
            <a:pPr lvl="1"/>
            <a:r>
              <a:rPr lang="en-US" sz="3500" dirty="0" smtClean="0"/>
              <a:t>Performance Standard 1 </a:t>
            </a:r>
          </a:p>
          <a:p>
            <a:pPr lvl="2"/>
            <a:r>
              <a:rPr lang="en-US" sz="3500" dirty="0" smtClean="0"/>
              <a:t>Certification and Benefit Issuance</a:t>
            </a:r>
          </a:p>
          <a:p>
            <a:pPr lvl="2"/>
            <a:r>
              <a:rPr lang="en-US" sz="3500" dirty="0" smtClean="0"/>
              <a:t>Meal Counting and Claiming</a:t>
            </a:r>
          </a:p>
          <a:p>
            <a:pPr lvl="1"/>
            <a:r>
              <a:rPr lang="en-US" sz="3500" dirty="0" smtClean="0"/>
              <a:t>Performance Standard 2</a:t>
            </a:r>
          </a:p>
          <a:p>
            <a:pPr lvl="2"/>
            <a:r>
              <a:rPr lang="en-US" sz="3500" dirty="0" smtClean="0"/>
              <a:t>Meal Components &amp; Quantities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7106" name="Picture 2" descr="View detai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295400"/>
            <a:ext cx="1676400" cy="1676400"/>
          </a:xfrm>
          <a:prstGeom prst="rect">
            <a:avLst/>
          </a:prstGeom>
          <a:noFill/>
          <a:effectLst>
            <a:outerShdw blurRad="50800" dist="50800" dir="5400000" sx="110000" sy="110000" algn="ctr" rotWithShape="0">
              <a:srgbClr val="C00000"/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  <a:bevelB prst="convex"/>
          </a:sp3d>
        </p:spPr>
      </p:pic>
    </p:spTree>
    <p:extLst>
      <p:ext uri="{BB962C8B-B14F-4D97-AF65-F5344CB8AC3E}">
        <p14:creationId xmlns:p14="http://schemas.microsoft.com/office/powerpoint/2010/main" xmlns="" val="370559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800" dirty="0" smtClean="0"/>
              <a:t>General Areas</a:t>
            </a:r>
          </a:p>
          <a:p>
            <a:pPr lvl="1"/>
            <a:r>
              <a:rPr lang="en-US" sz="3600" dirty="0" smtClean="0"/>
              <a:t>Resource Management</a:t>
            </a:r>
          </a:p>
          <a:p>
            <a:pPr lvl="1"/>
            <a:r>
              <a:rPr lang="en-US" sz="3600" dirty="0" smtClean="0"/>
              <a:t>General Program Compliance</a:t>
            </a:r>
          </a:p>
          <a:p>
            <a:pPr lvl="2"/>
            <a:r>
              <a:rPr lang="en-US" sz="3600" dirty="0" smtClean="0"/>
              <a:t>Verification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Wyoming Department of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1682" name="Picture 2" descr="View detai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114800"/>
            <a:ext cx="1828800" cy="182880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5"/>
            </a:outerShdw>
          </a:effectLst>
          <a:scene3d>
            <a:camera prst="orthographicFront">
              <a:rot lat="298854" lon="21298860" rev="21573784"/>
            </a:camera>
            <a:lightRig rig="threePt" dir="t"/>
          </a:scene3d>
          <a:sp3d extrusionH="76200" contourW="25400">
            <a:bevelT w="152400" h="50800" prst="softRound"/>
            <a:bevelB w="152400" h="50800" prst="softRound"/>
            <a:extrusionClr>
              <a:srgbClr val="00B0F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Review Period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0"/>
            <a:ext cx="8686800" cy="4906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Most recent month claim submitted, must include &gt; 10 operating days</a:t>
            </a:r>
          </a:p>
          <a:p>
            <a:r>
              <a:rPr lang="en-US" sz="3600" dirty="0" smtClean="0"/>
              <a:t>Period of On-Site review</a:t>
            </a:r>
          </a:p>
          <a:p>
            <a:r>
              <a:rPr lang="en-US" sz="3600" dirty="0" smtClean="0"/>
              <a:t>Special Circumstances</a:t>
            </a:r>
          </a:p>
          <a:p>
            <a:pPr lvl="1"/>
            <a:r>
              <a:rPr lang="en-US" sz="3200" dirty="0" smtClean="0"/>
              <a:t>Reviews early in the school year</a:t>
            </a:r>
          </a:p>
          <a:p>
            <a:pPr lvl="1"/>
            <a:r>
              <a:rPr lang="en-US" sz="3200" dirty="0" smtClean="0"/>
              <a:t>Year-round, multi-track &amp; provision schools</a:t>
            </a:r>
          </a:p>
          <a:p>
            <a:pPr lvl="1"/>
            <a:r>
              <a:rPr lang="en-US" sz="3200" dirty="0" smtClean="0"/>
              <a:t>May require FNS approval or special procedures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66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Pre-Visit Procedures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Notify superintendent and food service director</a:t>
            </a:r>
          </a:p>
          <a:p>
            <a:r>
              <a:rPr lang="en-US" sz="3600" dirty="0" smtClean="0"/>
              <a:t>Initiate Off-Site Assessment Tool</a:t>
            </a:r>
          </a:p>
          <a:p>
            <a:r>
              <a:rPr lang="en-US" sz="3600" dirty="0" smtClean="0"/>
              <a:t>Review SFA documentation</a:t>
            </a:r>
          </a:p>
          <a:p>
            <a:r>
              <a:rPr lang="en-US" sz="3600" dirty="0" smtClean="0"/>
              <a:t>Obtain pre-visit information</a:t>
            </a:r>
          </a:p>
          <a:p>
            <a:r>
              <a:rPr lang="en-US" sz="3600" dirty="0" smtClean="0"/>
              <a:t>Select NSLP sites for review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44034" name="Picture 2" descr="Portrait of frui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657600"/>
            <a:ext cx="2209800" cy="2209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8727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On-site Review Procedures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Entrance Conference</a:t>
            </a:r>
          </a:p>
          <a:p>
            <a:r>
              <a:rPr lang="en-US" sz="4000" dirty="0" smtClean="0"/>
              <a:t>On-site Review</a:t>
            </a:r>
          </a:p>
          <a:p>
            <a:r>
              <a:rPr lang="en-US" sz="4000" dirty="0" smtClean="0"/>
              <a:t>Exit Conference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43010" name="Picture 2" descr="Businessmen discussing information at a mee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505200"/>
            <a:ext cx="2438400" cy="243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4472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32688"/>
          </a:xfrm>
        </p:spPr>
        <p:txBody>
          <a:bodyPr>
            <a:normAutofit/>
          </a:bodyPr>
          <a:lstStyle/>
          <a:p>
            <a:r>
              <a:rPr lang="en-US" dirty="0" smtClean="0"/>
              <a:t>Review Frequency &amp; Schedule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Review Frequency</a:t>
            </a:r>
          </a:p>
          <a:p>
            <a:pPr lvl="1"/>
            <a:r>
              <a:rPr lang="en-US" sz="3600" dirty="0" smtClean="0"/>
              <a:t>SFA must be reviewed every 3 years</a:t>
            </a:r>
          </a:p>
          <a:p>
            <a:pPr lvl="1"/>
            <a:r>
              <a:rPr lang="en-US" sz="3600" dirty="0" smtClean="0"/>
              <a:t>Cycle begins July 1, 2013</a:t>
            </a:r>
          </a:p>
          <a:p>
            <a:r>
              <a:rPr lang="en-US" sz="3600" dirty="0" smtClean="0"/>
              <a:t>Review Schedule</a:t>
            </a:r>
          </a:p>
          <a:p>
            <a:pPr lvl="1"/>
            <a:r>
              <a:rPr lang="en-US" sz="3600" dirty="0" smtClean="0"/>
              <a:t>SA discretion</a:t>
            </a:r>
          </a:p>
          <a:p>
            <a:pPr lvl="1"/>
            <a:r>
              <a:rPr lang="en-US" sz="3600" dirty="0" smtClean="0"/>
              <a:t>Postponed reviews</a:t>
            </a:r>
          </a:p>
          <a:p>
            <a:pPr lvl="1"/>
            <a:r>
              <a:rPr lang="en-US" sz="3600" dirty="0" smtClean="0"/>
              <a:t>Non-compliant SFAs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26" name="Picture 2" descr="C:\Users\Silvernail_S\AppData\Local\Microsoft\Windows\Temporary Internet Files\Content.IE5\LA4DBC1K\MC900090569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52800"/>
            <a:ext cx="2898618" cy="241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373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Data for Site Selection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33800" y="1447800"/>
            <a:ext cx="5105400" cy="487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Site name</a:t>
            </a:r>
          </a:p>
          <a:p>
            <a:r>
              <a:rPr lang="en-US" sz="3600" dirty="0" smtClean="0"/>
              <a:t>Site type</a:t>
            </a:r>
          </a:p>
          <a:p>
            <a:r>
              <a:rPr lang="en-US" sz="3600" dirty="0" smtClean="0"/>
              <a:t>Number of serving days</a:t>
            </a:r>
          </a:p>
          <a:p>
            <a:r>
              <a:rPr lang="en-US" sz="3600" dirty="0" smtClean="0"/>
              <a:t>Number of eligible for free meals</a:t>
            </a:r>
          </a:p>
          <a:p>
            <a:r>
              <a:rPr lang="en-US" sz="3600" dirty="0" smtClean="0"/>
              <a:t>Number of free meals claimed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4098" name="Picture 2" descr="C:\Users\Silvernail_S\AppData\Local\Microsoft\Windows\Temporary Internet Files\Content.IE5\LA4DBC1K\MP900431290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" y="2214371"/>
            <a:ext cx="3009900" cy="30099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3001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Minimum Number of Review Sites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9237666"/>
              </p:ext>
            </p:extLst>
          </p:nvPr>
        </p:nvGraphicFramePr>
        <p:xfrm>
          <a:off x="381000" y="1719261"/>
          <a:ext cx="8407400" cy="33097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57375"/>
                <a:gridCol w="2162175"/>
                <a:gridCol w="1895475"/>
                <a:gridCol w="2492375"/>
              </a:tblGrid>
              <a:tr h="69163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# of Sites in the SFA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Minimum # of Sites to Review</a:t>
                      </a:r>
                      <a:r>
                        <a:rPr lang="en-US" sz="2000" baseline="0" dirty="0" smtClean="0"/>
                        <a:t> for NSLP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# Sites in SFA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Minimum</a:t>
                      </a:r>
                      <a:r>
                        <a:rPr lang="en-US" sz="2000" baseline="0" dirty="0" smtClean="0"/>
                        <a:t> # of Sites to Review for NSLP</a:t>
                      </a:r>
                      <a:endParaRPr lang="en-US" sz="2000" dirty="0"/>
                    </a:p>
                  </a:txBody>
                  <a:tcPr/>
                </a:tc>
              </a:tr>
              <a:tr h="4007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 to 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41 to</a:t>
                      </a:r>
                      <a:r>
                        <a:rPr lang="en-US" sz="2000" baseline="0" dirty="0" smtClean="0"/>
                        <a:t> 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</a:tr>
              <a:tr h="4007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 to 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61 to 80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</a:tr>
              <a:tr h="4007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 to 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81 to 100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</a:tr>
              <a:tr h="4007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 to 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101 or More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12*</a:t>
                      </a:r>
                      <a:endParaRPr lang="en-US" sz="2000" dirty="0"/>
                    </a:p>
                  </a:txBody>
                  <a:tcPr/>
                </a:tc>
              </a:tr>
              <a:tr h="691630">
                <a:tc gridSpan="4">
                  <a:txBody>
                    <a:bodyPr/>
                    <a:lstStyle/>
                    <a:p>
                      <a:r>
                        <a:rPr lang="en-US" sz="2000" dirty="0" smtClean="0"/>
                        <a:t>* 12</a:t>
                      </a:r>
                      <a:r>
                        <a:rPr lang="en-US" sz="2000" baseline="0" dirty="0" smtClean="0"/>
                        <a:t> plus 5 percent of the number of sites over 100. Fractions must be rounded to the nearest whole number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0550" y="5210175"/>
            <a:ext cx="8029575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Review all sites (except RCCI) with free ADP of 100 and free participation factor of ≥100%</a:t>
            </a:r>
            <a:endParaRPr lang="en-US" sz="2000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419600" y="1752600"/>
            <a:ext cx="4343400" cy="2590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5204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Criteria for Additional Sites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87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Additional NSLP sites: </a:t>
            </a:r>
          </a:p>
          <a:p>
            <a:pPr lvl="1"/>
            <a:r>
              <a:rPr lang="en-US" sz="3600" dirty="0" smtClean="0"/>
              <a:t>Elementary sites with ≥ 100 free ADP and ≥ 97% free participation</a:t>
            </a:r>
          </a:p>
          <a:p>
            <a:pPr lvl="1"/>
            <a:r>
              <a:rPr lang="en-US" sz="3600" dirty="0" smtClean="0"/>
              <a:t>Combination sites with ≥ 100 free ADP and ≥ 87% free participation</a:t>
            </a:r>
          </a:p>
          <a:p>
            <a:pPr lvl="1"/>
            <a:r>
              <a:rPr lang="en-US" sz="3600" dirty="0" smtClean="0"/>
              <a:t>Secondary sites with ≥ 100 free ADP and ≥ 77% free participation</a:t>
            </a:r>
          </a:p>
          <a:p>
            <a:r>
              <a:rPr lang="en-US" sz="3600" dirty="0" smtClean="0"/>
              <a:t>State Agency Criteria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91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Reinvention Goals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5029200"/>
          </a:xfrm>
        </p:spPr>
        <p:txBody>
          <a:bodyPr>
            <a:normAutofit lnSpcReduction="10000"/>
          </a:bodyPr>
          <a:lstStyle/>
          <a:p>
            <a:r>
              <a:rPr lang="en-US" sz="3900" dirty="0" smtClean="0"/>
              <a:t>The Healthy Hunger-Free Kids Act of 2010 calls for a more </a:t>
            </a:r>
            <a:r>
              <a:rPr lang="en-US" sz="3900" u="sng" dirty="0" smtClean="0"/>
              <a:t>effective and efficient</a:t>
            </a:r>
            <a:r>
              <a:rPr lang="en-US" sz="3900" dirty="0" smtClean="0"/>
              <a:t> review process</a:t>
            </a:r>
          </a:p>
          <a:p>
            <a:pPr lvl="1"/>
            <a:r>
              <a:rPr lang="en-US" sz="3600" dirty="0" smtClean="0"/>
              <a:t>Consolidate the Administrative Review process</a:t>
            </a:r>
          </a:p>
          <a:p>
            <a:pPr lvl="1"/>
            <a:r>
              <a:rPr lang="en-US" sz="3600" dirty="0" smtClean="0"/>
              <a:t>Incorporate school breakfast, the new meal pattern, and dietary specifications, and the 6-cent performance-based reimbursement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224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Site Selection Requirements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02163"/>
          </a:xfrm>
        </p:spPr>
        <p:txBody>
          <a:bodyPr/>
          <a:lstStyle/>
          <a:p>
            <a:r>
              <a:rPr lang="en-US" dirty="0" smtClean="0"/>
              <a:t>Dietary Specifications and Nutrient Analysis</a:t>
            </a:r>
          </a:p>
          <a:p>
            <a:pPr lvl="1"/>
            <a:r>
              <a:rPr lang="en-US" sz="3200" dirty="0" smtClean="0"/>
              <a:t>Meal Compliance Risk Assessment Tool</a:t>
            </a:r>
          </a:p>
          <a:p>
            <a:r>
              <a:rPr lang="en-US" dirty="0" smtClean="0"/>
              <a:t>School Breakfast Program</a:t>
            </a:r>
          </a:p>
          <a:p>
            <a:pPr lvl="1"/>
            <a:r>
              <a:rPr lang="en-US" sz="3200" dirty="0" smtClean="0"/>
              <a:t>50% of selected NSLP sites</a:t>
            </a:r>
          </a:p>
          <a:p>
            <a:r>
              <a:rPr lang="en-US" dirty="0" smtClean="0"/>
              <a:t>Other Federal Program Reviews</a:t>
            </a:r>
          </a:p>
          <a:p>
            <a:pPr lvl="1"/>
            <a:r>
              <a:rPr lang="en-US" sz="3200" dirty="0" smtClean="0"/>
              <a:t>Varies based on regulations</a:t>
            </a:r>
          </a:p>
          <a:p>
            <a:r>
              <a:rPr lang="en-US" dirty="0" smtClean="0"/>
              <a:t>Resource Management</a:t>
            </a:r>
          </a:p>
          <a:p>
            <a:pPr lvl="1"/>
            <a:r>
              <a:rPr lang="en-US" sz="3200" dirty="0" smtClean="0"/>
              <a:t>Offsite Assessment Tool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7892" name="Picture 4" descr="View detai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6400800" y="3048000"/>
            <a:ext cx="2209800" cy="2209800"/>
          </a:xfrm>
          <a:prstGeom prst="rect">
            <a:avLst/>
          </a:prstGeom>
          <a:noFill/>
          <a:effectLst>
            <a:outerShdw blurRad="50800" dist="101600" dir="5400000" algn="ctr" rotWithShape="0">
              <a:schemeClr val="accent2">
                <a:lumMod val="75000"/>
              </a:schemeClr>
            </a:outerShdw>
          </a:effectLst>
          <a:scene3d>
            <a:camera prst="orthographicFront"/>
            <a:lightRig rig="threePt" dir="t"/>
          </a:scene3d>
          <a:sp3d extrusionH="76200" contourW="19050">
            <a:bevelT w="152400" h="50800" prst="softRound"/>
            <a:bevelB w="152400" h="50800" prst="softRound"/>
            <a:extrusionClr>
              <a:schemeClr val="tx2">
                <a:lumMod val="75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218376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4353550"/>
              </p:ext>
            </p:extLst>
          </p:nvPr>
        </p:nvGraphicFramePr>
        <p:xfrm>
          <a:off x="161926" y="979168"/>
          <a:ext cx="8877300" cy="58007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75460"/>
                <a:gridCol w="1775460"/>
                <a:gridCol w="1775460"/>
                <a:gridCol w="1775460"/>
                <a:gridCol w="1775460"/>
              </a:tblGrid>
              <a:tr h="8249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Palatino Linotype" pitchFamily="18" charset="0"/>
                        </a:rPr>
                        <a:t>Meal Access &amp; Reimbursement</a:t>
                      </a:r>
                      <a:endParaRPr lang="en-US" sz="16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Palatino Linotype" pitchFamily="18" charset="0"/>
                        </a:rPr>
                        <a:t>Nutritional Quality &amp;</a:t>
                      </a:r>
                      <a:r>
                        <a:rPr lang="en-US" sz="1600" baseline="0" dirty="0" smtClean="0">
                          <a:latin typeface="Palatino Linotype" pitchFamily="18" charset="0"/>
                        </a:rPr>
                        <a:t> Meal Pattern</a:t>
                      </a:r>
                      <a:endParaRPr lang="en-US" sz="16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Palatino Linotype" pitchFamily="18" charset="0"/>
                        </a:rPr>
                        <a:t>Resource Management</a:t>
                      </a:r>
                      <a:endParaRPr lang="en-US" sz="16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Palatino Linotype" pitchFamily="18" charset="0"/>
                        </a:rPr>
                        <a:t>General Program Compliance</a:t>
                      </a:r>
                      <a:endParaRPr lang="en-US" sz="16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Palatino Linotype" pitchFamily="18" charset="0"/>
                        </a:rPr>
                        <a:t>Other Federal Program Reviews</a:t>
                      </a:r>
                      <a:endParaRPr lang="en-US" sz="1600" dirty="0">
                        <a:latin typeface="Palatino Linotype" pitchFamily="18" charset="0"/>
                      </a:endParaRPr>
                    </a:p>
                  </a:txBody>
                  <a:tcPr/>
                </a:tc>
              </a:tr>
              <a:tr h="7651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Certification</a:t>
                      </a:r>
                      <a:r>
                        <a:rPr lang="en-US" baseline="0" dirty="0" smtClean="0"/>
                        <a:t> &amp; Benefit Issuance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Dietary Specs &amp;</a:t>
                      </a:r>
                      <a:r>
                        <a:rPr lang="en-US" baseline="0" dirty="0" smtClean="0"/>
                        <a:t> Nutrient Analysis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Risk 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Civil Rights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After-school</a:t>
                      </a:r>
                      <a:r>
                        <a:rPr lang="en-US" baseline="0" dirty="0" smtClean="0"/>
                        <a:t> Snacks</a:t>
                      </a:r>
                      <a:endParaRPr lang="en-US" dirty="0"/>
                    </a:p>
                  </a:txBody>
                  <a:tcPr/>
                </a:tc>
              </a:tr>
              <a:tr h="979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Meal Components &amp; Quantities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Nonprofit</a:t>
                      </a:r>
                      <a:r>
                        <a:rPr lang="en-US" baseline="0" dirty="0" smtClean="0"/>
                        <a:t> School Food Service 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SFA On-site Monitoring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Seamless Summer</a:t>
                      </a:r>
                      <a:r>
                        <a:rPr lang="en-US" baseline="0" dirty="0" smtClean="0"/>
                        <a:t> Option</a:t>
                      </a:r>
                      <a:endParaRPr lang="en-US" dirty="0"/>
                    </a:p>
                  </a:txBody>
                  <a:tcPr/>
                </a:tc>
              </a:tr>
              <a:tr h="927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Meal Counting &amp; Claiming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Offer</a:t>
                      </a:r>
                      <a:r>
                        <a:rPr lang="en-US" baseline="0" dirty="0" smtClean="0"/>
                        <a:t> versus Serve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Revenue from Non-program</a:t>
                      </a:r>
                      <a:r>
                        <a:rPr lang="en-US" baseline="0" dirty="0" smtClean="0"/>
                        <a:t> foods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 Wellness Policy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Fresh Fruit &amp;</a:t>
                      </a:r>
                      <a:r>
                        <a:rPr lang="en-US" baseline="0" dirty="0" smtClean="0"/>
                        <a:t> Vegetable Program</a:t>
                      </a:r>
                      <a:endParaRPr lang="en-US" dirty="0"/>
                    </a:p>
                  </a:txBody>
                  <a:tcPr/>
                </a:tc>
              </a:tr>
              <a:tr h="68544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Paid</a:t>
                      </a:r>
                      <a:r>
                        <a:rPr lang="en-US" baseline="0" dirty="0" smtClean="0"/>
                        <a:t> Lunch Equity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Competitive Foods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Special Milk Program</a:t>
                      </a:r>
                      <a:endParaRPr lang="en-US" dirty="0"/>
                    </a:p>
                  </a:txBody>
                  <a:tcPr/>
                </a:tc>
              </a:tr>
              <a:tr h="39168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9168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Food Safety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8544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SBP &amp; SSO</a:t>
                      </a:r>
                      <a:r>
                        <a:rPr lang="en-US" baseline="0" dirty="0" smtClean="0"/>
                        <a:t> Outreach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926" y="85725"/>
            <a:ext cx="8734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New Administrative Review Structure</a:t>
            </a:r>
            <a:endParaRPr lang="en-US" sz="4000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772400" y="2895600"/>
            <a:ext cx="76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43800" y="3200400"/>
            <a:ext cx="1371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24600" y="6248400"/>
            <a:ext cx="533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772400" y="3429000"/>
            <a:ext cx="76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348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and Reimbursement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Certification &amp; Benefit Issuance </a:t>
            </a:r>
          </a:p>
          <a:p>
            <a:r>
              <a:rPr lang="en-US" dirty="0" smtClean="0"/>
              <a:t>Verification</a:t>
            </a:r>
          </a:p>
          <a:p>
            <a:r>
              <a:rPr lang="en-US" dirty="0" smtClean="0"/>
              <a:t>Meal Counting and Claiming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3352800" cy="274638"/>
          </a:xfr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98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Review?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05016438"/>
              </p:ext>
            </p:extLst>
          </p:nvPr>
        </p:nvGraphicFramePr>
        <p:xfrm>
          <a:off x="381000" y="1933575"/>
          <a:ext cx="8407400" cy="3943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812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Off-site Assessment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Certification and Benefit Issuance</a:t>
            </a:r>
          </a:p>
          <a:p>
            <a:pPr lvl="1"/>
            <a:r>
              <a:rPr lang="en-US" dirty="0" smtClean="0"/>
              <a:t>Question set 100s</a:t>
            </a:r>
          </a:p>
          <a:p>
            <a:r>
              <a:rPr lang="en-US" dirty="0" smtClean="0"/>
              <a:t>Verification</a:t>
            </a:r>
          </a:p>
          <a:p>
            <a:pPr lvl="1"/>
            <a:r>
              <a:rPr lang="en-US" dirty="0" smtClean="0"/>
              <a:t>Question set 200s</a:t>
            </a:r>
          </a:p>
          <a:p>
            <a:r>
              <a:rPr lang="en-US" dirty="0" smtClean="0"/>
              <a:t>Meal Counting and Claiming</a:t>
            </a:r>
          </a:p>
          <a:p>
            <a:pPr lvl="1"/>
            <a:r>
              <a:rPr lang="en-US" dirty="0" smtClean="0"/>
              <a:t>Question set 300s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33794" name="Picture 2" descr="Bunch of black grap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667000"/>
            <a:ext cx="2133600" cy="2438400"/>
          </a:xfrm>
          <a:prstGeom prst="rect">
            <a:avLst/>
          </a:prstGeom>
          <a:noFill/>
          <a:effectLst>
            <a:outerShdw blurRad="76200" dist="114300" dir="5400000" algn="ctr" rotWithShape="0">
              <a:schemeClr val="accent3">
                <a:lumMod val="60000"/>
                <a:lumOff val="40000"/>
              </a:schemeClr>
            </a:outerShdw>
          </a:effectLst>
          <a:scene3d>
            <a:camera prst="orthographicFront"/>
            <a:lightRig rig="threePt" dir="t"/>
          </a:scene3d>
          <a:sp3d extrusionH="88900" contourW="44450">
            <a:bevelT w="152400" h="50800" prst="softRound"/>
            <a:bevelB w="152400" h="50800" prst="softRound"/>
            <a:extrusionClr>
              <a:schemeClr val="accent3"/>
            </a:extrusionClr>
            <a:contourClr>
              <a:schemeClr val="accent3">
                <a:lumMod val="40000"/>
                <a:lumOff val="60000"/>
              </a:schemeClr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6965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On-site Assessment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Certification and Benefit Issuance</a:t>
            </a:r>
          </a:p>
          <a:p>
            <a:pPr lvl="1"/>
            <a:r>
              <a:rPr lang="en-US" dirty="0" smtClean="0"/>
              <a:t>Validate SFA’s Procedures from off-site assessment tool</a:t>
            </a:r>
          </a:p>
          <a:p>
            <a:pPr lvl="1"/>
            <a:r>
              <a:rPr lang="en-US" dirty="0" smtClean="0"/>
              <a:t>Validate Student Certifications: Validate Benefit Issuance Document</a:t>
            </a:r>
          </a:p>
          <a:p>
            <a:pPr lvl="1"/>
            <a:r>
              <a:rPr lang="en-US" dirty="0" smtClean="0"/>
              <a:t>Review Denied Applications</a:t>
            </a:r>
          </a:p>
          <a:p>
            <a:r>
              <a:rPr lang="en-US" dirty="0" smtClean="0"/>
              <a:t>Verification</a:t>
            </a:r>
          </a:p>
          <a:p>
            <a:pPr lvl="1"/>
            <a:r>
              <a:rPr lang="en-US" dirty="0" smtClean="0"/>
              <a:t>Determine compliance with Verification requirements</a:t>
            </a:r>
          </a:p>
          <a:p>
            <a:r>
              <a:rPr lang="en-US" dirty="0" smtClean="0"/>
              <a:t>Meal counting and Claiming</a:t>
            </a:r>
          </a:p>
          <a:p>
            <a:pPr lvl="1"/>
            <a:r>
              <a:rPr lang="en-US" dirty="0" smtClean="0"/>
              <a:t>Validate off-site assessment tool</a:t>
            </a:r>
          </a:p>
          <a:p>
            <a:pPr lvl="1"/>
            <a:r>
              <a:rPr lang="en-US" dirty="0" smtClean="0"/>
              <a:t>Validate the counting and claiming process</a:t>
            </a:r>
          </a:p>
          <a:p>
            <a:pPr lvl="1"/>
            <a:r>
              <a:rPr lang="en-US" dirty="0" smtClean="0"/>
              <a:t>Record errors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996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Action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80555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Certification and Benefit Issuance. Why is Fiscal Action taken?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Applications missing information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Mis</a:t>
            </a:r>
            <a:r>
              <a:rPr lang="en-US" dirty="0" smtClean="0"/>
              <a:t>-categorization of certification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Benefit Issuance Errors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Failure to update verified applications</a:t>
            </a:r>
          </a:p>
          <a:p>
            <a:r>
              <a:rPr lang="en-US" dirty="0" smtClean="0"/>
              <a:t>Verification</a:t>
            </a:r>
          </a:p>
          <a:p>
            <a:pPr lvl="1"/>
            <a:r>
              <a:rPr lang="en-US" dirty="0" smtClean="0"/>
              <a:t>No fiscal action taken</a:t>
            </a:r>
          </a:p>
          <a:p>
            <a:r>
              <a:rPr lang="en-US" dirty="0" smtClean="0"/>
              <a:t>Meal Counting and Claiming</a:t>
            </a:r>
          </a:p>
          <a:p>
            <a:pPr lvl="1"/>
            <a:r>
              <a:rPr lang="en-US" dirty="0" smtClean="0"/>
              <a:t>Inaccurate meal counting or claiming</a:t>
            </a:r>
          </a:p>
          <a:p>
            <a:pPr lvl="2"/>
            <a:r>
              <a:rPr lang="en-US" dirty="0" smtClean="0"/>
              <a:t>Counting errors include: meal counts to not equal number of meals served to eligible students, second meals were counted, meal counts exceed number of eligible students by category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031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Meal Pattern &amp; Nutritional Quality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Meal Components &amp; Quantities</a:t>
            </a:r>
          </a:p>
          <a:p>
            <a:r>
              <a:rPr lang="en-US" dirty="0" smtClean="0"/>
              <a:t>Offer vs. Serve</a:t>
            </a:r>
          </a:p>
          <a:p>
            <a:r>
              <a:rPr lang="en-US" dirty="0" smtClean="0"/>
              <a:t>Dietary Specifications &amp; Nutrient Analysis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5863"/>
            <a:ext cx="2895600" cy="365125"/>
          </a:xfr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270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review Meal Components &amp; Quantities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935480"/>
            <a:ext cx="8610600" cy="45415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Support Learning &amp; Educational Achievement</a:t>
            </a:r>
          </a:p>
          <a:p>
            <a:pPr lvl="1"/>
            <a:r>
              <a:rPr lang="en-US" sz="2800" dirty="0" smtClean="0"/>
              <a:t>Provide students with well-balanced meals</a:t>
            </a:r>
          </a:p>
          <a:p>
            <a:pPr lvl="1"/>
            <a:r>
              <a:rPr lang="en-US" sz="2800" dirty="0" smtClean="0"/>
              <a:t>Combat childhood hunger</a:t>
            </a:r>
          </a:p>
          <a:p>
            <a:r>
              <a:rPr lang="en-US" sz="2800" dirty="0" smtClean="0"/>
              <a:t>Nutrition Education</a:t>
            </a:r>
          </a:p>
          <a:p>
            <a:pPr lvl="1"/>
            <a:r>
              <a:rPr lang="en-US" sz="2800" dirty="0" smtClean="0"/>
              <a:t>Teach students components of a well-balanced meal, variety</a:t>
            </a:r>
          </a:p>
          <a:p>
            <a:r>
              <a:rPr lang="en-US" sz="2800" dirty="0" smtClean="0"/>
              <a:t>Stewardship of Federal $</a:t>
            </a:r>
          </a:p>
          <a:p>
            <a:pPr lvl="1"/>
            <a:r>
              <a:rPr lang="en-US" sz="2800" dirty="0" smtClean="0"/>
              <a:t>Ensure that meals reimbursed with Federal $$ contain required components</a:t>
            </a:r>
            <a:endParaRPr lang="en-US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Wyoming Department of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022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Reviewer will assess whether the school: </a:t>
            </a:r>
          </a:p>
          <a:p>
            <a:pPr lvl="1"/>
            <a:r>
              <a:rPr lang="en-US" sz="3200" dirty="0" smtClean="0"/>
              <a:t>Offers students the required meal components in the required quantities; </a:t>
            </a:r>
          </a:p>
          <a:p>
            <a:pPr lvl="1"/>
            <a:r>
              <a:rPr lang="en-US" sz="3200" dirty="0" smtClean="0"/>
              <a:t>Gives students access to select required meal components on all reimbursable meal service lines; and</a:t>
            </a:r>
          </a:p>
          <a:p>
            <a:pPr lvl="1"/>
            <a:r>
              <a:rPr lang="en-US" sz="3200" dirty="0" smtClean="0"/>
              <a:t>Records for reimbursement only meals that contain required components in required quantities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110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r>
              <a:rPr lang="en-US" dirty="0" smtClean="0"/>
              <a:t>Reinvention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>
            <a:normAutofit/>
          </a:bodyPr>
          <a:lstStyle/>
          <a:p>
            <a:pPr lvl="1"/>
            <a:r>
              <a:rPr lang="en-US" sz="3900" dirty="0" smtClean="0"/>
              <a:t>Implement a 3-yr review cycle</a:t>
            </a:r>
          </a:p>
          <a:p>
            <a:pPr lvl="1"/>
            <a:r>
              <a:rPr lang="en-US" sz="3900" dirty="0" smtClean="0"/>
              <a:t>Provide for offsite monitoring approaches</a:t>
            </a:r>
          </a:p>
          <a:p>
            <a:pPr lvl="1"/>
            <a:r>
              <a:rPr lang="en-US" sz="3900" dirty="0" smtClean="0"/>
              <a:t>Provide effective training and ongoing technical assistance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Wyoming Department of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54102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hlinkClick r:id="rId2" action="ppaction://hlinkfile" tooltip="view quote"/>
              </a:rPr>
              <a:t>I run six-to-eight miles a day, plus weights and aerobics in the lunch hour. I also lie a lot, which keeps me thin.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hlinkClick r:id="rId3" action="ppaction://hlinkfile" tooltip="view author"/>
              </a:rPr>
              <a:t>Hugh Laurie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Meal Components &amp; Quantities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Assess meal pattern compliance</a:t>
            </a:r>
          </a:p>
          <a:p>
            <a:pPr lvl="1"/>
            <a:r>
              <a:rPr lang="en-US" dirty="0" smtClean="0"/>
              <a:t>Milk, Vegetable subgroups, whole grain rich requirements, etc</a:t>
            </a:r>
          </a:p>
          <a:p>
            <a:r>
              <a:rPr lang="en-US" dirty="0" smtClean="0"/>
              <a:t>Review breakfast and lunch documentation for compliance</a:t>
            </a:r>
          </a:p>
          <a:p>
            <a:pPr lvl="1"/>
            <a:r>
              <a:rPr lang="en-US" dirty="0" smtClean="0"/>
              <a:t>Menus/production records</a:t>
            </a:r>
          </a:p>
          <a:p>
            <a:pPr lvl="1"/>
            <a:r>
              <a:rPr lang="en-US" dirty="0" smtClean="0"/>
              <a:t>Performance-based reimbursement documentation (USDA worksheets)</a:t>
            </a:r>
          </a:p>
          <a:p>
            <a:r>
              <a:rPr lang="en-US" dirty="0" smtClean="0"/>
              <a:t>Week must be 3-7 consecutive days</a:t>
            </a:r>
          </a:p>
          <a:p>
            <a:r>
              <a:rPr lang="en-US" dirty="0" smtClean="0"/>
              <a:t>Missing meal components/insufficient quantities: expand documentation review to (at least) entire review period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53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Pre-visit Documentation Review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sz="3200" dirty="0" smtClean="0"/>
              <a:t>Production Records</a:t>
            </a:r>
          </a:p>
          <a:p>
            <a:pPr lvl="1"/>
            <a:r>
              <a:rPr lang="en-US" sz="3000" dirty="0" smtClean="0"/>
              <a:t>By meal service line and age/grade group served</a:t>
            </a:r>
          </a:p>
          <a:p>
            <a:pPr lvl="1"/>
            <a:r>
              <a:rPr lang="en-US" sz="3000" dirty="0" smtClean="0"/>
              <a:t>Support claims</a:t>
            </a:r>
          </a:p>
          <a:p>
            <a:pPr lvl="1"/>
            <a:r>
              <a:rPr lang="en-US" sz="3000" dirty="0" smtClean="0"/>
              <a:t>Document what was served and leftovers</a:t>
            </a:r>
          </a:p>
          <a:p>
            <a:pPr lvl="1"/>
            <a:r>
              <a:rPr lang="en-US" sz="3000" dirty="0" smtClean="0"/>
              <a:t>Food is creditable for portions served</a:t>
            </a:r>
          </a:p>
          <a:p>
            <a:pPr lvl="1"/>
            <a:r>
              <a:rPr lang="en-US" sz="3000" dirty="0" smtClean="0"/>
              <a:t>Document that daily and weekly meal component requirements are met</a:t>
            </a:r>
          </a:p>
          <a:p>
            <a:pPr lvl="1"/>
            <a:r>
              <a:rPr lang="en-US" sz="3000" dirty="0" smtClean="0"/>
              <a:t>Identify if seconds are offered regularly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603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On-site Meal Service Observation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Prior to Meal Service</a:t>
            </a:r>
          </a:p>
          <a:p>
            <a:pPr lvl="1"/>
            <a:r>
              <a:rPr lang="en-US" sz="2800" dirty="0" smtClean="0"/>
              <a:t>Will ensure all reimbursable meal lines offer all required components</a:t>
            </a:r>
          </a:p>
          <a:p>
            <a:pPr lvl="1"/>
            <a:r>
              <a:rPr lang="en-US" sz="2800" dirty="0" smtClean="0"/>
              <a:t>Will observe meal preparation</a:t>
            </a:r>
          </a:p>
          <a:p>
            <a:r>
              <a:rPr lang="en-US" sz="2800" dirty="0" smtClean="0"/>
              <a:t>During the Meal Service</a:t>
            </a:r>
          </a:p>
          <a:p>
            <a:pPr lvl="1"/>
            <a:r>
              <a:rPr lang="en-US" sz="2800" dirty="0" smtClean="0"/>
              <a:t>Will observe % of meal service for each line</a:t>
            </a:r>
          </a:p>
          <a:p>
            <a:pPr lvl="1"/>
            <a:r>
              <a:rPr lang="en-US" sz="2800" dirty="0" smtClean="0"/>
              <a:t>Will determine if meal contain components &amp; quantities for age/grade group</a:t>
            </a:r>
          </a:p>
          <a:p>
            <a:pPr lvl="1"/>
            <a:r>
              <a:rPr lang="en-US" sz="2800" dirty="0" smtClean="0"/>
              <a:t>Will ensure students have access to, and know how to select a reimbursable meal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312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Offer vs. Serve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u="sng" dirty="0" smtClean="0"/>
              <a:t>The WDE Child Nutrition Programs will monitor whether: </a:t>
            </a:r>
          </a:p>
          <a:p>
            <a:r>
              <a:rPr lang="en-US" dirty="0" smtClean="0"/>
              <a:t>School is offering enough food on all reimbursable meal service lines;</a:t>
            </a:r>
          </a:p>
          <a:p>
            <a:r>
              <a:rPr lang="en-US" dirty="0" smtClean="0"/>
              <a:t>Signage is posted on the service line; </a:t>
            </a:r>
          </a:p>
          <a:p>
            <a:r>
              <a:rPr lang="en-US" dirty="0" smtClean="0"/>
              <a:t>Students are selecting enough components/items to make a reimbursable meal; and</a:t>
            </a:r>
          </a:p>
          <a:p>
            <a:r>
              <a:rPr lang="en-US" dirty="0" smtClean="0"/>
              <a:t>Food service staff are accurately judging quantities on self-serve bars; and </a:t>
            </a:r>
          </a:p>
          <a:p>
            <a:r>
              <a:rPr lang="en-US" dirty="0" smtClean="0"/>
              <a:t>Food service staff at the POS are trained and can recognize a reimbursable meal.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069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OVS: Pre-visit: Documentation Review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35480"/>
            <a:ext cx="8763000" cy="43891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Review OVS Policy</a:t>
            </a:r>
          </a:p>
          <a:p>
            <a:r>
              <a:rPr lang="en-US" sz="3600" dirty="0" smtClean="0"/>
              <a:t>Optional OVS Edit Check</a:t>
            </a:r>
          </a:p>
          <a:p>
            <a:pPr marL="45720" indent="0">
              <a:buNone/>
            </a:pPr>
            <a:endParaRPr lang="en-US" sz="3600" dirty="0"/>
          </a:p>
          <a:p>
            <a:pPr marL="45720" indent="0">
              <a:buNone/>
            </a:pPr>
            <a:r>
              <a:rPr lang="en-US" sz="3600" u="sng" dirty="0" smtClean="0"/>
              <a:t>Total # of Food Components or Food Items </a:t>
            </a:r>
          </a:p>
          <a:p>
            <a:pPr marL="45720" indent="0">
              <a:buNone/>
            </a:pPr>
            <a:r>
              <a:rPr lang="en-US" sz="3600" dirty="0" smtClean="0"/>
              <a:t>                Total # of Meals served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5122" name="Picture 2" descr="C:\Users\Silvernail_S\AppData\Local\Microsoft\Windows\Temporary Internet Files\Content.IE5\N9M1IADJ\MC900232101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295400"/>
            <a:ext cx="1534562" cy="2000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9778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OVS: On-site: Prior to Meal Service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 smtClean="0"/>
              <a:t>WDE CNP Determines whether:</a:t>
            </a:r>
            <a:r>
              <a:rPr lang="en-US" dirty="0" smtClean="0"/>
              <a:t> </a:t>
            </a:r>
          </a:p>
          <a:p>
            <a:r>
              <a:rPr lang="en-US" sz="2800" dirty="0" smtClean="0"/>
              <a:t>Staff training has been conducted</a:t>
            </a:r>
          </a:p>
          <a:p>
            <a:r>
              <a:rPr lang="en-US" sz="2800" dirty="0" smtClean="0"/>
              <a:t>Staff understands what constitutes a reimbursable meal; </a:t>
            </a:r>
          </a:p>
          <a:p>
            <a:r>
              <a:rPr lang="en-US" sz="2800" dirty="0" smtClean="0"/>
              <a:t>Staff understands the number of required meal components/food items for a reimbursable meal; </a:t>
            </a:r>
          </a:p>
          <a:p>
            <a:r>
              <a:rPr lang="en-US" sz="2800" dirty="0" smtClean="0"/>
              <a:t>Staff properly distinguish reimbursable meals from a la carte purchases; and, </a:t>
            </a:r>
          </a:p>
          <a:p>
            <a:r>
              <a:rPr lang="en-US" sz="2800" dirty="0" smtClean="0"/>
              <a:t>Signage has been posted explaining OVS to students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171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OVS: On-site: Meal Service Observation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dirty="0" smtClean="0"/>
              <a:t>WDE CNP Determines whether:</a:t>
            </a:r>
          </a:p>
          <a:p>
            <a:r>
              <a:rPr lang="en-US" dirty="0" smtClean="0"/>
              <a:t>Meals selected by students contain a minimum of 3 food components (NSLP) or food items (SBP) as the students exit the meal service line; </a:t>
            </a:r>
          </a:p>
          <a:p>
            <a:r>
              <a:rPr lang="en-US" dirty="0" smtClean="0"/>
              <a:t>Each reimbursable meal contains at least ½ cup of fruits or vegetables; </a:t>
            </a:r>
          </a:p>
          <a:p>
            <a:r>
              <a:rPr lang="en-US" dirty="0" smtClean="0"/>
              <a:t>Food service staff are accurately judging quantities when the school utilizes service stations, theme bars, and/or self-serve bars; </a:t>
            </a:r>
          </a:p>
          <a:p>
            <a:r>
              <a:rPr lang="en-US" dirty="0" smtClean="0"/>
              <a:t>Students understand OVS; and </a:t>
            </a:r>
          </a:p>
          <a:p>
            <a:r>
              <a:rPr lang="en-US" dirty="0" smtClean="0"/>
              <a:t>Food service staff/cashiers understand OVS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09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Dietary Specifications &amp; Nutrient Analysis -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if SFA is serving reimbursable meals according to Dietary Specifications</a:t>
            </a:r>
          </a:p>
          <a:p>
            <a:pPr lvl="1"/>
            <a:r>
              <a:rPr lang="en-US" dirty="0" smtClean="0"/>
              <a:t>Calories</a:t>
            </a:r>
          </a:p>
          <a:p>
            <a:pPr lvl="1"/>
            <a:r>
              <a:rPr lang="en-US" dirty="0" smtClean="0"/>
              <a:t>Saturated Fat</a:t>
            </a:r>
          </a:p>
          <a:p>
            <a:pPr lvl="1"/>
            <a:r>
              <a:rPr lang="en-US" dirty="0" smtClean="0"/>
              <a:t>Sodium</a:t>
            </a:r>
          </a:p>
          <a:p>
            <a:pPr lvl="1"/>
            <a:r>
              <a:rPr lang="en-US" i="1" dirty="0" smtClean="0"/>
              <a:t>Trans</a:t>
            </a:r>
            <a:r>
              <a:rPr lang="en-US" dirty="0" smtClean="0"/>
              <a:t> Fat</a:t>
            </a:r>
          </a:p>
          <a:p>
            <a:r>
              <a:rPr lang="en-US" dirty="0" smtClean="0"/>
              <a:t>Determine if a one week weighted nutrient analysis is required for each USDA established age/grade group and menu type offered at a lunch and breakfast for </a:t>
            </a:r>
            <a:r>
              <a:rPr lang="en-US" u="sng" dirty="0" smtClean="0"/>
              <a:t>one</a:t>
            </a:r>
            <a:r>
              <a:rPr lang="en-US" dirty="0" smtClean="0"/>
              <a:t> site in the SFA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29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Management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Maintenance of the nonprofit school food service account</a:t>
            </a:r>
          </a:p>
          <a:p>
            <a:r>
              <a:rPr lang="en-US" dirty="0" smtClean="0"/>
              <a:t>Revenue from non-program foods</a:t>
            </a:r>
          </a:p>
          <a:p>
            <a:r>
              <a:rPr lang="en-US" dirty="0" smtClean="0"/>
              <a:t>Indirect costs</a:t>
            </a:r>
          </a:p>
          <a:p>
            <a:r>
              <a:rPr lang="en-US" dirty="0" smtClean="0"/>
              <a:t>USDA Foods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5863"/>
            <a:ext cx="2895600" cy="365125"/>
          </a:xfr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478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Off-site Assessment Tool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0999" y="1295400"/>
            <a:ext cx="8407893" cy="513397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Resource Management: </a:t>
            </a:r>
            <a:r>
              <a:rPr lang="en-US" dirty="0" smtClean="0">
                <a:solidFill>
                  <a:srgbClr val="C00000"/>
                </a:solidFill>
              </a:rPr>
              <a:t>Question set 700s</a:t>
            </a:r>
          </a:p>
          <a:p>
            <a:r>
              <a:rPr lang="en-US" dirty="0" smtClean="0"/>
              <a:t>Maintenance of Nonprofit School Food Service Account</a:t>
            </a:r>
          </a:p>
          <a:p>
            <a:pPr lvl="1"/>
            <a:r>
              <a:rPr lang="en-US" dirty="0" smtClean="0"/>
              <a:t>Questions 702 – 706 </a:t>
            </a:r>
          </a:p>
          <a:p>
            <a:r>
              <a:rPr lang="en-US" dirty="0" smtClean="0"/>
              <a:t>Paid Lunch Equity (PLE)</a:t>
            </a:r>
          </a:p>
          <a:p>
            <a:pPr lvl="1"/>
            <a:r>
              <a:rPr lang="en-US" dirty="0" smtClean="0"/>
              <a:t>Questions 707 – 710</a:t>
            </a:r>
          </a:p>
          <a:p>
            <a:r>
              <a:rPr lang="en-US" dirty="0" smtClean="0"/>
              <a:t>Revenue from Non-program Foods</a:t>
            </a:r>
          </a:p>
          <a:p>
            <a:pPr lvl="1"/>
            <a:r>
              <a:rPr lang="en-US" dirty="0" smtClean="0"/>
              <a:t>Questions 711 – 712</a:t>
            </a:r>
          </a:p>
          <a:p>
            <a:r>
              <a:rPr lang="en-US" dirty="0" smtClean="0"/>
              <a:t>Indirect Costs</a:t>
            </a:r>
          </a:p>
          <a:p>
            <a:pPr lvl="1"/>
            <a:r>
              <a:rPr lang="en-US" dirty="0" smtClean="0"/>
              <a:t>Questions713 – 714</a:t>
            </a:r>
          </a:p>
          <a:p>
            <a:r>
              <a:rPr lang="en-US" dirty="0" smtClean="0"/>
              <a:t>USDA Foods</a:t>
            </a:r>
          </a:p>
          <a:p>
            <a:pPr lvl="1"/>
            <a:r>
              <a:rPr lang="en-US" dirty="0" smtClean="0"/>
              <a:t>Questions 715 - 717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Wyoming Department of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1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 smtClean="0"/>
              <a:t>Revamped Resources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New process uses tools and forms designed to be: </a:t>
            </a:r>
          </a:p>
          <a:p>
            <a:pPr lvl="1"/>
            <a:r>
              <a:rPr lang="en-US" sz="3600" dirty="0" smtClean="0"/>
              <a:t>Modular</a:t>
            </a:r>
          </a:p>
          <a:p>
            <a:pPr lvl="1"/>
            <a:r>
              <a:rPr lang="en-US" sz="3600" dirty="0" smtClean="0"/>
              <a:t>Efficient</a:t>
            </a:r>
          </a:p>
          <a:p>
            <a:pPr lvl="1"/>
            <a:r>
              <a:rPr lang="en-US" sz="3600" dirty="0" smtClean="0"/>
              <a:t>Flexible</a:t>
            </a:r>
          </a:p>
          <a:p>
            <a:pPr lvl="1"/>
            <a:r>
              <a:rPr lang="en-US" sz="3600" dirty="0" smtClean="0"/>
              <a:t>Effective</a:t>
            </a:r>
          </a:p>
          <a:p>
            <a:pPr lvl="1"/>
            <a:r>
              <a:rPr lang="en-US" sz="3600" dirty="0" smtClean="0"/>
              <a:t>Collaborative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998914" y="2774534"/>
            <a:ext cx="3916362" cy="2645192"/>
            <a:chOff x="3817938" y="2679283"/>
            <a:chExt cx="4335463" cy="296819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7939" y="2679283"/>
              <a:ext cx="4335462" cy="1506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7938" y="4140946"/>
              <a:ext cx="4335463" cy="1506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4911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 Management Risk Indicator Tool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State Agency conducts a risk assessment based on off-site assessment tool </a:t>
            </a:r>
          </a:p>
          <a:p>
            <a:r>
              <a:rPr lang="en-US" sz="2800" dirty="0" smtClean="0"/>
              <a:t>1-2 risk indicators </a:t>
            </a:r>
            <a:r>
              <a:rPr lang="en-US" sz="2800" dirty="0" smtClean="0">
                <a:sym typeface="Wingdings" pitchFamily="2" charset="2"/>
              </a:rPr>
              <a:t> Technical Assistance and Corrective Action</a:t>
            </a:r>
          </a:p>
          <a:p>
            <a:r>
              <a:rPr lang="en-US" sz="2800" dirty="0" smtClean="0">
                <a:sym typeface="Wingdings" pitchFamily="2" charset="2"/>
              </a:rPr>
              <a:t>3 + risk indicators  USDA Comprehensive Review</a:t>
            </a:r>
          </a:p>
          <a:p>
            <a:pPr lvl="1"/>
            <a:r>
              <a:rPr lang="en-US" sz="2800" dirty="0" smtClean="0">
                <a:sym typeface="Wingdings" pitchFamily="2" charset="2"/>
              </a:rPr>
              <a:t>All Resource Management monitoring areas</a:t>
            </a:r>
          </a:p>
          <a:p>
            <a:pPr lvl="1"/>
            <a:r>
              <a:rPr lang="en-US" sz="2800" dirty="0" smtClean="0">
                <a:sym typeface="Wingdings" pitchFamily="2" charset="2"/>
              </a:rPr>
              <a:t>State agencies to consult with State USDA foods staff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932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1316736"/>
            <a:ext cx="8610600" cy="1362456"/>
          </a:xfrm>
        </p:spPr>
        <p:txBody>
          <a:bodyPr/>
          <a:lstStyle/>
          <a:p>
            <a:r>
              <a:rPr lang="en-US" dirty="0" smtClean="0"/>
              <a:t>General Program Compliance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3200400"/>
            <a:ext cx="7772400" cy="2133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Civil Rights</a:t>
            </a:r>
          </a:p>
          <a:p>
            <a:r>
              <a:rPr lang="en-US" sz="3600" dirty="0" smtClean="0"/>
              <a:t>Local Wellness Policy</a:t>
            </a:r>
          </a:p>
          <a:p>
            <a:r>
              <a:rPr lang="en-US" sz="3600" dirty="0" smtClean="0"/>
              <a:t>Food Safety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5863"/>
            <a:ext cx="2895600" cy="365125"/>
          </a:xfr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605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326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Off-site Assessment Tool: Section V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Civil Rights</a:t>
            </a:r>
          </a:p>
          <a:p>
            <a:pPr lvl="1"/>
            <a:r>
              <a:rPr lang="en-US" sz="3200" dirty="0" smtClean="0"/>
              <a:t>Question set 800s</a:t>
            </a:r>
          </a:p>
          <a:p>
            <a:r>
              <a:rPr lang="en-US" sz="3200" dirty="0" smtClean="0"/>
              <a:t>SFA On-site Monitoring</a:t>
            </a:r>
          </a:p>
          <a:p>
            <a:pPr lvl="1"/>
            <a:r>
              <a:rPr lang="en-US" sz="3200" dirty="0" smtClean="0"/>
              <a:t>Question set 900s</a:t>
            </a:r>
          </a:p>
          <a:p>
            <a:r>
              <a:rPr lang="en-US" sz="3200" dirty="0" smtClean="0"/>
              <a:t>Local School Wellness Policy</a:t>
            </a:r>
          </a:p>
          <a:p>
            <a:pPr lvl="1"/>
            <a:r>
              <a:rPr lang="en-US" sz="3200" dirty="0" smtClean="0"/>
              <a:t>Question set 1000s</a:t>
            </a:r>
          </a:p>
          <a:p>
            <a:r>
              <a:rPr lang="en-US" sz="3200" dirty="0" smtClean="0"/>
              <a:t>School Breakfast and Summer Food Service Program Outreach</a:t>
            </a:r>
          </a:p>
          <a:p>
            <a:pPr lvl="1"/>
            <a:r>
              <a:rPr lang="en-US" sz="3200" dirty="0" smtClean="0"/>
              <a:t>Question set 1600s</a:t>
            </a:r>
            <a:endParaRPr lang="en-US" sz="32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Wyoming Department of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90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32688"/>
          </a:xfrm>
        </p:spPr>
        <p:txBody>
          <a:bodyPr/>
          <a:lstStyle/>
          <a:p>
            <a:r>
              <a:rPr lang="en-US" dirty="0" smtClean="0"/>
              <a:t>Food Safety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General areas of review</a:t>
            </a:r>
          </a:p>
          <a:p>
            <a:pPr lvl="1"/>
            <a:r>
              <a:rPr lang="en-US" sz="2800" dirty="0" smtClean="0"/>
              <a:t>Written food safety plan</a:t>
            </a:r>
          </a:p>
          <a:p>
            <a:pPr lvl="1"/>
            <a:r>
              <a:rPr lang="en-US" sz="2800" dirty="0" smtClean="0"/>
              <a:t>Food safety inspections</a:t>
            </a:r>
          </a:p>
          <a:p>
            <a:pPr lvl="1"/>
            <a:r>
              <a:rPr lang="en-US" sz="2800" dirty="0" smtClean="0"/>
              <a:t>Recordkeeping</a:t>
            </a:r>
          </a:p>
          <a:p>
            <a:pPr lvl="1"/>
            <a:r>
              <a:rPr lang="en-US" sz="2800" dirty="0" smtClean="0"/>
              <a:t>Storage</a:t>
            </a:r>
          </a:p>
          <a:p>
            <a:r>
              <a:rPr lang="en-US" sz="2800" dirty="0" smtClean="0"/>
              <a:t>State Agency to determine if regulatory requirements are being met</a:t>
            </a:r>
          </a:p>
          <a:p>
            <a:r>
              <a:rPr lang="en-US" sz="2800" dirty="0" smtClean="0"/>
              <a:t>Corrective Action</a:t>
            </a:r>
          </a:p>
          <a:p>
            <a:pPr lvl="1"/>
            <a:r>
              <a:rPr lang="en-US" sz="2800" dirty="0" smtClean="0"/>
              <a:t>Each area assessed at the site level</a:t>
            </a:r>
          </a:p>
          <a:p>
            <a:pPr lvl="1"/>
            <a:r>
              <a:rPr lang="en-US" sz="2800" dirty="0" smtClean="0"/>
              <a:t>If all schools compliant, SFA compliant</a:t>
            </a:r>
          </a:p>
          <a:p>
            <a:pPr lvl="1"/>
            <a:r>
              <a:rPr lang="en-US" sz="2800" dirty="0" smtClean="0"/>
              <a:t>Corrective action prescribed as necessary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20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Civil Rights – Scope of Review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09068894"/>
              </p:ext>
            </p:extLst>
          </p:nvPr>
        </p:nvGraphicFramePr>
        <p:xfrm>
          <a:off x="381000" y="1295400"/>
          <a:ext cx="8407400" cy="5181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03700"/>
                <a:gridCol w="4203700"/>
              </a:tblGrid>
              <a:tr h="518160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Off-site Assessment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SA</a:t>
                      </a:r>
                      <a:r>
                        <a:rPr lang="en-US" baseline="0" dirty="0" smtClean="0"/>
                        <a:t> obtains SFA responses to the Off-site Tool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If necessary, clarification provided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If noncompliant, the SA provides TA and if necessary, prescribes corrective action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On-site</a:t>
                      </a:r>
                      <a:r>
                        <a:rPr lang="en-US" u="sng" baseline="0" dirty="0" smtClean="0"/>
                        <a:t> Assessment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If necessary, validate </a:t>
                      </a:r>
                      <a:r>
                        <a:rPr lang="en-US" dirty="0" smtClean="0">
                          <a:effectLst/>
                        </a:rPr>
                        <a:t>CA</a:t>
                      </a:r>
                      <a:r>
                        <a:rPr lang="en-US" dirty="0" smtClean="0"/>
                        <a:t> on-site if</a:t>
                      </a:r>
                      <a:r>
                        <a:rPr lang="en-US" baseline="0" dirty="0" smtClean="0"/>
                        <a:t> non-compliance is detected by Off-Site Assessment Tool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Ensure the USDA “And Justice for All” Poster is displayed in a prominent location and visible to program students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During meal observation on day of review, determine if all program students had equal access to the program without discrimination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Ensure program materials contain correct non-discrimination statement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Determine if denied applications are disproportionately submitted by minority households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889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Local Wellness Policy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HHFKA added new provisions</a:t>
            </a:r>
          </a:p>
          <a:p>
            <a:pPr lvl="1"/>
            <a:r>
              <a:rPr lang="en-US" dirty="0" smtClean="0"/>
              <a:t>Changed content requirements</a:t>
            </a:r>
          </a:p>
          <a:p>
            <a:pPr lvl="1"/>
            <a:r>
              <a:rPr lang="en-US" dirty="0" smtClean="0"/>
              <a:t>Required certain actions</a:t>
            </a:r>
          </a:p>
          <a:p>
            <a:r>
              <a:rPr lang="en-US" dirty="0" smtClean="0"/>
              <a:t>LWP portion of administrative review changed to address HHFKA and FNS Memo SP 42-2011</a:t>
            </a:r>
          </a:p>
          <a:p>
            <a:pPr lvl="1"/>
            <a:r>
              <a:rPr lang="en-US" dirty="0" smtClean="0"/>
              <a:t>Deficiencies handled through TA only</a:t>
            </a:r>
          </a:p>
          <a:p>
            <a:pPr lvl="2"/>
            <a:r>
              <a:rPr lang="en-US" dirty="0" smtClean="0"/>
              <a:t>No final rule</a:t>
            </a:r>
          </a:p>
          <a:p>
            <a:pPr lvl="2"/>
            <a:r>
              <a:rPr lang="en-US" dirty="0" smtClean="0"/>
              <a:t>Limited implementation guidance</a:t>
            </a:r>
          </a:p>
          <a:p>
            <a:pPr lvl="1"/>
            <a:r>
              <a:rPr lang="en-US" dirty="0" smtClean="0"/>
              <a:t>Assess progress and provide implementation suggestions</a:t>
            </a:r>
          </a:p>
          <a:p>
            <a:pPr lvl="1"/>
            <a:r>
              <a:rPr lang="en-US" dirty="0" smtClean="0"/>
              <a:t>No LWP = Corrective Action</a:t>
            </a:r>
          </a:p>
          <a:p>
            <a:r>
              <a:rPr lang="en-US" dirty="0" smtClean="0"/>
              <a:t>Complete Off-site Assessment tool questions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542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Program Reviews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7911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Fresh Fruit and Vegetable Program</a:t>
            </a:r>
          </a:p>
          <a:p>
            <a:r>
              <a:rPr lang="en-US" sz="3600" dirty="0" smtClean="0"/>
              <a:t>Afterschool Snack Program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Wyoming Department of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069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Off-site Assessment Tool: </a:t>
            </a:r>
            <a:br>
              <a:rPr lang="en-US" dirty="0" smtClean="0"/>
            </a:br>
            <a:r>
              <a:rPr lang="en-US" dirty="0" smtClean="0"/>
              <a:t>Section VI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Other Federal Programs</a:t>
            </a:r>
          </a:p>
          <a:p>
            <a:pPr lvl="1"/>
            <a:r>
              <a:rPr lang="en-US" sz="3600" dirty="0" smtClean="0"/>
              <a:t>Indication of any additional federal programs that will be examined during the review</a:t>
            </a:r>
          </a:p>
          <a:p>
            <a:pPr lvl="2"/>
            <a:r>
              <a:rPr lang="en-US" sz="3600" dirty="0" smtClean="0"/>
              <a:t>Afterschool Snack Program</a:t>
            </a:r>
          </a:p>
          <a:p>
            <a:pPr lvl="2"/>
            <a:r>
              <a:rPr lang="en-US" sz="3600" dirty="0" smtClean="0"/>
              <a:t>Fresh Fruit and Vegetable Program</a:t>
            </a:r>
          </a:p>
          <a:p>
            <a:pPr lvl="2"/>
            <a:r>
              <a:rPr lang="en-US" sz="3600" dirty="0" smtClean="0"/>
              <a:t>Special Milk Program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Wyoming Department of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39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FFVP Review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48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Three components to the FFVP review process</a:t>
            </a:r>
          </a:p>
          <a:p>
            <a:pPr lvl="1"/>
            <a:r>
              <a:rPr lang="en-US" sz="2800" dirty="0" smtClean="0"/>
              <a:t>Establishing the FFVP review sample size (WDE)</a:t>
            </a:r>
          </a:p>
          <a:p>
            <a:pPr lvl="1"/>
            <a:r>
              <a:rPr lang="en-US" sz="2800" dirty="0" smtClean="0"/>
              <a:t>Claim validation</a:t>
            </a:r>
          </a:p>
          <a:p>
            <a:pPr lvl="2"/>
            <a:r>
              <a:rPr lang="en-US" sz="2800" dirty="0" smtClean="0"/>
              <a:t>One month’s claim is validated per site</a:t>
            </a:r>
          </a:p>
          <a:p>
            <a:pPr lvl="2"/>
            <a:r>
              <a:rPr lang="en-US" sz="2800" dirty="0" smtClean="0"/>
              <a:t>Any month can be selected</a:t>
            </a:r>
          </a:p>
          <a:p>
            <a:pPr lvl="2"/>
            <a:r>
              <a:rPr lang="en-US" sz="2800" dirty="0" smtClean="0"/>
              <a:t>Check status of administrative costs</a:t>
            </a:r>
          </a:p>
          <a:p>
            <a:pPr lvl="1"/>
            <a:r>
              <a:rPr lang="en-US" sz="2800" dirty="0" smtClean="0"/>
              <a:t>FFVP meal service observation</a:t>
            </a:r>
          </a:p>
          <a:p>
            <a:pPr lvl="2"/>
            <a:r>
              <a:rPr lang="en-US" sz="2800" dirty="0" smtClean="0"/>
              <a:t>Occurs at each FFVP site</a:t>
            </a:r>
          </a:p>
          <a:p>
            <a:r>
              <a:rPr lang="en-US" sz="2800" dirty="0" smtClean="0"/>
              <a:t>Fiscal Action must be used to recover any payments in whole or in part, that is inconsistent with FFVP requirements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433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Afterschool Snack Program: Evaluating Compliance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Reviewer will:</a:t>
            </a:r>
          </a:p>
          <a:p>
            <a:pPr lvl="1"/>
            <a:r>
              <a:rPr lang="en-US" sz="2800" dirty="0" smtClean="0"/>
              <a:t>Determine if SFA retains final administrative and management responsibility for meeting all afterschool snack requirements</a:t>
            </a:r>
          </a:p>
          <a:p>
            <a:pPr lvl="1"/>
            <a:r>
              <a:rPr lang="en-US" sz="2800" dirty="0" smtClean="0"/>
              <a:t>Assess compliance in the following areas: </a:t>
            </a:r>
          </a:p>
          <a:p>
            <a:pPr lvl="2"/>
            <a:r>
              <a:rPr lang="en-US" sz="2800" dirty="0" smtClean="0"/>
              <a:t>Eligibility</a:t>
            </a:r>
          </a:p>
          <a:p>
            <a:pPr lvl="2"/>
            <a:r>
              <a:rPr lang="en-US" sz="2800" dirty="0" smtClean="0"/>
              <a:t>Accountability/Meal Counting and Claiming</a:t>
            </a:r>
          </a:p>
          <a:p>
            <a:pPr lvl="2"/>
            <a:r>
              <a:rPr lang="en-US" sz="2800" dirty="0" smtClean="0"/>
              <a:t>Meal Pattern/Production Records</a:t>
            </a:r>
          </a:p>
          <a:p>
            <a:pPr lvl="2"/>
            <a:r>
              <a:rPr lang="en-US" sz="2800" dirty="0" smtClean="0"/>
              <a:t>Monitoring</a:t>
            </a:r>
          </a:p>
          <a:p>
            <a:pPr lvl="2"/>
            <a:r>
              <a:rPr lang="en-US" sz="2800" dirty="0" smtClean="0"/>
              <a:t>General Areas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001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Maximizing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0878381"/>
              </p:ext>
            </p:extLst>
          </p:nvPr>
        </p:nvGraphicFramePr>
        <p:xfrm>
          <a:off x="152400" y="1447800"/>
          <a:ext cx="8734426" cy="24007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29052"/>
                <a:gridCol w="4905374"/>
              </a:tblGrid>
              <a:tr h="8462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CRE</a:t>
                      </a:r>
                      <a:r>
                        <a:rPr lang="en-US" sz="2400" baseline="0" dirty="0" smtClean="0"/>
                        <a:t> Approach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New Approach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58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Primarily</a:t>
                      </a:r>
                      <a:r>
                        <a:rPr lang="en-US" sz="2400" baseline="0" dirty="0" smtClean="0"/>
                        <a:t> Conducted On-Site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Process structured to be conducted off-site and on-site: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Off-site Assessment Tool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Risk Assessment Tools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6078188"/>
              </p:ext>
            </p:extLst>
          </p:nvPr>
        </p:nvGraphicFramePr>
        <p:xfrm>
          <a:off x="228600" y="3962400"/>
          <a:ext cx="8734426" cy="2174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734426"/>
              </a:tblGrid>
              <a:tr h="6197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New Approach allows</a:t>
                      </a:r>
                      <a:r>
                        <a:rPr lang="en-US" sz="2400" baseline="0" dirty="0" smtClean="0"/>
                        <a:t> for: </a:t>
                      </a:r>
                      <a:endParaRPr lang="en-US" sz="2400" dirty="0"/>
                    </a:p>
                  </a:txBody>
                  <a:tcPr/>
                </a:tc>
              </a:tr>
              <a:tr h="133924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Office staff assistance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Application of risk indicators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Better balanced workload and preparation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More on-site technical assistance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6674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Review Activities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5863"/>
            <a:ext cx="2895600" cy="365125"/>
          </a:xfr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42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Post Review Procedures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Administrative Review Exit Conference</a:t>
            </a:r>
          </a:p>
          <a:p>
            <a:pPr marL="4572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Administrative Review Report (i.e., Notification Letter of Review Results</a:t>
            </a:r>
          </a:p>
          <a:p>
            <a:pPr marL="4572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Documented Corrective Action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Wyoming Department of Education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51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5394750"/>
              </p:ext>
            </p:extLst>
          </p:nvPr>
        </p:nvGraphicFramePr>
        <p:xfrm>
          <a:off x="1143000" y="1752600"/>
          <a:ext cx="6096000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800"/>
                <a:gridCol w="2743200"/>
              </a:tblGrid>
              <a:tr h="30480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Intent/Scope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Corrective</a:t>
                      </a:r>
                      <a:r>
                        <a:rPr lang="en-US" baseline="0" dirty="0" smtClean="0"/>
                        <a:t> Action Plan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Documented Corrective 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Fiscal Action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5514409"/>
              </p:ext>
            </p:extLst>
          </p:nvPr>
        </p:nvGraphicFramePr>
        <p:xfrm>
          <a:off x="1066800" y="3505200"/>
          <a:ext cx="6096000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0425"/>
                <a:gridCol w="2695575"/>
              </a:tblGrid>
              <a:tr h="44196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Review Findings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Corrective Action/CAP</a:t>
                      </a:r>
                      <a:endParaRPr lang="en-US" dirty="0"/>
                    </a:p>
                  </a:txBody>
                  <a:tcPr/>
                </a:tc>
              </a:tr>
              <a:tr h="17875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Timeframes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Fiscal Action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3881140"/>
              </p:ext>
            </p:extLst>
          </p:nvPr>
        </p:nvGraphicFramePr>
        <p:xfrm>
          <a:off x="838200" y="4953000"/>
          <a:ext cx="75819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7081"/>
                <a:gridCol w="4264819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Intent/Scope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Documented</a:t>
                      </a:r>
                      <a:r>
                        <a:rPr lang="en-US" baseline="0" dirty="0" smtClean="0"/>
                        <a:t> CA/Written Notification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Timeframes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8638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Wyoming Department of Education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6410" y="1338590"/>
            <a:ext cx="8196590" cy="15696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Earwig Factory" pitchFamily="2" charset="0"/>
              </a:rPr>
              <a:t>Thank You!!</a:t>
            </a:r>
            <a:endParaRPr lang="en-US" sz="9600" dirty="0">
              <a:latin typeface="Earwig Factory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33528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Questions?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The “New” Process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59186166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479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smtClean="0"/>
              <a:t>Off-Site Components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029200"/>
          </a:xfrm>
        </p:spPr>
        <p:txBody>
          <a:bodyPr>
            <a:noAutofit/>
          </a:bodyPr>
          <a:lstStyle/>
          <a:p>
            <a:r>
              <a:rPr lang="en-US" sz="3000" dirty="0" smtClean="0"/>
              <a:t>Advantages</a:t>
            </a:r>
          </a:p>
          <a:p>
            <a:pPr lvl="1"/>
            <a:r>
              <a:rPr lang="en-US" sz="3000" dirty="0" smtClean="0"/>
              <a:t>Flexibility</a:t>
            </a:r>
          </a:p>
          <a:p>
            <a:pPr lvl="1"/>
            <a:r>
              <a:rPr lang="en-US" sz="3000" dirty="0" smtClean="0"/>
              <a:t>Use of specialized staff</a:t>
            </a:r>
          </a:p>
          <a:p>
            <a:pPr lvl="1"/>
            <a:r>
              <a:rPr lang="en-US" sz="3000" dirty="0" smtClean="0"/>
              <a:t>Reduced staff time</a:t>
            </a:r>
          </a:p>
          <a:p>
            <a:r>
              <a:rPr lang="en-US" sz="3000" dirty="0" smtClean="0"/>
              <a:t>Off-site monitoring tools</a:t>
            </a:r>
          </a:p>
          <a:p>
            <a:pPr lvl="1"/>
            <a:r>
              <a:rPr lang="en-US" sz="3000" dirty="0" smtClean="0"/>
              <a:t>Off-site Assessment Tool (SFA and SA)</a:t>
            </a:r>
          </a:p>
          <a:p>
            <a:pPr lvl="1"/>
            <a:r>
              <a:rPr lang="en-US" sz="3000" dirty="0" smtClean="0"/>
              <a:t>Compliance Risk Assessment Tool (SA)</a:t>
            </a:r>
          </a:p>
          <a:p>
            <a:pPr lvl="1"/>
            <a:r>
              <a:rPr lang="en-US" sz="3000" dirty="0" smtClean="0"/>
              <a:t>Dietary Specifications Assessment Tool (SA)</a:t>
            </a:r>
          </a:p>
          <a:p>
            <a:pPr lvl="1"/>
            <a:r>
              <a:rPr lang="en-US" sz="3000" dirty="0" smtClean="0"/>
              <a:t>Resource Management Risk Indicator Tool (SA)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659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Off-Site Assessment Tool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>
            <a:noAutofit/>
          </a:bodyPr>
          <a:lstStyle/>
          <a:p>
            <a:r>
              <a:rPr lang="en-US" dirty="0" smtClean="0"/>
              <a:t>Includes questions on a number of monitoring areas and is intended for completion prior to the on-site visit</a:t>
            </a:r>
          </a:p>
          <a:p>
            <a:r>
              <a:rPr lang="en-US" dirty="0" smtClean="0"/>
              <a:t>Feedback from USDA testing: </a:t>
            </a:r>
          </a:p>
          <a:p>
            <a:pPr lvl="1"/>
            <a:r>
              <a:rPr lang="en-US" sz="2600" dirty="0" smtClean="0"/>
              <a:t>Tool encourages SA and SFA to work collaboratively and helps shift the process toward the goal of combining compliance/monitoring with technical assistance</a:t>
            </a:r>
          </a:p>
          <a:p>
            <a:pPr lvl="1"/>
            <a:r>
              <a:rPr lang="en-US" sz="2600" dirty="0" smtClean="0"/>
              <a:t>SFA has more time to provide information to the SA, and also will better understand why they are providing that information</a:t>
            </a:r>
          </a:p>
          <a:p>
            <a:pPr lvl="1"/>
            <a:r>
              <a:rPr lang="en-US" sz="2600" dirty="0" smtClean="0"/>
              <a:t>SA has more time to review documents thoroughly, conduct reviews more consistently, and provide ongoing technical assistance to the SFA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05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Off-Site Assessment Tool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Review a section of the Off-Site Assessment Tool with the class</a:t>
            </a:r>
          </a:p>
          <a:p>
            <a:r>
              <a:rPr lang="en-US" sz="3600" dirty="0" smtClean="0"/>
              <a:t>Walk them through some questions and discuss/give examples of how they might answer the question. </a:t>
            </a:r>
          </a:p>
          <a:p>
            <a:r>
              <a:rPr lang="en-US" sz="3600" dirty="0" smtClean="0"/>
              <a:t>Note the ordering of the questions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Wyoming Department of Education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D0A643-B6AE-497A-BEC7-FA069CD72EC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3943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1559</TotalTime>
  <Words>2639</Words>
  <Application>Microsoft Office PowerPoint</Application>
  <PresentationFormat>On-screen Show (4:3)</PresentationFormat>
  <Paragraphs>532</Paragraphs>
  <Slides>52</Slides>
  <Notes>12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Flow</vt:lpstr>
      <vt:lpstr>New Administrative Review Process – What to Expect?</vt:lpstr>
      <vt:lpstr>Reinvention Goals</vt:lpstr>
      <vt:lpstr>Reinvention Goals</vt:lpstr>
      <vt:lpstr>Revamped Resources</vt:lpstr>
      <vt:lpstr>Maximizing Resources</vt:lpstr>
      <vt:lpstr>The “New” Process</vt:lpstr>
      <vt:lpstr>Off-Site Components</vt:lpstr>
      <vt:lpstr>Off-Site Assessment Tool</vt:lpstr>
      <vt:lpstr>Off-Site Assessment Tool</vt:lpstr>
      <vt:lpstr>Off-Site Monitoring Tools</vt:lpstr>
      <vt:lpstr>Performance Standards</vt:lpstr>
      <vt:lpstr>Performance Standards</vt:lpstr>
      <vt:lpstr>Review Period</vt:lpstr>
      <vt:lpstr>Pre-Visit Procedures</vt:lpstr>
      <vt:lpstr>On-site Review Procedures</vt:lpstr>
      <vt:lpstr>Review Frequency &amp; Schedule</vt:lpstr>
      <vt:lpstr>Data for Site Selection</vt:lpstr>
      <vt:lpstr>Minimum Number of Review Sites</vt:lpstr>
      <vt:lpstr>Criteria for Additional Sites</vt:lpstr>
      <vt:lpstr>Additional Site Selection Requirements</vt:lpstr>
      <vt:lpstr>Slide 21</vt:lpstr>
      <vt:lpstr>Access and Reimbursement</vt:lpstr>
      <vt:lpstr>Why Review?</vt:lpstr>
      <vt:lpstr>Off-site Assessment</vt:lpstr>
      <vt:lpstr>On-site Assessment</vt:lpstr>
      <vt:lpstr>Fiscal Action</vt:lpstr>
      <vt:lpstr>Meal Pattern &amp; Nutritional Quality</vt:lpstr>
      <vt:lpstr>Why do we review Meal Components &amp; Quantities</vt:lpstr>
      <vt:lpstr>Overview</vt:lpstr>
      <vt:lpstr>Meal Components &amp; Quantities</vt:lpstr>
      <vt:lpstr>Pre-visit Documentation Review</vt:lpstr>
      <vt:lpstr>On-site Meal Service Observation</vt:lpstr>
      <vt:lpstr>Offer vs. Serve</vt:lpstr>
      <vt:lpstr>OVS: Pre-visit: Documentation Review</vt:lpstr>
      <vt:lpstr>OVS: On-site: Prior to Meal Service</vt:lpstr>
      <vt:lpstr>OVS: On-site: Meal Service Observation</vt:lpstr>
      <vt:lpstr>Dietary Specifications &amp; Nutrient Analysis - Overview</vt:lpstr>
      <vt:lpstr>Resource Management</vt:lpstr>
      <vt:lpstr>Off-site Assessment Tool</vt:lpstr>
      <vt:lpstr>Resource Management Risk Indicator Tool</vt:lpstr>
      <vt:lpstr>General Program Compliance</vt:lpstr>
      <vt:lpstr>Off-site Assessment Tool: Section V</vt:lpstr>
      <vt:lpstr>Food Safety</vt:lpstr>
      <vt:lpstr>Civil Rights – Scope of Review</vt:lpstr>
      <vt:lpstr>Local Wellness Policy</vt:lpstr>
      <vt:lpstr>General Program Reviews</vt:lpstr>
      <vt:lpstr>Off-site Assessment Tool:  Section VI</vt:lpstr>
      <vt:lpstr>FFVP Review</vt:lpstr>
      <vt:lpstr>Afterschool Snack Program: Evaluating Compliance</vt:lpstr>
      <vt:lpstr>Post Review Activities</vt:lpstr>
      <vt:lpstr>Post Review Procedures</vt:lpstr>
      <vt:lpstr>Slide 52</vt:lpstr>
    </vt:vector>
  </TitlesOfParts>
  <Company>CDE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Administrative Review Process – What to Expect?</dc:title>
  <dc:creator>Silvernail, Sara</dc:creator>
  <cp:lastModifiedBy>sbenni</cp:lastModifiedBy>
  <cp:revision>52</cp:revision>
  <dcterms:created xsi:type="dcterms:W3CDTF">2013-05-24T13:46:08Z</dcterms:created>
  <dcterms:modified xsi:type="dcterms:W3CDTF">2013-08-07T16:28:18Z</dcterms:modified>
</cp:coreProperties>
</file>