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816" r:id="rId1"/>
  </p:sldMasterIdLst>
  <p:notesMasterIdLst>
    <p:notesMasterId r:id="rId25"/>
  </p:notesMasterIdLst>
  <p:sldIdLst>
    <p:sldId id="256" r:id="rId2"/>
    <p:sldId id="257" r:id="rId3"/>
    <p:sldId id="263" r:id="rId4"/>
    <p:sldId id="262" r:id="rId5"/>
    <p:sldId id="258" r:id="rId6"/>
    <p:sldId id="264" r:id="rId7"/>
    <p:sldId id="267" r:id="rId8"/>
    <p:sldId id="284" r:id="rId9"/>
    <p:sldId id="269" r:id="rId10"/>
    <p:sldId id="270" r:id="rId11"/>
    <p:sldId id="266" r:id="rId12"/>
    <p:sldId id="259" r:id="rId13"/>
    <p:sldId id="260" r:id="rId14"/>
    <p:sldId id="272" r:id="rId15"/>
    <p:sldId id="283" r:id="rId16"/>
    <p:sldId id="275" r:id="rId17"/>
    <p:sldId id="279" r:id="rId18"/>
    <p:sldId id="280" r:id="rId19"/>
    <p:sldId id="276" r:id="rId20"/>
    <p:sldId id="277" r:id="rId21"/>
    <p:sldId id="273" r:id="rId22"/>
    <p:sldId id="278"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5" autoAdjust="0"/>
    <p:restoredTop sz="63729" autoAdjust="0"/>
  </p:normalViewPr>
  <p:slideViewPr>
    <p:cSldViewPr>
      <p:cViewPr varScale="1">
        <p:scale>
          <a:sx n="43" d="100"/>
          <a:sy n="43" d="100"/>
        </p:scale>
        <p:origin x="-11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B8360-67DC-4EFF-A9F0-B06D57D41A84}" type="datetimeFigureOut">
              <a:rPr lang="en-US" smtClean="0"/>
              <a:pPr/>
              <a:t>3/15/2012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25A2E-0232-4C59-9AB7-2F083DB8EBE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self, I am graduating from CSU this spring, This is my thesis project I did while interning for the Epidemiology section of the community and public health division intern for WY health dept.</a:t>
            </a:r>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Status</a:t>
            </a:r>
            <a:r>
              <a:rPr lang="en-US" baseline="0" dirty="0" smtClean="0"/>
              <a:t> as either overweight or obese were the outcome variables in this study.  Underweight was combined with normal weight and all children in either category used as the reference group that either the overweight category and the obese category were compared to, to determine odds ratios</a:t>
            </a:r>
            <a:endParaRPr lang="en-US" dirty="0" smtClean="0"/>
          </a:p>
        </p:txBody>
      </p:sp>
      <p:sp>
        <p:nvSpPr>
          <p:cNvPr id="4" name="Slide Number Placeholder 3"/>
          <p:cNvSpPr>
            <a:spLocks noGrp="1"/>
          </p:cNvSpPr>
          <p:nvPr>
            <p:ph type="sldNum" sz="quarter" idx="10"/>
          </p:nvPr>
        </p:nvSpPr>
        <p:spPr/>
        <p:txBody>
          <a:bodyPr/>
          <a:lstStyle/>
          <a:p>
            <a:fld id="{3EB25A2E-0232-4C59-9AB7-2F083DB8EBE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study, the school environment was defined using a list of 16 variables adapted from the 17 variables designed to measure the school food environment in Finklestein et al.’s “School Food Environments and Policies in US Public Schools”</a:t>
            </a:r>
          </a:p>
          <a:p>
            <a:endParaRPr lang="en-US" baseline="0" dirty="0" smtClean="0"/>
          </a:p>
          <a:p>
            <a:r>
              <a:rPr lang="en-US" baseline="0" dirty="0" smtClean="0"/>
              <a:t>There were three domains of the environment that were investigated,</a:t>
            </a:r>
          </a:p>
          <a:p>
            <a:endParaRPr lang="en-US" baseline="0" dirty="0" smtClean="0"/>
          </a:p>
          <a:p>
            <a:r>
              <a:rPr lang="en-US" baseline="0" dirty="0" smtClean="0"/>
              <a:t>the policies and practices (8 variables)</a:t>
            </a:r>
          </a:p>
          <a:p>
            <a:endParaRPr lang="en-US" baseline="0" dirty="0" smtClean="0"/>
          </a:p>
          <a:p>
            <a:r>
              <a:rPr lang="en-US" baseline="0" dirty="0" smtClean="0"/>
              <a:t>availability of competitive foods and beverages (2)</a:t>
            </a:r>
          </a:p>
          <a:p>
            <a:endParaRPr lang="en-US" baseline="0" dirty="0" smtClean="0"/>
          </a:p>
          <a:p>
            <a:r>
              <a:rPr lang="en-US" baseline="0" dirty="0" smtClean="0"/>
              <a:t>content of the USDA lunches (5)</a:t>
            </a:r>
          </a:p>
          <a:p>
            <a:endParaRPr lang="en-US" baseline="0" dirty="0" smtClean="0"/>
          </a:p>
          <a:p>
            <a:r>
              <a:rPr lang="en-US" baseline="0" dirty="0" smtClean="0"/>
              <a:t>All variables were yes/no variables and were coded so that a yes indicated a positive effect and a no indicated a negative effect</a:t>
            </a:r>
          </a:p>
          <a:p>
            <a:r>
              <a:rPr lang="en-US" baseline="0" dirty="0" smtClean="0"/>
              <a:t> </a:t>
            </a:r>
          </a:p>
        </p:txBody>
      </p:sp>
      <p:sp>
        <p:nvSpPr>
          <p:cNvPr id="4" name="Slide Number Placeholder 3"/>
          <p:cNvSpPr>
            <a:spLocks noGrp="1"/>
          </p:cNvSpPr>
          <p:nvPr>
            <p:ph type="sldNum" sz="quarter" idx="10"/>
          </p:nvPr>
        </p:nvSpPr>
        <p:spPr/>
        <p:txBody>
          <a:bodyPr/>
          <a:lstStyle/>
          <a:p>
            <a:fld id="{3EB25A2E-0232-4C59-9AB7-2F083DB8EBE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the school was unit of measurement, all covariable and confounder data had to be aggregated by school.</a:t>
            </a:r>
            <a:endParaRPr lang="en-US" dirty="0" smtClean="0"/>
          </a:p>
          <a:p>
            <a:endParaRPr lang="en-US" baseline="0" dirty="0" smtClean="0"/>
          </a:p>
          <a:p>
            <a:r>
              <a:rPr lang="en-US" baseline="0" dirty="0" smtClean="0"/>
              <a:t>age and gender were collected in the Oral health Survey along with weight and height they were considered for inclusion in the model.  Age was not associated with BMI at the individual level and was thus excluded from further analysis.  Males were more likely to be obese than females at the individual level, when aggregated by school the association </a:t>
            </a:r>
            <a:r>
              <a:rPr lang="en-US" baseline="0" dirty="0" err="1" smtClean="0"/>
              <a:t>dissapeared</a:t>
            </a:r>
            <a:r>
              <a:rPr lang="en-US" baseline="0" dirty="0" smtClean="0"/>
              <a:t> and they were also excluded from further analysis.</a:t>
            </a:r>
          </a:p>
          <a:p>
            <a:endParaRPr lang="en-US" baseline="0" dirty="0" smtClean="0"/>
          </a:p>
          <a:p>
            <a:r>
              <a:rPr lang="en-US" baseline="0" dirty="0" smtClean="0"/>
              <a:t>Since region was used as a design variable when sampling it was considered for model development. It was dichotomized into east vs. central and west because the means for central and</a:t>
            </a:r>
          </a:p>
          <a:p>
            <a:endParaRPr lang="en-US" baseline="0" dirty="0" smtClean="0"/>
          </a:p>
          <a:p>
            <a:endParaRPr lang="en-US" baseline="0" dirty="0" smtClean="0"/>
          </a:p>
          <a:p>
            <a:r>
              <a:rPr lang="en-US" baseline="0" dirty="0" smtClean="0"/>
              <a:t>Potential confounders considered included,  urban or rural school location: determined using Rural-Urban Commuting area codes, </a:t>
            </a:r>
          </a:p>
          <a:p>
            <a:r>
              <a:rPr lang="en-US" baseline="0" dirty="0" smtClean="0"/>
              <a:t>school percent of students </a:t>
            </a:r>
            <a:r>
              <a:rPr lang="en-US" baseline="0" dirty="0" err="1" smtClean="0"/>
              <a:t>frl</a:t>
            </a:r>
            <a:r>
              <a:rPr lang="en-US" baseline="0" dirty="0" smtClean="0"/>
              <a:t>  dichotomized because 1</a:t>
            </a:r>
            <a:r>
              <a:rPr lang="en-US" baseline="30000" dirty="0" smtClean="0"/>
              <a:t>st</a:t>
            </a:r>
            <a:r>
              <a:rPr lang="en-US" baseline="0" dirty="0" smtClean="0"/>
              <a:t> and 2</a:t>
            </a:r>
            <a:r>
              <a:rPr lang="en-US" baseline="30000" dirty="0" smtClean="0"/>
              <a:t>nd</a:t>
            </a:r>
            <a:r>
              <a:rPr lang="en-US" baseline="0" dirty="0" smtClean="0"/>
              <a:t> tertile means were similar and the 3</a:t>
            </a:r>
            <a:r>
              <a:rPr lang="en-US" baseline="30000" dirty="0" smtClean="0"/>
              <a:t>rd</a:t>
            </a:r>
            <a:r>
              <a:rPr lang="en-US" baseline="0" dirty="0" smtClean="0"/>
              <a:t> tertile was different ended up being low (below 50%) and high </a:t>
            </a:r>
          </a:p>
          <a:p>
            <a:endParaRPr lang="en-US" baseline="0" dirty="0" smtClean="0"/>
          </a:p>
          <a:p>
            <a:r>
              <a:rPr lang="en-US" baseline="0" dirty="0" smtClean="0"/>
              <a:t>. . . Minority was dichotomized because it was not linear and the </a:t>
            </a:r>
            <a:r>
              <a:rPr lang="en-US" baseline="0" dirty="0" err="1" smtClean="0"/>
              <a:t>cutpoint</a:t>
            </a:r>
            <a:r>
              <a:rPr lang="en-US" baseline="0" dirty="0" smtClean="0"/>
              <a:t> for dichotomization was determined using visual assessment </a:t>
            </a:r>
          </a:p>
          <a:p>
            <a:endParaRPr lang="en-US" baseline="0" dirty="0" smtClean="0"/>
          </a:p>
          <a:p>
            <a:r>
              <a:rPr lang="en-US" baseline="0" dirty="0" smtClean="0"/>
              <a:t>. . size .</a:t>
            </a:r>
          </a:p>
          <a:p>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study had</a:t>
            </a:r>
            <a:r>
              <a:rPr lang="en-US" baseline="0" dirty="0" smtClean="0"/>
              <a:t> a high participation rate for both schools and students, over 70%.  42 schools and 1570 students participated</a:t>
            </a:r>
          </a:p>
          <a:p>
            <a:endParaRPr lang="en-US" baseline="0" dirty="0" smtClean="0"/>
          </a:p>
          <a:p>
            <a:r>
              <a:rPr lang="en-US" baseline="0" dirty="0" smtClean="0"/>
              <a:t>More students were male and the age range was narrow, most students were 8 years of age</a:t>
            </a:r>
          </a:p>
        </p:txBody>
      </p:sp>
      <p:sp>
        <p:nvSpPr>
          <p:cNvPr id="4" name="Slide Number Placeholder 3"/>
          <p:cNvSpPr>
            <a:spLocks noGrp="1"/>
          </p:cNvSpPr>
          <p:nvPr>
            <p:ph type="sldNum" sz="quarter" idx="10"/>
          </p:nvPr>
        </p:nvSpPr>
        <p:spPr/>
        <p:txBody>
          <a:bodyPr/>
          <a:lstStyle/>
          <a:p>
            <a:fld id="{3EB25A2E-0232-4C59-9AB7-2F083DB8EBE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numbers of overweight and obese students</a:t>
            </a:r>
            <a:r>
              <a:rPr lang="en-US" baseline="0" dirty="0" smtClean="0"/>
              <a:t> are consistent with estimates from national surveys.  The majority of children were normal weight but over 30% were overweight or obese.  A significantly higher percentage of males were obese than females.</a:t>
            </a:r>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a:t>
            </a:r>
            <a:r>
              <a:rPr lang="en-US" baseline="0" dirty="0" smtClean="0"/>
              <a:t> the statistics for </a:t>
            </a:r>
            <a:r>
              <a:rPr lang="en-US" dirty="0" smtClean="0"/>
              <a:t>the </a:t>
            </a:r>
            <a:r>
              <a:rPr lang="en-US" dirty="0" err="1" smtClean="0"/>
              <a:t>prevalance</a:t>
            </a:r>
            <a:r>
              <a:rPr lang="en-US" baseline="0" dirty="0" smtClean="0"/>
              <a:t> of overweight and obese children by school </a:t>
            </a:r>
          </a:p>
          <a:p>
            <a:endParaRPr lang="en-US" dirty="0" smtClean="0"/>
          </a:p>
          <a:p>
            <a:r>
              <a:rPr lang="en-US" dirty="0" smtClean="0"/>
              <a:t>The mean prevalence</a:t>
            </a:r>
            <a:r>
              <a:rPr lang="en-US" baseline="0" dirty="0" smtClean="0"/>
              <a:t> of overweight children per school was 31.7%  with a range of 6.5% to 74.1%</a:t>
            </a:r>
          </a:p>
          <a:p>
            <a:endParaRPr lang="en-US" baseline="0" dirty="0" smtClean="0"/>
          </a:p>
          <a:p>
            <a:r>
              <a:rPr lang="en-US" baseline="0" dirty="0" smtClean="0"/>
              <a:t>The mean prevalence of obese children per school was 16.2% with a range of 2.5% to 44.4%</a:t>
            </a:r>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variables by domain:</a:t>
            </a:r>
          </a:p>
          <a:p>
            <a:endParaRPr lang="en-US" baseline="0" dirty="0" smtClean="0"/>
          </a:p>
          <a:p>
            <a:r>
              <a:rPr lang="en-US" baseline="0" dirty="0" smtClean="0"/>
              <a:t>The most common policy or practice of a district or school was having information available on the nutrient content of school meals, </a:t>
            </a:r>
          </a:p>
          <a:p>
            <a:endParaRPr lang="en-US" baseline="0" dirty="0" smtClean="0"/>
          </a:p>
          <a:p>
            <a:r>
              <a:rPr lang="en-US" baseline="0" dirty="0" smtClean="0"/>
              <a:t>the little over 70% of schools had nutrition education in every grade, no pouring rights contract, and/or used the DOD’s FFVP. </a:t>
            </a:r>
          </a:p>
          <a:p>
            <a:endParaRPr lang="en-US" baseline="0" dirty="0" smtClean="0"/>
          </a:p>
          <a:p>
            <a:r>
              <a:rPr lang="en-US" baseline="0" dirty="0" smtClean="0"/>
              <a:t>A little over half had a nutrition or health advisory council a </a:t>
            </a:r>
          </a:p>
          <a:p>
            <a:endParaRPr lang="en-US" baseline="0" dirty="0" smtClean="0"/>
          </a:p>
          <a:p>
            <a:r>
              <a:rPr lang="en-US" baseline="0" dirty="0" smtClean="0"/>
              <a:t>little less than half used the USDA’s FFVP and/or had recess before lunch.  </a:t>
            </a:r>
          </a:p>
          <a:p>
            <a:endParaRPr lang="en-US" baseline="0" dirty="0" smtClean="0"/>
          </a:p>
          <a:p>
            <a:r>
              <a:rPr lang="en-US" baseline="0" dirty="0" smtClean="0"/>
              <a:t>Only about 40% had nutrient requirements for food purchasing.</a:t>
            </a:r>
          </a:p>
        </p:txBody>
      </p:sp>
      <p:sp>
        <p:nvSpPr>
          <p:cNvPr id="4" name="Slide Number Placeholder 3"/>
          <p:cNvSpPr>
            <a:spLocks noGrp="1"/>
          </p:cNvSpPr>
          <p:nvPr>
            <p:ph type="sldNum" sz="quarter" idx="10"/>
          </p:nvPr>
        </p:nvSpPr>
        <p:spPr/>
        <p:txBody>
          <a:bodyPr/>
          <a:lstStyle/>
          <a:p>
            <a:fld id="{3EB25A2E-0232-4C59-9AB7-2F083DB8EBE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The majority of schools had limited access to competitive foods, only one school had a vending machine</a:t>
            </a:r>
          </a:p>
          <a:p>
            <a:endParaRPr lang="en-US" baseline="0" dirty="0" smtClean="0"/>
          </a:p>
          <a:p>
            <a:r>
              <a:rPr lang="en-US" baseline="0" dirty="0" smtClean="0"/>
              <a:t>6 schools </a:t>
            </a:r>
          </a:p>
        </p:txBody>
      </p:sp>
      <p:sp>
        <p:nvSpPr>
          <p:cNvPr id="4" name="Slide Number Placeholder 3"/>
          <p:cNvSpPr>
            <a:spLocks noGrp="1"/>
          </p:cNvSpPr>
          <p:nvPr>
            <p:ph type="sldNum" sz="quarter" idx="10"/>
          </p:nvPr>
        </p:nvSpPr>
        <p:spPr/>
        <p:txBody>
          <a:bodyPr/>
          <a:lstStyle/>
          <a:p>
            <a:fld id="{3EB25A2E-0232-4C59-9AB7-2F083DB8EBE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About 90% of schools met the </a:t>
            </a:r>
            <a:r>
              <a:rPr lang="en-US" baseline="0" dirty="0" err="1" smtClean="0"/>
              <a:t>reccomendation</a:t>
            </a:r>
            <a:r>
              <a:rPr lang="en-US" baseline="0" dirty="0" smtClean="0"/>
              <a:t> of an average meal having less than or equal to 30% calories from fat,</a:t>
            </a:r>
          </a:p>
          <a:p>
            <a:r>
              <a:rPr lang="en-US" baseline="0" dirty="0" smtClean="0"/>
              <a:t> although only 60% met the recommendation of having 10% of calorie from saturated fat.  </a:t>
            </a:r>
          </a:p>
          <a:p>
            <a:endParaRPr lang="en-US" baseline="0" dirty="0" smtClean="0"/>
          </a:p>
          <a:p>
            <a:r>
              <a:rPr lang="en-US" baseline="0" dirty="0" smtClean="0"/>
              <a:t>About 85% did not offer fried potatoes and about 65% offered fresh fruit or raw vegetables daily. </a:t>
            </a:r>
          </a:p>
          <a:p>
            <a:endParaRPr lang="en-US" baseline="0" dirty="0" smtClean="0"/>
          </a:p>
          <a:p>
            <a:r>
              <a:rPr lang="en-US" baseline="0" dirty="0" smtClean="0"/>
              <a:t> Only about 40% did not offer dessert.</a:t>
            </a:r>
          </a:p>
          <a:p>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mean percent of minority was low, 22.9%.</a:t>
            </a:r>
            <a:r>
              <a:rPr lang="en-US" baseline="0" dirty="0" smtClean="0"/>
              <a:t>  Although one school had almost 100% minority you can see that 75% of schools were below 26.8% minority.</a:t>
            </a:r>
          </a:p>
          <a:p>
            <a:endParaRPr lang="en-US" baseline="0" dirty="0" smtClean="0"/>
          </a:p>
          <a:p>
            <a:r>
              <a:rPr lang="en-US" baseline="0" dirty="0" smtClean="0"/>
              <a:t>The mean percent of free and reduced lunch was 44.1%.  Again, one school had 100% FRL, but most schools were below 52.8%</a:t>
            </a:r>
          </a:p>
          <a:p>
            <a:endParaRPr lang="en-US" baseline="0" dirty="0" smtClean="0"/>
          </a:p>
          <a:p>
            <a:r>
              <a:rPr lang="en-US" baseline="0" dirty="0" smtClean="0"/>
              <a:t>The mean school enrollment was about 300 and ranged from 108 to 460</a:t>
            </a:r>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2009 the</a:t>
            </a:r>
            <a:r>
              <a:rPr lang="en-US" baseline="0" dirty="0" smtClean="0"/>
              <a:t> Wyoming Dental Association successfully lobbied the Wyoming legislature to authorize and fund senate file 93, Wyoming’s first Oral Health Initiative</a:t>
            </a:r>
          </a:p>
          <a:p>
            <a:endParaRPr lang="en-US" baseline="0" dirty="0" smtClean="0"/>
          </a:p>
          <a:p>
            <a:r>
              <a:rPr lang="en-US" baseline="0" dirty="0" smtClean="0"/>
              <a:t>Among other components, the initiative  included an oral health screening of all Wyoming third graders, this was seen as an opportunity to combine resources and collect BMI measurements of a subset of third graders for use in analysis and reporting purposes for the Maternal and Child Health section of the Wyoming Health Department.</a:t>
            </a:r>
          </a:p>
          <a:p>
            <a:endParaRPr lang="en-US" baseline="0" dirty="0" smtClean="0"/>
          </a:p>
          <a:p>
            <a:r>
              <a:rPr lang="en-US" baseline="0" dirty="0" smtClean="0"/>
              <a:t>All third graders were not screened for BMI due to lack of resources to accomplish such a task, sampling methods will be </a:t>
            </a:r>
            <a:r>
              <a:rPr lang="en-US" baseline="0" dirty="0" err="1" smtClean="0"/>
              <a:t>disscussed</a:t>
            </a:r>
            <a:r>
              <a:rPr lang="en-US" baseline="0" dirty="0" smtClean="0"/>
              <a:t> later in the presentation.</a:t>
            </a:r>
          </a:p>
          <a:p>
            <a:endParaRPr lang="en-US" baseline="0" dirty="0" smtClean="0"/>
          </a:p>
          <a:p>
            <a:r>
              <a:rPr lang="en-US" baseline="0" dirty="0" smtClean="0"/>
              <a:t>This research project used this BMI data with the goal of evaluating the potential effects of individual and school factors on weight category.</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research project focused on the school food environment specifically with the hypothesis that c</a:t>
            </a:r>
            <a:r>
              <a:rPr lang="en-US" dirty="0" smtClean="0"/>
              <a:t>hildren in schools with policies and practices encouraging healthy eating and limiting unhealthy foods would have a lower odds of being overweight or obese.</a:t>
            </a:r>
          </a:p>
          <a:p>
            <a:endParaRPr lang="en-US" baseline="0" dirty="0" smtClean="0"/>
          </a:p>
        </p:txBody>
      </p:sp>
      <p:sp>
        <p:nvSpPr>
          <p:cNvPr id="4" name="Slide Number Placeholder 3"/>
          <p:cNvSpPr>
            <a:spLocks noGrp="1"/>
          </p:cNvSpPr>
          <p:nvPr>
            <p:ph type="sldNum" sz="quarter" idx="10"/>
          </p:nvPr>
        </p:nvSpPr>
        <p:spPr/>
        <p:txBody>
          <a:bodyPr/>
          <a:lstStyle/>
          <a:p>
            <a:fld id="{3EB25A2E-0232-4C59-9AB7-2F083DB8EBE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was</a:t>
            </a:r>
            <a:r>
              <a:rPr lang="en-US" baseline="0" dirty="0" smtClean="0"/>
              <a:t> a pretty good spread of urban and rural schools included in this study, the majority as you would expect in Wyoming, were rural schools</a:t>
            </a:r>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model: explain</a:t>
            </a:r>
            <a:r>
              <a:rPr lang="en-US" baseline="0" dirty="0" smtClean="0"/>
              <a:t> final model</a:t>
            </a:r>
            <a:endParaRPr lang="en-US" dirty="0" smtClean="0"/>
          </a:p>
          <a:p>
            <a:endParaRPr lang="en-US" dirty="0" smtClean="0"/>
          </a:p>
          <a:p>
            <a:r>
              <a:rPr lang="en-US" dirty="0" smtClean="0"/>
              <a:t>contained the</a:t>
            </a:r>
            <a:r>
              <a:rPr lang="en-US" baseline="0" dirty="0" smtClean="0"/>
              <a:t> variables, uses DOD’s FFVP and fresh fruit and </a:t>
            </a:r>
            <a:r>
              <a:rPr lang="en-US" baseline="0" dirty="0" err="1" smtClean="0"/>
              <a:t>vegs</a:t>
            </a:r>
            <a:r>
              <a:rPr lang="en-US" baseline="0" dirty="0" smtClean="0"/>
              <a:t> offered daily</a:t>
            </a:r>
            <a:endParaRPr lang="en-US" dirty="0" smtClean="0"/>
          </a:p>
          <a:p>
            <a:endParaRPr lang="en-US" dirty="0" smtClean="0"/>
          </a:p>
          <a:p>
            <a:r>
              <a:rPr lang="en-US" dirty="0" smtClean="0"/>
              <a:t>Final model adjust</a:t>
            </a:r>
            <a:r>
              <a:rPr lang="en-US" baseline="0" dirty="0" smtClean="0"/>
              <a:t>ed for percent minority (high low) and percent free and reduced lunch (high low) and the model that was not adjusted were not different. Both variables were protective against being overweight.  </a:t>
            </a:r>
          </a:p>
          <a:p>
            <a:endParaRPr lang="en-US" baseline="0" dirty="0" smtClean="0"/>
          </a:p>
          <a:p>
            <a:r>
              <a:rPr lang="en-US" baseline="0" dirty="0" smtClean="0"/>
              <a:t>Children in schools using the DOD’s FFVP had  22% lower odds of being overweight than children in schools that did not use the DOD’s FFVP.  </a:t>
            </a:r>
          </a:p>
          <a:p>
            <a:endParaRPr lang="en-US" baseline="0" dirty="0" smtClean="0"/>
          </a:p>
          <a:p>
            <a:r>
              <a:rPr lang="en-US" baseline="0" dirty="0" smtClean="0"/>
              <a:t>Children in schools serving fresh fruit and vegetables daily in school lunches had a 26% lower odds of being overweight than children in schools not serving fresh fruit and vegetables daily</a:t>
            </a:r>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final model contained the</a:t>
            </a:r>
            <a:r>
              <a:rPr lang="en-US" baseline="0" dirty="0" smtClean="0"/>
              <a:t> variables, uses the USDA’s FFVP and fresh fruit and </a:t>
            </a:r>
            <a:r>
              <a:rPr lang="en-US" baseline="0" dirty="0" err="1" smtClean="0"/>
              <a:t>vegs</a:t>
            </a:r>
            <a:r>
              <a:rPr lang="en-US" baseline="0" dirty="0" smtClean="0"/>
              <a:t> offered daily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Adjusted </a:t>
            </a:r>
            <a:r>
              <a:rPr lang="en-US" baseline="0" dirty="0" smtClean="0"/>
              <a:t>for percent minority (high low), percent free and reduced lunch (high low) and region and the model that was not adjusted were not different.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Both variables were protective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Children in schools using the USDAs FFVP had 32% lower odds of being obese than children in schools that did not use the USDA’s FFVP.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Children in schools serving fresh fruit and vegetables daily in school lunches had a 34% lower odds of being obese than children in schools not serving fresh fruit </a:t>
            </a:r>
            <a:r>
              <a:rPr lang="en-US" baseline="0" dirty="0" err="1" smtClean="0"/>
              <a:t>veg</a:t>
            </a:r>
            <a:r>
              <a:rPr lang="en-US" baseline="0" dirty="0" smtClean="0"/>
              <a:t> everyday</a:t>
            </a:r>
            <a:endParaRPr lang="en-US" dirty="0" smtClean="0"/>
          </a:p>
          <a:p>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study was cross sectional, so it is impossible to tell whether the school environment</a:t>
            </a:r>
            <a:r>
              <a:rPr lang="en-US" baseline="0" dirty="0" smtClean="0"/>
              <a:t> might have a potential causal relationship on the children in the school being overweight or obese</a:t>
            </a:r>
          </a:p>
          <a:p>
            <a:endParaRPr lang="en-US" baseline="0" dirty="0" smtClean="0"/>
          </a:p>
          <a:p>
            <a:r>
              <a:rPr lang="en-US" baseline="0" dirty="0" smtClean="0"/>
              <a:t>It’s ecological so it’s impossible to tell whether policies are affecting children at the individual level and there is potential that our conclusions are actually ecologic fallacy – explain ecologic fallacy</a:t>
            </a:r>
          </a:p>
          <a:p>
            <a:endParaRPr lang="en-US" baseline="0" dirty="0" smtClean="0"/>
          </a:p>
          <a:p>
            <a:r>
              <a:rPr lang="en-US" baseline="0" dirty="0" smtClean="0"/>
              <a:t>The sample size was only 42 schools, compared to over 700 schools in previous studies that looked at similar things, so power is low</a:t>
            </a:r>
          </a:p>
          <a:p>
            <a:r>
              <a:rPr lang="en-US" baseline="0" dirty="0" smtClean="0"/>
              <a:t>(describe power)</a:t>
            </a:r>
          </a:p>
          <a:p>
            <a:endParaRPr lang="en-US" baseline="0" dirty="0" smtClean="0"/>
          </a:p>
          <a:p>
            <a:r>
              <a:rPr lang="en-US" baseline="0" dirty="0" smtClean="0"/>
              <a:t>However, participation was high and there was agreement between the overweight and obese models, with fresh fruits and vegetable availability being protective. consistent</a:t>
            </a:r>
          </a:p>
          <a:p>
            <a:endParaRPr lang="en-US" baseline="0" dirty="0" smtClean="0"/>
          </a:p>
          <a:p>
            <a:r>
              <a:rPr lang="en-US" baseline="0" dirty="0" smtClean="0"/>
              <a:t>Although it is uncertain the affects on individuals, increasing fresh fruit and vegetable availability is an easier intervention than attempting individual behavior change.</a:t>
            </a:r>
          </a:p>
          <a:p>
            <a:endParaRPr lang="en-US" baseline="0" dirty="0" smtClean="0"/>
          </a:p>
          <a:p>
            <a:r>
              <a:rPr lang="en-US" baseline="0" dirty="0" smtClean="0"/>
              <a:t>Conclusion</a:t>
            </a:r>
          </a:p>
          <a:p>
            <a:endParaRPr lang="en-US" baseline="0" dirty="0" smtClean="0"/>
          </a:p>
          <a:p>
            <a:r>
              <a:rPr lang="en-US" dirty="0" smtClean="0"/>
              <a:t>I hope you enjoyed my presentation</a:t>
            </a:r>
            <a:r>
              <a:rPr lang="en-US" baseline="0" dirty="0" smtClean="0"/>
              <a:t> and I will now open it up for questions</a:t>
            </a:r>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Overweight</a:t>
            </a:r>
            <a:r>
              <a:rPr lang="en-US" baseline="0" dirty="0" smtClean="0"/>
              <a:t> and obesity are conditions defined as excess body fat.  BMI is a common tool for assessing whether individuals are </a:t>
            </a:r>
          </a:p>
          <a:p>
            <a:r>
              <a:rPr lang="en-US" baseline="0" dirty="0" smtClean="0"/>
              <a:t>overweight or obese because it is easy to obtain, inexpensive and has a high correlation with percent body fat measured by more direct methods.</a:t>
            </a:r>
          </a:p>
          <a:p>
            <a:endParaRPr lang="en-US" baseline="0" dirty="0" smtClean="0"/>
          </a:p>
          <a:p>
            <a:r>
              <a:rPr lang="en-US" baseline="0" dirty="0" smtClean="0"/>
              <a:t>Unlike adult BMI, child and adolescent BMI is based on percentiles.  After the numerical BMI is calculated using their height and weight it is plotted on Centers for Disease Control and Prevention’s sex specific BMI for age growth charts and is given a percentile based on where the child falls in relation to other children of the same age and sex. – describe table  -</a:t>
            </a:r>
          </a:p>
          <a:p>
            <a:endParaRPr lang="en-US" baseline="0" dirty="0" smtClean="0"/>
          </a:p>
          <a:p>
            <a:r>
              <a:rPr lang="en-US" baseline="0" dirty="0" smtClean="0"/>
              <a:t>This study used these definitions to categorize children in this study</a:t>
            </a:r>
          </a:p>
          <a:p>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0" baseline="0" dirty="0" smtClean="0"/>
              <a:t>The increase in </a:t>
            </a:r>
            <a:r>
              <a:rPr lang="en-US" b="0" baseline="0" dirty="0" err="1" smtClean="0"/>
              <a:t>prevelance</a:t>
            </a:r>
            <a:r>
              <a:rPr lang="en-US" b="0" baseline="0" dirty="0" smtClean="0"/>
              <a:t> of overweight and obese individuals is well documented</a:t>
            </a:r>
          </a:p>
          <a:p>
            <a:endParaRPr lang="en-US" b="0" baseline="0" dirty="0" smtClean="0"/>
          </a:p>
          <a:p>
            <a:r>
              <a:rPr lang="en-US" b="0" baseline="0" dirty="0" smtClean="0"/>
              <a:t>According to the National Health and Nutrition Examination Survey, It has more than tripled in children ages 6-11 years of age since 1980, from 6.5% to 19.6%.</a:t>
            </a:r>
          </a:p>
          <a:p>
            <a:endParaRPr lang="en-US" b="0" baseline="0" dirty="0" smtClean="0"/>
          </a:p>
          <a:p>
            <a:r>
              <a:rPr lang="en-US" b="0" baseline="0" dirty="0" smtClean="0"/>
              <a:t>This map is from National Survey of Children’s Health which used parent reported data to collect BMI, so the prevalence of overweight and obese individuals may be underestimated</a:t>
            </a:r>
          </a:p>
          <a:p>
            <a:r>
              <a:rPr lang="en-US" b="0" baseline="0" dirty="0" smtClean="0"/>
              <a:t>As you can see on this map Wyoming is light red indicating a lower prevalence of overweight children ages 10-17 than dark red states</a:t>
            </a:r>
          </a:p>
          <a:p>
            <a:endParaRPr lang="en-US" b="0" baseline="0" dirty="0" smtClean="0"/>
          </a:p>
          <a:p>
            <a:r>
              <a:rPr lang="en-US" b="0" baseline="0" dirty="0" smtClean="0"/>
              <a:t>The </a:t>
            </a:r>
            <a:r>
              <a:rPr lang="en-US" b="0" baseline="0" dirty="0" err="1" smtClean="0"/>
              <a:t>prevalance</a:t>
            </a:r>
            <a:r>
              <a:rPr lang="en-US" b="0" baseline="0" dirty="0" smtClean="0"/>
              <a:t> of overweight, 26% is significantly lower than the U.S. prevalence of 32%</a:t>
            </a:r>
          </a:p>
          <a:p>
            <a:r>
              <a:rPr lang="en-US" b="0" baseline="0" dirty="0" smtClean="0"/>
              <a:t>The prevalence of obese, 10% is also significantly lower the national prevalence of 16%</a:t>
            </a:r>
          </a:p>
          <a:p>
            <a:r>
              <a:rPr lang="en-US" b="0" baseline="0" dirty="0" smtClean="0"/>
              <a:t>Although WY is doing better than many states and the nation in general, the number of overweight and obese children is still of concern</a:t>
            </a:r>
          </a:p>
          <a:p>
            <a:pPr>
              <a:buFont typeface="Arial" pitchFamily="34" charset="0"/>
              <a:buChar char="•"/>
            </a:pPr>
            <a:endParaRPr lang="en-US" b="0" dirty="0" smtClean="0"/>
          </a:p>
          <a:p>
            <a:pPr>
              <a:buFont typeface="Arial" pitchFamily="34" charset="0"/>
              <a:buChar char="•"/>
            </a:pPr>
            <a:r>
              <a:rPr lang="en-US" b="0" dirty="0" smtClean="0"/>
              <a:t>Also of</a:t>
            </a:r>
            <a:r>
              <a:rPr lang="en-US" b="0" baseline="0" dirty="0" smtClean="0"/>
              <a:t> concern are disparities between different sub-populations, studies have shown a higher prevalence of overweight non-Hispanic black children, Hispanic children, Mexican American children and American Indian children compared to non-Hispanic white children. </a:t>
            </a:r>
          </a:p>
          <a:p>
            <a:pPr>
              <a:buFont typeface="Arial" pitchFamily="34" charset="0"/>
              <a:buChar char="•"/>
            </a:pPr>
            <a:r>
              <a:rPr lang="en-US" b="0" baseline="0" dirty="0" smtClean="0"/>
              <a:t>According to the National Health and Nutrition Examination Survey, the number of overweight boys and girls is not significantly different, the National Survey of Children’s Health found that boys were more likely to be overweight or obese than girls.</a:t>
            </a:r>
            <a:endParaRPr lang="en-US" b="0"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Childhood obesity is of concern because it increases the risk of cardiovascular risk factors such as</a:t>
            </a:r>
          </a:p>
          <a:p>
            <a:pPr>
              <a:buFont typeface="Arial" pitchFamily="34" charset="0"/>
              <a:buChar char="•"/>
            </a:pPr>
            <a:r>
              <a:rPr lang="en-US" sz="1200" kern="1200" dirty="0" smtClean="0">
                <a:solidFill>
                  <a:schemeClr val="tx1"/>
                </a:solidFill>
                <a:latin typeface="+mn-lt"/>
                <a:ea typeface="+mn-ea"/>
                <a:cs typeface="+mn-cs"/>
              </a:rPr>
              <a:t>elevated total cholesterol, triglycerides, insulin or blood pressure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It increases pulmonary</a:t>
            </a:r>
            <a:r>
              <a:rPr lang="en-US" sz="1200" b="0" kern="1200" baseline="0" dirty="0" smtClean="0">
                <a:solidFill>
                  <a:schemeClr val="tx1"/>
                </a:solidFill>
                <a:latin typeface="+mn-lt"/>
                <a:ea typeface="+mn-ea"/>
                <a:cs typeface="+mn-cs"/>
              </a:rPr>
              <a:t> risk factors such as</a:t>
            </a:r>
          </a:p>
          <a:p>
            <a:pPr>
              <a:buFont typeface="Arial" pitchFamily="34" charset="0"/>
              <a:buChar char="•"/>
            </a:pPr>
            <a:r>
              <a:rPr lang="en-US" sz="1200" kern="1200" dirty="0" smtClean="0">
                <a:solidFill>
                  <a:schemeClr val="tx1"/>
                </a:solidFill>
                <a:latin typeface="+mn-lt"/>
                <a:ea typeface="+mn-ea"/>
                <a:cs typeface="+mn-cs"/>
              </a:rPr>
              <a:t>sleep apnea, asthma and exercise intolerance</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It may</a:t>
            </a:r>
            <a:r>
              <a:rPr lang="en-US" sz="1200" kern="1200" baseline="0" dirty="0" smtClean="0">
                <a:solidFill>
                  <a:schemeClr val="tx1"/>
                </a:solidFill>
                <a:latin typeface="+mn-lt"/>
                <a:ea typeface="+mn-ea"/>
                <a:cs typeface="+mn-cs"/>
              </a:rPr>
              <a:t> also result in hepatic . . . . Early maturation and .. Development, learning . . .</a:t>
            </a:r>
          </a:p>
          <a:p>
            <a:pPr>
              <a:buFont typeface="Arial" pitchFamily="34" charset="0"/>
              <a:buNone/>
            </a:pPr>
            <a:endParaRPr lang="en-US" sz="1200" kern="1200" baseline="0" dirty="0" smtClean="0">
              <a:solidFill>
                <a:schemeClr val="tx1"/>
              </a:solidFill>
              <a:latin typeface="+mn-lt"/>
              <a:ea typeface="+mn-ea"/>
              <a:cs typeface="+mn-cs"/>
            </a:endParaRPr>
          </a:p>
          <a:p>
            <a:pPr>
              <a:buFont typeface="Arial" pitchFamily="34" charset="0"/>
              <a:buNone/>
            </a:pPr>
            <a:r>
              <a:rPr lang="en-US" sz="1200" kern="1200" baseline="0" dirty="0" smtClean="0">
                <a:solidFill>
                  <a:schemeClr val="tx1"/>
                </a:solidFill>
                <a:latin typeface="+mn-lt"/>
                <a:ea typeface="+mn-ea"/>
                <a:cs typeface="+mn-cs"/>
              </a:rPr>
              <a:t>An obese child may experience discrimination … carry it with them the rest of their lives</a:t>
            </a:r>
            <a:endParaRPr lang="en-US" sz="1200" kern="1200" dirty="0" smtClean="0">
              <a:solidFill>
                <a:schemeClr val="tx1"/>
              </a:solidFill>
              <a:latin typeface="+mn-lt"/>
              <a:ea typeface="+mn-ea"/>
              <a:cs typeface="+mn-cs"/>
            </a:endParaRPr>
          </a:p>
          <a:p>
            <a:pPr>
              <a:buFont typeface="Arial" pitchFamily="34" charset="0"/>
              <a:buNone/>
            </a:pPr>
            <a:endParaRPr lang="en-US" sz="1200" kern="1200" dirty="0" smtClean="0">
              <a:solidFill>
                <a:schemeClr val="tx1"/>
              </a:solidFill>
              <a:latin typeface="+mn-lt"/>
              <a:ea typeface="+mn-ea"/>
              <a:cs typeface="+mn-cs"/>
            </a:endParaRPr>
          </a:p>
          <a:p>
            <a:r>
              <a:rPr lang="en-US" b="0" baseline="0" dirty="0" smtClean="0"/>
              <a:t>It increases the risk of becoming an obese adult where they will face increased risk of, among other things,</a:t>
            </a:r>
          </a:p>
          <a:p>
            <a:pPr>
              <a:buFont typeface="Arial" pitchFamily="34" charset="0"/>
              <a:buChar char="•"/>
            </a:pPr>
            <a:r>
              <a:rPr lang="en-US" sz="1200" kern="1200" dirty="0" smtClean="0">
                <a:solidFill>
                  <a:schemeClr val="tx1"/>
                </a:solidFill>
                <a:latin typeface="+mn-lt"/>
                <a:ea typeface="+mn-ea"/>
                <a:cs typeface="+mn-cs"/>
              </a:rPr>
              <a:t>heart disease, stroke, certain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cancers,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type 2 diabete</a:t>
            </a:r>
            <a:r>
              <a:rPr lang="en-US" sz="1200" kern="1200" baseline="0" dirty="0" smtClean="0">
                <a:solidFill>
                  <a:schemeClr val="tx1"/>
                </a:solidFill>
                <a:latin typeface="+mn-lt"/>
                <a:ea typeface="+mn-ea"/>
                <a:cs typeface="+mn-cs"/>
              </a:rPr>
              <a:t>s and increased mortality from these and other complications</a:t>
            </a:r>
          </a:p>
          <a:p>
            <a:pPr>
              <a:buFont typeface="Arial" pitchFamily="34" charset="0"/>
              <a:buChar char="•"/>
            </a:pPr>
            <a:endParaRPr lang="en-US" sz="1200" b="0" kern="1200" baseline="0" dirty="0" smtClean="0">
              <a:solidFill>
                <a:schemeClr val="tx1"/>
              </a:solidFill>
              <a:latin typeface="+mn-lt"/>
              <a:ea typeface="+mn-ea"/>
              <a:cs typeface="+mn-cs"/>
            </a:endParaRPr>
          </a:p>
          <a:p>
            <a:r>
              <a:rPr lang="en-US" dirty="0" smtClean="0"/>
              <a:t>Obese</a:t>
            </a:r>
            <a:r>
              <a:rPr lang="en-US" baseline="0" dirty="0" smtClean="0"/>
              <a:t> individuals may have higher medical costs and lower productivity due to morbidity,  and experience discrimination  leading to lower social class attainment and lower earnings.</a:t>
            </a:r>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simple cause of c</a:t>
            </a:r>
            <a:r>
              <a:rPr lang="en-US" dirty="0" smtClean="0"/>
              <a:t>hildhood</a:t>
            </a:r>
            <a:r>
              <a:rPr lang="en-US" baseline="0" dirty="0" smtClean="0"/>
              <a:t> </a:t>
            </a:r>
            <a:r>
              <a:rPr lang="en-US" dirty="0" smtClean="0"/>
              <a:t>obesity is</a:t>
            </a:r>
            <a:r>
              <a:rPr lang="en-US" baseline="0" dirty="0" smtClean="0"/>
              <a:t> that it is the result of an energy imbalance; too many calories being consumed and not enough are expended.</a:t>
            </a:r>
          </a:p>
          <a:p>
            <a:endParaRPr lang="en-US" baseline="0" dirty="0" smtClean="0"/>
          </a:p>
          <a:p>
            <a:r>
              <a:rPr lang="en-US" baseline="0" dirty="0" smtClean="0"/>
              <a:t>This simplification has led to the focus on how diet and physical activity affect becoming overweight or obese. </a:t>
            </a:r>
          </a:p>
          <a:p>
            <a:endParaRPr lang="en-US" baseline="0" dirty="0" smtClean="0"/>
          </a:p>
          <a:p>
            <a:r>
              <a:rPr lang="en-US" baseline="0" dirty="0" smtClean="0"/>
              <a:t>However that factors affecting this imbalance can be genetic . .</a:t>
            </a:r>
          </a:p>
          <a:p>
            <a:endParaRPr lang="en-US" baseline="0" dirty="0" smtClean="0"/>
          </a:p>
          <a:p>
            <a:r>
              <a:rPr lang="en-US" baseline="0" dirty="0" smtClean="0"/>
              <a:t>These factors may act individually or interact with each other and each individual has a unique profile of these factors making obesity a complex issue to prevent and treat</a:t>
            </a:r>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Data for this study was collected in 2009 so I am focusing on the school</a:t>
            </a:r>
            <a:r>
              <a:rPr lang="en-US" baseline="0" dirty="0" smtClean="0"/>
              <a:t> food environment during the time of the study, however the Healthy Hunger-Free Kids Act was passed in 2010 and has resulted in updates to regulations of the school food environment.</a:t>
            </a:r>
            <a:endParaRPr lang="en-US" dirty="0" smtClean="0"/>
          </a:p>
          <a:p>
            <a:endParaRPr lang="en-US" dirty="0" smtClean="0"/>
          </a:p>
          <a:p>
            <a:r>
              <a:rPr lang="en-US" dirty="0" smtClean="0"/>
              <a:t>The</a:t>
            </a:r>
            <a:r>
              <a:rPr lang="en-US" baseline="0" dirty="0" smtClean="0"/>
              <a:t> s</a:t>
            </a:r>
            <a:r>
              <a:rPr lang="en-US" dirty="0" smtClean="0"/>
              <a:t>chool food environment</a:t>
            </a:r>
            <a:r>
              <a:rPr lang="en-US" baseline="0" dirty="0" smtClean="0"/>
              <a:t> </a:t>
            </a:r>
            <a:r>
              <a:rPr lang="en-US" dirty="0" smtClean="0"/>
              <a:t>is the focus of this</a:t>
            </a:r>
            <a:r>
              <a:rPr lang="en-US" baseline="0" dirty="0" smtClean="0"/>
              <a:t> study, the school environment is of particular interest because of the amount of time children spend at school, children spend about half their total energy at school and obtain 33% of their energy (if the only eat lunch) and 58% of their energy if they eat breakfast there as well. </a:t>
            </a:r>
          </a:p>
          <a:p>
            <a:endParaRPr lang="en-US" baseline="0" dirty="0" smtClean="0"/>
          </a:p>
          <a:p>
            <a:r>
              <a:rPr lang="en-US" baseline="0" dirty="0" smtClean="0"/>
              <a:t>The school food environment policies that regulate all foods federally regulated school lunches and breakfasts, and less regulated foods known as competitive foods.</a:t>
            </a:r>
          </a:p>
          <a:p>
            <a:endParaRPr lang="en-US" baseline="0" dirty="0" smtClean="0"/>
          </a:p>
          <a:p>
            <a:r>
              <a:rPr lang="en-US" baseline="0" dirty="0" smtClean="0"/>
              <a:t>School food policies, such as having a limit on fat content for any one food sold in the school can affect federally regulated and unregulated foods.</a:t>
            </a:r>
          </a:p>
          <a:p>
            <a:endParaRPr lang="en-US" baseline="0" dirty="0" smtClean="0"/>
          </a:p>
          <a:p>
            <a:r>
              <a:rPr lang="en-US" baseline="0" dirty="0" smtClean="0"/>
              <a:t>School lunches and breakfasts must meet certain recommendations for calories, fat content and daily allowances for protein, vitamin A, vitamin C, iron and calcium, however, schools are given a lot of freedom in which foods to use to meet these recommendations.  </a:t>
            </a:r>
          </a:p>
          <a:p>
            <a:endParaRPr lang="en-US" baseline="0" dirty="0" smtClean="0"/>
          </a:p>
          <a:p>
            <a:r>
              <a:rPr lang="en-US" baseline="0" dirty="0" smtClean="0"/>
              <a:t>Schools that participate in these programs are required to have a wellness program including goals for nutrition education and physical activity.  </a:t>
            </a:r>
          </a:p>
          <a:p>
            <a:r>
              <a:rPr lang="en-US" baseline="0" dirty="0" smtClean="0"/>
              <a:t>Some schools choose to utilize the Department of Defense’s fresh fruit and vegetable program for their lunch and breakfast programs.  </a:t>
            </a:r>
          </a:p>
          <a:p>
            <a:r>
              <a:rPr lang="en-US" baseline="0" dirty="0" smtClean="0"/>
              <a:t>The DOD’s FFVP partners with schools offering them increased buying power and consistent deliveries to help them obtain a wider variety of high quality fresh fruits and vegetables than would be available through normal USDA purchases.  </a:t>
            </a:r>
          </a:p>
          <a:p>
            <a:r>
              <a:rPr lang="en-US" baseline="0" dirty="0" smtClean="0"/>
              <a:t>Studies have shown that children in schools that schedule recess before lunch throw away significantly less vegetables, salad, fruit and milk and consume significantly more nutrients than children in schools where recess is after lunch.</a:t>
            </a:r>
          </a:p>
          <a:p>
            <a:endParaRPr lang="en-US" baseline="0" dirty="0" smtClean="0"/>
          </a:p>
          <a:p>
            <a:r>
              <a:rPr lang="en-US" baseline="0" dirty="0" smtClean="0"/>
              <a:t>Competitive foods are foods sold in vending machines, snack bars, school stores and a la carte at the cafeteria.  The are generally low in nutrients and energy density, meaning that they have a high number of calories per unit of food weight, the only federal regulation at the time of the study on competitive foods was prohibition of sale fo foods of minimal nutritional value in the food service area during school meals.  This prohibition includes soft drinks and chewing gum but not candy bars, potato chips, cookies or donuts, which may be sold any time.  Competitive foods are often used by schools as supplemental income and are widely available in schools across the U.S.</a:t>
            </a:r>
          </a:p>
          <a:p>
            <a:r>
              <a:rPr lang="en-US" baseline="0" dirty="0" smtClean="0"/>
              <a:t>Pouring rights contracts are agreements that schools sign with vendors such as Coca-Cola that stipulate only their product will be sold at the school (or district).  These contracts often result in increased vending availability and advertising on campus.</a:t>
            </a:r>
          </a:p>
          <a:p>
            <a:endParaRPr lang="en-US" baseline="0" dirty="0" smtClean="0"/>
          </a:p>
          <a:p>
            <a:r>
              <a:rPr lang="en-US" baseline="0" dirty="0" smtClean="0"/>
              <a:t>Another food source in some schools is the USDA FFVP, this program was introduced in 2002 to improve nutrition, reduce childhood overweight and obesity, promote healthy snacking and increase exposure to fruits and vegetables children may not be exposed to at home. The program provides grants to provide free fresh fruits and vegetables to all children at the school, outside of school breakfast and lunch.  </a:t>
            </a:r>
          </a:p>
          <a:p>
            <a:r>
              <a:rPr lang="en-US" baseline="0" dirty="0" smtClean="0"/>
              <a:t>Evaluations have reported moderate increase in consumption and improvement of attitudes towards of fruits and vegetables in Wisconsin, but in Mississippi, attitudes towards fruits and vegetables worsened.</a:t>
            </a:r>
          </a:p>
          <a:p>
            <a:endParaRPr lang="en-US" baseline="0" dirty="0" smtClean="0"/>
          </a:p>
          <a:p>
            <a:r>
              <a:rPr lang="en-US" baseline="0" dirty="0" smtClean="0"/>
              <a:t>Research shown that type of food available in schools is associated with student consumption.  A number of studies have shown availability of competitive foods is negatively associated with consumption of fruit and/or vegetables as well as milk with a concurrent increase in consumption of competitive foods.  </a:t>
            </a:r>
          </a:p>
          <a:p>
            <a:endParaRPr lang="en-US" baseline="0" dirty="0" smtClean="0"/>
          </a:p>
          <a:p>
            <a:r>
              <a:rPr lang="en-US" baseline="0" dirty="0" smtClean="0"/>
              <a:t>Only a few studies have gone one step further and analyzed the relationship between school food environment factors in relation to student BMI.  A Minnesota study found that school-wide food practices such as using low-nutrient, energy dense foods as rewards in class rewards resulted in a 10% increase in student BMI for each practice allowed.  A study using national data found a 2.7 increased odds of obesity in schools where french fries and similar potato products were offered more than once per week as part of the school lunch program</a:t>
            </a:r>
          </a:p>
        </p:txBody>
      </p:sp>
      <p:sp>
        <p:nvSpPr>
          <p:cNvPr id="4" name="Slide Number Placeholder 3"/>
          <p:cNvSpPr>
            <a:spLocks noGrp="1"/>
          </p:cNvSpPr>
          <p:nvPr>
            <p:ph type="sldNum" sz="quarter" idx="10"/>
          </p:nvPr>
        </p:nvSpPr>
        <p:spPr/>
        <p:txBody>
          <a:bodyPr/>
          <a:lstStyle/>
          <a:p>
            <a:fld id="{3EB25A2E-0232-4C59-9AB7-2F083DB8EBE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Study aims . . .</a:t>
            </a:r>
          </a:p>
          <a:p>
            <a:endParaRPr lang="en-US" dirty="0" smtClean="0"/>
          </a:p>
          <a:p>
            <a:r>
              <a:rPr lang="en-US" dirty="0" smtClean="0"/>
              <a:t>The</a:t>
            </a:r>
            <a:r>
              <a:rPr lang="en-US" baseline="0" dirty="0" smtClean="0"/>
              <a:t> study design was an ecological . . .  Schools were sampled rather than individuals, so in every school selected all 3</a:t>
            </a:r>
            <a:r>
              <a:rPr lang="en-US" baseline="30000" dirty="0" smtClean="0"/>
              <a:t>rd</a:t>
            </a:r>
            <a:r>
              <a:rPr lang="en-US" baseline="0" dirty="0" smtClean="0"/>
              <a:t> graders from that school were asked to participate.</a:t>
            </a:r>
          </a:p>
          <a:p>
            <a:endParaRPr lang="en-US" baseline="0" dirty="0" smtClean="0"/>
          </a:p>
          <a:p>
            <a:r>
              <a:rPr lang="en-US" baseline="0" dirty="0" smtClean="0"/>
              <a:t>The subset of third graders was chosen to represent the state geographically by dividing the state into 3 regions east, central and west and sampling equally in each region </a:t>
            </a:r>
          </a:p>
          <a:p>
            <a:endParaRPr lang="en-US" baseline="0" dirty="0" smtClean="0"/>
          </a:p>
          <a:p>
            <a:r>
              <a:rPr lang="en-US" baseline="0" dirty="0" smtClean="0"/>
              <a:t>To represent socioeconomic status we divided school into eligibility for free and reduced lunch tertiles, equal to or below 28%, equal to or below 42% and above 42% and roughly sampled the same number of students in sampling equally in each tertile.</a:t>
            </a:r>
            <a:endParaRPr lang="en-US" dirty="0"/>
          </a:p>
        </p:txBody>
      </p:sp>
      <p:sp>
        <p:nvSpPr>
          <p:cNvPr id="4" name="Slide Number Placeholder 3"/>
          <p:cNvSpPr>
            <a:spLocks noGrp="1"/>
          </p:cNvSpPr>
          <p:nvPr>
            <p:ph type="sldNum" sz="quarter" idx="10"/>
          </p:nvPr>
        </p:nvSpPr>
        <p:spPr/>
        <p:txBody>
          <a:bodyPr/>
          <a:lstStyle/>
          <a:p>
            <a:fld id="{3EB25A2E-0232-4C59-9AB7-2F083DB8EBE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C16BB31-E739-4023-BE82-0C36CE6D7614}" type="datetimeFigureOut">
              <a:rPr lang="en-US" smtClean="0"/>
              <a:pPr/>
              <a:t>3/15/2012</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B3019A5-BAD3-4D81-A3DB-25AB6C41722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16BB31-E739-4023-BE82-0C36CE6D7614}" type="datetimeFigureOut">
              <a:rPr lang="en-US" smtClean="0"/>
              <a:pPr/>
              <a:t>3/15/2012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3019A5-BAD3-4D81-A3DB-25AB6C41722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C16BB31-E739-4023-BE82-0C36CE6D7614}" type="datetimeFigureOut">
              <a:rPr lang="en-US" smtClean="0"/>
              <a:pPr/>
              <a:t>3/15/2012</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2B3019A5-BAD3-4D81-A3DB-25AB6C41722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C16BB31-E739-4023-BE82-0C36CE6D7614}" type="datetimeFigureOut">
              <a:rPr lang="en-US" smtClean="0"/>
              <a:pPr/>
              <a:t>3/15/2012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B3019A5-BAD3-4D81-A3DB-25AB6C417225}"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16BB31-E739-4023-BE82-0C36CE6D7614}" type="datetimeFigureOut">
              <a:rPr lang="en-US" smtClean="0"/>
              <a:pPr/>
              <a:t>3/15/2012</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B3019A5-BAD3-4D81-A3DB-25AB6C417225}"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C16BB31-E739-4023-BE82-0C36CE6D7614}" type="datetimeFigureOut">
              <a:rPr lang="en-US" smtClean="0"/>
              <a:pPr/>
              <a:t>3/15/2012</a:t>
            </a:fld>
            <a:endParaRPr lang="en-US" dirty="0"/>
          </a:p>
        </p:txBody>
      </p:sp>
      <p:sp>
        <p:nvSpPr>
          <p:cNvPr id="10" name="Slide Number Placeholder 9"/>
          <p:cNvSpPr>
            <a:spLocks noGrp="1"/>
          </p:cNvSpPr>
          <p:nvPr>
            <p:ph type="sldNum" sz="quarter" idx="16"/>
          </p:nvPr>
        </p:nvSpPr>
        <p:spPr/>
        <p:txBody>
          <a:bodyPr rtlCol="0"/>
          <a:lstStyle/>
          <a:p>
            <a:fld id="{2B3019A5-BAD3-4D81-A3DB-25AB6C417225}"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C16BB31-E739-4023-BE82-0C36CE6D7614}" type="datetimeFigureOut">
              <a:rPr lang="en-US" smtClean="0"/>
              <a:pPr/>
              <a:t>3/15/2012</a:t>
            </a:fld>
            <a:endParaRPr lang="en-US" dirty="0"/>
          </a:p>
        </p:txBody>
      </p:sp>
      <p:sp>
        <p:nvSpPr>
          <p:cNvPr id="12" name="Slide Number Placeholder 11"/>
          <p:cNvSpPr>
            <a:spLocks noGrp="1"/>
          </p:cNvSpPr>
          <p:nvPr>
            <p:ph type="sldNum" sz="quarter" idx="16"/>
          </p:nvPr>
        </p:nvSpPr>
        <p:spPr/>
        <p:txBody>
          <a:bodyPr rtlCol="0"/>
          <a:lstStyle/>
          <a:p>
            <a:fld id="{2B3019A5-BAD3-4D81-A3DB-25AB6C417225}"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16BB31-E739-4023-BE82-0C36CE6D7614}" type="datetimeFigureOut">
              <a:rPr lang="en-US" smtClean="0"/>
              <a:pPr/>
              <a:t>3/15/2012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B3019A5-BAD3-4D81-A3DB-25AB6C41722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6BB31-E739-4023-BE82-0C36CE6D7614}" type="datetimeFigureOut">
              <a:rPr lang="en-US" smtClean="0"/>
              <a:pPr/>
              <a:t>3/15/2012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B3019A5-BAD3-4D81-A3DB-25AB6C41722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16BB31-E739-4023-BE82-0C36CE6D7614}" type="datetimeFigureOut">
              <a:rPr lang="en-US" smtClean="0"/>
              <a:pPr/>
              <a:t>3/15/2012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B3019A5-BAD3-4D81-A3DB-25AB6C417225}"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EC16BB31-E739-4023-BE82-0C36CE6D7614}" type="datetimeFigureOut">
              <a:rPr lang="en-US" smtClean="0"/>
              <a:pPr/>
              <a:t>3/15/2012</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B3019A5-BAD3-4D81-A3DB-25AB6C417225}"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C16BB31-E739-4023-BE82-0C36CE6D7614}" type="datetimeFigureOut">
              <a:rPr lang="en-US" smtClean="0"/>
              <a:pPr/>
              <a:t>3/15/2012</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B3019A5-BAD3-4D81-A3DB-25AB6C41722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Associations between Wyoming Third Grade Body Mass Index and </a:t>
            </a:r>
            <a:r>
              <a:rPr lang="en-US" b="1" dirty="0" smtClean="0"/>
              <a:t>the School </a:t>
            </a:r>
            <a:r>
              <a:rPr lang="en-US" b="1" dirty="0"/>
              <a:t>Food Environment</a:t>
            </a:r>
            <a:endParaRPr lang="en-US" dirty="0"/>
          </a:p>
        </p:txBody>
      </p:sp>
      <p:sp>
        <p:nvSpPr>
          <p:cNvPr id="3" name="Subtitle 2"/>
          <p:cNvSpPr>
            <a:spLocks noGrp="1"/>
          </p:cNvSpPr>
          <p:nvPr>
            <p:ph type="subTitle" idx="1"/>
          </p:nvPr>
        </p:nvSpPr>
        <p:spPr/>
        <p:txBody>
          <a:bodyPr/>
          <a:lstStyle/>
          <a:p>
            <a:r>
              <a:rPr lang="en-US" dirty="0" smtClean="0"/>
              <a:t>Marilyn Hammond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Variables</a:t>
            </a:r>
            <a:endParaRPr lang="en-US" dirty="0"/>
          </a:p>
        </p:txBody>
      </p:sp>
      <p:sp>
        <p:nvSpPr>
          <p:cNvPr id="3" name="Content Placeholder 2"/>
          <p:cNvSpPr>
            <a:spLocks noGrp="1"/>
          </p:cNvSpPr>
          <p:nvPr>
            <p:ph sz="quarter" idx="1"/>
          </p:nvPr>
        </p:nvSpPr>
        <p:spPr/>
        <p:txBody>
          <a:bodyPr/>
          <a:lstStyle/>
          <a:p>
            <a:r>
              <a:rPr lang="en-US" dirty="0" smtClean="0"/>
              <a:t>Outcome Groups</a:t>
            </a:r>
          </a:p>
          <a:p>
            <a:pPr lvl="1"/>
            <a:r>
              <a:rPr lang="en-US" dirty="0" smtClean="0"/>
              <a:t>Overweight</a:t>
            </a:r>
          </a:p>
          <a:p>
            <a:pPr lvl="1"/>
            <a:r>
              <a:rPr lang="en-US" dirty="0" smtClean="0"/>
              <a:t>Obese</a:t>
            </a:r>
          </a:p>
          <a:p>
            <a:r>
              <a:rPr lang="en-US" dirty="0" smtClean="0"/>
              <a:t>Reference Group</a:t>
            </a:r>
          </a:p>
          <a:p>
            <a:pPr lvl="1"/>
            <a:r>
              <a:rPr lang="en-US" dirty="0" smtClean="0"/>
              <a:t>Underweight and normal weight</a:t>
            </a:r>
          </a:p>
        </p:txBody>
      </p:sp>
      <p:pic>
        <p:nvPicPr>
          <p:cNvPr id="4107" name="Picture 11" descr="C:\Documents and Settings\mhammond\Local Settings\Temporary Internet Files\Content.IE5\D5O1VBHB\MP900439476[1].jpg"/>
          <p:cNvPicPr>
            <a:picLocks noChangeAspect="1" noChangeArrowheads="1"/>
          </p:cNvPicPr>
          <p:nvPr/>
        </p:nvPicPr>
        <p:blipFill>
          <a:blip r:embed="rId3" cstate="print"/>
          <a:srcRect/>
          <a:stretch>
            <a:fillRect/>
          </a:stretch>
        </p:blipFill>
        <p:spPr bwMode="auto">
          <a:xfrm>
            <a:off x="2514600" y="4191000"/>
            <a:ext cx="1609344" cy="2403714"/>
          </a:xfrm>
          <a:prstGeom prst="rect">
            <a:avLst/>
          </a:prstGeom>
          <a:noFill/>
        </p:spPr>
      </p:pic>
      <p:pic>
        <p:nvPicPr>
          <p:cNvPr id="4112" name="Picture 16" descr="C:\Documents and Settings\mhammond\Local Settings\Temporary Internet Files\Content.IE5\MZPV7O9J\MP900442243[1].jpg"/>
          <p:cNvPicPr>
            <a:picLocks noChangeAspect="1" noChangeArrowheads="1"/>
          </p:cNvPicPr>
          <p:nvPr/>
        </p:nvPicPr>
        <p:blipFill>
          <a:blip r:embed="rId4" cstate="print"/>
          <a:srcRect/>
          <a:stretch>
            <a:fillRect/>
          </a:stretch>
        </p:blipFill>
        <p:spPr bwMode="auto">
          <a:xfrm>
            <a:off x="4724400" y="4267200"/>
            <a:ext cx="1447800" cy="2171700"/>
          </a:xfrm>
          <a:prstGeom prst="rect">
            <a:avLst/>
          </a:prstGeom>
          <a:noFill/>
        </p:spPr>
      </p:pic>
      <p:pic>
        <p:nvPicPr>
          <p:cNvPr id="4114" name="Picture 18" descr="C:\Documents and Settings\mhammond\Local Settings\Temporary Internet Files\Content.IE5\2NVVDSUF\MP900426562[1].jpg"/>
          <p:cNvPicPr>
            <a:picLocks noChangeAspect="1" noChangeArrowheads="1"/>
          </p:cNvPicPr>
          <p:nvPr/>
        </p:nvPicPr>
        <p:blipFill>
          <a:blip r:embed="rId5" cstate="print"/>
          <a:srcRect/>
          <a:stretch>
            <a:fillRect/>
          </a:stretch>
        </p:blipFill>
        <p:spPr bwMode="auto">
          <a:xfrm>
            <a:off x="533400" y="4419600"/>
            <a:ext cx="1676400" cy="1676400"/>
          </a:xfrm>
          <a:prstGeom prst="rect">
            <a:avLst/>
          </a:prstGeom>
          <a:noFill/>
        </p:spPr>
      </p:pic>
      <p:pic>
        <p:nvPicPr>
          <p:cNvPr id="4121" name="Picture 25" descr="C:\Documents and Settings\mhammond\Local Settings\Temporary Internet Files\Content.IE5\D5O1VBHB\MP900409365[1].jpg"/>
          <p:cNvPicPr>
            <a:picLocks noChangeAspect="1" noChangeArrowheads="1"/>
          </p:cNvPicPr>
          <p:nvPr/>
        </p:nvPicPr>
        <p:blipFill>
          <a:blip r:embed="rId6" cstate="print"/>
          <a:srcRect/>
          <a:stretch>
            <a:fillRect/>
          </a:stretch>
        </p:blipFill>
        <p:spPr bwMode="auto">
          <a:xfrm>
            <a:off x="6477000" y="2209800"/>
            <a:ext cx="2413769" cy="361888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Food Environment</a:t>
            </a:r>
            <a:endParaRPr lang="en-US" dirty="0"/>
          </a:p>
        </p:txBody>
      </p:sp>
      <p:sp>
        <p:nvSpPr>
          <p:cNvPr id="5" name="Content Placeholder 4"/>
          <p:cNvSpPr>
            <a:spLocks noGrp="1"/>
          </p:cNvSpPr>
          <p:nvPr>
            <p:ph sz="quarter" idx="1"/>
          </p:nvPr>
        </p:nvSpPr>
        <p:spPr/>
        <p:txBody>
          <a:bodyPr/>
          <a:lstStyle/>
          <a:p>
            <a:pPr lvl="1">
              <a:buNone/>
            </a:pPr>
            <a:endParaRPr lang="en-US" dirty="0" smtClean="0"/>
          </a:p>
          <a:p>
            <a:endParaRPr lang="en-US" dirty="0"/>
          </a:p>
        </p:txBody>
      </p:sp>
      <p:graphicFrame>
        <p:nvGraphicFramePr>
          <p:cNvPr id="6" name="Table 5"/>
          <p:cNvGraphicFramePr>
            <a:graphicFrameLocks noGrp="1"/>
          </p:cNvGraphicFramePr>
          <p:nvPr/>
        </p:nvGraphicFramePr>
        <p:xfrm>
          <a:off x="228600" y="1600201"/>
          <a:ext cx="8763000" cy="5104633"/>
        </p:xfrm>
        <a:graphic>
          <a:graphicData uri="http://schemas.openxmlformats.org/drawingml/2006/table">
            <a:tbl>
              <a:tblPr/>
              <a:tblGrid>
                <a:gridCol w="1622778"/>
                <a:gridCol w="7140222"/>
              </a:tblGrid>
              <a:tr h="304799">
                <a:tc>
                  <a:txBody>
                    <a:bodyPr/>
                    <a:lstStyle/>
                    <a:p>
                      <a:pPr marL="0" marR="0">
                        <a:lnSpc>
                          <a:spcPct val="100000"/>
                        </a:lnSpc>
                        <a:spcBef>
                          <a:spcPts val="0"/>
                        </a:spcBef>
                        <a:spcAft>
                          <a:spcPts val="0"/>
                        </a:spcAft>
                      </a:pPr>
                      <a:r>
                        <a:rPr lang="en-US" sz="1600" dirty="0">
                          <a:latin typeface="+mn-lt"/>
                          <a:ea typeface="Calibri"/>
                          <a:cs typeface="Times New Roman"/>
                        </a:rPr>
                        <a:t>Domain</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latin typeface="+mn-lt"/>
                          <a:ea typeface="Calibri"/>
                          <a:cs typeface="Times New Roman"/>
                        </a:rPr>
                        <a:t>Variable</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51">
                <a:tc rowSpan="8">
                  <a:txBody>
                    <a:bodyPr/>
                    <a:lstStyle/>
                    <a:p>
                      <a:pPr marL="342900" marR="0" lvl="0" indent="-342900">
                        <a:lnSpc>
                          <a:spcPct val="100000"/>
                        </a:lnSpc>
                        <a:spcBef>
                          <a:spcPts val="0"/>
                        </a:spcBef>
                        <a:spcAft>
                          <a:spcPts val="0"/>
                        </a:spcAft>
                        <a:buFont typeface="+mj-lt"/>
                        <a:buNone/>
                      </a:pPr>
                      <a:r>
                        <a:rPr lang="en-US" sz="1600" dirty="0" smtClean="0">
                          <a:latin typeface="+mn-lt"/>
                          <a:ea typeface="Calibri"/>
                          <a:cs typeface="Times New Roman"/>
                        </a:rPr>
                        <a:t>1. Policy or</a:t>
                      </a:r>
                      <a:r>
                        <a:rPr lang="en-US" sz="1600" baseline="0" dirty="0" smtClean="0">
                          <a:latin typeface="+mn-lt"/>
                          <a:ea typeface="Calibri"/>
                          <a:cs typeface="Times New Roman"/>
                        </a:rPr>
                        <a:t> </a:t>
                      </a:r>
                      <a:r>
                        <a:rPr lang="en-US" sz="1600" dirty="0" smtClean="0">
                          <a:latin typeface="+mn-lt"/>
                          <a:ea typeface="Calibri"/>
                          <a:cs typeface="Times New Roman"/>
                        </a:rPr>
                        <a:t>practices </a:t>
                      </a:r>
                      <a:r>
                        <a:rPr lang="en-US" sz="1600" dirty="0">
                          <a:latin typeface="+mn-lt"/>
                          <a:ea typeface="Calibri"/>
                          <a:cs typeface="Times New Roman"/>
                        </a:rPr>
                        <a:t>of the district or school</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latin typeface="+mn-lt"/>
                          <a:ea typeface="Calibri"/>
                          <a:cs typeface="Times New Roman"/>
                        </a:rPr>
                        <a:t>Has a nutrition or health advisory council</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43">
                <a:tc vMerge="1">
                  <a:txBody>
                    <a:bodyPr/>
                    <a:lstStyle/>
                    <a:p>
                      <a:endParaRPr lang="en-US"/>
                    </a:p>
                  </a:txBody>
                  <a:tcPr/>
                </a:tc>
                <a:tc>
                  <a:txBody>
                    <a:bodyPr/>
                    <a:lstStyle/>
                    <a:p>
                      <a:pPr marL="0" marR="0">
                        <a:lnSpc>
                          <a:spcPct val="100000"/>
                        </a:lnSpc>
                        <a:spcBef>
                          <a:spcPts val="0"/>
                        </a:spcBef>
                        <a:spcAft>
                          <a:spcPts val="0"/>
                        </a:spcAft>
                      </a:pPr>
                      <a:r>
                        <a:rPr lang="en-US" sz="1600" dirty="0">
                          <a:latin typeface="+mn-lt"/>
                          <a:ea typeface="Calibri"/>
                          <a:cs typeface="Times New Roman"/>
                        </a:rPr>
                        <a:t>Information available on the nutrient content of USDA-reimbursable meals</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51">
                <a:tc vMerge="1">
                  <a:txBody>
                    <a:bodyPr/>
                    <a:lstStyle/>
                    <a:p>
                      <a:endParaRPr lang="en-US"/>
                    </a:p>
                  </a:txBody>
                  <a:tcPr/>
                </a:tc>
                <a:tc>
                  <a:txBody>
                    <a:bodyPr/>
                    <a:lstStyle/>
                    <a:p>
                      <a:pPr marL="0" marR="0">
                        <a:lnSpc>
                          <a:spcPct val="100000"/>
                        </a:lnSpc>
                        <a:spcBef>
                          <a:spcPts val="0"/>
                        </a:spcBef>
                        <a:spcAft>
                          <a:spcPts val="0"/>
                        </a:spcAft>
                      </a:pPr>
                      <a:r>
                        <a:rPr lang="en-US" sz="1600" dirty="0">
                          <a:latin typeface="+mn-lt"/>
                          <a:ea typeface="Calibri"/>
                          <a:cs typeface="Times New Roman"/>
                        </a:rPr>
                        <a:t>Has nutrition education in every grade</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51">
                <a:tc vMerge="1">
                  <a:txBody>
                    <a:bodyPr/>
                    <a:lstStyle/>
                    <a:p>
                      <a:endParaRPr lang="en-US"/>
                    </a:p>
                  </a:txBody>
                  <a:tcPr/>
                </a:tc>
                <a:tc>
                  <a:txBody>
                    <a:bodyPr/>
                    <a:lstStyle/>
                    <a:p>
                      <a:pPr marL="0" marR="0">
                        <a:lnSpc>
                          <a:spcPct val="100000"/>
                        </a:lnSpc>
                        <a:spcBef>
                          <a:spcPts val="0"/>
                        </a:spcBef>
                        <a:spcAft>
                          <a:spcPts val="0"/>
                        </a:spcAft>
                      </a:pPr>
                      <a:r>
                        <a:rPr lang="en-US" sz="1600" dirty="0">
                          <a:latin typeface="+mn-lt"/>
                          <a:ea typeface="Calibri"/>
                          <a:cs typeface="Times New Roman"/>
                        </a:rPr>
                        <a:t>No pouring rights contract</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51">
                <a:tc vMerge="1">
                  <a:txBody>
                    <a:bodyPr/>
                    <a:lstStyle/>
                    <a:p>
                      <a:endParaRPr lang="en-US"/>
                    </a:p>
                  </a:txBody>
                  <a:tcPr/>
                </a:tc>
                <a:tc>
                  <a:txBody>
                    <a:bodyPr/>
                    <a:lstStyle/>
                    <a:p>
                      <a:pPr marL="0" marR="0">
                        <a:lnSpc>
                          <a:spcPct val="100000"/>
                        </a:lnSpc>
                        <a:spcBef>
                          <a:spcPts val="0"/>
                        </a:spcBef>
                        <a:spcAft>
                          <a:spcPts val="0"/>
                        </a:spcAft>
                      </a:pPr>
                      <a:r>
                        <a:rPr lang="en-US" sz="1600" dirty="0">
                          <a:latin typeface="+mn-lt"/>
                          <a:ea typeface="Calibri"/>
                          <a:cs typeface="Times New Roman"/>
                        </a:rPr>
                        <a:t>Uses DOD’s Fresh Fruit and Vegetable Program</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51">
                <a:tc vMerge="1">
                  <a:txBody>
                    <a:bodyPr/>
                    <a:lstStyle/>
                    <a:p>
                      <a:endParaRPr lang="en-US"/>
                    </a:p>
                  </a:txBody>
                  <a:tcPr/>
                </a:tc>
                <a:tc>
                  <a:txBody>
                    <a:bodyPr/>
                    <a:lstStyle/>
                    <a:p>
                      <a:pPr marL="0" marR="0">
                        <a:lnSpc>
                          <a:spcPct val="100000"/>
                        </a:lnSpc>
                        <a:spcBef>
                          <a:spcPts val="0"/>
                        </a:spcBef>
                        <a:spcAft>
                          <a:spcPts val="0"/>
                        </a:spcAft>
                      </a:pPr>
                      <a:r>
                        <a:rPr lang="en-US" sz="1600" dirty="0">
                          <a:latin typeface="+mn-lt"/>
                          <a:ea typeface="Calibri"/>
                          <a:cs typeface="Times New Roman"/>
                        </a:rPr>
                        <a:t>Uses USDA’S Fresh Fruit and Vegetable Program</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43">
                <a:tc vMerge="1">
                  <a:txBody>
                    <a:bodyPr/>
                    <a:lstStyle/>
                    <a:p>
                      <a:endParaRPr lang="en-US"/>
                    </a:p>
                  </a:txBody>
                  <a:tcPr/>
                </a:tc>
                <a:tc>
                  <a:txBody>
                    <a:bodyPr/>
                    <a:lstStyle/>
                    <a:p>
                      <a:pPr marL="0" marR="0">
                        <a:lnSpc>
                          <a:spcPct val="100000"/>
                        </a:lnSpc>
                        <a:spcBef>
                          <a:spcPts val="0"/>
                        </a:spcBef>
                        <a:spcAft>
                          <a:spcPts val="0"/>
                        </a:spcAft>
                      </a:pPr>
                      <a:r>
                        <a:rPr lang="en-US" sz="1600" dirty="0">
                          <a:latin typeface="+mn-lt"/>
                          <a:ea typeface="Calibri"/>
                          <a:cs typeface="Times New Roman"/>
                        </a:rPr>
                        <a:t>Has nutrient requirements as part of its food purchasing specifications</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51">
                <a:tc vMerge="1">
                  <a:txBody>
                    <a:bodyPr/>
                    <a:lstStyle/>
                    <a:p>
                      <a:endParaRPr lang="en-US"/>
                    </a:p>
                  </a:txBody>
                  <a:tcPr/>
                </a:tc>
                <a:tc>
                  <a:txBody>
                    <a:bodyPr/>
                    <a:lstStyle/>
                    <a:p>
                      <a:pPr marL="0" marR="0">
                        <a:lnSpc>
                          <a:spcPct val="100000"/>
                        </a:lnSpc>
                        <a:spcBef>
                          <a:spcPts val="0"/>
                        </a:spcBef>
                        <a:spcAft>
                          <a:spcPts val="0"/>
                        </a:spcAft>
                      </a:pPr>
                      <a:r>
                        <a:rPr lang="en-US" sz="1600" dirty="0">
                          <a:latin typeface="+mn-lt"/>
                          <a:ea typeface="Calibri"/>
                          <a:cs typeface="Times New Roman"/>
                        </a:rPr>
                        <a:t>Recess is before lunch</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052">
                <a:tc rowSpan="2">
                  <a:txBody>
                    <a:bodyPr/>
                    <a:lstStyle/>
                    <a:p>
                      <a:pPr marL="342900" marR="0" lvl="0" indent="-342900">
                        <a:lnSpc>
                          <a:spcPct val="100000"/>
                        </a:lnSpc>
                        <a:spcBef>
                          <a:spcPts val="0"/>
                        </a:spcBef>
                        <a:spcAft>
                          <a:spcPts val="0"/>
                        </a:spcAft>
                        <a:buFont typeface="+mj-lt"/>
                        <a:buNone/>
                      </a:pPr>
                      <a:r>
                        <a:rPr lang="en-US" sz="1600" dirty="0" smtClean="0">
                          <a:latin typeface="+mn-lt"/>
                          <a:ea typeface="Calibri"/>
                          <a:cs typeface="Times New Roman"/>
                        </a:rPr>
                        <a:t>2. Availability </a:t>
                      </a:r>
                      <a:r>
                        <a:rPr lang="en-US" sz="1600" dirty="0">
                          <a:latin typeface="+mn-lt"/>
                          <a:ea typeface="Calibri"/>
                          <a:cs typeface="Times New Roman"/>
                        </a:rPr>
                        <a:t>of competitive foods and </a:t>
                      </a:r>
                      <a:r>
                        <a:rPr lang="en-US" sz="1600" dirty="0" smtClean="0">
                          <a:latin typeface="+mn-lt"/>
                          <a:ea typeface="Calibri"/>
                          <a:cs typeface="Times New Roman"/>
                        </a:rPr>
                        <a:t>beverages</a:t>
                      </a:r>
                      <a:endParaRPr lang="en-US" sz="1600" dirty="0">
                        <a:latin typeface="+mn-lt"/>
                        <a:ea typeface="Calibri"/>
                        <a:cs typeface="Times New Roman"/>
                      </a:endParaRP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latin typeface="+mn-lt"/>
                          <a:ea typeface="Calibri"/>
                          <a:cs typeface="Calibri"/>
                        </a:rPr>
                        <a:t>No school store, snack bar, a la carte at the cafeteria, continuous school fundraising activities or teachers</a:t>
                      </a:r>
                      <a:r>
                        <a:rPr lang="en-US" sz="1600" dirty="0">
                          <a:latin typeface="+mn-lt"/>
                          <a:ea typeface="Calibri"/>
                          <a:cs typeface="Times New Roman"/>
                        </a:rPr>
                        <a:t> </a:t>
                      </a:r>
                      <a:r>
                        <a:rPr lang="en-US" sz="1600" dirty="0" smtClean="0">
                          <a:latin typeface="+mn-lt"/>
                          <a:ea typeface="Calibri"/>
                          <a:cs typeface="Times New Roman"/>
                        </a:rPr>
                        <a:t>activities selling </a:t>
                      </a:r>
                      <a:r>
                        <a:rPr lang="en-US" sz="1600" dirty="0">
                          <a:latin typeface="+mn-lt"/>
                          <a:ea typeface="Calibri"/>
                          <a:cs typeface="Times New Roman"/>
                        </a:rPr>
                        <a:t>energy-dense nutrient poor-foods</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701">
                <a:tc vMerge="1">
                  <a:txBody>
                    <a:bodyPr/>
                    <a:lstStyle/>
                    <a:p>
                      <a:endParaRPr lang="en-US"/>
                    </a:p>
                  </a:txBody>
                  <a:tcPr/>
                </a:tc>
                <a:tc>
                  <a:txBody>
                    <a:bodyPr/>
                    <a:lstStyle/>
                    <a:p>
                      <a:pPr marL="0" marR="0">
                        <a:lnSpc>
                          <a:spcPct val="100000"/>
                        </a:lnSpc>
                        <a:spcBef>
                          <a:spcPts val="0"/>
                        </a:spcBef>
                        <a:spcAft>
                          <a:spcPts val="0"/>
                        </a:spcAft>
                      </a:pPr>
                      <a:r>
                        <a:rPr lang="en-US" sz="1600" dirty="0">
                          <a:latin typeface="+mn-lt"/>
                          <a:ea typeface="Calibri"/>
                          <a:cs typeface="Times New Roman"/>
                        </a:rPr>
                        <a:t>No vending machines containing energy-dense nutrient-poor foods available to 3</a:t>
                      </a:r>
                      <a:r>
                        <a:rPr lang="en-US" sz="1600" baseline="30000" dirty="0">
                          <a:latin typeface="+mn-lt"/>
                          <a:ea typeface="Calibri"/>
                          <a:cs typeface="Times New Roman"/>
                        </a:rPr>
                        <a:t>rd</a:t>
                      </a:r>
                      <a:r>
                        <a:rPr lang="en-US" sz="1600" dirty="0">
                          <a:latin typeface="+mn-lt"/>
                          <a:ea typeface="Calibri"/>
                          <a:cs typeface="Times New Roman"/>
                        </a:rPr>
                        <a:t> graders</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073">
                <a:tc rowSpan="5">
                  <a:txBody>
                    <a:bodyPr/>
                    <a:lstStyle/>
                    <a:p>
                      <a:pPr marL="342900" marR="0" lvl="0" indent="-342900">
                        <a:lnSpc>
                          <a:spcPct val="100000"/>
                        </a:lnSpc>
                        <a:spcBef>
                          <a:spcPts val="0"/>
                        </a:spcBef>
                        <a:spcAft>
                          <a:spcPts val="0"/>
                        </a:spcAft>
                        <a:buFont typeface="+mj-lt"/>
                        <a:buNone/>
                      </a:pPr>
                      <a:r>
                        <a:rPr lang="en-US" sz="1600" dirty="0" smtClean="0">
                          <a:latin typeface="+mn-lt"/>
                          <a:ea typeface="Calibri"/>
                          <a:cs typeface="Times New Roman"/>
                        </a:rPr>
                        <a:t>3. Content </a:t>
                      </a:r>
                      <a:r>
                        <a:rPr lang="en-US" sz="1600" dirty="0">
                          <a:latin typeface="+mn-lt"/>
                          <a:ea typeface="Calibri"/>
                          <a:cs typeface="Times New Roman"/>
                        </a:rPr>
                        <a:t>of USDA lunches offered</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latin typeface="+mn-lt"/>
                          <a:ea typeface="Calibri"/>
                          <a:cs typeface="Times New Roman"/>
                        </a:rPr>
                        <a:t>Fresh fruit or raw vegetables offered daily</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51">
                <a:tc vMerge="1">
                  <a:txBody>
                    <a:bodyPr/>
                    <a:lstStyle/>
                    <a:p>
                      <a:endParaRPr lang="en-US"/>
                    </a:p>
                  </a:txBody>
                  <a:tcPr/>
                </a:tc>
                <a:tc>
                  <a:txBody>
                    <a:bodyPr/>
                    <a:lstStyle/>
                    <a:p>
                      <a:pPr marL="0" marR="0">
                        <a:lnSpc>
                          <a:spcPct val="100000"/>
                        </a:lnSpc>
                        <a:spcBef>
                          <a:spcPts val="0"/>
                        </a:spcBef>
                        <a:spcAft>
                          <a:spcPts val="0"/>
                        </a:spcAft>
                      </a:pPr>
                      <a:r>
                        <a:rPr lang="en-US" sz="1600" dirty="0">
                          <a:latin typeface="+mn-lt"/>
                          <a:ea typeface="Calibri"/>
                          <a:cs typeface="Times New Roman"/>
                        </a:rPr>
                        <a:t>Fried potatoes not offered</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51">
                <a:tc vMerge="1">
                  <a:txBody>
                    <a:bodyPr/>
                    <a:lstStyle/>
                    <a:p>
                      <a:endParaRPr lang="en-US"/>
                    </a:p>
                  </a:txBody>
                  <a:tcPr/>
                </a:tc>
                <a:tc>
                  <a:txBody>
                    <a:bodyPr/>
                    <a:lstStyle/>
                    <a:p>
                      <a:pPr marL="0" marR="0">
                        <a:lnSpc>
                          <a:spcPct val="100000"/>
                        </a:lnSpc>
                        <a:spcBef>
                          <a:spcPts val="0"/>
                        </a:spcBef>
                        <a:spcAft>
                          <a:spcPts val="0"/>
                        </a:spcAft>
                      </a:pPr>
                      <a:r>
                        <a:rPr lang="en-US" sz="1600" dirty="0">
                          <a:latin typeface="+mn-lt"/>
                          <a:ea typeface="Calibri"/>
                          <a:cs typeface="Times New Roman"/>
                        </a:rPr>
                        <a:t>Dessert not offered</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43">
                <a:tc vMerge="1">
                  <a:txBody>
                    <a:bodyPr/>
                    <a:lstStyle/>
                    <a:p>
                      <a:endParaRPr lang="en-US"/>
                    </a:p>
                  </a:txBody>
                  <a:tcPr/>
                </a:tc>
                <a:tc>
                  <a:txBody>
                    <a:bodyPr/>
                    <a:lstStyle/>
                    <a:p>
                      <a:pPr marL="0" marR="0">
                        <a:lnSpc>
                          <a:spcPct val="100000"/>
                        </a:lnSpc>
                        <a:spcBef>
                          <a:spcPts val="0"/>
                        </a:spcBef>
                        <a:spcAft>
                          <a:spcPts val="0"/>
                        </a:spcAft>
                      </a:pPr>
                      <a:r>
                        <a:rPr lang="en-US" sz="1600" dirty="0">
                          <a:latin typeface="+mn-lt"/>
                          <a:ea typeface="Calibri"/>
                          <a:cs typeface="Times New Roman"/>
                        </a:rPr>
                        <a:t>Average meal has less than or equal to 30% calories from fat</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180">
                <a:tc vMerge="1">
                  <a:txBody>
                    <a:bodyPr/>
                    <a:lstStyle/>
                    <a:p>
                      <a:endParaRPr lang="en-US"/>
                    </a:p>
                  </a:txBody>
                  <a:tcPr/>
                </a:tc>
                <a:tc>
                  <a:txBody>
                    <a:bodyPr/>
                    <a:lstStyle/>
                    <a:p>
                      <a:pPr marL="0" marR="0">
                        <a:lnSpc>
                          <a:spcPct val="100000"/>
                        </a:lnSpc>
                        <a:spcBef>
                          <a:spcPts val="0"/>
                        </a:spcBef>
                        <a:spcAft>
                          <a:spcPts val="0"/>
                        </a:spcAft>
                      </a:pPr>
                      <a:r>
                        <a:rPr lang="en-US" sz="1600" dirty="0">
                          <a:latin typeface="+mn-lt"/>
                          <a:ea typeface="Calibri"/>
                          <a:cs typeface="Times New Roman"/>
                        </a:rPr>
                        <a:t>Average meal has less than or equal to 10% calories from saturated fat</a:t>
                      </a:r>
                    </a:p>
                  </a:txBody>
                  <a:tcPr marL="52956" marR="52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Variables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Age</a:t>
            </a:r>
          </a:p>
          <a:p>
            <a:r>
              <a:rPr lang="en-US" dirty="0" smtClean="0"/>
              <a:t>Gender</a:t>
            </a:r>
          </a:p>
          <a:p>
            <a:r>
              <a:rPr lang="en-US" dirty="0" smtClean="0"/>
              <a:t>Region - East vs. Central/West</a:t>
            </a:r>
          </a:p>
          <a:p>
            <a:r>
              <a:rPr lang="en-US" dirty="0" smtClean="0"/>
              <a:t>Urban or rural school location</a:t>
            </a:r>
          </a:p>
          <a:p>
            <a:r>
              <a:rPr lang="en-US" dirty="0" smtClean="0"/>
              <a:t>School percent of students eligible for free or reduced lunch – low (below 50%) vs. high (above 50%)</a:t>
            </a:r>
          </a:p>
          <a:p>
            <a:r>
              <a:rPr lang="en-US" dirty="0" smtClean="0"/>
              <a:t>School percent of students in a minority racial or ethnic group – low (below 34%) vs. high (above 34%)</a:t>
            </a:r>
          </a:p>
          <a:p>
            <a:r>
              <a:rPr lang="en-US" dirty="0" smtClean="0"/>
              <a:t>School enrollment size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8" name="Content Placeholder 7"/>
          <p:cNvSpPr>
            <a:spLocks noGrp="1"/>
          </p:cNvSpPr>
          <p:nvPr>
            <p:ph sz="quarter" idx="1"/>
          </p:nvPr>
        </p:nvSpPr>
        <p:spPr/>
        <p:txBody>
          <a:bodyPr>
            <a:normAutofit fontScale="92500" lnSpcReduction="20000"/>
          </a:bodyPr>
          <a:lstStyle/>
          <a:p>
            <a:r>
              <a:rPr lang="en-US" dirty="0" smtClean="0"/>
              <a:t>Participation</a:t>
            </a:r>
          </a:p>
          <a:p>
            <a:pPr lvl="1"/>
            <a:r>
              <a:rPr lang="en-US" dirty="0" smtClean="0"/>
              <a:t>42 out of 55 (76.4%) schools participated</a:t>
            </a:r>
          </a:p>
          <a:p>
            <a:pPr lvl="1"/>
            <a:r>
              <a:rPr lang="en-US" dirty="0" smtClean="0"/>
              <a:t>1570 children out of 2012 (78%) of children in the 42 participating schools participated</a:t>
            </a:r>
          </a:p>
          <a:p>
            <a:r>
              <a:rPr lang="en-US" dirty="0" smtClean="0"/>
              <a:t>Study Population</a:t>
            </a:r>
          </a:p>
          <a:p>
            <a:pPr lvl="1"/>
            <a:r>
              <a:rPr lang="en-US" dirty="0" smtClean="0"/>
              <a:t>Gender</a:t>
            </a:r>
          </a:p>
          <a:p>
            <a:pPr lvl="2"/>
            <a:r>
              <a:rPr lang="en-US" dirty="0" smtClean="0"/>
              <a:t>816 (52%) were male and 754 (48%) were female</a:t>
            </a:r>
          </a:p>
          <a:p>
            <a:pPr lvl="1"/>
            <a:r>
              <a:rPr lang="en-US" dirty="0" smtClean="0"/>
              <a:t>Age</a:t>
            </a:r>
          </a:p>
          <a:p>
            <a:pPr lvl="2"/>
            <a:r>
              <a:rPr lang="en-US" dirty="0" smtClean="0"/>
              <a:t>5 (&lt;1%) were 7 years of age</a:t>
            </a:r>
          </a:p>
          <a:p>
            <a:pPr lvl="2"/>
            <a:r>
              <a:rPr lang="en-US" dirty="0" smtClean="0"/>
              <a:t>1173 (75%) were 8 years of age</a:t>
            </a:r>
          </a:p>
          <a:p>
            <a:pPr lvl="2"/>
            <a:r>
              <a:rPr lang="en-US" dirty="0" smtClean="0"/>
              <a:t>385 (25%) were 9 years of age</a:t>
            </a:r>
          </a:p>
          <a:p>
            <a:pPr lvl="2"/>
            <a:r>
              <a:rPr lang="en-US" dirty="0" smtClean="0"/>
              <a:t>8 (&lt;1%) were 10 years of age</a:t>
            </a:r>
          </a:p>
          <a:p>
            <a:pPr lvl="1"/>
            <a:endParaRPr lang="en-US" dirty="0" smtClean="0"/>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26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1270" name="Picture 6" descr="C:\Documents and Settings\mhammond\Local Settings\Temporary Internet Files\Content.IE5\SLJ6KU93\MP900439480[1].jpg"/>
          <p:cNvPicPr>
            <a:picLocks noChangeAspect="1" noChangeArrowheads="1"/>
          </p:cNvPicPr>
          <p:nvPr/>
        </p:nvPicPr>
        <p:blipFill>
          <a:blip r:embed="rId3" cstate="print"/>
          <a:srcRect/>
          <a:stretch>
            <a:fillRect/>
          </a:stretch>
        </p:blipFill>
        <p:spPr bwMode="auto">
          <a:xfrm>
            <a:off x="6324600" y="4572000"/>
            <a:ext cx="2591959" cy="19476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Total, Male and Female Numbers of Children by BMI Category</a:t>
            </a:r>
            <a:endParaRPr lang="en-US" dirty="0"/>
          </a:p>
        </p:txBody>
      </p:sp>
      <p:graphicFrame>
        <p:nvGraphicFramePr>
          <p:cNvPr id="5" name="Table 4"/>
          <p:cNvGraphicFramePr>
            <a:graphicFrameLocks noGrp="1"/>
          </p:cNvGraphicFramePr>
          <p:nvPr/>
        </p:nvGraphicFramePr>
        <p:xfrm>
          <a:off x="381000" y="2209800"/>
          <a:ext cx="8305801" cy="3551322"/>
        </p:xfrm>
        <a:graphic>
          <a:graphicData uri="http://schemas.openxmlformats.org/drawingml/2006/table">
            <a:tbl>
              <a:tblPr/>
              <a:tblGrid>
                <a:gridCol w="2133600"/>
                <a:gridCol w="2209800"/>
                <a:gridCol w="1905000"/>
                <a:gridCol w="2057401"/>
              </a:tblGrid>
              <a:tr h="1600200">
                <a:tc>
                  <a:txBody>
                    <a:bodyPr/>
                    <a:lstStyle/>
                    <a:p>
                      <a:pPr marL="0" marR="0" algn="ctr">
                        <a:lnSpc>
                          <a:spcPct val="115000"/>
                        </a:lnSpc>
                        <a:spcBef>
                          <a:spcPts val="0"/>
                        </a:spcBef>
                        <a:spcAft>
                          <a:spcPts val="0"/>
                        </a:spcAft>
                      </a:pPr>
                      <a:r>
                        <a:rPr lang="en-US" sz="2000" dirty="0">
                          <a:latin typeface="+mn-lt"/>
                          <a:ea typeface="Calibri"/>
                          <a:cs typeface="Times New Roman"/>
                        </a:rPr>
                        <a:t>Weight Category</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Number of Children </a:t>
                      </a:r>
                      <a:r>
                        <a:rPr lang="en-US" sz="2000" dirty="0" smtClean="0">
                          <a:latin typeface="+mn-lt"/>
                          <a:ea typeface="Calibri"/>
                          <a:cs typeface="Times New Roman"/>
                        </a:rPr>
                        <a:t>(Percentage </a:t>
                      </a:r>
                      <a:r>
                        <a:rPr lang="en-US" sz="2000" dirty="0">
                          <a:latin typeface="+mn-lt"/>
                          <a:ea typeface="Calibri"/>
                          <a:cs typeface="Times New Roman"/>
                        </a:rPr>
                        <a:t>of </a:t>
                      </a:r>
                      <a:r>
                        <a:rPr lang="en-US" sz="2000" dirty="0" smtClean="0">
                          <a:latin typeface="+mn-lt"/>
                          <a:ea typeface="Calibri"/>
                          <a:cs typeface="Times New Roman"/>
                        </a:rPr>
                        <a:t>Total</a:t>
                      </a:r>
                      <a:r>
                        <a:rPr lang="en-US" sz="2000" dirty="0">
                          <a:latin typeface="+mn-lt"/>
                          <a:ea typeface="Calibri"/>
                          <a:cs typeface="Times New Roman"/>
                        </a:rPr>
                        <a:t>)</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Number of Male Children </a:t>
                      </a:r>
                      <a:r>
                        <a:rPr lang="en-US" sz="2000" dirty="0" smtClean="0">
                          <a:latin typeface="+mn-lt"/>
                          <a:ea typeface="Calibri"/>
                          <a:cs typeface="Times New Roman"/>
                        </a:rPr>
                        <a:t>(Percentage </a:t>
                      </a:r>
                      <a:r>
                        <a:rPr lang="en-US" sz="2000" dirty="0">
                          <a:latin typeface="+mn-lt"/>
                          <a:ea typeface="Calibri"/>
                          <a:cs typeface="Times New Roman"/>
                        </a:rPr>
                        <a:t>of </a:t>
                      </a:r>
                      <a:r>
                        <a:rPr lang="en-US" sz="2000" dirty="0" smtClean="0">
                          <a:latin typeface="+mn-lt"/>
                          <a:ea typeface="Calibri"/>
                          <a:cs typeface="Times New Roman"/>
                        </a:rPr>
                        <a:t>Males</a:t>
                      </a:r>
                      <a:r>
                        <a:rPr lang="en-US" sz="2000" dirty="0">
                          <a:latin typeface="+mn-lt"/>
                          <a:ea typeface="Calibri"/>
                          <a:cs typeface="Times New Roman"/>
                        </a:rPr>
                        <a:t>)</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Number of Female Children </a:t>
                      </a:r>
                      <a:r>
                        <a:rPr lang="en-US" sz="2000" dirty="0" smtClean="0">
                          <a:latin typeface="+mn-lt"/>
                          <a:ea typeface="Calibri"/>
                          <a:cs typeface="Times New Roman"/>
                        </a:rPr>
                        <a:t>(Percentage </a:t>
                      </a:r>
                      <a:r>
                        <a:rPr lang="en-US" sz="2000" dirty="0">
                          <a:latin typeface="+mn-lt"/>
                          <a:ea typeface="Calibri"/>
                          <a:cs typeface="Times New Roman"/>
                        </a:rPr>
                        <a:t>of </a:t>
                      </a:r>
                      <a:r>
                        <a:rPr lang="en-US" sz="2000" dirty="0" smtClean="0">
                          <a:latin typeface="+mn-lt"/>
                          <a:ea typeface="Calibri"/>
                          <a:cs typeface="Times New Roman"/>
                        </a:rPr>
                        <a:t>Females</a:t>
                      </a:r>
                      <a:r>
                        <a:rPr lang="en-US" sz="2000" dirty="0">
                          <a:latin typeface="+mn-lt"/>
                          <a:ea typeface="Calibri"/>
                          <a:cs typeface="Times New Roman"/>
                        </a:rPr>
                        <a:t>)</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a:lnSpc>
                          <a:spcPct val="115000"/>
                        </a:lnSpc>
                        <a:spcBef>
                          <a:spcPts val="0"/>
                        </a:spcBef>
                        <a:spcAft>
                          <a:spcPts val="0"/>
                        </a:spcAft>
                      </a:pPr>
                      <a:r>
                        <a:rPr lang="en-US" sz="2000" dirty="0">
                          <a:latin typeface="+mn-lt"/>
                          <a:ea typeface="Calibri"/>
                          <a:cs typeface="Times New Roman"/>
                        </a:rPr>
                        <a:t>Underweight</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37 (2.4%)</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12 (1.5%)</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25 (3.3%)</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974">
                <a:tc>
                  <a:txBody>
                    <a:bodyPr/>
                    <a:lstStyle/>
                    <a:p>
                      <a:pPr marL="0" marR="0" algn="ctr">
                        <a:lnSpc>
                          <a:spcPct val="115000"/>
                        </a:lnSpc>
                        <a:spcBef>
                          <a:spcPts val="0"/>
                        </a:spcBef>
                        <a:spcAft>
                          <a:spcPts val="0"/>
                        </a:spcAft>
                      </a:pPr>
                      <a:r>
                        <a:rPr lang="en-US" sz="2000" dirty="0">
                          <a:latin typeface="+mn-lt"/>
                          <a:ea typeface="Calibri"/>
                          <a:cs typeface="Times New Roman"/>
                        </a:rPr>
                        <a:t>Normal Weight</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1041 (66.3%)</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523 (64.1%)</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518 (68.7%)</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974">
                <a:tc>
                  <a:txBody>
                    <a:bodyPr/>
                    <a:lstStyle/>
                    <a:p>
                      <a:pPr marL="0" marR="0" algn="ctr">
                        <a:lnSpc>
                          <a:spcPct val="115000"/>
                        </a:lnSpc>
                        <a:spcBef>
                          <a:spcPts val="0"/>
                        </a:spcBef>
                        <a:spcAft>
                          <a:spcPts val="0"/>
                        </a:spcAft>
                      </a:pPr>
                      <a:r>
                        <a:rPr lang="en-US" sz="2000" dirty="0">
                          <a:latin typeface="+mn-lt"/>
                          <a:ea typeface="Calibri"/>
                          <a:cs typeface="Times New Roman"/>
                        </a:rPr>
                        <a:t>Overweight</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248 (15.8%)</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Calibri"/>
                          <a:cs typeface="Times New Roman"/>
                        </a:rPr>
                        <a:t>137 (</a:t>
                      </a:r>
                      <a:r>
                        <a:rPr lang="en-US" sz="2000" dirty="0">
                          <a:latin typeface="+mn-lt"/>
                          <a:ea typeface="Calibri"/>
                          <a:cs typeface="Times New Roman"/>
                        </a:rPr>
                        <a:t>16.8%)</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111 (14.7%)</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974">
                <a:tc>
                  <a:txBody>
                    <a:bodyPr/>
                    <a:lstStyle/>
                    <a:p>
                      <a:pPr marL="0" marR="0" algn="ctr">
                        <a:lnSpc>
                          <a:spcPct val="115000"/>
                        </a:lnSpc>
                        <a:spcBef>
                          <a:spcPts val="0"/>
                        </a:spcBef>
                        <a:spcAft>
                          <a:spcPts val="0"/>
                        </a:spcAft>
                      </a:pPr>
                      <a:r>
                        <a:rPr lang="en-US" sz="2000" dirty="0">
                          <a:latin typeface="+mn-lt"/>
                          <a:ea typeface="Calibri"/>
                          <a:cs typeface="Times New Roman"/>
                        </a:rPr>
                        <a:t>Obese</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244 (15.5%)</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144 (17.7%)</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100 (13.3%)</a:t>
                      </a:r>
                    </a:p>
                  </a:txBody>
                  <a:tcPr marL="38045" marR="38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Descriptive Statistics:  Average School Prevalence of Overweight and Obese Children </a:t>
            </a:r>
            <a:endParaRPr lang="en-US" sz="2800" dirty="0"/>
          </a:p>
        </p:txBody>
      </p:sp>
      <p:graphicFrame>
        <p:nvGraphicFramePr>
          <p:cNvPr id="3" name="Table 2"/>
          <p:cNvGraphicFramePr>
            <a:graphicFrameLocks noGrp="1"/>
          </p:cNvGraphicFramePr>
          <p:nvPr/>
        </p:nvGraphicFramePr>
        <p:xfrm>
          <a:off x="533400" y="2743200"/>
          <a:ext cx="8305800" cy="2147322"/>
        </p:xfrm>
        <a:graphic>
          <a:graphicData uri="http://schemas.openxmlformats.org/drawingml/2006/table">
            <a:tbl>
              <a:tblPr/>
              <a:tblGrid>
                <a:gridCol w="1622972"/>
                <a:gridCol w="1145628"/>
                <a:gridCol w="1527503"/>
                <a:gridCol w="1336565"/>
                <a:gridCol w="1241097"/>
                <a:gridCol w="1432035"/>
              </a:tblGrid>
              <a:tr h="715774">
                <a:tc>
                  <a:txBody>
                    <a:bodyPr/>
                    <a:lstStyle/>
                    <a:p>
                      <a:pPr marL="0" marR="0" algn="ctr">
                        <a:lnSpc>
                          <a:spcPct val="115000"/>
                        </a:lnSpc>
                        <a:spcBef>
                          <a:spcPts val="0"/>
                        </a:spcBef>
                        <a:spcAft>
                          <a:spcPts val="0"/>
                        </a:spcAft>
                      </a:pPr>
                      <a:r>
                        <a:rPr lang="en-US" sz="2000" dirty="0" smtClean="0">
                          <a:latin typeface="+mn-lt"/>
                          <a:ea typeface="Calibri"/>
                          <a:cs typeface="Times New Roman"/>
                        </a:rPr>
                        <a:t>Prevalence</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M</a:t>
                      </a:r>
                      <a:r>
                        <a:rPr lang="en-US" sz="2000" dirty="0" smtClean="0">
                          <a:latin typeface="+mn-lt"/>
                          <a:ea typeface="Calibri"/>
                          <a:cs typeface="Times New Roman"/>
                        </a:rPr>
                        <a:t>ean</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S</a:t>
                      </a:r>
                      <a:r>
                        <a:rPr lang="en-US" sz="2000" dirty="0" smtClean="0">
                          <a:latin typeface="+mn-lt"/>
                          <a:ea typeface="Calibri"/>
                          <a:cs typeface="Times New Roman"/>
                        </a:rPr>
                        <a:t>tandard </a:t>
                      </a:r>
                      <a:r>
                        <a:rPr lang="en-US" sz="2000" dirty="0">
                          <a:latin typeface="+mn-lt"/>
                          <a:ea typeface="Calibri"/>
                          <a:cs typeface="Times New Roman"/>
                        </a:rPr>
                        <a:t>D</a:t>
                      </a:r>
                      <a:r>
                        <a:rPr lang="en-US" sz="2000" dirty="0" smtClean="0">
                          <a:latin typeface="+mn-lt"/>
                          <a:ea typeface="Calibri"/>
                          <a:cs typeface="Times New Roman"/>
                        </a:rPr>
                        <a:t>eviation</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M</a:t>
                      </a:r>
                      <a:r>
                        <a:rPr lang="en-US" sz="2000" dirty="0" smtClean="0">
                          <a:latin typeface="+mn-lt"/>
                          <a:ea typeface="Calibri"/>
                          <a:cs typeface="Times New Roman"/>
                        </a:rPr>
                        <a:t>inimum</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M</a:t>
                      </a:r>
                      <a:r>
                        <a:rPr lang="en-US" sz="2000" dirty="0" smtClean="0">
                          <a:latin typeface="+mn-lt"/>
                          <a:ea typeface="Calibri"/>
                          <a:cs typeface="Times New Roman"/>
                        </a:rPr>
                        <a:t>edian</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M</a:t>
                      </a:r>
                      <a:r>
                        <a:rPr lang="en-US" sz="2000" dirty="0" smtClean="0">
                          <a:latin typeface="+mn-lt"/>
                          <a:ea typeface="Calibri"/>
                          <a:cs typeface="Times New Roman"/>
                        </a:rPr>
                        <a:t>aximum</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774">
                <a:tc>
                  <a:txBody>
                    <a:bodyPr/>
                    <a:lstStyle/>
                    <a:p>
                      <a:pPr marL="0" marR="0" algn="ctr">
                        <a:lnSpc>
                          <a:spcPct val="115000"/>
                        </a:lnSpc>
                        <a:spcBef>
                          <a:spcPts val="0"/>
                        </a:spcBef>
                        <a:spcAft>
                          <a:spcPts val="0"/>
                        </a:spcAft>
                      </a:pPr>
                      <a:r>
                        <a:rPr lang="en-US" sz="2000" dirty="0" smtClean="0">
                          <a:latin typeface="+mn-lt"/>
                          <a:ea typeface="Calibri"/>
                          <a:cs typeface="Times New Roman"/>
                        </a:rPr>
                        <a:t>Overweight Children</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Calibri"/>
                          <a:cs typeface="Times New Roman"/>
                        </a:rPr>
                        <a:t>31.7%</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Calibri"/>
                          <a:cs typeface="Times New Roman"/>
                        </a:rPr>
                        <a:t>12.5%</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Calibri"/>
                          <a:cs typeface="Times New Roman"/>
                        </a:rPr>
                        <a:t>6.5%</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Calibri"/>
                          <a:cs typeface="Times New Roman"/>
                        </a:rPr>
                        <a:t>31.6%</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Calibri"/>
                          <a:cs typeface="Times New Roman"/>
                        </a:rPr>
                        <a:t>74.1%</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774">
                <a:tc>
                  <a:txBody>
                    <a:bodyPr/>
                    <a:lstStyle/>
                    <a:p>
                      <a:pPr marL="0" marR="0" algn="ctr">
                        <a:lnSpc>
                          <a:spcPct val="115000"/>
                        </a:lnSpc>
                        <a:spcBef>
                          <a:spcPts val="0"/>
                        </a:spcBef>
                        <a:spcAft>
                          <a:spcPts val="0"/>
                        </a:spcAft>
                      </a:pPr>
                      <a:r>
                        <a:rPr lang="en-US" sz="2000" dirty="0" smtClean="0">
                          <a:latin typeface="+mn-lt"/>
                          <a:ea typeface="Calibri"/>
                          <a:cs typeface="Times New Roman"/>
                        </a:rPr>
                        <a:t>Obese</a:t>
                      </a:r>
                    </a:p>
                    <a:p>
                      <a:pPr marL="0" marR="0" algn="ctr">
                        <a:lnSpc>
                          <a:spcPct val="115000"/>
                        </a:lnSpc>
                        <a:spcBef>
                          <a:spcPts val="0"/>
                        </a:spcBef>
                        <a:spcAft>
                          <a:spcPts val="0"/>
                        </a:spcAft>
                      </a:pPr>
                      <a:r>
                        <a:rPr lang="en-US" sz="2000" dirty="0" smtClean="0">
                          <a:latin typeface="+mn-lt"/>
                          <a:ea typeface="Calibri"/>
                          <a:cs typeface="Times New Roman"/>
                        </a:rPr>
                        <a:t>Children</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Calibri"/>
                          <a:cs typeface="Times New Roman"/>
                        </a:rPr>
                        <a:t>16.2%</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Calibri"/>
                          <a:cs typeface="Times New Roman"/>
                        </a:rPr>
                        <a:t>9%</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Calibri"/>
                          <a:cs typeface="Times New Roman"/>
                        </a:rPr>
                        <a:t>2.5%</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Calibri"/>
                          <a:cs typeface="Times New Roman"/>
                        </a:rPr>
                        <a:t>13.8%</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Calibri"/>
                          <a:cs typeface="Times New Roman"/>
                        </a:rPr>
                        <a:t>44.4%</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 Effects: Policy or Practices of the District or School</a:t>
            </a:r>
            <a:endParaRPr lang="en-US" dirty="0"/>
          </a:p>
        </p:txBody>
      </p:sp>
      <p:graphicFrame>
        <p:nvGraphicFramePr>
          <p:cNvPr id="3" name="Table 2"/>
          <p:cNvGraphicFramePr>
            <a:graphicFrameLocks noGrp="1"/>
          </p:cNvGraphicFramePr>
          <p:nvPr/>
        </p:nvGraphicFramePr>
        <p:xfrm>
          <a:off x="228601" y="1676400"/>
          <a:ext cx="8686800" cy="4985898"/>
        </p:xfrm>
        <a:graphic>
          <a:graphicData uri="http://schemas.openxmlformats.org/drawingml/2006/table">
            <a:tbl>
              <a:tblPr/>
              <a:tblGrid>
                <a:gridCol w="1422838"/>
                <a:gridCol w="5206561"/>
                <a:gridCol w="1066800"/>
                <a:gridCol w="990601"/>
              </a:tblGrid>
              <a:tr h="808862">
                <a:tc>
                  <a:txBody>
                    <a:bodyPr/>
                    <a:lstStyle/>
                    <a:p>
                      <a:pPr marL="0" marR="0" algn="ctr">
                        <a:lnSpc>
                          <a:spcPct val="100000"/>
                        </a:lnSpc>
                        <a:spcBef>
                          <a:spcPts val="0"/>
                        </a:spcBef>
                        <a:spcAft>
                          <a:spcPts val="0"/>
                        </a:spcAft>
                      </a:pPr>
                      <a:r>
                        <a:rPr lang="en-US" sz="1800" dirty="0">
                          <a:latin typeface="+mn-lt"/>
                          <a:ea typeface="Calibri"/>
                          <a:cs typeface="Times New Roman"/>
                        </a:rPr>
                        <a:t>Domain</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Variable</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Number of Schools</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Percent of Schools</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943">
                <a:tc rowSpan="8">
                  <a:txBody>
                    <a:bodyPr/>
                    <a:lstStyle/>
                    <a:p>
                      <a:pPr marL="0" marR="0" algn="ctr">
                        <a:lnSpc>
                          <a:spcPct val="100000"/>
                        </a:lnSpc>
                        <a:spcBef>
                          <a:spcPts val="0"/>
                        </a:spcBef>
                        <a:spcAft>
                          <a:spcPts val="0"/>
                        </a:spcAft>
                      </a:pPr>
                      <a:r>
                        <a:rPr lang="en-US" sz="1800" dirty="0" smtClean="0">
                          <a:latin typeface="+mn-lt"/>
                          <a:ea typeface="Calibri"/>
                          <a:cs typeface="Times New Roman"/>
                        </a:rPr>
                        <a:t>Policy or practices</a:t>
                      </a:r>
                      <a:r>
                        <a:rPr lang="en-US" sz="1800" baseline="0" dirty="0" smtClean="0">
                          <a:latin typeface="+mn-lt"/>
                          <a:ea typeface="Calibri"/>
                          <a:cs typeface="Times New Roman"/>
                        </a:rPr>
                        <a:t> of the district or school</a:t>
                      </a:r>
                      <a:endParaRPr lang="en-US" sz="1800" dirty="0">
                        <a:latin typeface="+mn-lt"/>
                        <a:ea typeface="Calibri"/>
                        <a:cs typeface="Times New Roman"/>
                      </a:endParaRP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Has a nutrition or health advisory council</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23</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54.8%</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241">
                <a:tc vMerge="1">
                  <a:txBody>
                    <a:bodyPr/>
                    <a:lstStyle/>
                    <a:p>
                      <a:pPr marL="342900" marR="0" lvl="0" indent="-342900">
                        <a:lnSpc>
                          <a:spcPct val="100000"/>
                        </a:lnSpc>
                        <a:spcBef>
                          <a:spcPts val="0"/>
                        </a:spcBef>
                        <a:spcAft>
                          <a:spcPts val="0"/>
                        </a:spcAft>
                        <a:buFontTx/>
                        <a:buNone/>
                      </a:pPr>
                      <a:endParaRPr lang="en-US" sz="1800" dirty="0">
                        <a:latin typeface="+mn-lt"/>
                        <a:ea typeface="Calibri"/>
                        <a:cs typeface="Times New Roman"/>
                      </a:endParaRP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Information available on the nutrient content of USDA-reimbursable meals</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39</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92.9%</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943">
                <a:tc vMerge="1">
                  <a:txBody>
                    <a:bodyPr/>
                    <a:lstStyle/>
                    <a:p>
                      <a:pPr marL="342900" marR="0" lvl="0" indent="-342900">
                        <a:lnSpc>
                          <a:spcPct val="100000"/>
                        </a:lnSpc>
                        <a:spcBef>
                          <a:spcPts val="0"/>
                        </a:spcBef>
                        <a:spcAft>
                          <a:spcPts val="0"/>
                        </a:spcAft>
                        <a:buFontTx/>
                        <a:buNone/>
                      </a:pPr>
                      <a:endParaRPr lang="en-US" sz="1800" dirty="0">
                        <a:latin typeface="+mn-lt"/>
                        <a:ea typeface="Calibri"/>
                        <a:cs typeface="Times New Roman"/>
                      </a:endParaRP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Has nutrition education in every grade</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33</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78.6%</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943">
                <a:tc vMerge="1">
                  <a:txBody>
                    <a:bodyPr/>
                    <a:lstStyle/>
                    <a:p>
                      <a:endParaRPr lang="en-US"/>
                    </a:p>
                  </a:txBody>
                  <a:tcPr/>
                </a:tc>
                <a:tc>
                  <a:txBody>
                    <a:bodyPr/>
                    <a:lstStyle/>
                    <a:p>
                      <a:pPr marL="0" marR="0" algn="ctr">
                        <a:lnSpc>
                          <a:spcPct val="100000"/>
                        </a:lnSpc>
                        <a:spcBef>
                          <a:spcPts val="0"/>
                        </a:spcBef>
                        <a:spcAft>
                          <a:spcPts val="0"/>
                        </a:spcAft>
                      </a:pPr>
                      <a:r>
                        <a:rPr lang="en-US" sz="1800" dirty="0">
                          <a:latin typeface="+mn-lt"/>
                          <a:ea typeface="Calibri"/>
                          <a:cs typeface="Times New Roman"/>
                        </a:rPr>
                        <a:t>No pouring rights contract</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31</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73.8%</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943">
                <a:tc vMerge="1">
                  <a:txBody>
                    <a:bodyPr/>
                    <a:lstStyle/>
                    <a:p>
                      <a:endParaRPr lang="en-US"/>
                    </a:p>
                  </a:txBody>
                  <a:tcPr/>
                </a:tc>
                <a:tc>
                  <a:txBody>
                    <a:bodyPr/>
                    <a:lstStyle/>
                    <a:p>
                      <a:pPr marL="0" marR="0" algn="ctr">
                        <a:lnSpc>
                          <a:spcPct val="100000"/>
                        </a:lnSpc>
                        <a:spcBef>
                          <a:spcPts val="0"/>
                        </a:spcBef>
                        <a:spcAft>
                          <a:spcPts val="0"/>
                        </a:spcAft>
                      </a:pPr>
                      <a:r>
                        <a:rPr lang="en-US" sz="1800" dirty="0">
                          <a:latin typeface="+mn-lt"/>
                          <a:ea typeface="Calibri"/>
                          <a:cs typeface="Times New Roman"/>
                        </a:rPr>
                        <a:t>Uses DOD’s Fresh Fruit and Vegetable Program</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31</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73.8%</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943">
                <a:tc vMerge="1">
                  <a:txBody>
                    <a:bodyPr/>
                    <a:lstStyle/>
                    <a:p>
                      <a:endParaRPr lang="en-US"/>
                    </a:p>
                  </a:txBody>
                  <a:tcPr/>
                </a:tc>
                <a:tc>
                  <a:txBody>
                    <a:bodyPr/>
                    <a:lstStyle/>
                    <a:p>
                      <a:pPr marL="0" marR="0" algn="ctr">
                        <a:lnSpc>
                          <a:spcPct val="100000"/>
                        </a:lnSpc>
                        <a:spcBef>
                          <a:spcPts val="0"/>
                        </a:spcBef>
                        <a:spcAft>
                          <a:spcPts val="0"/>
                        </a:spcAft>
                      </a:pPr>
                      <a:r>
                        <a:rPr lang="en-US" sz="1800" dirty="0">
                          <a:latin typeface="+mn-lt"/>
                          <a:ea typeface="Calibri"/>
                          <a:cs typeface="Times New Roman"/>
                        </a:rPr>
                        <a:t>Uses USDA’s Fresh Fruit and Vegetable Program</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20</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47.6%</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241">
                <a:tc vMerge="1">
                  <a:txBody>
                    <a:bodyPr/>
                    <a:lstStyle/>
                    <a:p>
                      <a:endParaRPr lang="en-US"/>
                    </a:p>
                  </a:txBody>
                  <a:tcPr/>
                </a:tc>
                <a:tc>
                  <a:txBody>
                    <a:bodyPr/>
                    <a:lstStyle/>
                    <a:p>
                      <a:pPr marL="0" marR="0" algn="ctr">
                        <a:lnSpc>
                          <a:spcPct val="100000"/>
                        </a:lnSpc>
                        <a:spcBef>
                          <a:spcPts val="0"/>
                        </a:spcBef>
                        <a:spcAft>
                          <a:spcPts val="0"/>
                        </a:spcAft>
                      </a:pPr>
                      <a:r>
                        <a:rPr lang="en-US" sz="1800" dirty="0">
                          <a:latin typeface="+mn-lt"/>
                          <a:ea typeface="Calibri"/>
                          <a:cs typeface="Times New Roman"/>
                        </a:rPr>
                        <a:t>Has nutrient requirements as part of its food purchasing specifications</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16</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38.1%</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943">
                <a:tc vMerge="1">
                  <a:txBody>
                    <a:bodyPr/>
                    <a:lstStyle/>
                    <a:p>
                      <a:endParaRPr lang="en-US"/>
                    </a:p>
                  </a:txBody>
                  <a:tcPr/>
                </a:tc>
                <a:tc>
                  <a:txBody>
                    <a:bodyPr/>
                    <a:lstStyle/>
                    <a:p>
                      <a:pPr marL="0" marR="0" algn="ctr">
                        <a:lnSpc>
                          <a:spcPct val="100000"/>
                        </a:lnSpc>
                        <a:spcBef>
                          <a:spcPts val="0"/>
                        </a:spcBef>
                        <a:spcAft>
                          <a:spcPts val="0"/>
                        </a:spcAft>
                      </a:pPr>
                      <a:r>
                        <a:rPr lang="en-US" sz="1800" dirty="0">
                          <a:latin typeface="+mn-lt"/>
                          <a:ea typeface="Calibri"/>
                          <a:cs typeface="Times New Roman"/>
                        </a:rPr>
                        <a:t>Recess is before lunch</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18</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42.9%</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 Effects: Availability of Competitive Foods and Beverages</a:t>
            </a:r>
            <a:endParaRPr lang="en-US" dirty="0"/>
          </a:p>
        </p:txBody>
      </p:sp>
      <p:graphicFrame>
        <p:nvGraphicFramePr>
          <p:cNvPr id="3" name="Table 2"/>
          <p:cNvGraphicFramePr>
            <a:graphicFrameLocks noGrp="1"/>
          </p:cNvGraphicFramePr>
          <p:nvPr/>
        </p:nvGraphicFramePr>
        <p:xfrm>
          <a:off x="304800" y="2286000"/>
          <a:ext cx="8534399" cy="3119629"/>
        </p:xfrm>
        <a:graphic>
          <a:graphicData uri="http://schemas.openxmlformats.org/drawingml/2006/table">
            <a:tbl>
              <a:tblPr/>
              <a:tblGrid>
                <a:gridCol w="1397876"/>
                <a:gridCol w="5155324"/>
                <a:gridCol w="1050174"/>
                <a:gridCol w="931025"/>
              </a:tblGrid>
              <a:tr h="914400">
                <a:tc>
                  <a:txBody>
                    <a:bodyPr/>
                    <a:lstStyle/>
                    <a:p>
                      <a:pPr marL="0" marR="0" algn="ctr">
                        <a:lnSpc>
                          <a:spcPct val="100000"/>
                        </a:lnSpc>
                        <a:spcBef>
                          <a:spcPts val="0"/>
                        </a:spcBef>
                        <a:spcAft>
                          <a:spcPts val="0"/>
                        </a:spcAft>
                      </a:pPr>
                      <a:r>
                        <a:rPr lang="en-US" sz="1800" dirty="0">
                          <a:latin typeface="+mn-lt"/>
                          <a:ea typeface="Calibri"/>
                          <a:cs typeface="Times New Roman"/>
                        </a:rPr>
                        <a:t>Domain</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Variable</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Number of Schools</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Percent of Schools</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Times New Roman"/>
                        </a:rPr>
                        <a:t>Availability of competitive foods and beverages</a:t>
                      </a:r>
                    </a:p>
                    <a:p>
                      <a:pPr marL="0" marR="0" algn="ctr">
                        <a:lnSpc>
                          <a:spcPct val="100000"/>
                        </a:lnSpc>
                        <a:spcBef>
                          <a:spcPts val="0"/>
                        </a:spcBef>
                        <a:spcAft>
                          <a:spcPts val="0"/>
                        </a:spcAft>
                      </a:pPr>
                      <a:endParaRPr lang="en-US" sz="1800" dirty="0">
                        <a:latin typeface="+mn-lt"/>
                        <a:ea typeface="Calibri"/>
                        <a:cs typeface="Times New Roman"/>
                      </a:endParaRP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Calibri"/>
                        </a:rPr>
                        <a:t>No school store, snack bar, a la carte at the cafeteria, continuous school fundraising activities or teachers</a:t>
                      </a:r>
                      <a:r>
                        <a:rPr lang="en-US" sz="1800" dirty="0">
                          <a:latin typeface="+mn-lt"/>
                          <a:ea typeface="Calibri"/>
                          <a:cs typeface="Times New Roman"/>
                        </a:rPr>
                        <a:t> activities selling energy-dense nutrient-poor foods</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Calibri"/>
                        </a:rPr>
                        <a:t>36</a:t>
                      </a:r>
                      <a:endParaRPr lang="en-US" sz="1800" dirty="0">
                        <a:latin typeface="+mn-lt"/>
                        <a:ea typeface="Calibri"/>
                        <a:cs typeface="Times New Roman"/>
                      </a:endParaRP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Calibri"/>
                        </a:rPr>
                        <a:t>85.7%</a:t>
                      </a:r>
                      <a:endParaRPr lang="en-US" sz="1800" dirty="0">
                        <a:latin typeface="+mn-lt"/>
                        <a:ea typeface="Calibri"/>
                        <a:cs typeface="Times New Roman"/>
                      </a:endParaRP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0829">
                <a:tc vMerge="1">
                  <a:txBody>
                    <a:bodyPr/>
                    <a:lstStyle/>
                    <a:p>
                      <a:pPr marL="342900" marR="0" lvl="0" indent="-342900">
                        <a:lnSpc>
                          <a:spcPct val="100000"/>
                        </a:lnSpc>
                        <a:spcBef>
                          <a:spcPts val="0"/>
                        </a:spcBef>
                        <a:spcAft>
                          <a:spcPts val="0"/>
                        </a:spcAft>
                        <a:buFontTx/>
                        <a:buNone/>
                      </a:pPr>
                      <a:endParaRPr lang="en-US" sz="1800" dirty="0">
                        <a:latin typeface="+mn-lt"/>
                        <a:ea typeface="Calibri"/>
                        <a:cs typeface="Times New Roman"/>
                      </a:endParaRP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No vending machines containing energy-dense nutrient-poor foods available to 3</a:t>
                      </a:r>
                      <a:r>
                        <a:rPr lang="en-US" sz="1800" baseline="30000" dirty="0">
                          <a:latin typeface="+mn-lt"/>
                          <a:ea typeface="Calibri"/>
                          <a:cs typeface="Times New Roman"/>
                        </a:rPr>
                        <a:t>rd</a:t>
                      </a:r>
                      <a:r>
                        <a:rPr lang="en-US" sz="1800" dirty="0">
                          <a:latin typeface="+mn-lt"/>
                          <a:ea typeface="Calibri"/>
                          <a:cs typeface="Times New Roman"/>
                        </a:rPr>
                        <a:t> graders</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41</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97.6%</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 Effects: Content of USDA Lunches Offered</a:t>
            </a:r>
            <a:endParaRPr lang="en-US" dirty="0"/>
          </a:p>
        </p:txBody>
      </p:sp>
      <p:graphicFrame>
        <p:nvGraphicFramePr>
          <p:cNvPr id="3" name="Table 2"/>
          <p:cNvGraphicFramePr>
            <a:graphicFrameLocks noGrp="1"/>
          </p:cNvGraphicFramePr>
          <p:nvPr/>
        </p:nvGraphicFramePr>
        <p:xfrm>
          <a:off x="304800" y="2133600"/>
          <a:ext cx="8534401" cy="3566160"/>
        </p:xfrm>
        <a:graphic>
          <a:graphicData uri="http://schemas.openxmlformats.org/drawingml/2006/table">
            <a:tbl>
              <a:tblPr/>
              <a:tblGrid>
                <a:gridCol w="1397876"/>
                <a:gridCol w="5223641"/>
                <a:gridCol w="981858"/>
                <a:gridCol w="931026"/>
              </a:tblGrid>
              <a:tr h="522851">
                <a:tc>
                  <a:txBody>
                    <a:bodyPr/>
                    <a:lstStyle/>
                    <a:p>
                      <a:pPr marL="0" marR="0" algn="ctr">
                        <a:lnSpc>
                          <a:spcPct val="100000"/>
                        </a:lnSpc>
                        <a:spcBef>
                          <a:spcPts val="0"/>
                        </a:spcBef>
                        <a:spcAft>
                          <a:spcPts val="0"/>
                        </a:spcAft>
                      </a:pPr>
                      <a:r>
                        <a:rPr lang="en-US" sz="1800" dirty="0">
                          <a:latin typeface="+mn-lt"/>
                          <a:ea typeface="Calibri"/>
                          <a:cs typeface="Times New Roman"/>
                        </a:rPr>
                        <a:t>Domain</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Variable</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Number of Schools</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Percent of Schools</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rowSpan="5">
                  <a:txBody>
                    <a:bodyPr/>
                    <a:lstStyle/>
                    <a:p>
                      <a:pPr marL="0" marR="0" algn="ctr">
                        <a:lnSpc>
                          <a:spcPct val="100000"/>
                        </a:lnSpc>
                        <a:spcBef>
                          <a:spcPts val="0"/>
                        </a:spcBef>
                        <a:spcAft>
                          <a:spcPts val="0"/>
                        </a:spcAft>
                      </a:pPr>
                      <a:r>
                        <a:rPr lang="en-US" sz="1800" dirty="0" smtClean="0">
                          <a:latin typeface="+mn-lt"/>
                          <a:ea typeface="Calibri"/>
                          <a:cs typeface="Times New Roman"/>
                        </a:rPr>
                        <a:t>Content of USDA lunches offered</a:t>
                      </a:r>
                      <a:endParaRPr lang="en-US" sz="1800" dirty="0">
                        <a:latin typeface="+mn-lt"/>
                        <a:ea typeface="Calibri"/>
                        <a:cs typeface="Times New Roman"/>
                      </a:endParaRP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Fresh fruit or raw vegetables offered daily</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27</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64.3%</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vMerge="1">
                  <a:txBody>
                    <a:bodyPr/>
                    <a:lstStyle/>
                    <a:p>
                      <a:pPr marL="342900" marR="0" lvl="0" indent="-342900">
                        <a:lnSpc>
                          <a:spcPct val="100000"/>
                        </a:lnSpc>
                        <a:spcBef>
                          <a:spcPts val="0"/>
                        </a:spcBef>
                        <a:spcAft>
                          <a:spcPts val="0"/>
                        </a:spcAft>
                        <a:buFontTx/>
                        <a:buNone/>
                      </a:pPr>
                      <a:endParaRPr lang="en-US" sz="1800" dirty="0">
                        <a:latin typeface="+mn-lt"/>
                        <a:ea typeface="Calibri"/>
                        <a:cs typeface="Times New Roman"/>
                      </a:endParaRP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Fried potatoes not offered</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36</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85.7%</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vMerge="1">
                  <a:txBody>
                    <a:bodyPr/>
                    <a:lstStyle/>
                    <a:p>
                      <a:endParaRPr lang="en-US"/>
                    </a:p>
                  </a:txBody>
                  <a:tcPr/>
                </a:tc>
                <a:tc>
                  <a:txBody>
                    <a:bodyPr/>
                    <a:lstStyle/>
                    <a:p>
                      <a:pPr marL="0" marR="0" algn="ctr">
                        <a:lnSpc>
                          <a:spcPct val="100000"/>
                        </a:lnSpc>
                        <a:spcBef>
                          <a:spcPts val="0"/>
                        </a:spcBef>
                        <a:spcAft>
                          <a:spcPts val="0"/>
                        </a:spcAft>
                      </a:pPr>
                      <a:r>
                        <a:rPr lang="en-US" sz="1800" dirty="0">
                          <a:latin typeface="+mn-lt"/>
                          <a:ea typeface="Calibri"/>
                          <a:cs typeface="Times New Roman"/>
                        </a:rPr>
                        <a:t>Dessert not offered</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18</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42.9%</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vMerge="1">
                  <a:txBody>
                    <a:bodyPr/>
                    <a:lstStyle/>
                    <a:p>
                      <a:endParaRPr lang="en-US"/>
                    </a:p>
                  </a:txBody>
                  <a:tcPr/>
                </a:tc>
                <a:tc>
                  <a:txBody>
                    <a:bodyPr/>
                    <a:lstStyle/>
                    <a:p>
                      <a:pPr marL="0" marR="0" algn="ctr">
                        <a:lnSpc>
                          <a:spcPct val="100000"/>
                        </a:lnSpc>
                        <a:spcBef>
                          <a:spcPts val="0"/>
                        </a:spcBef>
                        <a:spcAft>
                          <a:spcPts val="0"/>
                        </a:spcAft>
                      </a:pPr>
                      <a:r>
                        <a:rPr lang="en-US" sz="1800" dirty="0">
                          <a:latin typeface="+mn-lt"/>
                          <a:ea typeface="Calibri"/>
                          <a:cs typeface="Times New Roman"/>
                        </a:rPr>
                        <a:t>Average meal has less than or equal to 30% calories from fat</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37</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88.1%</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vMerge="1">
                  <a:txBody>
                    <a:bodyPr/>
                    <a:lstStyle/>
                    <a:p>
                      <a:endParaRPr lang="en-US"/>
                    </a:p>
                  </a:txBody>
                  <a:tcPr/>
                </a:tc>
                <a:tc>
                  <a:txBody>
                    <a:bodyPr/>
                    <a:lstStyle/>
                    <a:p>
                      <a:pPr marL="0" marR="0" algn="ctr">
                        <a:lnSpc>
                          <a:spcPct val="100000"/>
                        </a:lnSpc>
                        <a:spcBef>
                          <a:spcPts val="0"/>
                        </a:spcBef>
                        <a:spcAft>
                          <a:spcPts val="0"/>
                        </a:spcAft>
                      </a:pPr>
                      <a:r>
                        <a:rPr lang="en-US" sz="1800" dirty="0">
                          <a:latin typeface="+mn-lt"/>
                          <a:ea typeface="Calibri"/>
                          <a:cs typeface="Times New Roman"/>
                        </a:rPr>
                        <a:t>Average meal has less than or equal to 10% calories from saturated fat</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29</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latin typeface="+mn-lt"/>
                          <a:ea typeface="Calibri"/>
                          <a:cs typeface="Times New Roman"/>
                        </a:rPr>
                        <a:t>69.1%</a:t>
                      </a:r>
                    </a:p>
                  </a:txBody>
                  <a:tcPr marL="51744" marR="517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Descriptive Statistics: Other Variables</a:t>
            </a:r>
            <a:endParaRPr lang="en-US" dirty="0"/>
          </a:p>
        </p:txBody>
      </p:sp>
      <p:graphicFrame>
        <p:nvGraphicFramePr>
          <p:cNvPr id="3" name="Table 2"/>
          <p:cNvGraphicFramePr>
            <a:graphicFrameLocks noGrp="1"/>
          </p:cNvGraphicFramePr>
          <p:nvPr/>
        </p:nvGraphicFramePr>
        <p:xfrm>
          <a:off x="381000" y="1905000"/>
          <a:ext cx="8305800" cy="4038599"/>
        </p:xfrm>
        <a:graphic>
          <a:graphicData uri="http://schemas.openxmlformats.org/drawingml/2006/table">
            <a:tbl>
              <a:tblPr/>
              <a:tblGrid>
                <a:gridCol w="1622972"/>
                <a:gridCol w="1145628"/>
                <a:gridCol w="1527503"/>
                <a:gridCol w="1336565"/>
                <a:gridCol w="1241097"/>
                <a:gridCol w="1432035"/>
              </a:tblGrid>
              <a:tr h="715774">
                <a:tc>
                  <a:txBody>
                    <a:bodyPr/>
                    <a:lstStyle/>
                    <a:p>
                      <a:pPr marL="0" marR="0" algn="ctr">
                        <a:lnSpc>
                          <a:spcPct val="115000"/>
                        </a:lnSpc>
                        <a:spcBef>
                          <a:spcPts val="0"/>
                        </a:spcBef>
                        <a:spcAft>
                          <a:spcPts val="0"/>
                        </a:spcAft>
                      </a:pPr>
                      <a:r>
                        <a:rPr lang="en-US" sz="2000" dirty="0">
                          <a:latin typeface="+mn-lt"/>
                          <a:ea typeface="Calibri"/>
                          <a:cs typeface="Times New Roman"/>
                        </a:rPr>
                        <a:t>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M</a:t>
                      </a:r>
                      <a:r>
                        <a:rPr lang="en-US" sz="2000" dirty="0" smtClean="0">
                          <a:latin typeface="+mn-lt"/>
                          <a:ea typeface="Calibri"/>
                          <a:cs typeface="Times New Roman"/>
                        </a:rPr>
                        <a:t>ean</a:t>
                      </a:r>
                      <a:endParaRPr lang="en-US"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S</a:t>
                      </a:r>
                      <a:r>
                        <a:rPr lang="en-US" sz="2000" dirty="0" smtClean="0">
                          <a:latin typeface="+mn-lt"/>
                          <a:ea typeface="Calibri"/>
                          <a:cs typeface="Times New Roman"/>
                        </a:rPr>
                        <a:t>tandard </a:t>
                      </a:r>
                      <a:r>
                        <a:rPr lang="en-US" sz="2000" dirty="0">
                          <a:latin typeface="+mn-lt"/>
                          <a:ea typeface="Calibri"/>
                          <a:cs typeface="Times New Roman"/>
                        </a:rPr>
                        <a:t>D</a:t>
                      </a:r>
                      <a:r>
                        <a:rPr lang="en-US" sz="2000" dirty="0" smtClean="0">
                          <a:latin typeface="+mn-lt"/>
                          <a:ea typeface="Calibri"/>
                          <a:cs typeface="Times New Roman"/>
                        </a:rPr>
                        <a:t>eviation</a:t>
                      </a:r>
                      <a:endParaRPr lang="en-US"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M</a:t>
                      </a:r>
                      <a:r>
                        <a:rPr lang="en-US" sz="2000" dirty="0" smtClean="0">
                          <a:latin typeface="+mn-lt"/>
                          <a:ea typeface="Calibri"/>
                          <a:cs typeface="Times New Roman"/>
                        </a:rPr>
                        <a:t>inimum</a:t>
                      </a:r>
                      <a:endParaRPr lang="en-US"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M</a:t>
                      </a:r>
                      <a:r>
                        <a:rPr lang="en-US" sz="2000" dirty="0" smtClean="0">
                          <a:latin typeface="+mn-lt"/>
                          <a:ea typeface="Calibri"/>
                          <a:cs typeface="Times New Roman"/>
                        </a:rPr>
                        <a:t>edian</a:t>
                      </a:r>
                      <a:endParaRPr lang="en-US"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mn-lt"/>
                          <a:ea typeface="Calibri"/>
                          <a:cs typeface="Times New Roman"/>
                        </a:rPr>
                        <a:t>M</a:t>
                      </a:r>
                      <a:r>
                        <a:rPr lang="en-US" sz="2000" dirty="0" smtClean="0">
                          <a:latin typeface="+mn-lt"/>
                          <a:ea typeface="Calibri"/>
                          <a:cs typeface="Times New Roman"/>
                        </a:rPr>
                        <a:t>aximum</a:t>
                      </a:r>
                      <a:endParaRPr lang="en-US"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774">
                <a:tc>
                  <a:txBody>
                    <a:bodyPr/>
                    <a:lstStyle/>
                    <a:p>
                      <a:pPr marL="0" marR="0" algn="ctr">
                        <a:lnSpc>
                          <a:spcPct val="115000"/>
                        </a:lnSpc>
                        <a:spcBef>
                          <a:spcPts val="0"/>
                        </a:spcBef>
                        <a:spcAft>
                          <a:spcPts val="0"/>
                        </a:spcAft>
                      </a:pPr>
                      <a:r>
                        <a:rPr lang="en-US" sz="2000" b="0" dirty="0" smtClean="0">
                          <a:latin typeface="+mn-lt"/>
                          <a:ea typeface="Calibri"/>
                          <a:cs typeface="Times New Roman"/>
                        </a:rPr>
                        <a:t>Percent minority</a:t>
                      </a:r>
                      <a:endParaRPr lang="en-US" sz="20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a:latin typeface="+mn-lt"/>
                          <a:ea typeface="Calibri"/>
                          <a:cs typeface="Times New Roman"/>
                        </a:rPr>
                        <a:t>22.9%</a:t>
                      </a:r>
                      <a:endParaRPr lang="en-US" sz="2000" b="1">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a:latin typeface="+mn-lt"/>
                          <a:ea typeface="Calibri"/>
                          <a:cs typeface="Times New Roman"/>
                        </a:rPr>
                        <a:t>19.0%</a:t>
                      </a:r>
                      <a:endParaRPr lang="en-US" sz="2000" b="1">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dirty="0">
                          <a:latin typeface="+mn-lt"/>
                          <a:ea typeface="Calibri"/>
                          <a:cs typeface="Times New Roman"/>
                        </a:rPr>
                        <a:t>3.0%</a:t>
                      </a:r>
                      <a:endParaRPr lang="en-US" sz="20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a:latin typeface="+mn-lt"/>
                          <a:ea typeface="Calibri"/>
                          <a:cs typeface="Times New Roman"/>
                        </a:rPr>
                        <a:t>17.4%</a:t>
                      </a:r>
                      <a:endParaRPr lang="en-US" sz="2000" b="1">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a:latin typeface="+mn-lt"/>
                          <a:ea typeface="Calibri"/>
                          <a:cs typeface="Times New Roman"/>
                        </a:rPr>
                        <a:t>99.0%</a:t>
                      </a:r>
                      <a:endParaRPr lang="en-US" sz="2000" b="1">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1277">
                <a:tc>
                  <a:txBody>
                    <a:bodyPr/>
                    <a:lstStyle/>
                    <a:p>
                      <a:pPr marL="0" marR="0" algn="ctr">
                        <a:lnSpc>
                          <a:spcPct val="115000"/>
                        </a:lnSpc>
                        <a:spcBef>
                          <a:spcPts val="0"/>
                        </a:spcBef>
                        <a:spcAft>
                          <a:spcPts val="0"/>
                        </a:spcAft>
                      </a:pPr>
                      <a:r>
                        <a:rPr lang="en-US" sz="2000" b="0" dirty="0" smtClean="0">
                          <a:latin typeface="+mn-lt"/>
                          <a:ea typeface="Calibri"/>
                          <a:cs typeface="Times New Roman"/>
                        </a:rPr>
                        <a:t>Percent eligible</a:t>
                      </a:r>
                      <a:r>
                        <a:rPr lang="en-US" sz="2000" b="0" baseline="0" dirty="0" smtClean="0">
                          <a:latin typeface="+mn-lt"/>
                          <a:ea typeface="Calibri"/>
                          <a:cs typeface="Times New Roman"/>
                        </a:rPr>
                        <a:t> for </a:t>
                      </a:r>
                      <a:r>
                        <a:rPr lang="en-US" sz="2000" b="0" dirty="0" smtClean="0">
                          <a:latin typeface="+mn-lt"/>
                          <a:ea typeface="Calibri"/>
                          <a:cs typeface="Times New Roman"/>
                        </a:rPr>
                        <a:t>free </a:t>
                      </a:r>
                      <a:r>
                        <a:rPr lang="en-US" sz="2000" b="0" dirty="0">
                          <a:latin typeface="+mn-lt"/>
                          <a:ea typeface="Calibri"/>
                          <a:cs typeface="Times New Roman"/>
                        </a:rPr>
                        <a:t>or reduced lunch</a:t>
                      </a:r>
                      <a:endParaRPr lang="en-US" sz="20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a:latin typeface="+mn-lt"/>
                          <a:ea typeface="Calibri"/>
                          <a:cs typeface="Times New Roman"/>
                        </a:rPr>
                        <a:t>44.1%</a:t>
                      </a:r>
                      <a:endParaRPr lang="en-US" sz="2000" b="1">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dirty="0">
                          <a:latin typeface="+mn-lt"/>
                          <a:ea typeface="Calibri"/>
                          <a:cs typeface="Times New Roman"/>
                        </a:rPr>
                        <a:t>18.4%</a:t>
                      </a:r>
                      <a:endParaRPr lang="en-US" sz="20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dirty="0">
                          <a:latin typeface="+mn-lt"/>
                          <a:ea typeface="Calibri"/>
                          <a:cs typeface="Times New Roman"/>
                        </a:rPr>
                        <a:t>7.2%</a:t>
                      </a:r>
                      <a:endParaRPr lang="en-US" sz="20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dirty="0">
                          <a:latin typeface="+mn-lt"/>
                          <a:ea typeface="Calibri"/>
                          <a:cs typeface="Times New Roman"/>
                        </a:rPr>
                        <a:t>44.1%</a:t>
                      </a:r>
                      <a:endParaRPr lang="en-US" sz="20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dirty="0" smtClean="0">
                          <a:latin typeface="+mn-lt"/>
                          <a:ea typeface="Calibri"/>
                          <a:cs typeface="Times New Roman"/>
                        </a:rPr>
                        <a:t>100.0%</a:t>
                      </a:r>
                      <a:endParaRPr lang="en-US" sz="20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774">
                <a:tc>
                  <a:txBody>
                    <a:bodyPr/>
                    <a:lstStyle/>
                    <a:p>
                      <a:pPr marL="0" marR="0" algn="ctr">
                        <a:lnSpc>
                          <a:spcPct val="115000"/>
                        </a:lnSpc>
                        <a:spcBef>
                          <a:spcPts val="0"/>
                        </a:spcBef>
                        <a:spcAft>
                          <a:spcPts val="0"/>
                        </a:spcAft>
                      </a:pPr>
                      <a:r>
                        <a:rPr lang="en-US" sz="2000" b="0">
                          <a:latin typeface="+mn-lt"/>
                          <a:ea typeface="Calibri"/>
                          <a:cs typeface="Times New Roman"/>
                        </a:rPr>
                        <a:t>School Enrollment</a:t>
                      </a:r>
                      <a:endParaRPr lang="en-US" sz="2000" b="1">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dirty="0" smtClean="0">
                          <a:latin typeface="+mn-lt"/>
                          <a:ea typeface="Calibri"/>
                          <a:cs typeface="Times New Roman"/>
                        </a:rPr>
                        <a:t>293</a:t>
                      </a:r>
                      <a:endParaRPr lang="en-US" sz="20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dirty="0" smtClean="0">
                          <a:latin typeface="+mn-lt"/>
                          <a:ea typeface="Calibri"/>
                          <a:cs typeface="Times New Roman"/>
                        </a:rPr>
                        <a:t>92</a:t>
                      </a:r>
                      <a:endParaRPr lang="en-US" sz="20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dirty="0">
                          <a:latin typeface="+mn-lt"/>
                          <a:ea typeface="Calibri"/>
                          <a:cs typeface="Times New Roman"/>
                        </a:rPr>
                        <a:t>108</a:t>
                      </a:r>
                      <a:endParaRPr lang="en-US" sz="20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a:latin typeface="+mn-lt"/>
                          <a:ea typeface="Calibri"/>
                          <a:cs typeface="Times New Roman"/>
                        </a:rPr>
                        <a:t>307</a:t>
                      </a:r>
                      <a:endParaRPr lang="en-US" sz="2000" b="1">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0" dirty="0">
                          <a:latin typeface="+mn-lt"/>
                          <a:ea typeface="Calibri"/>
                          <a:cs typeface="Times New Roman"/>
                        </a:rPr>
                        <a:t>460</a:t>
                      </a:r>
                      <a:endParaRPr lang="en-US" sz="20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a:xfrm>
            <a:off x="3352800" y="1676400"/>
            <a:ext cx="5178552" cy="4953000"/>
          </a:xfrm>
        </p:spPr>
        <p:txBody>
          <a:bodyPr>
            <a:normAutofit fontScale="85000" lnSpcReduction="20000"/>
          </a:bodyPr>
          <a:lstStyle/>
          <a:p>
            <a:r>
              <a:rPr lang="en-US" dirty="0" smtClean="0"/>
              <a:t>Senate File 93</a:t>
            </a:r>
          </a:p>
          <a:p>
            <a:pPr lvl="1"/>
            <a:r>
              <a:rPr lang="en-US" dirty="0" smtClean="0"/>
              <a:t>Authorized 2009</a:t>
            </a:r>
          </a:p>
          <a:p>
            <a:pPr lvl="1"/>
            <a:r>
              <a:rPr lang="en-US" dirty="0" smtClean="0"/>
              <a:t>Wyoming’s first “Oral Health Initiative”</a:t>
            </a:r>
          </a:p>
          <a:p>
            <a:pPr lvl="1"/>
            <a:r>
              <a:rPr lang="en-US" dirty="0" smtClean="0"/>
              <a:t>Body Mass Index (BMI) measurements taken on a subset of 3</a:t>
            </a:r>
            <a:r>
              <a:rPr lang="en-US" baseline="30000" dirty="0" smtClean="0"/>
              <a:t>rd</a:t>
            </a:r>
            <a:r>
              <a:rPr lang="en-US" dirty="0" smtClean="0"/>
              <a:t> graders</a:t>
            </a:r>
          </a:p>
          <a:p>
            <a:r>
              <a:rPr lang="en-US" dirty="0" smtClean="0"/>
              <a:t>Current Study</a:t>
            </a:r>
          </a:p>
          <a:p>
            <a:pPr lvl="1"/>
            <a:r>
              <a:rPr lang="en-US" dirty="0" smtClean="0"/>
              <a:t>Goal: Evaluate the potential effects of individual and school factors on being overweight or obese</a:t>
            </a:r>
          </a:p>
          <a:p>
            <a:pPr lvl="1"/>
            <a:r>
              <a:rPr lang="en-US" dirty="0" smtClean="0"/>
              <a:t>Hypothesis: Children in schools with policies and practices encouraging healthy eating and limiting unhealthy foods would have a reduced odds of being overweight or obese than schools without these practices</a:t>
            </a:r>
          </a:p>
          <a:p>
            <a:pPr lvl="1"/>
            <a:endParaRPr lang="en-US" dirty="0" smtClean="0"/>
          </a:p>
          <a:p>
            <a:endParaRPr lang="en-US" dirty="0" smtClean="0"/>
          </a:p>
          <a:p>
            <a:pPr lvl="1"/>
            <a:endParaRPr lang="en-US" dirty="0" smtClean="0"/>
          </a:p>
        </p:txBody>
      </p:sp>
      <p:pic>
        <p:nvPicPr>
          <p:cNvPr id="2064" name="Picture 16" descr="C:\Documents and Settings\mhammond\Local Settings\Temporary Internet Files\Content.IE5\2NVVDSUF\MC900156669[1].wmf"/>
          <p:cNvPicPr>
            <a:picLocks noChangeAspect="1" noChangeArrowheads="1"/>
          </p:cNvPicPr>
          <p:nvPr/>
        </p:nvPicPr>
        <p:blipFill>
          <a:blip r:embed="rId3" cstate="print"/>
          <a:srcRect/>
          <a:stretch>
            <a:fillRect/>
          </a:stretch>
        </p:blipFill>
        <p:spPr bwMode="auto">
          <a:xfrm>
            <a:off x="304800" y="2362200"/>
            <a:ext cx="2782172" cy="325191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Environment: Urban and Rural Categories</a:t>
            </a:r>
            <a:endParaRPr lang="en-US" dirty="0"/>
          </a:p>
        </p:txBody>
      </p:sp>
      <p:graphicFrame>
        <p:nvGraphicFramePr>
          <p:cNvPr id="3" name="Table 2"/>
          <p:cNvGraphicFramePr>
            <a:graphicFrameLocks noGrp="1"/>
          </p:cNvGraphicFramePr>
          <p:nvPr/>
        </p:nvGraphicFramePr>
        <p:xfrm>
          <a:off x="1143000" y="2057400"/>
          <a:ext cx="6629400" cy="2667000"/>
        </p:xfrm>
        <a:graphic>
          <a:graphicData uri="http://schemas.openxmlformats.org/drawingml/2006/table">
            <a:tbl>
              <a:tblPr/>
              <a:tblGrid>
                <a:gridCol w="3824853"/>
                <a:gridCol w="1274951"/>
                <a:gridCol w="1529596"/>
              </a:tblGrid>
              <a:tr h="2667000">
                <a:tc>
                  <a:txBody>
                    <a:bodyPr/>
                    <a:lstStyle/>
                    <a:p>
                      <a:pPr marL="0" marR="0" algn="ctr">
                        <a:lnSpc>
                          <a:spcPct val="115000"/>
                        </a:lnSpc>
                        <a:spcBef>
                          <a:spcPts val="0"/>
                        </a:spcBef>
                        <a:spcAft>
                          <a:spcPts val="0"/>
                        </a:spcAft>
                      </a:pPr>
                      <a:r>
                        <a:rPr lang="en-US" sz="3600" dirty="0">
                          <a:latin typeface="+mn-lt"/>
                          <a:ea typeface="Calibri"/>
                          <a:cs typeface="Times New Roman"/>
                        </a:rPr>
                        <a:t>Urban</a:t>
                      </a:r>
                    </a:p>
                    <a:p>
                      <a:pPr marL="0" marR="0" algn="ctr">
                        <a:lnSpc>
                          <a:spcPct val="115000"/>
                        </a:lnSpc>
                        <a:spcBef>
                          <a:spcPts val="0"/>
                        </a:spcBef>
                        <a:spcAft>
                          <a:spcPts val="0"/>
                        </a:spcAft>
                      </a:pPr>
                      <a:r>
                        <a:rPr lang="en-US" sz="3600" dirty="0">
                          <a:latin typeface="+mn-lt"/>
                          <a:ea typeface="Calibri"/>
                          <a:cs typeface="Times New Roman"/>
                        </a:rPr>
                        <a:t>Large Rural</a:t>
                      </a:r>
                    </a:p>
                    <a:p>
                      <a:pPr marL="0" marR="0" algn="ctr">
                        <a:lnSpc>
                          <a:spcPct val="115000"/>
                        </a:lnSpc>
                        <a:spcBef>
                          <a:spcPts val="0"/>
                        </a:spcBef>
                        <a:spcAft>
                          <a:spcPts val="0"/>
                        </a:spcAft>
                      </a:pPr>
                      <a:r>
                        <a:rPr lang="en-US" sz="3600" dirty="0">
                          <a:latin typeface="+mn-lt"/>
                          <a:ea typeface="Calibri"/>
                          <a:cs typeface="Times New Roman"/>
                        </a:rPr>
                        <a:t>Small Rural</a:t>
                      </a:r>
                    </a:p>
                    <a:p>
                      <a:pPr marL="0" marR="0" algn="ctr">
                        <a:lnSpc>
                          <a:spcPct val="115000"/>
                        </a:lnSpc>
                        <a:spcBef>
                          <a:spcPts val="0"/>
                        </a:spcBef>
                        <a:spcAft>
                          <a:spcPts val="0"/>
                        </a:spcAft>
                      </a:pPr>
                      <a:r>
                        <a:rPr lang="en-US" sz="3600" dirty="0">
                          <a:latin typeface="+mn-lt"/>
                          <a:ea typeface="Calibri"/>
                          <a:cs typeface="Times New Roman"/>
                        </a:rPr>
                        <a:t>Isolated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latin typeface="+mn-lt"/>
                          <a:ea typeface="Calibri"/>
                          <a:cs typeface="Times New Roman"/>
                        </a:rPr>
                        <a:t>15</a:t>
                      </a:r>
                    </a:p>
                    <a:p>
                      <a:pPr marL="0" marR="0" algn="ctr">
                        <a:lnSpc>
                          <a:spcPct val="115000"/>
                        </a:lnSpc>
                        <a:spcBef>
                          <a:spcPts val="0"/>
                        </a:spcBef>
                        <a:spcAft>
                          <a:spcPts val="0"/>
                        </a:spcAft>
                      </a:pPr>
                      <a:r>
                        <a:rPr lang="en-US" sz="3600">
                          <a:latin typeface="+mn-lt"/>
                          <a:ea typeface="Calibri"/>
                          <a:cs typeface="Times New Roman"/>
                        </a:rPr>
                        <a:t>12</a:t>
                      </a:r>
                    </a:p>
                    <a:p>
                      <a:pPr marL="0" marR="0" algn="ctr">
                        <a:lnSpc>
                          <a:spcPct val="115000"/>
                        </a:lnSpc>
                        <a:spcBef>
                          <a:spcPts val="0"/>
                        </a:spcBef>
                        <a:spcAft>
                          <a:spcPts val="0"/>
                        </a:spcAft>
                      </a:pPr>
                      <a:r>
                        <a:rPr lang="en-US" sz="3600">
                          <a:latin typeface="+mn-lt"/>
                          <a:ea typeface="Calibri"/>
                          <a:cs typeface="Times New Roman"/>
                        </a:rPr>
                        <a:t>8</a:t>
                      </a:r>
                    </a:p>
                    <a:p>
                      <a:pPr marL="0" marR="0" algn="ctr">
                        <a:lnSpc>
                          <a:spcPct val="115000"/>
                        </a:lnSpc>
                        <a:spcBef>
                          <a:spcPts val="0"/>
                        </a:spcBef>
                        <a:spcAft>
                          <a:spcPts val="0"/>
                        </a:spcAft>
                      </a:pPr>
                      <a:r>
                        <a:rPr lang="en-US" sz="3600">
                          <a:latin typeface="+mn-lt"/>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latin typeface="+mn-lt"/>
                          <a:ea typeface="Calibri"/>
                          <a:cs typeface="Times New Roman"/>
                        </a:rPr>
                        <a:t>35.7%</a:t>
                      </a:r>
                    </a:p>
                    <a:p>
                      <a:pPr marL="0" marR="0" algn="ctr">
                        <a:lnSpc>
                          <a:spcPct val="115000"/>
                        </a:lnSpc>
                        <a:spcBef>
                          <a:spcPts val="0"/>
                        </a:spcBef>
                        <a:spcAft>
                          <a:spcPts val="0"/>
                        </a:spcAft>
                      </a:pPr>
                      <a:r>
                        <a:rPr lang="en-US" sz="3600" dirty="0">
                          <a:latin typeface="+mn-lt"/>
                          <a:ea typeface="Calibri"/>
                          <a:cs typeface="Times New Roman"/>
                        </a:rPr>
                        <a:t>28.6%</a:t>
                      </a:r>
                    </a:p>
                    <a:p>
                      <a:pPr marL="0" marR="0" algn="ctr">
                        <a:lnSpc>
                          <a:spcPct val="115000"/>
                        </a:lnSpc>
                        <a:spcBef>
                          <a:spcPts val="0"/>
                        </a:spcBef>
                        <a:spcAft>
                          <a:spcPts val="0"/>
                        </a:spcAft>
                      </a:pPr>
                      <a:r>
                        <a:rPr lang="en-US" sz="3600" dirty="0">
                          <a:latin typeface="+mn-lt"/>
                          <a:ea typeface="Calibri"/>
                          <a:cs typeface="Times New Roman"/>
                        </a:rPr>
                        <a:t>19.1%</a:t>
                      </a:r>
                    </a:p>
                    <a:p>
                      <a:pPr marL="0" marR="0" algn="ctr">
                        <a:lnSpc>
                          <a:spcPct val="115000"/>
                        </a:lnSpc>
                        <a:spcBef>
                          <a:spcPts val="0"/>
                        </a:spcBef>
                        <a:spcAft>
                          <a:spcPts val="0"/>
                        </a:spcAft>
                      </a:pPr>
                      <a:r>
                        <a:rPr lang="en-US" sz="3600" dirty="0">
                          <a:latin typeface="+mn-lt"/>
                          <a:ea typeface="Calibri"/>
                          <a:cs typeface="Times New Roman"/>
                        </a:rPr>
                        <a:t>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1201" name="Picture 1" descr="C:\Documents and Settings\mhammond\Local Settings\Temporary Internet Files\Content.IE5\D5O1VBHB\MC900415574[1].wmf"/>
          <p:cNvPicPr>
            <a:picLocks noChangeAspect="1" noChangeArrowheads="1"/>
          </p:cNvPicPr>
          <p:nvPr/>
        </p:nvPicPr>
        <p:blipFill>
          <a:blip r:embed="rId3" cstate="print"/>
          <a:srcRect/>
          <a:stretch>
            <a:fillRect/>
          </a:stretch>
        </p:blipFill>
        <p:spPr bwMode="auto">
          <a:xfrm>
            <a:off x="533400" y="4953000"/>
            <a:ext cx="2276947" cy="1698279"/>
          </a:xfrm>
          <a:prstGeom prst="rect">
            <a:avLst/>
          </a:prstGeom>
          <a:noFill/>
        </p:spPr>
      </p:pic>
      <p:pic>
        <p:nvPicPr>
          <p:cNvPr id="51202" name="Picture 2" descr="C:\Documents and Settings\mhammond\Local Settings\Temporary Internet Files\Content.IE5\D5O1VBHB\MC900382578[1].jpg"/>
          <p:cNvPicPr>
            <a:picLocks noChangeAspect="1" noChangeArrowheads="1"/>
          </p:cNvPicPr>
          <p:nvPr/>
        </p:nvPicPr>
        <p:blipFill>
          <a:blip r:embed="rId4" cstate="print"/>
          <a:srcRect/>
          <a:stretch>
            <a:fillRect/>
          </a:stretch>
        </p:blipFill>
        <p:spPr bwMode="auto">
          <a:xfrm>
            <a:off x="6629400" y="4953000"/>
            <a:ext cx="1676400" cy="1676400"/>
          </a:xfrm>
          <a:prstGeom prst="rect">
            <a:avLst/>
          </a:prstGeom>
          <a:noFill/>
        </p:spPr>
      </p:pic>
      <p:pic>
        <p:nvPicPr>
          <p:cNvPr id="51203" name="Picture 3" descr="C:\Documents and Settings\mhammond\Local Settings\Temporary Internet Files\Content.IE5\2NVVDSUF\MC900435544[1].wmf"/>
          <p:cNvPicPr>
            <a:picLocks noChangeAspect="1" noChangeArrowheads="1"/>
          </p:cNvPicPr>
          <p:nvPr/>
        </p:nvPicPr>
        <p:blipFill>
          <a:blip r:embed="rId5" cstate="print"/>
          <a:srcRect/>
          <a:stretch>
            <a:fillRect/>
          </a:stretch>
        </p:blipFill>
        <p:spPr bwMode="auto">
          <a:xfrm>
            <a:off x="3810000" y="5029200"/>
            <a:ext cx="1676400" cy="1676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Influencing Being Overweight in this Study</a:t>
            </a:r>
            <a:endParaRPr lang="en-US" dirty="0"/>
          </a:p>
        </p:txBody>
      </p:sp>
      <p:sp>
        <p:nvSpPr>
          <p:cNvPr id="6" name="Content Placeholder 5"/>
          <p:cNvSpPr>
            <a:spLocks noGrp="1"/>
          </p:cNvSpPr>
          <p:nvPr>
            <p:ph sz="quarter" idx="1"/>
          </p:nvPr>
        </p:nvSpPr>
        <p:spPr>
          <a:xfrm>
            <a:off x="609600" y="1828800"/>
            <a:ext cx="8153400" cy="4495800"/>
          </a:xfrm>
        </p:spPr>
        <p:txBody>
          <a:bodyPr/>
          <a:lstStyle/>
          <a:p>
            <a:r>
              <a:rPr lang="en-US" dirty="0" smtClean="0"/>
              <a:t>Using the DOD’s FFVP decreased the odds of students being overweight by 22% (OR: 0.78, 90% CI: 0.56, 1.08)</a:t>
            </a:r>
          </a:p>
          <a:p>
            <a:r>
              <a:rPr lang="en-US" dirty="0" smtClean="0"/>
              <a:t>Offering fresh fruit or raw </a:t>
            </a:r>
          </a:p>
          <a:p>
            <a:pPr>
              <a:buNone/>
            </a:pPr>
            <a:r>
              <a:rPr lang="en-US" dirty="0" smtClean="0"/>
              <a:t>   vegetables daily decreased the </a:t>
            </a:r>
          </a:p>
          <a:p>
            <a:pPr>
              <a:buNone/>
            </a:pPr>
            <a:r>
              <a:rPr lang="en-US" dirty="0" smtClean="0"/>
              <a:t>   odds of students being overweight</a:t>
            </a:r>
          </a:p>
          <a:p>
            <a:pPr>
              <a:buNone/>
            </a:pPr>
            <a:r>
              <a:rPr lang="en-US" dirty="0" smtClean="0"/>
              <a:t>   by 26% (OR: 0.74, 90% CI: 0.54,</a:t>
            </a:r>
          </a:p>
          <a:p>
            <a:pPr>
              <a:buNone/>
            </a:pPr>
            <a:r>
              <a:rPr lang="en-US" dirty="0" smtClean="0"/>
              <a:t>   1.00)</a:t>
            </a:r>
          </a:p>
          <a:p>
            <a:endParaRPr lang="en-US" dirty="0"/>
          </a:p>
        </p:txBody>
      </p:sp>
      <p:pic>
        <p:nvPicPr>
          <p:cNvPr id="1040" name="Picture 16" descr="C:\Documents and Settings\mhammond\Local Settings\Temporary Internet Files\Content.IE5\D5O1VBHB\MP910221073[1].jpg"/>
          <p:cNvPicPr>
            <a:picLocks noChangeAspect="1" noChangeArrowheads="1"/>
          </p:cNvPicPr>
          <p:nvPr/>
        </p:nvPicPr>
        <p:blipFill>
          <a:blip r:embed="rId3" cstate="print"/>
          <a:srcRect/>
          <a:stretch>
            <a:fillRect/>
          </a:stretch>
        </p:blipFill>
        <p:spPr bwMode="auto">
          <a:xfrm>
            <a:off x="6730238" y="3124200"/>
            <a:ext cx="2413761" cy="3505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Influencing Being Obese in this Study</a:t>
            </a:r>
            <a:endParaRPr lang="en-US" dirty="0"/>
          </a:p>
        </p:txBody>
      </p:sp>
      <p:sp>
        <p:nvSpPr>
          <p:cNvPr id="5" name="Content Placeholder 4"/>
          <p:cNvSpPr>
            <a:spLocks noGrp="1"/>
          </p:cNvSpPr>
          <p:nvPr>
            <p:ph sz="quarter" idx="1"/>
          </p:nvPr>
        </p:nvSpPr>
        <p:spPr/>
        <p:txBody>
          <a:bodyPr/>
          <a:lstStyle/>
          <a:p>
            <a:r>
              <a:rPr lang="en-US" dirty="0" smtClean="0"/>
              <a:t>Using the USDA’s FFVP decreased the odds of students being obese by 32% (OR: 0.68, 90% CI: 0.46, 1.00)</a:t>
            </a:r>
          </a:p>
          <a:p>
            <a:r>
              <a:rPr lang="en-US" dirty="0" smtClean="0"/>
              <a:t>Offering fresh fruit or raw vegetables daily decreased the odds of students being obese by 32% (OR: 0.68, 90% CI: 0.44, 1.00)</a:t>
            </a:r>
            <a:endParaRPr lang="en-US" dirty="0"/>
          </a:p>
        </p:txBody>
      </p:sp>
      <p:pic>
        <p:nvPicPr>
          <p:cNvPr id="2065" name="Picture 17" descr="C:\Documents and Settings\mhammond\Local Settings\Temporary Internet Files\Content.IE5\2NVVDSUF\MP900438787[1].jpg"/>
          <p:cNvPicPr>
            <a:picLocks noChangeAspect="1" noChangeArrowheads="1"/>
          </p:cNvPicPr>
          <p:nvPr/>
        </p:nvPicPr>
        <p:blipFill>
          <a:blip r:embed="rId3" cstate="print"/>
          <a:srcRect/>
          <a:stretch>
            <a:fillRect/>
          </a:stretch>
        </p:blipFill>
        <p:spPr bwMode="auto">
          <a:xfrm>
            <a:off x="2819400" y="4419600"/>
            <a:ext cx="3641344" cy="2438400"/>
          </a:xfrm>
          <a:prstGeom prst="rect">
            <a:avLst/>
          </a:prstGeom>
          <a:noFill/>
        </p:spPr>
      </p:pic>
      <p:pic>
        <p:nvPicPr>
          <p:cNvPr id="2069" name="Picture 21" descr="C:\Documents and Settings\mhammond\Local Settings\Temporary Internet Files\Content.IE5\2NVVDSUF\MP900427852[1].jpg"/>
          <p:cNvPicPr>
            <a:picLocks noChangeAspect="1" noChangeArrowheads="1"/>
          </p:cNvPicPr>
          <p:nvPr/>
        </p:nvPicPr>
        <p:blipFill>
          <a:blip r:embed="rId4" cstate="print"/>
          <a:srcRect/>
          <a:stretch>
            <a:fillRect/>
          </a:stretch>
        </p:blipFill>
        <p:spPr bwMode="auto">
          <a:xfrm>
            <a:off x="228600" y="4724400"/>
            <a:ext cx="2819400" cy="1942743"/>
          </a:xfrm>
          <a:prstGeom prst="rect">
            <a:avLst/>
          </a:prstGeom>
          <a:noFill/>
        </p:spPr>
      </p:pic>
      <p:pic>
        <p:nvPicPr>
          <p:cNvPr id="2070" name="Picture 22" descr="C:\Documents and Settings\mhammond\Local Settings\Temporary Internet Files\Content.IE5\SLJ6KU93\MP900289936[1].jpg"/>
          <p:cNvPicPr>
            <a:picLocks noChangeAspect="1" noChangeArrowheads="1"/>
          </p:cNvPicPr>
          <p:nvPr/>
        </p:nvPicPr>
        <p:blipFill>
          <a:blip r:embed="rId5" cstate="print"/>
          <a:srcRect/>
          <a:stretch>
            <a:fillRect/>
          </a:stretch>
        </p:blipFill>
        <p:spPr bwMode="auto">
          <a:xfrm>
            <a:off x="6172200" y="4724400"/>
            <a:ext cx="2819400" cy="1879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Limitations</a:t>
            </a:r>
          </a:p>
          <a:p>
            <a:pPr lvl="1"/>
            <a:r>
              <a:rPr lang="en-US" dirty="0" smtClean="0"/>
              <a:t>Cross sectional</a:t>
            </a:r>
          </a:p>
          <a:p>
            <a:pPr lvl="1"/>
            <a:r>
              <a:rPr lang="en-US" dirty="0" smtClean="0"/>
              <a:t>Ecological</a:t>
            </a:r>
          </a:p>
          <a:p>
            <a:pPr lvl="1"/>
            <a:r>
              <a:rPr lang="en-US" dirty="0" smtClean="0"/>
              <a:t>Small sample size</a:t>
            </a:r>
          </a:p>
          <a:p>
            <a:r>
              <a:rPr lang="en-US" dirty="0" smtClean="0"/>
              <a:t>Strengths</a:t>
            </a:r>
          </a:p>
          <a:p>
            <a:pPr lvl="1"/>
            <a:r>
              <a:rPr lang="en-US" dirty="0" smtClean="0"/>
              <a:t>High participation</a:t>
            </a:r>
          </a:p>
          <a:p>
            <a:pPr lvl="1"/>
            <a:r>
              <a:rPr lang="en-US" dirty="0" smtClean="0"/>
              <a:t>Agreement between overweight and obese models</a:t>
            </a:r>
          </a:p>
          <a:p>
            <a:pPr lvl="1"/>
            <a:r>
              <a:rPr lang="en-US" dirty="0" smtClean="0"/>
              <a:t>Results applicable at an ecological level</a:t>
            </a:r>
          </a:p>
          <a:p>
            <a:r>
              <a:rPr lang="en-US" dirty="0" smtClean="0"/>
              <a:t>Conclusions</a:t>
            </a:r>
            <a:endParaRPr lang="en-US" dirty="0"/>
          </a:p>
          <a:p>
            <a:pPr lvl="1"/>
            <a:r>
              <a:rPr lang="en-US" dirty="0" smtClean="0"/>
              <a:t>These study results show that schools that make fresh fruits and vegetables available to children may reduce the odds of them being overweight or obese</a:t>
            </a:r>
          </a:p>
        </p:txBody>
      </p:sp>
      <p:pic>
        <p:nvPicPr>
          <p:cNvPr id="10246" name="Picture 6" descr="C:\Documents and Settings\mhammond\Local Settings\Temporary Internet Files\Content.IE5\D5O1VBHB\MP900433159[1].jpg"/>
          <p:cNvPicPr>
            <a:picLocks noChangeAspect="1" noChangeArrowheads="1"/>
          </p:cNvPicPr>
          <p:nvPr/>
        </p:nvPicPr>
        <p:blipFill>
          <a:blip r:embed="rId3" cstate="print"/>
          <a:srcRect l="4804" t="17749" r="47621" b="12373"/>
          <a:stretch>
            <a:fillRect/>
          </a:stretch>
        </p:blipFill>
        <p:spPr bwMode="auto">
          <a:xfrm>
            <a:off x="4953000" y="609599"/>
            <a:ext cx="3124200" cy="304609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a:xfrm>
            <a:off x="612648" y="1600200"/>
            <a:ext cx="8153400" cy="2209800"/>
          </a:xfrm>
        </p:spPr>
        <p:txBody>
          <a:bodyPr>
            <a:normAutofit fontScale="85000" lnSpcReduction="20000"/>
          </a:bodyPr>
          <a:lstStyle/>
          <a:p>
            <a:r>
              <a:rPr lang="en-US" dirty="0" smtClean="0"/>
              <a:t>Overweight and obesity are conditions defined as having excess body fat</a:t>
            </a:r>
          </a:p>
          <a:p>
            <a:r>
              <a:rPr lang="en-US" dirty="0" smtClean="0"/>
              <a:t>BMI, calculated from an individual’s height in relation to weight, does not measure body fat, but is highly correlated with direct measures of body fat</a:t>
            </a:r>
          </a:p>
          <a:p>
            <a:r>
              <a:rPr lang="en-US" dirty="0" smtClean="0"/>
              <a:t>Child and adolescent BMI is age and sex specific</a:t>
            </a:r>
          </a:p>
        </p:txBody>
      </p:sp>
      <p:graphicFrame>
        <p:nvGraphicFramePr>
          <p:cNvPr id="4" name="Table 3"/>
          <p:cNvGraphicFramePr>
            <a:graphicFrameLocks noGrp="1"/>
          </p:cNvGraphicFramePr>
          <p:nvPr/>
        </p:nvGraphicFramePr>
        <p:xfrm>
          <a:off x="1600200" y="3733800"/>
          <a:ext cx="6096000" cy="2651760"/>
        </p:xfrm>
        <a:graphic>
          <a:graphicData uri="http://schemas.openxmlformats.org/drawingml/2006/table">
            <a:tbl>
              <a:tblPr/>
              <a:tblGrid>
                <a:gridCol w="3048000"/>
                <a:gridCol w="3048000"/>
              </a:tblGrid>
              <a:tr h="0">
                <a:tc>
                  <a:txBody>
                    <a:bodyPr/>
                    <a:lstStyle/>
                    <a:p>
                      <a:r>
                        <a:rPr lang="en-US" b="1" dirty="0"/>
                        <a:t>Weight Status Category</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Percentile Range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r>
                        <a:rPr lang="en-US" dirty="0"/>
                        <a:t>Underweight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Less than the 5th 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r>
                        <a:rPr lang="en-US" dirty="0" smtClean="0"/>
                        <a:t>Normal</a:t>
                      </a:r>
                      <a:r>
                        <a:rPr lang="en-US" baseline="0" dirty="0" smtClean="0"/>
                        <a:t> </a:t>
                      </a:r>
                      <a:r>
                        <a:rPr lang="en-US" dirty="0" smtClean="0"/>
                        <a:t>weight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5th percentile to less than the 85th percentile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r>
                        <a:rPr lang="en-US" dirty="0"/>
                        <a:t>Overweight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85th to less than the 95th 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r>
                        <a:rPr lang="en-US" dirty="0"/>
                        <a:t>Obese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Equal to or greater than the 95th 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a:xfrm>
            <a:off x="6629400" y="2057400"/>
            <a:ext cx="2206752" cy="4191000"/>
          </a:xfrm>
        </p:spPr>
        <p:txBody>
          <a:bodyPr>
            <a:normAutofit fontScale="77500" lnSpcReduction="20000"/>
          </a:bodyPr>
          <a:lstStyle/>
          <a:p>
            <a:r>
              <a:rPr lang="en-US" dirty="0" smtClean="0"/>
              <a:t>Nationally, 32% of children ages 10 to 17 are overweight and 16% are obese</a:t>
            </a:r>
          </a:p>
          <a:p>
            <a:r>
              <a:rPr lang="en-US" dirty="0" smtClean="0"/>
              <a:t>In Wyoming, 26% of children ages 10 to 17 are overweight and 10% are obese</a:t>
            </a:r>
          </a:p>
          <a:p>
            <a:pPr>
              <a:buNone/>
            </a:pPr>
            <a:endParaRPr lang="en-US" dirty="0" smtClean="0"/>
          </a:p>
        </p:txBody>
      </p:sp>
      <p:pic>
        <p:nvPicPr>
          <p:cNvPr id="28" name="Picture 27" descr="ChildObesity2007.gif"/>
          <p:cNvPicPr>
            <a:picLocks noChangeAspect="1"/>
          </p:cNvPicPr>
          <p:nvPr/>
        </p:nvPicPr>
        <p:blipFill>
          <a:blip r:embed="rId3" cstate="print"/>
          <a:stretch>
            <a:fillRect/>
          </a:stretch>
        </p:blipFill>
        <p:spPr>
          <a:xfrm>
            <a:off x="533400" y="2667000"/>
            <a:ext cx="5924550" cy="3562350"/>
          </a:xfrm>
          <a:prstGeom prst="rect">
            <a:avLst/>
          </a:prstGeom>
          <a:ln>
            <a:solidFill>
              <a:schemeClr val="accent1"/>
            </a:solidFill>
          </a:ln>
        </p:spPr>
      </p:pic>
      <p:sp>
        <p:nvSpPr>
          <p:cNvPr id="1049" name="Rectangle 25"/>
          <p:cNvSpPr>
            <a:spLocks noChangeArrowheads="1"/>
          </p:cNvSpPr>
          <p:nvPr/>
        </p:nvSpPr>
        <p:spPr bwMode="auto">
          <a:xfrm>
            <a:off x="5105400" y="5867400"/>
            <a:ext cx="1295400" cy="40011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Franklin Gothic Book" pitchFamily="34" charset="0"/>
              </a:rPr>
              <a:t>Source: National Survey of Children’s Health, 2007</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30" name="TextBox 29"/>
          <p:cNvSpPr txBox="1"/>
          <p:nvPr/>
        </p:nvSpPr>
        <p:spPr>
          <a:xfrm>
            <a:off x="533400" y="2057400"/>
            <a:ext cx="5867400" cy="923330"/>
          </a:xfrm>
          <a:prstGeom prst="rect">
            <a:avLst/>
          </a:prstGeom>
          <a:noFill/>
        </p:spPr>
        <p:txBody>
          <a:bodyPr wrap="square" rtlCol="0">
            <a:spAutoFit/>
          </a:bodyPr>
          <a:lstStyle/>
          <a:p>
            <a:r>
              <a:rPr lang="en-US" b="1" dirty="0" smtClean="0"/>
              <a:t>Prevalence of Overweight and Obese Children Ages 10-17 Years in the U.S., NSCH 2007</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a:xfrm>
            <a:off x="685800" y="1828800"/>
            <a:ext cx="5026152" cy="4419600"/>
          </a:xfrm>
        </p:spPr>
        <p:txBody>
          <a:bodyPr>
            <a:normAutofit fontScale="92500" lnSpcReduction="20000"/>
          </a:bodyPr>
          <a:lstStyle/>
          <a:p>
            <a:r>
              <a:rPr lang="en-US" dirty="0" smtClean="0"/>
              <a:t>Childhood Obesity increases:</a:t>
            </a:r>
          </a:p>
          <a:p>
            <a:pPr lvl="1"/>
            <a:r>
              <a:rPr lang="en-US" dirty="0" smtClean="0"/>
              <a:t>Cardiovascular and pulmonary issues</a:t>
            </a:r>
          </a:p>
          <a:p>
            <a:pPr lvl="1"/>
            <a:r>
              <a:rPr lang="en-US" dirty="0" smtClean="0"/>
              <a:t>Hepatic, renal, musculoskeletal, orthopedic and neurological problems</a:t>
            </a:r>
          </a:p>
          <a:p>
            <a:pPr lvl="1"/>
            <a:r>
              <a:rPr lang="en-US" dirty="0" smtClean="0"/>
              <a:t>Early maturation and menstrual irregularities</a:t>
            </a:r>
          </a:p>
          <a:p>
            <a:pPr lvl="1"/>
            <a:r>
              <a:rPr lang="en-US" dirty="0" smtClean="0"/>
              <a:t>Development, learning, behavioral and emotional problems</a:t>
            </a:r>
          </a:p>
          <a:p>
            <a:pPr lvl="1"/>
            <a:r>
              <a:rPr lang="en-US" dirty="0" smtClean="0"/>
              <a:t>Discrimination, stigma, shame, low self-esteem</a:t>
            </a:r>
          </a:p>
          <a:p>
            <a:pPr lvl="1"/>
            <a:r>
              <a:rPr lang="en-US" dirty="0" smtClean="0"/>
              <a:t>Risk of becoming an obese adult</a:t>
            </a:r>
          </a:p>
          <a:p>
            <a:endParaRPr lang="en-US" dirty="0"/>
          </a:p>
        </p:txBody>
      </p:sp>
      <p:pic>
        <p:nvPicPr>
          <p:cNvPr id="5" name="Picture 24" descr="C:\Documents and Settings\mhammond\Local Settings\Temporary Internet Files\Content.IE5\MZPV7O9J\MC900438743[1].jpg"/>
          <p:cNvPicPr>
            <a:picLocks noChangeAspect="1" noChangeArrowheads="1"/>
          </p:cNvPicPr>
          <p:nvPr/>
        </p:nvPicPr>
        <p:blipFill>
          <a:blip r:embed="rId3" cstate="print"/>
          <a:srcRect/>
          <a:stretch>
            <a:fillRect/>
          </a:stretch>
        </p:blipFill>
        <p:spPr bwMode="auto">
          <a:xfrm>
            <a:off x="6019800" y="1676400"/>
            <a:ext cx="2722563" cy="2041922"/>
          </a:xfrm>
          <a:prstGeom prst="rect">
            <a:avLst/>
          </a:prstGeom>
          <a:noFill/>
        </p:spPr>
      </p:pic>
      <p:pic>
        <p:nvPicPr>
          <p:cNvPr id="6" name="Picture 22" descr="C:\Documents and Settings\mhammond\Local Settings\Temporary Internet Files\Content.IE5\D5O1VBHB\MC900368346[1].wmf"/>
          <p:cNvPicPr>
            <a:picLocks noChangeAspect="1" noChangeArrowheads="1"/>
          </p:cNvPicPr>
          <p:nvPr/>
        </p:nvPicPr>
        <p:blipFill>
          <a:blip r:embed="rId4" cstate="print"/>
          <a:srcRect/>
          <a:stretch>
            <a:fillRect/>
          </a:stretch>
        </p:blipFill>
        <p:spPr bwMode="auto">
          <a:xfrm>
            <a:off x="6553200" y="4191000"/>
            <a:ext cx="1951713" cy="230973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that Influence Becoming Overweight or Obese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Children becoming overweight and obese is the result of a positive energy imbalance: too many calories are consumed and too few are expended</a:t>
            </a:r>
          </a:p>
          <a:p>
            <a:pPr lvl="1"/>
            <a:r>
              <a:rPr lang="en-US" dirty="0" smtClean="0"/>
              <a:t>Genetic</a:t>
            </a:r>
          </a:p>
          <a:p>
            <a:pPr lvl="1"/>
            <a:r>
              <a:rPr lang="en-US" dirty="0" smtClean="0"/>
              <a:t>Metabolic</a:t>
            </a:r>
          </a:p>
          <a:p>
            <a:pPr lvl="1"/>
            <a:r>
              <a:rPr lang="en-US" dirty="0" smtClean="0"/>
              <a:t>Environmental</a:t>
            </a:r>
          </a:p>
          <a:p>
            <a:pPr lvl="1"/>
            <a:r>
              <a:rPr lang="en-US" dirty="0" smtClean="0"/>
              <a:t>Dietary</a:t>
            </a:r>
          </a:p>
          <a:p>
            <a:pPr lvl="1"/>
            <a:r>
              <a:rPr lang="en-US" dirty="0" smtClean="0"/>
              <a:t>Behavioral</a:t>
            </a:r>
          </a:p>
          <a:p>
            <a:pPr lvl="1"/>
            <a:r>
              <a:rPr lang="en-US" dirty="0" smtClean="0"/>
              <a:t>Cultural</a:t>
            </a:r>
          </a:p>
          <a:p>
            <a:pPr lvl="1"/>
            <a:r>
              <a:rPr lang="en-US" dirty="0" smtClean="0"/>
              <a:t>Socioeconomic</a:t>
            </a:r>
            <a:endParaRPr lang="en-US" dirty="0"/>
          </a:p>
        </p:txBody>
      </p:sp>
      <p:pic>
        <p:nvPicPr>
          <p:cNvPr id="4099" name="Picture 3" descr="C:\Documents and Settings\mhammond\Local Settings\Temporary Internet Files\Content.IE5\D5O1VBHB\MC900436915[1].png"/>
          <p:cNvPicPr>
            <a:picLocks noChangeAspect="1" noChangeArrowheads="1"/>
          </p:cNvPicPr>
          <p:nvPr/>
        </p:nvPicPr>
        <p:blipFill>
          <a:blip r:embed="rId3" cstate="print"/>
          <a:srcRect/>
          <a:stretch>
            <a:fillRect/>
          </a:stretch>
        </p:blipFill>
        <p:spPr bwMode="auto">
          <a:xfrm>
            <a:off x="4267200" y="3048000"/>
            <a:ext cx="1295400" cy="1295400"/>
          </a:xfrm>
          <a:prstGeom prst="rect">
            <a:avLst/>
          </a:prstGeom>
          <a:noFill/>
        </p:spPr>
      </p:pic>
      <p:pic>
        <p:nvPicPr>
          <p:cNvPr id="4104" name="Picture 8" descr="C:\Documents and Settings\mhammond\Local Settings\Temporary Internet Files\Content.IE5\D5O1VBHB\MP900431723[1].jpg"/>
          <p:cNvPicPr>
            <a:picLocks noChangeAspect="1" noChangeArrowheads="1"/>
          </p:cNvPicPr>
          <p:nvPr/>
        </p:nvPicPr>
        <p:blipFill>
          <a:blip r:embed="rId4" cstate="print"/>
          <a:srcRect/>
          <a:stretch>
            <a:fillRect/>
          </a:stretch>
        </p:blipFill>
        <p:spPr bwMode="auto">
          <a:xfrm>
            <a:off x="3429000" y="4191000"/>
            <a:ext cx="1219200" cy="1219200"/>
          </a:xfrm>
          <a:prstGeom prst="rect">
            <a:avLst/>
          </a:prstGeom>
          <a:noFill/>
        </p:spPr>
      </p:pic>
      <p:pic>
        <p:nvPicPr>
          <p:cNvPr id="4111" name="Picture 15" descr="C:\Documents and Settings\mhammond\Local Settings\Temporary Internet Files\Content.IE5\MZPV7O9J\MC900054870[1].wmf"/>
          <p:cNvPicPr>
            <a:picLocks noChangeAspect="1" noChangeArrowheads="1"/>
          </p:cNvPicPr>
          <p:nvPr/>
        </p:nvPicPr>
        <p:blipFill>
          <a:blip r:embed="rId5" cstate="print"/>
          <a:srcRect/>
          <a:stretch>
            <a:fillRect/>
          </a:stretch>
        </p:blipFill>
        <p:spPr bwMode="auto">
          <a:xfrm>
            <a:off x="7391400" y="5334000"/>
            <a:ext cx="1183020" cy="749929"/>
          </a:xfrm>
          <a:prstGeom prst="rect">
            <a:avLst/>
          </a:prstGeom>
          <a:noFill/>
        </p:spPr>
      </p:pic>
      <p:pic>
        <p:nvPicPr>
          <p:cNvPr id="4123" name="Picture 27" descr="C:\Documents and Settings\mhammond\Local Settings\Temporary Internet Files\Content.IE5\MZPV7O9J\MP900177958[1].jpg"/>
          <p:cNvPicPr>
            <a:picLocks noChangeAspect="1" noChangeArrowheads="1"/>
          </p:cNvPicPr>
          <p:nvPr/>
        </p:nvPicPr>
        <p:blipFill>
          <a:blip r:embed="rId6" cstate="print"/>
          <a:srcRect/>
          <a:stretch>
            <a:fillRect/>
          </a:stretch>
        </p:blipFill>
        <p:spPr bwMode="auto">
          <a:xfrm>
            <a:off x="5791200" y="2971800"/>
            <a:ext cx="2514600" cy="1676400"/>
          </a:xfrm>
          <a:prstGeom prst="rect">
            <a:avLst/>
          </a:prstGeom>
          <a:noFill/>
        </p:spPr>
      </p:pic>
      <p:pic>
        <p:nvPicPr>
          <p:cNvPr id="4126" name="Picture 30" descr="C:\Documents and Settings\mhammond\Local Settings\Temporary Internet Files\Content.IE5\2NVVDSUF\MP900427679[1].jpg"/>
          <p:cNvPicPr>
            <a:picLocks noChangeAspect="1" noChangeArrowheads="1"/>
          </p:cNvPicPr>
          <p:nvPr/>
        </p:nvPicPr>
        <p:blipFill>
          <a:blip r:embed="rId7" cstate="print"/>
          <a:srcRect l="10833" t="13693" r="37500" b="19953"/>
          <a:stretch>
            <a:fillRect/>
          </a:stretch>
        </p:blipFill>
        <p:spPr bwMode="auto">
          <a:xfrm>
            <a:off x="4953000" y="4800600"/>
            <a:ext cx="2209800" cy="188902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School Food Environment</a:t>
            </a:r>
            <a:endParaRPr lang="en-US" dirty="0"/>
          </a:p>
        </p:txBody>
      </p:sp>
      <p:sp>
        <p:nvSpPr>
          <p:cNvPr id="6" name="Content Placeholder 5"/>
          <p:cNvSpPr>
            <a:spLocks noGrp="1"/>
          </p:cNvSpPr>
          <p:nvPr>
            <p:ph sz="quarter" idx="1"/>
          </p:nvPr>
        </p:nvSpPr>
        <p:spPr>
          <a:xfrm>
            <a:off x="612648" y="1600200"/>
            <a:ext cx="8153400" cy="4724400"/>
          </a:xfrm>
        </p:spPr>
        <p:txBody>
          <a:bodyPr>
            <a:normAutofit fontScale="77500" lnSpcReduction="20000"/>
          </a:bodyPr>
          <a:lstStyle/>
          <a:p>
            <a:r>
              <a:rPr lang="en-US" dirty="0" smtClean="0"/>
              <a:t>Children expend ≈ 50% of their daily energy and obtain 33%-58% of their daily energy at school</a:t>
            </a:r>
          </a:p>
          <a:p>
            <a:endParaRPr lang="en-US" dirty="0" smtClean="0"/>
          </a:p>
          <a:p>
            <a:r>
              <a:rPr lang="en-US" dirty="0" smtClean="0"/>
              <a:t>The School Food Environment consists of:</a:t>
            </a:r>
          </a:p>
          <a:p>
            <a:pPr lvl="1"/>
            <a:r>
              <a:rPr lang="en-US" dirty="0" smtClean="0"/>
              <a:t>School Food Policies</a:t>
            </a:r>
          </a:p>
          <a:p>
            <a:pPr lvl="1"/>
            <a:r>
              <a:rPr lang="en-US" dirty="0" smtClean="0"/>
              <a:t>United State Department of Agriculture (USDA) National School Lunch and Breakfast Programs</a:t>
            </a:r>
          </a:p>
          <a:p>
            <a:pPr lvl="2"/>
            <a:r>
              <a:rPr lang="en-US" dirty="0" smtClean="0"/>
              <a:t>School wellness program</a:t>
            </a:r>
          </a:p>
          <a:p>
            <a:pPr lvl="2"/>
            <a:r>
              <a:rPr lang="en-US" dirty="0" smtClean="0"/>
              <a:t>Department of Defense’s Fresh Fruit and Vegetable Program (DOD FFVP)</a:t>
            </a:r>
          </a:p>
          <a:p>
            <a:pPr lvl="2"/>
            <a:r>
              <a:rPr lang="en-US" dirty="0" smtClean="0"/>
              <a:t>Recess before lunch</a:t>
            </a:r>
          </a:p>
          <a:p>
            <a:pPr lvl="1"/>
            <a:r>
              <a:rPr lang="en-US" dirty="0" smtClean="0"/>
              <a:t>Competitive Foods</a:t>
            </a:r>
          </a:p>
          <a:p>
            <a:pPr lvl="2"/>
            <a:r>
              <a:rPr lang="en-US" dirty="0" smtClean="0"/>
              <a:t>Pouring Rights Contracts</a:t>
            </a:r>
          </a:p>
          <a:p>
            <a:pPr lvl="1"/>
            <a:r>
              <a:rPr lang="en-US" dirty="0" smtClean="0"/>
              <a:t>USDA’s Fresh Fruit and Vegetable </a:t>
            </a:r>
          </a:p>
          <a:p>
            <a:pPr lvl="1">
              <a:buNone/>
            </a:pPr>
            <a:r>
              <a:rPr lang="en-US" dirty="0" smtClean="0"/>
              <a:t>Program (USDA FFVP)</a:t>
            </a:r>
          </a:p>
        </p:txBody>
      </p:sp>
      <p:pic>
        <p:nvPicPr>
          <p:cNvPr id="1028" name="Picture 4" descr="C:\Documents and Settings\mhammond\Local Settings\Temporary Internet Files\Content.IE5\2NVVDSUF\MP900439577[1].jpg"/>
          <p:cNvPicPr>
            <a:picLocks noChangeAspect="1" noChangeArrowheads="1"/>
          </p:cNvPicPr>
          <p:nvPr/>
        </p:nvPicPr>
        <p:blipFill>
          <a:blip r:embed="rId3" cstate="print"/>
          <a:srcRect/>
          <a:stretch>
            <a:fillRect/>
          </a:stretch>
        </p:blipFill>
        <p:spPr bwMode="auto">
          <a:xfrm>
            <a:off x="5562600" y="4419600"/>
            <a:ext cx="3313555" cy="22058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sz="quarter" idx="1"/>
          </p:nvPr>
        </p:nvSpPr>
        <p:spPr>
          <a:xfrm>
            <a:off x="612648" y="1600200"/>
            <a:ext cx="8153400" cy="5029200"/>
          </a:xfrm>
        </p:spPr>
        <p:txBody>
          <a:bodyPr>
            <a:normAutofit fontScale="85000" lnSpcReduction="20000"/>
          </a:bodyPr>
          <a:lstStyle/>
          <a:p>
            <a:r>
              <a:rPr lang="en-US" dirty="0" smtClean="0"/>
              <a:t>2009-2010  Oral Health Survey</a:t>
            </a:r>
          </a:p>
          <a:p>
            <a:pPr lvl="1"/>
            <a:r>
              <a:rPr lang="en-US" dirty="0" smtClean="0"/>
              <a:t>Height</a:t>
            </a:r>
          </a:p>
          <a:p>
            <a:pPr lvl="1"/>
            <a:r>
              <a:rPr lang="en-US" dirty="0" smtClean="0"/>
              <a:t>Weight</a:t>
            </a:r>
          </a:p>
          <a:p>
            <a:pPr lvl="1"/>
            <a:r>
              <a:rPr lang="en-US" dirty="0" smtClean="0"/>
              <a:t>Age</a:t>
            </a:r>
          </a:p>
          <a:p>
            <a:pPr lvl="1"/>
            <a:r>
              <a:rPr lang="en-US" dirty="0" smtClean="0"/>
              <a:t>Gender</a:t>
            </a:r>
          </a:p>
          <a:p>
            <a:r>
              <a:rPr lang="en-US" dirty="0" smtClean="0"/>
              <a:t>School Food Environment Characteristics were collected from:</a:t>
            </a:r>
          </a:p>
          <a:p>
            <a:pPr lvl="1"/>
            <a:r>
              <a:rPr lang="en-US" dirty="0" smtClean="0"/>
              <a:t>Wyoming Department of Education</a:t>
            </a:r>
          </a:p>
          <a:p>
            <a:pPr lvl="1"/>
            <a:r>
              <a:rPr lang="en-US" dirty="0" smtClean="0"/>
              <a:t>USDA Foods Distribution Program</a:t>
            </a:r>
          </a:p>
          <a:p>
            <a:pPr lvl="1"/>
            <a:r>
              <a:rPr lang="en-US" dirty="0" smtClean="0"/>
              <a:t>U.S. Census Bureau</a:t>
            </a:r>
          </a:p>
          <a:p>
            <a:pPr lvl="1"/>
            <a:r>
              <a:rPr lang="en-US" dirty="0" smtClean="0"/>
              <a:t>Wyoming School Nurses</a:t>
            </a:r>
          </a:p>
          <a:p>
            <a:pPr lvl="1"/>
            <a:r>
              <a:rPr lang="en-US" dirty="0" smtClean="0"/>
              <a:t>School District Business Directors</a:t>
            </a:r>
          </a:p>
          <a:p>
            <a:pPr lvl="1"/>
            <a:r>
              <a:rPr lang="en-US" dirty="0" smtClean="0"/>
              <a:t>School District Food Service Directors</a:t>
            </a:r>
          </a:p>
          <a:p>
            <a:pPr lvl="1"/>
            <a:r>
              <a:rPr lang="en-US" dirty="0" smtClean="0"/>
              <a:t>School Menus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Study Aims</a:t>
            </a:r>
          </a:p>
          <a:p>
            <a:pPr lvl="1"/>
            <a:r>
              <a:rPr lang="en-US" dirty="0" smtClean="0"/>
              <a:t>Evaluate the associations between overweight and obesity among 3</a:t>
            </a:r>
            <a:r>
              <a:rPr lang="en-US" baseline="30000" dirty="0" smtClean="0"/>
              <a:t>rd</a:t>
            </a:r>
            <a:r>
              <a:rPr lang="en-US" dirty="0" smtClean="0"/>
              <a:t> grade students and the school characteristics in this study</a:t>
            </a:r>
          </a:p>
          <a:p>
            <a:pPr lvl="1"/>
            <a:r>
              <a:rPr lang="en-US" dirty="0" smtClean="0"/>
              <a:t>Develop multiple logistic regression models to describe the relationship of overweight and obesity with school characteristics in this study along with adjustment for confounding variables</a:t>
            </a:r>
          </a:p>
          <a:p>
            <a:pPr lvl="1"/>
            <a:r>
              <a:rPr lang="en-US" dirty="0" smtClean="0"/>
              <a:t>Compare the associations found for overweight to the associations found for obesity</a:t>
            </a:r>
          </a:p>
          <a:p>
            <a:r>
              <a:rPr lang="en-US" dirty="0" smtClean="0"/>
              <a:t>Study Design</a:t>
            </a:r>
          </a:p>
          <a:p>
            <a:pPr lvl="1"/>
            <a:r>
              <a:rPr lang="en-US" dirty="0" smtClean="0"/>
              <a:t>Ecological cross-sectional survey using a subset of participants in the 2009-2010 Wyoming Oral Health Survey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2976</TotalTime>
  <Words>4312</Words>
  <Application>Microsoft Office PowerPoint</Application>
  <PresentationFormat>On-screen Show (4:3)</PresentationFormat>
  <Paragraphs>491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Associations between Wyoming Third Grade Body Mass Index and the School Food Environment</vt:lpstr>
      <vt:lpstr>Introduction</vt:lpstr>
      <vt:lpstr>Background</vt:lpstr>
      <vt:lpstr>Background</vt:lpstr>
      <vt:lpstr>Background</vt:lpstr>
      <vt:lpstr>Factors that Influence Becoming Overweight or Obese</vt:lpstr>
      <vt:lpstr>School Food Environment</vt:lpstr>
      <vt:lpstr>Data Collection</vt:lpstr>
      <vt:lpstr>Methods</vt:lpstr>
      <vt:lpstr>Outcome Variables</vt:lpstr>
      <vt:lpstr>School Food Environment</vt:lpstr>
      <vt:lpstr>Other Variables</vt:lpstr>
      <vt:lpstr>Results</vt:lpstr>
      <vt:lpstr>Total, Male and Female Numbers of Children by BMI Category</vt:lpstr>
      <vt:lpstr>Descriptive Statistics:  Average School Prevalence of Overweight and Obese Children </vt:lpstr>
      <vt:lpstr>Main Effects: Policy or Practices of the District or School</vt:lpstr>
      <vt:lpstr>Main Effects: Availability of Competitive Foods and Beverages</vt:lpstr>
      <vt:lpstr>Main Effects: Content of USDA Lunches Offered</vt:lpstr>
      <vt:lpstr>Descriptive Statistics: Other Variables</vt:lpstr>
      <vt:lpstr>School Environment: Urban and Rural Categories</vt:lpstr>
      <vt:lpstr>Factors Influencing Being Overweight in this Study</vt:lpstr>
      <vt:lpstr>Factors Influencing Being Obese in this Study</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Associations between Wyoming Third Grade Body Mass Index and School Food Environment</dc:title>
  <dc:creator>owner</dc:creator>
  <cp:lastModifiedBy>tjacks</cp:lastModifiedBy>
  <cp:revision>135</cp:revision>
  <dcterms:created xsi:type="dcterms:W3CDTF">2011-09-21T02:38:24Z</dcterms:created>
  <dcterms:modified xsi:type="dcterms:W3CDTF">2012-03-15T15:47:57Z</dcterms:modified>
</cp:coreProperties>
</file>