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6"/>
  </p:notesMasterIdLst>
  <p:handoutMasterIdLst>
    <p:handoutMasterId r:id="rId37"/>
  </p:handoutMasterIdLst>
  <p:sldIdLst>
    <p:sldId id="304" r:id="rId2"/>
    <p:sldId id="342" r:id="rId3"/>
    <p:sldId id="356" r:id="rId4"/>
    <p:sldId id="349" r:id="rId5"/>
    <p:sldId id="350" r:id="rId6"/>
    <p:sldId id="351" r:id="rId7"/>
    <p:sldId id="352" r:id="rId8"/>
    <p:sldId id="348" r:id="rId9"/>
    <p:sldId id="353" r:id="rId10"/>
    <p:sldId id="325" r:id="rId11"/>
    <p:sldId id="326" r:id="rId12"/>
    <p:sldId id="340" r:id="rId13"/>
    <p:sldId id="341" r:id="rId14"/>
    <p:sldId id="314" r:id="rId15"/>
    <p:sldId id="333" r:id="rId16"/>
    <p:sldId id="320" r:id="rId17"/>
    <p:sldId id="321" r:id="rId18"/>
    <p:sldId id="332" r:id="rId19"/>
    <p:sldId id="344" r:id="rId20"/>
    <p:sldId id="316" r:id="rId21"/>
    <p:sldId id="334" r:id="rId22"/>
    <p:sldId id="323" r:id="rId23"/>
    <p:sldId id="324" r:id="rId24"/>
    <p:sldId id="343" r:id="rId25"/>
    <p:sldId id="327" r:id="rId26"/>
    <p:sldId id="259" r:id="rId27"/>
    <p:sldId id="282" r:id="rId28"/>
    <p:sldId id="283" r:id="rId29"/>
    <p:sldId id="345" r:id="rId30"/>
    <p:sldId id="287" r:id="rId31"/>
    <p:sldId id="346" r:id="rId32"/>
    <p:sldId id="338" r:id="rId33"/>
    <p:sldId id="305" r:id="rId34"/>
    <p:sldId id="306" r:id="rId35"/>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814" y="-9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24" y="-90"/>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4ACD20-CE40-4536-9F2F-B0572B28972D}" type="doc">
      <dgm:prSet loTypeId="urn:microsoft.com/office/officeart/2005/8/layout/process4" loCatId="list" qsTypeId="urn:microsoft.com/office/officeart/2005/8/quickstyle/simple2" qsCatId="simple" csTypeId="urn:microsoft.com/office/officeart/2005/8/colors/accent6_2" csCatId="accent6" phldr="1"/>
      <dgm:spPr/>
      <dgm:t>
        <a:bodyPr/>
        <a:lstStyle/>
        <a:p>
          <a:endParaRPr lang="en-US"/>
        </a:p>
      </dgm:t>
    </dgm:pt>
    <dgm:pt modelId="{0B85EC37-59E5-47C5-B194-00F0AFED3999}">
      <dgm:prSet phldrT="[Text]" custT="1"/>
      <dgm:spPr/>
      <dgm:t>
        <a:bodyPr/>
        <a:lstStyle/>
        <a:p>
          <a:r>
            <a:rPr lang="en-US" sz="1400" dirty="0"/>
            <a:t>Standards Review / Revision Starts</a:t>
          </a:r>
        </a:p>
      </dgm:t>
    </dgm:pt>
    <dgm:pt modelId="{C34D60F9-9E74-40C9-9148-D48C29C55F43}" type="parTrans" cxnId="{119089D2-5D28-4D4B-A52D-59D2BEBD1FE5}">
      <dgm:prSet/>
      <dgm:spPr/>
      <dgm:t>
        <a:bodyPr/>
        <a:lstStyle/>
        <a:p>
          <a:endParaRPr lang="en-US" sz="1400"/>
        </a:p>
      </dgm:t>
    </dgm:pt>
    <dgm:pt modelId="{01F4386D-8423-4AF0-B207-4D98FAAD327F}" type="sibTrans" cxnId="{119089D2-5D28-4D4B-A52D-59D2BEBD1FE5}">
      <dgm:prSet/>
      <dgm:spPr/>
      <dgm:t>
        <a:bodyPr/>
        <a:lstStyle/>
        <a:p>
          <a:endParaRPr lang="en-US" sz="1400"/>
        </a:p>
      </dgm:t>
    </dgm:pt>
    <dgm:pt modelId="{E654B638-A052-4B78-BC2A-19C40C41FA52}">
      <dgm:prSet phldrT="[Text]" custT="1"/>
      <dgm:spPr/>
      <dgm:t>
        <a:bodyPr/>
        <a:lstStyle/>
        <a:p>
          <a:r>
            <a:rPr lang="en-US" sz="1400" dirty="0"/>
            <a:t>June 18-19, 2012</a:t>
          </a:r>
        </a:p>
      </dgm:t>
    </dgm:pt>
    <dgm:pt modelId="{751FD05A-0916-480B-BB5C-A3B9AE9C6B8A}" type="parTrans" cxnId="{70D9F653-001E-4BC4-A245-0DE2C6A9BC43}">
      <dgm:prSet/>
      <dgm:spPr/>
      <dgm:t>
        <a:bodyPr/>
        <a:lstStyle/>
        <a:p>
          <a:endParaRPr lang="en-US" sz="1400"/>
        </a:p>
      </dgm:t>
    </dgm:pt>
    <dgm:pt modelId="{12B6D031-DE9F-4308-B728-6EC695106B8A}" type="sibTrans" cxnId="{70D9F653-001E-4BC4-A245-0DE2C6A9BC43}">
      <dgm:prSet/>
      <dgm:spPr/>
      <dgm:t>
        <a:bodyPr/>
        <a:lstStyle/>
        <a:p>
          <a:endParaRPr lang="en-US" sz="1400"/>
        </a:p>
      </dgm:t>
    </dgm:pt>
    <dgm:pt modelId="{0FBCFD5D-A892-4F1B-A7D8-459C7C19B0D7}">
      <dgm:prSet phldrT="[Text]" custT="1"/>
      <dgm:spPr/>
      <dgm:t>
        <a:bodyPr/>
        <a:lstStyle/>
        <a:p>
          <a:r>
            <a:rPr lang="en-US" sz="1400" dirty="0"/>
            <a:t>Casper, WY</a:t>
          </a:r>
        </a:p>
      </dgm:t>
    </dgm:pt>
    <dgm:pt modelId="{A8E7E407-E2AF-4954-A383-404F011D34FC}" type="parTrans" cxnId="{B4E1D59B-4F03-439E-BEC5-A49A4A909292}">
      <dgm:prSet/>
      <dgm:spPr/>
      <dgm:t>
        <a:bodyPr/>
        <a:lstStyle/>
        <a:p>
          <a:endParaRPr lang="en-US" sz="1400"/>
        </a:p>
      </dgm:t>
    </dgm:pt>
    <dgm:pt modelId="{D9829422-AEC4-48E6-9459-FCDC67561986}" type="sibTrans" cxnId="{B4E1D59B-4F03-439E-BEC5-A49A4A909292}">
      <dgm:prSet/>
      <dgm:spPr/>
      <dgm:t>
        <a:bodyPr/>
        <a:lstStyle/>
        <a:p>
          <a:endParaRPr lang="en-US" sz="1400"/>
        </a:p>
      </dgm:t>
    </dgm:pt>
    <dgm:pt modelId="{CB43791C-8A38-42B9-BC46-5E27A86440BA}">
      <dgm:prSet phldrT="[Text]" custT="1"/>
      <dgm:spPr/>
      <dgm:t>
        <a:bodyPr/>
        <a:lstStyle/>
        <a:p>
          <a:r>
            <a:rPr lang="en-US" sz="1400" dirty="0"/>
            <a:t>Grade Band Meetings</a:t>
          </a:r>
        </a:p>
      </dgm:t>
    </dgm:pt>
    <dgm:pt modelId="{ED2F84C0-5514-4037-98AB-5AC2A689E84F}" type="parTrans" cxnId="{97EC83FF-C3FD-478B-99FC-CA11808699A2}">
      <dgm:prSet/>
      <dgm:spPr/>
      <dgm:t>
        <a:bodyPr/>
        <a:lstStyle/>
        <a:p>
          <a:endParaRPr lang="en-US" sz="1400"/>
        </a:p>
      </dgm:t>
    </dgm:pt>
    <dgm:pt modelId="{C4798C3E-14E0-4D66-84B9-BA3522504FE5}" type="sibTrans" cxnId="{97EC83FF-C3FD-478B-99FC-CA11808699A2}">
      <dgm:prSet/>
      <dgm:spPr/>
      <dgm:t>
        <a:bodyPr/>
        <a:lstStyle/>
        <a:p>
          <a:endParaRPr lang="en-US" sz="1400"/>
        </a:p>
      </dgm:t>
    </dgm:pt>
    <dgm:pt modelId="{8D2257AB-0989-4E75-B200-8A7F18F26110}">
      <dgm:prSet phldrT="[Text]" custT="1"/>
      <dgm:spPr/>
      <dgm:t>
        <a:bodyPr/>
        <a:lstStyle/>
        <a:p>
          <a:r>
            <a:rPr lang="en-US" sz="1400" dirty="0"/>
            <a:t>12 - 16 months </a:t>
          </a:r>
        </a:p>
      </dgm:t>
    </dgm:pt>
    <dgm:pt modelId="{E8C0D811-D405-4C93-BB8F-145F5BF06046}" type="parTrans" cxnId="{16D6968F-1270-4A79-B46C-8F7606280B90}">
      <dgm:prSet/>
      <dgm:spPr/>
      <dgm:t>
        <a:bodyPr/>
        <a:lstStyle/>
        <a:p>
          <a:endParaRPr lang="en-US" sz="1400"/>
        </a:p>
      </dgm:t>
    </dgm:pt>
    <dgm:pt modelId="{1E217E6E-5104-4424-9040-93E084E1233F}" type="sibTrans" cxnId="{16D6968F-1270-4A79-B46C-8F7606280B90}">
      <dgm:prSet/>
      <dgm:spPr/>
      <dgm:t>
        <a:bodyPr/>
        <a:lstStyle/>
        <a:p>
          <a:endParaRPr lang="en-US" sz="1400"/>
        </a:p>
      </dgm:t>
    </dgm:pt>
    <dgm:pt modelId="{5E90B6D9-CC8E-4E10-872B-D806C08F58CD}">
      <dgm:prSet phldrT="[Text]" custT="1"/>
      <dgm:spPr/>
      <dgm:t>
        <a:bodyPr/>
        <a:lstStyle/>
        <a:p>
          <a:r>
            <a:rPr lang="en-US" sz="1400" dirty="0"/>
            <a:t>Organized by </a:t>
          </a:r>
          <a:r>
            <a:rPr lang="en-US" sz="1400" dirty="0" smtClean="0"/>
            <a:t>Committee Leader</a:t>
          </a:r>
          <a:endParaRPr lang="en-US" sz="1400" dirty="0"/>
        </a:p>
      </dgm:t>
    </dgm:pt>
    <dgm:pt modelId="{EDBE48BD-3685-4C8E-AEE5-746D57EAF2E6}" type="parTrans" cxnId="{8178D298-D940-476A-AE5D-EC9B80EC3354}">
      <dgm:prSet/>
      <dgm:spPr/>
      <dgm:t>
        <a:bodyPr/>
        <a:lstStyle/>
        <a:p>
          <a:endParaRPr lang="en-US" sz="1400"/>
        </a:p>
      </dgm:t>
    </dgm:pt>
    <dgm:pt modelId="{A1E96604-B1E9-4F70-8A92-D5DA5ABB758F}" type="sibTrans" cxnId="{8178D298-D940-476A-AE5D-EC9B80EC3354}">
      <dgm:prSet/>
      <dgm:spPr/>
      <dgm:t>
        <a:bodyPr/>
        <a:lstStyle/>
        <a:p>
          <a:endParaRPr lang="en-US" sz="1400"/>
        </a:p>
      </dgm:t>
    </dgm:pt>
    <dgm:pt modelId="{577B4B3E-FE0D-44E8-8E9C-4C6672C0004B}">
      <dgm:prSet phldrT="[Text]" custT="1"/>
      <dgm:spPr/>
      <dgm:t>
        <a:bodyPr/>
        <a:lstStyle/>
        <a:p>
          <a:r>
            <a:rPr lang="en-US" sz="1400" dirty="0"/>
            <a:t>Content Committee Meetings - WEN</a:t>
          </a:r>
        </a:p>
      </dgm:t>
    </dgm:pt>
    <dgm:pt modelId="{54901A30-3288-4F20-852B-083710EA5AFD}" type="parTrans" cxnId="{92AA936E-1D40-49EC-8D90-8200E2FF1EC4}">
      <dgm:prSet/>
      <dgm:spPr/>
      <dgm:t>
        <a:bodyPr/>
        <a:lstStyle/>
        <a:p>
          <a:endParaRPr lang="en-US" sz="1400"/>
        </a:p>
      </dgm:t>
    </dgm:pt>
    <dgm:pt modelId="{C73A16B1-976F-491A-BD66-55C6B90264B7}" type="sibTrans" cxnId="{92AA936E-1D40-49EC-8D90-8200E2FF1EC4}">
      <dgm:prSet/>
      <dgm:spPr/>
      <dgm:t>
        <a:bodyPr/>
        <a:lstStyle/>
        <a:p>
          <a:endParaRPr lang="en-US" sz="1400"/>
        </a:p>
      </dgm:t>
    </dgm:pt>
    <dgm:pt modelId="{3A1520D8-E195-49FC-8075-1AF493C4EC9E}">
      <dgm:prSet phldrT="[Text]" custT="1"/>
      <dgm:spPr/>
      <dgm:t>
        <a:bodyPr/>
        <a:lstStyle/>
        <a:p>
          <a:r>
            <a:rPr lang="en-US" sz="1400" dirty="0" smtClean="0"/>
            <a:t>- Spring 2013</a:t>
          </a:r>
          <a:endParaRPr lang="en-US" sz="1400" dirty="0"/>
        </a:p>
      </dgm:t>
    </dgm:pt>
    <dgm:pt modelId="{1FDF177F-DE39-431A-9CD0-5DCFE5D3527B}" type="parTrans" cxnId="{B4F3C617-344D-48AD-B38C-A97441EB01B0}">
      <dgm:prSet/>
      <dgm:spPr/>
      <dgm:t>
        <a:bodyPr/>
        <a:lstStyle/>
        <a:p>
          <a:endParaRPr lang="en-US" sz="1400"/>
        </a:p>
      </dgm:t>
    </dgm:pt>
    <dgm:pt modelId="{759761B4-B6A1-4D59-954A-F775097CFDC2}" type="sibTrans" cxnId="{B4F3C617-344D-48AD-B38C-A97441EB01B0}">
      <dgm:prSet/>
      <dgm:spPr/>
      <dgm:t>
        <a:bodyPr/>
        <a:lstStyle/>
        <a:p>
          <a:endParaRPr lang="en-US" sz="1400"/>
        </a:p>
      </dgm:t>
    </dgm:pt>
    <dgm:pt modelId="{DB1180A9-2F02-4A83-87B5-6E1D3690C83D}">
      <dgm:prSet phldrT="[Text]" custT="1"/>
      <dgm:spPr/>
      <dgm:t>
        <a:bodyPr/>
        <a:lstStyle/>
        <a:p>
          <a:r>
            <a:rPr lang="en-US" sz="1400" dirty="0"/>
            <a:t>Fall 2012</a:t>
          </a:r>
        </a:p>
      </dgm:t>
    </dgm:pt>
    <dgm:pt modelId="{C8F9CA66-F0C6-404A-90E4-924D8DF483C8}" type="sibTrans" cxnId="{43A52C29-1E3D-4829-9BF6-04B03A9E641E}">
      <dgm:prSet/>
      <dgm:spPr/>
      <dgm:t>
        <a:bodyPr/>
        <a:lstStyle/>
        <a:p>
          <a:endParaRPr lang="en-US" sz="1400"/>
        </a:p>
      </dgm:t>
    </dgm:pt>
    <dgm:pt modelId="{27728850-23A2-4853-8FF0-6689BE429A4A}" type="parTrans" cxnId="{43A52C29-1E3D-4829-9BF6-04B03A9E641E}">
      <dgm:prSet/>
      <dgm:spPr/>
      <dgm:t>
        <a:bodyPr/>
        <a:lstStyle/>
        <a:p>
          <a:endParaRPr lang="en-US" sz="1400"/>
        </a:p>
      </dgm:t>
    </dgm:pt>
    <dgm:pt modelId="{8D40F0B5-4F55-4E71-A341-C34CB3991687}">
      <dgm:prSet custT="1"/>
      <dgm:spPr/>
      <dgm:t>
        <a:bodyPr/>
        <a:lstStyle/>
        <a:p>
          <a:r>
            <a:rPr lang="en-US" sz="1400" dirty="0"/>
            <a:t>Final Content Committee Meetings</a:t>
          </a:r>
        </a:p>
      </dgm:t>
    </dgm:pt>
    <dgm:pt modelId="{EAF6A86A-E2B0-4140-9297-5CCA3B5DBE28}" type="parTrans" cxnId="{6F77A74B-6789-4D3B-90E4-F265AEFF0D9C}">
      <dgm:prSet/>
      <dgm:spPr/>
      <dgm:t>
        <a:bodyPr/>
        <a:lstStyle/>
        <a:p>
          <a:endParaRPr lang="en-US" sz="1400"/>
        </a:p>
      </dgm:t>
    </dgm:pt>
    <dgm:pt modelId="{8D9638CA-7E6D-49F6-92D9-7069482CF77C}" type="sibTrans" cxnId="{6F77A74B-6789-4D3B-90E4-F265AEFF0D9C}">
      <dgm:prSet/>
      <dgm:spPr/>
      <dgm:t>
        <a:bodyPr/>
        <a:lstStyle/>
        <a:p>
          <a:endParaRPr lang="en-US" sz="1400"/>
        </a:p>
      </dgm:t>
    </dgm:pt>
    <dgm:pt modelId="{20CC620C-5DA1-4DC3-AEEF-A946DAFCFC56}">
      <dgm:prSet custT="1"/>
      <dgm:spPr/>
      <dgm:t>
        <a:bodyPr/>
        <a:lstStyle/>
        <a:p>
          <a:r>
            <a:rPr lang="en-US" sz="1400" dirty="0"/>
            <a:t>Summer 2013</a:t>
          </a:r>
        </a:p>
      </dgm:t>
    </dgm:pt>
    <dgm:pt modelId="{BF4A340B-CAB5-49E6-8D31-CDA45657743A}" type="parTrans" cxnId="{F8B79568-0F75-48C0-82AA-5962A6DEBE47}">
      <dgm:prSet/>
      <dgm:spPr/>
      <dgm:t>
        <a:bodyPr/>
        <a:lstStyle/>
        <a:p>
          <a:endParaRPr lang="en-US" sz="1400"/>
        </a:p>
      </dgm:t>
    </dgm:pt>
    <dgm:pt modelId="{DC060206-2AE6-4425-80A0-5723CE465E36}" type="sibTrans" cxnId="{F8B79568-0F75-48C0-82AA-5962A6DEBE47}">
      <dgm:prSet/>
      <dgm:spPr/>
      <dgm:t>
        <a:bodyPr/>
        <a:lstStyle/>
        <a:p>
          <a:endParaRPr lang="en-US" sz="1400"/>
        </a:p>
      </dgm:t>
    </dgm:pt>
    <dgm:pt modelId="{BEE557AF-239A-457B-BF44-77A25D066E8F}">
      <dgm:prSet custT="1"/>
      <dgm:spPr/>
      <dgm:t>
        <a:bodyPr/>
        <a:lstStyle/>
        <a:p>
          <a:r>
            <a:rPr lang="en-US" sz="1400" dirty="0"/>
            <a:t>Riverton or Thermopolis?</a:t>
          </a:r>
        </a:p>
      </dgm:t>
    </dgm:pt>
    <dgm:pt modelId="{324838B2-349F-4532-95F5-5354F0DD2F24}" type="parTrans" cxnId="{4BC0616F-9FB7-4FD5-B9D2-F31A6AAA5E2E}">
      <dgm:prSet/>
      <dgm:spPr/>
      <dgm:t>
        <a:bodyPr/>
        <a:lstStyle/>
        <a:p>
          <a:endParaRPr lang="en-US" sz="1400"/>
        </a:p>
      </dgm:t>
    </dgm:pt>
    <dgm:pt modelId="{82C3F6EB-B504-4A1E-A703-7C5AE271AD3C}" type="sibTrans" cxnId="{4BC0616F-9FB7-4FD5-B9D2-F31A6AAA5E2E}">
      <dgm:prSet/>
      <dgm:spPr/>
      <dgm:t>
        <a:bodyPr/>
        <a:lstStyle/>
        <a:p>
          <a:endParaRPr lang="en-US" sz="1400"/>
        </a:p>
      </dgm:t>
    </dgm:pt>
    <dgm:pt modelId="{3F4F2716-38FB-4A70-B754-9602617C0011}">
      <dgm:prSet custT="1"/>
      <dgm:spPr/>
      <dgm:t>
        <a:bodyPr/>
        <a:lstStyle/>
        <a:p>
          <a:r>
            <a:rPr lang="en-US" sz="1400" dirty="0"/>
            <a:t>Standards Formatting and Finalizing</a:t>
          </a:r>
        </a:p>
      </dgm:t>
    </dgm:pt>
    <dgm:pt modelId="{5DAE308E-25CA-4EC7-998D-F80893100015}" type="parTrans" cxnId="{9D20C609-C222-4807-9F91-A8C4A44B6A90}">
      <dgm:prSet/>
      <dgm:spPr/>
      <dgm:t>
        <a:bodyPr/>
        <a:lstStyle/>
        <a:p>
          <a:endParaRPr lang="en-US" sz="1400"/>
        </a:p>
      </dgm:t>
    </dgm:pt>
    <dgm:pt modelId="{5010D736-0BDE-4E59-A7C8-36CAA60982B2}" type="sibTrans" cxnId="{9D20C609-C222-4807-9F91-A8C4A44B6A90}">
      <dgm:prSet/>
      <dgm:spPr/>
      <dgm:t>
        <a:bodyPr/>
        <a:lstStyle/>
        <a:p>
          <a:endParaRPr lang="en-US" sz="1400"/>
        </a:p>
      </dgm:t>
    </dgm:pt>
    <dgm:pt modelId="{D6961B96-870C-48B8-A6C6-79C99A30D5C4}">
      <dgm:prSet custT="1"/>
      <dgm:spPr/>
      <dgm:t>
        <a:bodyPr/>
        <a:lstStyle/>
        <a:p>
          <a:r>
            <a:rPr lang="en-US" sz="1400" dirty="0" smtClean="0"/>
            <a:t>If approved, open Public </a:t>
          </a:r>
          <a:r>
            <a:rPr lang="en-US" sz="1400" dirty="0"/>
            <a:t>Comment </a:t>
          </a:r>
          <a:r>
            <a:rPr lang="en-US" sz="1400" dirty="0" smtClean="0"/>
            <a:t>Period - </a:t>
          </a:r>
          <a:r>
            <a:rPr lang="en-US" sz="1400" dirty="0"/>
            <a:t>45 days</a:t>
          </a:r>
        </a:p>
      </dgm:t>
    </dgm:pt>
    <dgm:pt modelId="{AB5F307F-75B7-4AC8-93ED-CDB2B679E43F}" type="parTrans" cxnId="{306B8A65-C4AE-4D6D-80E4-1A4C8EC8935D}">
      <dgm:prSet/>
      <dgm:spPr/>
      <dgm:t>
        <a:bodyPr/>
        <a:lstStyle/>
        <a:p>
          <a:endParaRPr lang="en-US" sz="1400"/>
        </a:p>
      </dgm:t>
    </dgm:pt>
    <dgm:pt modelId="{7451BD90-487C-45A8-8DAD-962861DF093A}" type="sibTrans" cxnId="{306B8A65-C4AE-4D6D-80E4-1A4C8EC8935D}">
      <dgm:prSet/>
      <dgm:spPr/>
      <dgm:t>
        <a:bodyPr/>
        <a:lstStyle/>
        <a:p>
          <a:endParaRPr lang="en-US" sz="1400"/>
        </a:p>
      </dgm:t>
    </dgm:pt>
    <dgm:pt modelId="{82503557-3636-4322-93E5-DBA56CEDDF73}">
      <dgm:prSet custT="1"/>
      <dgm:spPr/>
      <dgm:t>
        <a:bodyPr/>
        <a:lstStyle/>
        <a:p>
          <a:r>
            <a:rPr lang="en-US" sz="1400" dirty="0" smtClean="0"/>
            <a:t>Public Comments Presented to the State </a:t>
          </a:r>
          <a:r>
            <a:rPr lang="en-US" sz="1400" dirty="0"/>
            <a:t>Board of Education</a:t>
          </a:r>
        </a:p>
      </dgm:t>
    </dgm:pt>
    <dgm:pt modelId="{8C1C19A5-E894-45E5-846A-1CB36F0C9AA9}" type="parTrans" cxnId="{45086481-CC92-4E27-A4F2-115F47A5BA0A}">
      <dgm:prSet/>
      <dgm:spPr/>
      <dgm:t>
        <a:bodyPr/>
        <a:lstStyle/>
        <a:p>
          <a:endParaRPr lang="en-US" sz="1400"/>
        </a:p>
      </dgm:t>
    </dgm:pt>
    <dgm:pt modelId="{9585C751-73D0-4A6C-8EC9-B98FD1FACF47}" type="sibTrans" cxnId="{45086481-CC92-4E27-A4F2-115F47A5BA0A}">
      <dgm:prSet/>
      <dgm:spPr/>
      <dgm:t>
        <a:bodyPr/>
        <a:lstStyle/>
        <a:p>
          <a:endParaRPr lang="en-US" sz="1400"/>
        </a:p>
      </dgm:t>
    </dgm:pt>
    <dgm:pt modelId="{CF409E3D-3B6B-418A-8935-77F4CD118BAC}">
      <dgm:prSet custT="1"/>
      <dgm:spPr/>
      <dgm:t>
        <a:bodyPr/>
        <a:lstStyle/>
        <a:p>
          <a:r>
            <a:rPr lang="en-US" sz="1400" dirty="0"/>
            <a:t>If approved, Standards Sent to the Governor for Signature - has 75 days to review</a:t>
          </a:r>
        </a:p>
      </dgm:t>
    </dgm:pt>
    <dgm:pt modelId="{47C75FD8-402C-48BD-BF8A-8F4C0E5639C2}" type="parTrans" cxnId="{CAF425D2-544C-4F5A-88B3-A1C5FDCC22DA}">
      <dgm:prSet/>
      <dgm:spPr/>
      <dgm:t>
        <a:bodyPr/>
        <a:lstStyle/>
        <a:p>
          <a:endParaRPr lang="en-US" sz="1400"/>
        </a:p>
      </dgm:t>
    </dgm:pt>
    <dgm:pt modelId="{2EBF6E64-B2AE-46DD-8230-44BE976E8919}" type="sibTrans" cxnId="{CAF425D2-544C-4F5A-88B3-A1C5FDCC22DA}">
      <dgm:prSet/>
      <dgm:spPr/>
      <dgm:t>
        <a:bodyPr/>
        <a:lstStyle/>
        <a:p>
          <a:endParaRPr lang="en-US" sz="1400"/>
        </a:p>
      </dgm:t>
    </dgm:pt>
    <dgm:pt modelId="{CF4AA28E-188A-44C6-ADAA-47B2A0154429}">
      <dgm:prSet custT="1"/>
      <dgm:spPr/>
      <dgm:t>
        <a:bodyPr/>
        <a:lstStyle/>
        <a:p>
          <a:r>
            <a:rPr lang="en-US" sz="1400" dirty="0" smtClean="0"/>
            <a:t>Standards Presented to the State Board of Education</a:t>
          </a:r>
          <a:endParaRPr lang="en-US" sz="1400" dirty="0"/>
        </a:p>
      </dgm:t>
    </dgm:pt>
    <dgm:pt modelId="{C689B82F-F752-4529-9067-72ECAAF66039}" type="parTrans" cxnId="{44302BAC-FE7C-446E-8720-B78240639E60}">
      <dgm:prSet/>
      <dgm:spPr/>
      <dgm:t>
        <a:bodyPr/>
        <a:lstStyle/>
        <a:p>
          <a:endParaRPr lang="en-US"/>
        </a:p>
      </dgm:t>
    </dgm:pt>
    <dgm:pt modelId="{05CBEEE8-C9F7-463E-9874-53C9CFDB0F29}" type="sibTrans" cxnId="{44302BAC-FE7C-446E-8720-B78240639E60}">
      <dgm:prSet/>
      <dgm:spPr/>
      <dgm:t>
        <a:bodyPr/>
        <a:lstStyle/>
        <a:p>
          <a:endParaRPr lang="en-US"/>
        </a:p>
      </dgm:t>
    </dgm:pt>
    <dgm:pt modelId="{6D829707-C658-44B8-9F4E-EA5A5754F21B}">
      <dgm:prSet custT="1"/>
      <dgm:spPr/>
      <dgm:t>
        <a:bodyPr/>
        <a:lstStyle/>
        <a:p>
          <a:r>
            <a:rPr lang="en-US" sz="1400" dirty="0" smtClean="0"/>
            <a:t>Additional Public Comment Hearings (optional) </a:t>
          </a:r>
          <a:endParaRPr lang="en-US" sz="1400" dirty="0"/>
        </a:p>
      </dgm:t>
    </dgm:pt>
    <dgm:pt modelId="{ED4758D2-3026-4ACE-958F-39A562298310}" type="parTrans" cxnId="{61140FB4-1610-44B2-A2CE-78FA1185DCC5}">
      <dgm:prSet/>
      <dgm:spPr/>
      <dgm:t>
        <a:bodyPr/>
        <a:lstStyle/>
        <a:p>
          <a:endParaRPr lang="en-US"/>
        </a:p>
      </dgm:t>
    </dgm:pt>
    <dgm:pt modelId="{2FC3CA86-A243-4669-AC32-43ECB749903E}" type="sibTrans" cxnId="{61140FB4-1610-44B2-A2CE-78FA1185DCC5}">
      <dgm:prSet/>
      <dgm:spPr/>
      <dgm:t>
        <a:bodyPr/>
        <a:lstStyle/>
        <a:p>
          <a:endParaRPr lang="en-US"/>
        </a:p>
      </dgm:t>
    </dgm:pt>
    <dgm:pt modelId="{0AF4A512-1177-4779-BB5C-6CD147A95A32}" type="pres">
      <dgm:prSet presAssocID="{224ACD20-CE40-4536-9F2F-B0572B28972D}" presName="Name0" presStyleCnt="0">
        <dgm:presLayoutVars>
          <dgm:dir/>
          <dgm:animLvl val="lvl"/>
          <dgm:resizeHandles val="exact"/>
        </dgm:presLayoutVars>
      </dgm:prSet>
      <dgm:spPr/>
      <dgm:t>
        <a:bodyPr/>
        <a:lstStyle/>
        <a:p>
          <a:endParaRPr lang="en-US"/>
        </a:p>
      </dgm:t>
    </dgm:pt>
    <dgm:pt modelId="{2224CC98-ECCB-4B18-BA36-3D4D6CDFE6F4}" type="pres">
      <dgm:prSet presAssocID="{CF409E3D-3B6B-418A-8935-77F4CD118BAC}" presName="boxAndChildren" presStyleCnt="0"/>
      <dgm:spPr/>
      <dgm:t>
        <a:bodyPr/>
        <a:lstStyle/>
        <a:p>
          <a:endParaRPr lang="en-US"/>
        </a:p>
      </dgm:t>
    </dgm:pt>
    <dgm:pt modelId="{B01A371B-156D-48FA-B697-3833B0AB5B12}" type="pres">
      <dgm:prSet presAssocID="{CF409E3D-3B6B-418A-8935-77F4CD118BAC}" presName="parentTextBox" presStyleLbl="node1" presStyleIdx="0" presStyleCnt="10"/>
      <dgm:spPr/>
      <dgm:t>
        <a:bodyPr/>
        <a:lstStyle/>
        <a:p>
          <a:endParaRPr lang="en-US"/>
        </a:p>
      </dgm:t>
    </dgm:pt>
    <dgm:pt modelId="{E39D5368-8A77-4FF9-8255-C659D4D03E1A}" type="pres">
      <dgm:prSet presAssocID="{9585C751-73D0-4A6C-8EC9-B98FD1FACF47}" presName="sp" presStyleCnt="0"/>
      <dgm:spPr/>
      <dgm:t>
        <a:bodyPr/>
        <a:lstStyle/>
        <a:p>
          <a:endParaRPr lang="en-US"/>
        </a:p>
      </dgm:t>
    </dgm:pt>
    <dgm:pt modelId="{0ED6C90E-AFD7-46D1-8E88-69415E57863D}" type="pres">
      <dgm:prSet presAssocID="{82503557-3636-4322-93E5-DBA56CEDDF73}" presName="arrowAndChildren" presStyleCnt="0"/>
      <dgm:spPr/>
      <dgm:t>
        <a:bodyPr/>
        <a:lstStyle/>
        <a:p>
          <a:endParaRPr lang="en-US"/>
        </a:p>
      </dgm:t>
    </dgm:pt>
    <dgm:pt modelId="{0F094BCD-9476-4449-9EDC-F343538040D1}" type="pres">
      <dgm:prSet presAssocID="{82503557-3636-4322-93E5-DBA56CEDDF73}" presName="parentTextArrow" presStyleLbl="node1" presStyleIdx="1" presStyleCnt="10"/>
      <dgm:spPr/>
      <dgm:t>
        <a:bodyPr/>
        <a:lstStyle/>
        <a:p>
          <a:endParaRPr lang="en-US"/>
        </a:p>
      </dgm:t>
    </dgm:pt>
    <dgm:pt modelId="{E91F1357-E9EC-4FCD-9877-8A61326F6202}" type="pres">
      <dgm:prSet presAssocID="{2FC3CA86-A243-4669-AC32-43ECB749903E}" presName="sp" presStyleCnt="0"/>
      <dgm:spPr/>
      <dgm:t>
        <a:bodyPr/>
        <a:lstStyle/>
        <a:p>
          <a:endParaRPr lang="en-US"/>
        </a:p>
      </dgm:t>
    </dgm:pt>
    <dgm:pt modelId="{F14E31AB-0E65-45D5-828B-E095691A8DEF}" type="pres">
      <dgm:prSet presAssocID="{6D829707-C658-44B8-9F4E-EA5A5754F21B}" presName="arrowAndChildren" presStyleCnt="0"/>
      <dgm:spPr/>
      <dgm:t>
        <a:bodyPr/>
        <a:lstStyle/>
        <a:p>
          <a:endParaRPr lang="en-US"/>
        </a:p>
      </dgm:t>
    </dgm:pt>
    <dgm:pt modelId="{221FD08C-2379-4178-8382-247A016100AB}" type="pres">
      <dgm:prSet presAssocID="{6D829707-C658-44B8-9F4E-EA5A5754F21B}" presName="parentTextArrow" presStyleLbl="node1" presStyleIdx="2" presStyleCnt="10"/>
      <dgm:spPr/>
      <dgm:t>
        <a:bodyPr/>
        <a:lstStyle/>
        <a:p>
          <a:endParaRPr lang="en-US"/>
        </a:p>
      </dgm:t>
    </dgm:pt>
    <dgm:pt modelId="{3685313D-44E6-4B1E-B5F3-F9E7A3FC078C}" type="pres">
      <dgm:prSet presAssocID="{7451BD90-487C-45A8-8DAD-962861DF093A}" presName="sp" presStyleCnt="0"/>
      <dgm:spPr/>
      <dgm:t>
        <a:bodyPr/>
        <a:lstStyle/>
        <a:p>
          <a:endParaRPr lang="en-US"/>
        </a:p>
      </dgm:t>
    </dgm:pt>
    <dgm:pt modelId="{7F08E8F3-0349-4C6B-90E6-B6B82CDFBFCF}" type="pres">
      <dgm:prSet presAssocID="{D6961B96-870C-48B8-A6C6-79C99A30D5C4}" presName="arrowAndChildren" presStyleCnt="0"/>
      <dgm:spPr/>
      <dgm:t>
        <a:bodyPr/>
        <a:lstStyle/>
        <a:p>
          <a:endParaRPr lang="en-US"/>
        </a:p>
      </dgm:t>
    </dgm:pt>
    <dgm:pt modelId="{48ADB4D4-0AEB-400D-B30F-1206DAB736D9}" type="pres">
      <dgm:prSet presAssocID="{D6961B96-870C-48B8-A6C6-79C99A30D5C4}" presName="parentTextArrow" presStyleLbl="node1" presStyleIdx="3" presStyleCnt="10"/>
      <dgm:spPr/>
      <dgm:t>
        <a:bodyPr/>
        <a:lstStyle/>
        <a:p>
          <a:endParaRPr lang="en-US"/>
        </a:p>
      </dgm:t>
    </dgm:pt>
    <dgm:pt modelId="{B08F853A-387D-4874-8B0E-A7DFFE1345B8}" type="pres">
      <dgm:prSet presAssocID="{05CBEEE8-C9F7-463E-9874-53C9CFDB0F29}" presName="sp" presStyleCnt="0"/>
      <dgm:spPr/>
      <dgm:t>
        <a:bodyPr/>
        <a:lstStyle/>
        <a:p>
          <a:endParaRPr lang="en-US"/>
        </a:p>
      </dgm:t>
    </dgm:pt>
    <dgm:pt modelId="{9E190610-1EA8-486E-80DE-E0D6D9F9ADAD}" type="pres">
      <dgm:prSet presAssocID="{CF4AA28E-188A-44C6-ADAA-47B2A0154429}" presName="arrowAndChildren" presStyleCnt="0"/>
      <dgm:spPr/>
      <dgm:t>
        <a:bodyPr/>
        <a:lstStyle/>
        <a:p>
          <a:endParaRPr lang="en-US"/>
        </a:p>
      </dgm:t>
    </dgm:pt>
    <dgm:pt modelId="{948E32B0-5C6D-46E4-920D-4715F978990D}" type="pres">
      <dgm:prSet presAssocID="{CF4AA28E-188A-44C6-ADAA-47B2A0154429}" presName="parentTextArrow" presStyleLbl="node1" presStyleIdx="4" presStyleCnt="10"/>
      <dgm:spPr/>
      <dgm:t>
        <a:bodyPr/>
        <a:lstStyle/>
        <a:p>
          <a:endParaRPr lang="en-US"/>
        </a:p>
      </dgm:t>
    </dgm:pt>
    <dgm:pt modelId="{03B626DE-D45F-4B03-B871-079C665F3AA0}" type="pres">
      <dgm:prSet presAssocID="{5010D736-0BDE-4E59-A7C8-36CAA60982B2}" presName="sp" presStyleCnt="0"/>
      <dgm:spPr/>
      <dgm:t>
        <a:bodyPr/>
        <a:lstStyle/>
        <a:p>
          <a:endParaRPr lang="en-US"/>
        </a:p>
      </dgm:t>
    </dgm:pt>
    <dgm:pt modelId="{F15BD7D0-3F35-4CD6-82AB-76D101969B8B}" type="pres">
      <dgm:prSet presAssocID="{3F4F2716-38FB-4A70-B754-9602617C0011}" presName="arrowAndChildren" presStyleCnt="0"/>
      <dgm:spPr/>
      <dgm:t>
        <a:bodyPr/>
        <a:lstStyle/>
        <a:p>
          <a:endParaRPr lang="en-US"/>
        </a:p>
      </dgm:t>
    </dgm:pt>
    <dgm:pt modelId="{D5132044-8E2C-4327-9E64-92C60990B0DC}" type="pres">
      <dgm:prSet presAssocID="{3F4F2716-38FB-4A70-B754-9602617C0011}" presName="parentTextArrow" presStyleLbl="node1" presStyleIdx="5" presStyleCnt="10"/>
      <dgm:spPr/>
      <dgm:t>
        <a:bodyPr/>
        <a:lstStyle/>
        <a:p>
          <a:endParaRPr lang="en-US"/>
        </a:p>
      </dgm:t>
    </dgm:pt>
    <dgm:pt modelId="{0CF5167B-B94A-4091-A062-35B1AF8EE453}" type="pres">
      <dgm:prSet presAssocID="{8D9638CA-7E6D-49F6-92D9-7069482CF77C}" presName="sp" presStyleCnt="0"/>
      <dgm:spPr/>
      <dgm:t>
        <a:bodyPr/>
        <a:lstStyle/>
        <a:p>
          <a:endParaRPr lang="en-US"/>
        </a:p>
      </dgm:t>
    </dgm:pt>
    <dgm:pt modelId="{59EFD267-F465-4F04-8DA5-C10E6B049CE8}" type="pres">
      <dgm:prSet presAssocID="{8D40F0B5-4F55-4E71-A341-C34CB3991687}" presName="arrowAndChildren" presStyleCnt="0"/>
      <dgm:spPr/>
      <dgm:t>
        <a:bodyPr/>
        <a:lstStyle/>
        <a:p>
          <a:endParaRPr lang="en-US"/>
        </a:p>
      </dgm:t>
    </dgm:pt>
    <dgm:pt modelId="{BB0A4725-A25E-4631-A3B1-125155FC2F6C}" type="pres">
      <dgm:prSet presAssocID="{8D40F0B5-4F55-4E71-A341-C34CB3991687}" presName="parentTextArrow" presStyleLbl="node1" presStyleIdx="5" presStyleCnt="10"/>
      <dgm:spPr/>
      <dgm:t>
        <a:bodyPr/>
        <a:lstStyle/>
        <a:p>
          <a:endParaRPr lang="en-US"/>
        </a:p>
      </dgm:t>
    </dgm:pt>
    <dgm:pt modelId="{ECE3EF25-7B18-49AB-8644-719C3B827D34}" type="pres">
      <dgm:prSet presAssocID="{8D40F0B5-4F55-4E71-A341-C34CB3991687}" presName="arrow" presStyleLbl="node1" presStyleIdx="6" presStyleCnt="10"/>
      <dgm:spPr/>
      <dgm:t>
        <a:bodyPr/>
        <a:lstStyle/>
        <a:p>
          <a:endParaRPr lang="en-US"/>
        </a:p>
      </dgm:t>
    </dgm:pt>
    <dgm:pt modelId="{719F0976-B565-4318-A9C0-FFE801D49042}" type="pres">
      <dgm:prSet presAssocID="{8D40F0B5-4F55-4E71-A341-C34CB3991687}" presName="descendantArrow" presStyleCnt="0"/>
      <dgm:spPr/>
      <dgm:t>
        <a:bodyPr/>
        <a:lstStyle/>
        <a:p>
          <a:endParaRPr lang="en-US"/>
        </a:p>
      </dgm:t>
    </dgm:pt>
    <dgm:pt modelId="{AA651E8B-F5BA-487E-BD61-5C3A94B194D1}" type="pres">
      <dgm:prSet presAssocID="{20CC620C-5DA1-4DC3-AEEF-A946DAFCFC56}" presName="childTextArrow" presStyleLbl="fgAccFollowNode1" presStyleIdx="0" presStyleCnt="8">
        <dgm:presLayoutVars>
          <dgm:bulletEnabled val="1"/>
        </dgm:presLayoutVars>
      </dgm:prSet>
      <dgm:spPr/>
      <dgm:t>
        <a:bodyPr/>
        <a:lstStyle/>
        <a:p>
          <a:endParaRPr lang="en-US"/>
        </a:p>
      </dgm:t>
    </dgm:pt>
    <dgm:pt modelId="{D9873373-DFCC-4EF4-819A-3CA8E43B55C7}" type="pres">
      <dgm:prSet presAssocID="{BEE557AF-239A-457B-BF44-77A25D066E8F}" presName="childTextArrow" presStyleLbl="fgAccFollowNode1" presStyleIdx="1" presStyleCnt="8">
        <dgm:presLayoutVars>
          <dgm:bulletEnabled val="1"/>
        </dgm:presLayoutVars>
      </dgm:prSet>
      <dgm:spPr/>
      <dgm:t>
        <a:bodyPr/>
        <a:lstStyle/>
        <a:p>
          <a:endParaRPr lang="en-US"/>
        </a:p>
      </dgm:t>
    </dgm:pt>
    <dgm:pt modelId="{7144C62E-7851-4CEA-BAC9-1C11727D9439}" type="pres">
      <dgm:prSet presAssocID="{C73A16B1-976F-491A-BD66-55C6B90264B7}" presName="sp" presStyleCnt="0"/>
      <dgm:spPr/>
      <dgm:t>
        <a:bodyPr/>
        <a:lstStyle/>
        <a:p>
          <a:endParaRPr lang="en-US"/>
        </a:p>
      </dgm:t>
    </dgm:pt>
    <dgm:pt modelId="{3E3FFD05-80F9-4DE7-BD3B-9F8254AA350E}" type="pres">
      <dgm:prSet presAssocID="{577B4B3E-FE0D-44E8-8E9C-4C6672C0004B}" presName="arrowAndChildren" presStyleCnt="0"/>
      <dgm:spPr/>
      <dgm:t>
        <a:bodyPr/>
        <a:lstStyle/>
        <a:p>
          <a:endParaRPr lang="en-US"/>
        </a:p>
      </dgm:t>
    </dgm:pt>
    <dgm:pt modelId="{9DE7F334-B397-4428-8DA1-46FECAFF5F4A}" type="pres">
      <dgm:prSet presAssocID="{577B4B3E-FE0D-44E8-8E9C-4C6672C0004B}" presName="parentTextArrow" presStyleLbl="node1" presStyleIdx="6" presStyleCnt="10"/>
      <dgm:spPr/>
      <dgm:t>
        <a:bodyPr/>
        <a:lstStyle/>
        <a:p>
          <a:endParaRPr lang="en-US"/>
        </a:p>
      </dgm:t>
    </dgm:pt>
    <dgm:pt modelId="{E0814C9F-3877-456B-9D1B-0A85D035E701}" type="pres">
      <dgm:prSet presAssocID="{577B4B3E-FE0D-44E8-8E9C-4C6672C0004B}" presName="arrow" presStyleLbl="node1" presStyleIdx="7" presStyleCnt="10"/>
      <dgm:spPr/>
      <dgm:t>
        <a:bodyPr/>
        <a:lstStyle/>
        <a:p>
          <a:endParaRPr lang="en-US"/>
        </a:p>
      </dgm:t>
    </dgm:pt>
    <dgm:pt modelId="{F3517BFC-9D9D-4392-8496-AF865BB4C6B7}" type="pres">
      <dgm:prSet presAssocID="{577B4B3E-FE0D-44E8-8E9C-4C6672C0004B}" presName="descendantArrow" presStyleCnt="0"/>
      <dgm:spPr/>
      <dgm:t>
        <a:bodyPr/>
        <a:lstStyle/>
        <a:p>
          <a:endParaRPr lang="en-US"/>
        </a:p>
      </dgm:t>
    </dgm:pt>
    <dgm:pt modelId="{852A5576-B91A-4012-913B-0E21BD605B61}" type="pres">
      <dgm:prSet presAssocID="{DB1180A9-2F02-4A83-87B5-6E1D3690C83D}" presName="childTextArrow" presStyleLbl="fgAccFollowNode1" presStyleIdx="2" presStyleCnt="8">
        <dgm:presLayoutVars>
          <dgm:bulletEnabled val="1"/>
        </dgm:presLayoutVars>
      </dgm:prSet>
      <dgm:spPr/>
      <dgm:t>
        <a:bodyPr/>
        <a:lstStyle/>
        <a:p>
          <a:endParaRPr lang="en-US"/>
        </a:p>
      </dgm:t>
    </dgm:pt>
    <dgm:pt modelId="{C5D1EF1D-0BF6-445E-94FE-4B4F9DD9032F}" type="pres">
      <dgm:prSet presAssocID="{3A1520D8-E195-49FC-8075-1AF493C4EC9E}" presName="childTextArrow" presStyleLbl="fgAccFollowNode1" presStyleIdx="3" presStyleCnt="8">
        <dgm:presLayoutVars>
          <dgm:bulletEnabled val="1"/>
        </dgm:presLayoutVars>
      </dgm:prSet>
      <dgm:spPr/>
      <dgm:t>
        <a:bodyPr/>
        <a:lstStyle/>
        <a:p>
          <a:endParaRPr lang="en-US"/>
        </a:p>
      </dgm:t>
    </dgm:pt>
    <dgm:pt modelId="{C0F6F649-FF7D-4100-BCF0-91C08899CB21}" type="pres">
      <dgm:prSet presAssocID="{C4798C3E-14E0-4D66-84B9-BA3522504FE5}" presName="sp" presStyleCnt="0"/>
      <dgm:spPr/>
      <dgm:t>
        <a:bodyPr/>
        <a:lstStyle/>
        <a:p>
          <a:endParaRPr lang="en-US"/>
        </a:p>
      </dgm:t>
    </dgm:pt>
    <dgm:pt modelId="{0D081CC6-A579-4FB7-A427-FE967B87D81C}" type="pres">
      <dgm:prSet presAssocID="{CB43791C-8A38-42B9-BC46-5E27A86440BA}" presName="arrowAndChildren" presStyleCnt="0"/>
      <dgm:spPr/>
      <dgm:t>
        <a:bodyPr/>
        <a:lstStyle/>
        <a:p>
          <a:endParaRPr lang="en-US"/>
        </a:p>
      </dgm:t>
    </dgm:pt>
    <dgm:pt modelId="{55A2EF38-8138-4129-B93F-64D42E295032}" type="pres">
      <dgm:prSet presAssocID="{CB43791C-8A38-42B9-BC46-5E27A86440BA}" presName="parentTextArrow" presStyleLbl="node1" presStyleIdx="7" presStyleCnt="10"/>
      <dgm:spPr/>
      <dgm:t>
        <a:bodyPr/>
        <a:lstStyle/>
        <a:p>
          <a:endParaRPr lang="en-US"/>
        </a:p>
      </dgm:t>
    </dgm:pt>
    <dgm:pt modelId="{8D491DAA-A741-4FDC-81FF-187DF88D289D}" type="pres">
      <dgm:prSet presAssocID="{CB43791C-8A38-42B9-BC46-5E27A86440BA}" presName="arrow" presStyleLbl="node1" presStyleIdx="8" presStyleCnt="10"/>
      <dgm:spPr/>
      <dgm:t>
        <a:bodyPr/>
        <a:lstStyle/>
        <a:p>
          <a:endParaRPr lang="en-US"/>
        </a:p>
      </dgm:t>
    </dgm:pt>
    <dgm:pt modelId="{1506A5DF-CCD6-414C-A8BB-481935BE2EE8}" type="pres">
      <dgm:prSet presAssocID="{CB43791C-8A38-42B9-BC46-5E27A86440BA}" presName="descendantArrow" presStyleCnt="0"/>
      <dgm:spPr/>
      <dgm:t>
        <a:bodyPr/>
        <a:lstStyle/>
        <a:p>
          <a:endParaRPr lang="en-US"/>
        </a:p>
      </dgm:t>
    </dgm:pt>
    <dgm:pt modelId="{9876A765-E599-4B19-8ED4-73F9BC2CE47F}" type="pres">
      <dgm:prSet presAssocID="{8D2257AB-0989-4E75-B200-8A7F18F26110}" presName="childTextArrow" presStyleLbl="fgAccFollowNode1" presStyleIdx="4" presStyleCnt="8">
        <dgm:presLayoutVars>
          <dgm:bulletEnabled val="1"/>
        </dgm:presLayoutVars>
      </dgm:prSet>
      <dgm:spPr/>
      <dgm:t>
        <a:bodyPr/>
        <a:lstStyle/>
        <a:p>
          <a:endParaRPr lang="en-US"/>
        </a:p>
      </dgm:t>
    </dgm:pt>
    <dgm:pt modelId="{4A643753-E608-4E2A-A5D2-B46374AC939B}" type="pres">
      <dgm:prSet presAssocID="{5E90B6D9-CC8E-4E10-872B-D806C08F58CD}" presName="childTextArrow" presStyleLbl="fgAccFollowNode1" presStyleIdx="5" presStyleCnt="8">
        <dgm:presLayoutVars>
          <dgm:bulletEnabled val="1"/>
        </dgm:presLayoutVars>
      </dgm:prSet>
      <dgm:spPr/>
      <dgm:t>
        <a:bodyPr/>
        <a:lstStyle/>
        <a:p>
          <a:endParaRPr lang="en-US"/>
        </a:p>
      </dgm:t>
    </dgm:pt>
    <dgm:pt modelId="{8CC43330-C98E-44F6-8D3D-2212D29501CD}" type="pres">
      <dgm:prSet presAssocID="{01F4386D-8423-4AF0-B207-4D98FAAD327F}" presName="sp" presStyleCnt="0"/>
      <dgm:spPr/>
      <dgm:t>
        <a:bodyPr/>
        <a:lstStyle/>
        <a:p>
          <a:endParaRPr lang="en-US"/>
        </a:p>
      </dgm:t>
    </dgm:pt>
    <dgm:pt modelId="{FE2DA3F1-04D6-4D90-AC5F-3071727996E0}" type="pres">
      <dgm:prSet presAssocID="{0B85EC37-59E5-47C5-B194-00F0AFED3999}" presName="arrowAndChildren" presStyleCnt="0"/>
      <dgm:spPr/>
      <dgm:t>
        <a:bodyPr/>
        <a:lstStyle/>
        <a:p>
          <a:endParaRPr lang="en-US"/>
        </a:p>
      </dgm:t>
    </dgm:pt>
    <dgm:pt modelId="{A67C3937-50C3-4F55-9660-80AE8B2D657B}" type="pres">
      <dgm:prSet presAssocID="{0B85EC37-59E5-47C5-B194-00F0AFED3999}" presName="parentTextArrow" presStyleLbl="node1" presStyleIdx="8" presStyleCnt="10"/>
      <dgm:spPr/>
      <dgm:t>
        <a:bodyPr/>
        <a:lstStyle/>
        <a:p>
          <a:endParaRPr lang="en-US"/>
        </a:p>
      </dgm:t>
    </dgm:pt>
    <dgm:pt modelId="{40AC62AF-1021-4DF1-92D3-5B70A3ADB8D1}" type="pres">
      <dgm:prSet presAssocID="{0B85EC37-59E5-47C5-B194-00F0AFED3999}" presName="arrow" presStyleLbl="node1" presStyleIdx="9" presStyleCnt="10" custLinFactNeighborY="-277"/>
      <dgm:spPr/>
      <dgm:t>
        <a:bodyPr/>
        <a:lstStyle/>
        <a:p>
          <a:endParaRPr lang="en-US"/>
        </a:p>
      </dgm:t>
    </dgm:pt>
    <dgm:pt modelId="{56E7C665-B030-454E-819B-D885B3983294}" type="pres">
      <dgm:prSet presAssocID="{0B85EC37-59E5-47C5-B194-00F0AFED3999}" presName="descendantArrow" presStyleCnt="0"/>
      <dgm:spPr/>
      <dgm:t>
        <a:bodyPr/>
        <a:lstStyle/>
        <a:p>
          <a:endParaRPr lang="en-US"/>
        </a:p>
      </dgm:t>
    </dgm:pt>
    <dgm:pt modelId="{A91F5C03-2A17-408F-83CE-AFAE69E2DECC}" type="pres">
      <dgm:prSet presAssocID="{E654B638-A052-4B78-BC2A-19C40C41FA52}" presName="childTextArrow" presStyleLbl="fgAccFollowNode1" presStyleIdx="6" presStyleCnt="8">
        <dgm:presLayoutVars>
          <dgm:bulletEnabled val="1"/>
        </dgm:presLayoutVars>
      </dgm:prSet>
      <dgm:spPr/>
      <dgm:t>
        <a:bodyPr/>
        <a:lstStyle/>
        <a:p>
          <a:endParaRPr lang="en-US"/>
        </a:p>
      </dgm:t>
    </dgm:pt>
    <dgm:pt modelId="{A1B0909C-0FA3-4A48-9002-97FC473285D1}" type="pres">
      <dgm:prSet presAssocID="{0FBCFD5D-A892-4F1B-A7D8-459C7C19B0D7}" presName="childTextArrow" presStyleLbl="fgAccFollowNode1" presStyleIdx="7" presStyleCnt="8">
        <dgm:presLayoutVars>
          <dgm:bulletEnabled val="1"/>
        </dgm:presLayoutVars>
      </dgm:prSet>
      <dgm:spPr/>
      <dgm:t>
        <a:bodyPr/>
        <a:lstStyle/>
        <a:p>
          <a:endParaRPr lang="en-US"/>
        </a:p>
      </dgm:t>
    </dgm:pt>
  </dgm:ptLst>
  <dgm:cxnLst>
    <dgm:cxn modelId="{61140FB4-1610-44B2-A2CE-78FA1185DCC5}" srcId="{224ACD20-CE40-4536-9F2F-B0572B28972D}" destId="{6D829707-C658-44B8-9F4E-EA5A5754F21B}" srcOrd="7" destOrd="0" parTransId="{ED4758D2-3026-4ACE-958F-39A562298310}" sibTransId="{2FC3CA86-A243-4669-AC32-43ECB749903E}"/>
    <dgm:cxn modelId="{306B8A65-C4AE-4D6D-80E4-1A4C8EC8935D}" srcId="{224ACD20-CE40-4536-9F2F-B0572B28972D}" destId="{D6961B96-870C-48B8-A6C6-79C99A30D5C4}" srcOrd="6" destOrd="0" parTransId="{AB5F307F-75B7-4AC8-93ED-CDB2B679E43F}" sibTransId="{7451BD90-487C-45A8-8DAD-962861DF093A}"/>
    <dgm:cxn modelId="{A2D76742-77FF-48CB-9325-44C0765137F1}" type="presOf" srcId="{D6961B96-870C-48B8-A6C6-79C99A30D5C4}" destId="{48ADB4D4-0AEB-400D-B30F-1206DAB736D9}" srcOrd="0" destOrd="0" presId="urn:microsoft.com/office/officeart/2005/8/layout/process4"/>
    <dgm:cxn modelId="{8B54DEAE-52D6-4989-86D3-55C5DAC6B7D6}" type="presOf" srcId="{E654B638-A052-4B78-BC2A-19C40C41FA52}" destId="{A91F5C03-2A17-408F-83CE-AFAE69E2DECC}" srcOrd="0" destOrd="0" presId="urn:microsoft.com/office/officeart/2005/8/layout/process4"/>
    <dgm:cxn modelId="{119089D2-5D28-4D4B-A52D-59D2BEBD1FE5}" srcId="{224ACD20-CE40-4536-9F2F-B0572B28972D}" destId="{0B85EC37-59E5-47C5-B194-00F0AFED3999}" srcOrd="0" destOrd="0" parTransId="{C34D60F9-9E74-40C9-9148-D48C29C55F43}" sibTransId="{01F4386D-8423-4AF0-B207-4D98FAAD327F}"/>
    <dgm:cxn modelId="{4BC0616F-9FB7-4FD5-B9D2-F31A6AAA5E2E}" srcId="{8D40F0B5-4F55-4E71-A341-C34CB3991687}" destId="{BEE557AF-239A-457B-BF44-77A25D066E8F}" srcOrd="1" destOrd="0" parTransId="{324838B2-349F-4532-95F5-5354F0DD2F24}" sibTransId="{82C3F6EB-B504-4A1E-A703-7C5AE271AD3C}"/>
    <dgm:cxn modelId="{7E609610-CF36-4838-9049-3F6CDB37E928}" type="presOf" srcId="{6D829707-C658-44B8-9F4E-EA5A5754F21B}" destId="{221FD08C-2379-4178-8382-247A016100AB}" srcOrd="0" destOrd="0" presId="urn:microsoft.com/office/officeart/2005/8/layout/process4"/>
    <dgm:cxn modelId="{DE334B8A-6DF8-4D61-97CF-8467565CE458}" type="presOf" srcId="{DB1180A9-2F02-4A83-87B5-6E1D3690C83D}" destId="{852A5576-B91A-4012-913B-0E21BD605B61}" srcOrd="0" destOrd="0" presId="urn:microsoft.com/office/officeart/2005/8/layout/process4"/>
    <dgm:cxn modelId="{354C627B-8EBA-4C50-9D22-4E0DACEA10ED}" type="presOf" srcId="{BEE557AF-239A-457B-BF44-77A25D066E8F}" destId="{D9873373-DFCC-4EF4-819A-3CA8E43B55C7}" srcOrd="0" destOrd="0" presId="urn:microsoft.com/office/officeart/2005/8/layout/process4"/>
    <dgm:cxn modelId="{9D20C609-C222-4807-9F91-A8C4A44B6A90}" srcId="{224ACD20-CE40-4536-9F2F-B0572B28972D}" destId="{3F4F2716-38FB-4A70-B754-9602617C0011}" srcOrd="4" destOrd="0" parTransId="{5DAE308E-25CA-4EC7-998D-F80893100015}" sibTransId="{5010D736-0BDE-4E59-A7C8-36CAA60982B2}"/>
    <dgm:cxn modelId="{CAF425D2-544C-4F5A-88B3-A1C5FDCC22DA}" srcId="{224ACD20-CE40-4536-9F2F-B0572B28972D}" destId="{CF409E3D-3B6B-418A-8935-77F4CD118BAC}" srcOrd="9" destOrd="0" parTransId="{47C75FD8-402C-48BD-BF8A-8F4C0E5639C2}" sibTransId="{2EBF6E64-B2AE-46DD-8230-44BE976E8919}"/>
    <dgm:cxn modelId="{6BB7A3C3-3DB9-4A40-BFF1-A522E456D6DD}" type="presOf" srcId="{8D2257AB-0989-4E75-B200-8A7F18F26110}" destId="{9876A765-E599-4B19-8ED4-73F9BC2CE47F}" srcOrd="0" destOrd="0" presId="urn:microsoft.com/office/officeart/2005/8/layout/process4"/>
    <dgm:cxn modelId="{6F77A74B-6789-4D3B-90E4-F265AEFF0D9C}" srcId="{224ACD20-CE40-4536-9F2F-B0572B28972D}" destId="{8D40F0B5-4F55-4E71-A341-C34CB3991687}" srcOrd="3" destOrd="0" parTransId="{EAF6A86A-E2B0-4140-9297-5CCA3B5DBE28}" sibTransId="{8D9638CA-7E6D-49F6-92D9-7069482CF77C}"/>
    <dgm:cxn modelId="{97EC83FF-C3FD-478B-99FC-CA11808699A2}" srcId="{224ACD20-CE40-4536-9F2F-B0572B28972D}" destId="{CB43791C-8A38-42B9-BC46-5E27A86440BA}" srcOrd="1" destOrd="0" parTransId="{ED2F84C0-5514-4037-98AB-5AC2A689E84F}" sibTransId="{C4798C3E-14E0-4D66-84B9-BA3522504FE5}"/>
    <dgm:cxn modelId="{38DB677A-5B30-4D34-8955-BF67706444AB}" type="presOf" srcId="{8D40F0B5-4F55-4E71-A341-C34CB3991687}" destId="{BB0A4725-A25E-4631-A3B1-125155FC2F6C}" srcOrd="0" destOrd="0" presId="urn:microsoft.com/office/officeart/2005/8/layout/process4"/>
    <dgm:cxn modelId="{5439BEBA-013C-4EA6-AAF4-E838F8A0C1F9}" type="presOf" srcId="{CF409E3D-3B6B-418A-8935-77F4CD118BAC}" destId="{B01A371B-156D-48FA-B697-3833B0AB5B12}" srcOrd="0" destOrd="0" presId="urn:microsoft.com/office/officeart/2005/8/layout/process4"/>
    <dgm:cxn modelId="{29E66903-80AD-4AB1-9EA8-0118BCB23717}" type="presOf" srcId="{0FBCFD5D-A892-4F1B-A7D8-459C7C19B0D7}" destId="{A1B0909C-0FA3-4A48-9002-97FC473285D1}" srcOrd="0" destOrd="0" presId="urn:microsoft.com/office/officeart/2005/8/layout/process4"/>
    <dgm:cxn modelId="{B4E1D59B-4F03-439E-BEC5-A49A4A909292}" srcId="{0B85EC37-59E5-47C5-B194-00F0AFED3999}" destId="{0FBCFD5D-A892-4F1B-A7D8-459C7C19B0D7}" srcOrd="1" destOrd="0" parTransId="{A8E7E407-E2AF-4954-A383-404F011D34FC}" sibTransId="{D9829422-AEC4-48E6-9459-FCDC67561986}"/>
    <dgm:cxn modelId="{70D9F653-001E-4BC4-A245-0DE2C6A9BC43}" srcId="{0B85EC37-59E5-47C5-B194-00F0AFED3999}" destId="{E654B638-A052-4B78-BC2A-19C40C41FA52}" srcOrd="0" destOrd="0" parTransId="{751FD05A-0916-480B-BB5C-A3B9AE9C6B8A}" sibTransId="{12B6D031-DE9F-4308-B728-6EC695106B8A}"/>
    <dgm:cxn modelId="{4EC01D5F-545F-4DB7-AE25-D7538C8CE77D}" type="presOf" srcId="{3F4F2716-38FB-4A70-B754-9602617C0011}" destId="{D5132044-8E2C-4327-9E64-92C60990B0DC}" srcOrd="0" destOrd="0" presId="urn:microsoft.com/office/officeart/2005/8/layout/process4"/>
    <dgm:cxn modelId="{F9B6B679-DEF0-4F36-B1C5-04FB27F04ED4}" type="presOf" srcId="{CB43791C-8A38-42B9-BC46-5E27A86440BA}" destId="{8D491DAA-A741-4FDC-81FF-187DF88D289D}" srcOrd="1" destOrd="0" presId="urn:microsoft.com/office/officeart/2005/8/layout/process4"/>
    <dgm:cxn modelId="{92AA936E-1D40-49EC-8D90-8200E2FF1EC4}" srcId="{224ACD20-CE40-4536-9F2F-B0572B28972D}" destId="{577B4B3E-FE0D-44E8-8E9C-4C6672C0004B}" srcOrd="2" destOrd="0" parTransId="{54901A30-3288-4F20-852B-083710EA5AFD}" sibTransId="{C73A16B1-976F-491A-BD66-55C6B90264B7}"/>
    <dgm:cxn modelId="{5B66F35F-1EC8-4B0C-A28A-1881524C53E6}" type="presOf" srcId="{CF4AA28E-188A-44C6-ADAA-47B2A0154429}" destId="{948E32B0-5C6D-46E4-920D-4715F978990D}" srcOrd="0" destOrd="0" presId="urn:microsoft.com/office/officeart/2005/8/layout/process4"/>
    <dgm:cxn modelId="{45086481-CC92-4E27-A4F2-115F47A5BA0A}" srcId="{224ACD20-CE40-4536-9F2F-B0572B28972D}" destId="{82503557-3636-4322-93E5-DBA56CEDDF73}" srcOrd="8" destOrd="0" parTransId="{8C1C19A5-E894-45E5-846A-1CB36F0C9AA9}" sibTransId="{9585C751-73D0-4A6C-8EC9-B98FD1FACF47}"/>
    <dgm:cxn modelId="{29E391F9-1871-47C7-BD75-F3C7F4845947}" type="presOf" srcId="{5E90B6D9-CC8E-4E10-872B-D806C08F58CD}" destId="{4A643753-E608-4E2A-A5D2-B46374AC939B}" srcOrd="0" destOrd="0" presId="urn:microsoft.com/office/officeart/2005/8/layout/process4"/>
    <dgm:cxn modelId="{43A52C29-1E3D-4829-9BF6-04B03A9E641E}" srcId="{577B4B3E-FE0D-44E8-8E9C-4C6672C0004B}" destId="{DB1180A9-2F02-4A83-87B5-6E1D3690C83D}" srcOrd="0" destOrd="0" parTransId="{27728850-23A2-4853-8FF0-6689BE429A4A}" sibTransId="{C8F9CA66-F0C6-404A-90E4-924D8DF483C8}"/>
    <dgm:cxn modelId="{038241EA-FCAC-4C41-A87A-86ACEF926E95}" type="presOf" srcId="{CB43791C-8A38-42B9-BC46-5E27A86440BA}" destId="{55A2EF38-8138-4129-B93F-64D42E295032}" srcOrd="0" destOrd="0" presId="urn:microsoft.com/office/officeart/2005/8/layout/process4"/>
    <dgm:cxn modelId="{8D25F69E-CD1F-4C25-B2D3-A34C687E46D5}" type="presOf" srcId="{20CC620C-5DA1-4DC3-AEEF-A946DAFCFC56}" destId="{AA651E8B-F5BA-487E-BD61-5C3A94B194D1}" srcOrd="0" destOrd="0" presId="urn:microsoft.com/office/officeart/2005/8/layout/process4"/>
    <dgm:cxn modelId="{640D68CA-3D42-45C9-84DD-B3BF4B85DB9D}" type="presOf" srcId="{0B85EC37-59E5-47C5-B194-00F0AFED3999}" destId="{A67C3937-50C3-4F55-9660-80AE8B2D657B}" srcOrd="0" destOrd="0" presId="urn:microsoft.com/office/officeart/2005/8/layout/process4"/>
    <dgm:cxn modelId="{16D6968F-1270-4A79-B46C-8F7606280B90}" srcId="{CB43791C-8A38-42B9-BC46-5E27A86440BA}" destId="{8D2257AB-0989-4E75-B200-8A7F18F26110}" srcOrd="0" destOrd="0" parTransId="{E8C0D811-D405-4C93-BB8F-145F5BF06046}" sibTransId="{1E217E6E-5104-4424-9040-93E084E1233F}"/>
    <dgm:cxn modelId="{44302BAC-FE7C-446E-8720-B78240639E60}" srcId="{224ACD20-CE40-4536-9F2F-B0572B28972D}" destId="{CF4AA28E-188A-44C6-ADAA-47B2A0154429}" srcOrd="5" destOrd="0" parTransId="{C689B82F-F752-4529-9067-72ECAAF66039}" sibTransId="{05CBEEE8-C9F7-463E-9874-53C9CFDB0F29}"/>
    <dgm:cxn modelId="{B4F3C617-344D-48AD-B38C-A97441EB01B0}" srcId="{577B4B3E-FE0D-44E8-8E9C-4C6672C0004B}" destId="{3A1520D8-E195-49FC-8075-1AF493C4EC9E}" srcOrd="1" destOrd="0" parTransId="{1FDF177F-DE39-431A-9CD0-5DCFE5D3527B}" sibTransId="{759761B4-B6A1-4D59-954A-F775097CFDC2}"/>
    <dgm:cxn modelId="{5A764D1B-A601-4A16-8282-3B92850DB3FD}" type="presOf" srcId="{0B85EC37-59E5-47C5-B194-00F0AFED3999}" destId="{40AC62AF-1021-4DF1-92D3-5B70A3ADB8D1}" srcOrd="1" destOrd="0" presId="urn:microsoft.com/office/officeart/2005/8/layout/process4"/>
    <dgm:cxn modelId="{A994E74D-52D6-4D1D-8442-DD3A451E6F1D}" type="presOf" srcId="{82503557-3636-4322-93E5-DBA56CEDDF73}" destId="{0F094BCD-9476-4449-9EDC-F343538040D1}" srcOrd="0" destOrd="0" presId="urn:microsoft.com/office/officeart/2005/8/layout/process4"/>
    <dgm:cxn modelId="{F8B79568-0F75-48C0-82AA-5962A6DEBE47}" srcId="{8D40F0B5-4F55-4E71-A341-C34CB3991687}" destId="{20CC620C-5DA1-4DC3-AEEF-A946DAFCFC56}" srcOrd="0" destOrd="0" parTransId="{BF4A340B-CAB5-49E6-8D31-CDA45657743A}" sibTransId="{DC060206-2AE6-4425-80A0-5723CE465E36}"/>
    <dgm:cxn modelId="{F8D39107-E447-4961-A6C3-FA3FF4C44BA2}" type="presOf" srcId="{224ACD20-CE40-4536-9F2F-B0572B28972D}" destId="{0AF4A512-1177-4779-BB5C-6CD147A95A32}" srcOrd="0" destOrd="0" presId="urn:microsoft.com/office/officeart/2005/8/layout/process4"/>
    <dgm:cxn modelId="{B76F787C-313B-4EBB-8252-9AC165D23B9B}" type="presOf" srcId="{577B4B3E-FE0D-44E8-8E9C-4C6672C0004B}" destId="{9DE7F334-B397-4428-8DA1-46FECAFF5F4A}" srcOrd="0" destOrd="0" presId="urn:microsoft.com/office/officeart/2005/8/layout/process4"/>
    <dgm:cxn modelId="{9A40C33B-7A64-474A-8E86-D517ED8B4824}" type="presOf" srcId="{8D40F0B5-4F55-4E71-A341-C34CB3991687}" destId="{ECE3EF25-7B18-49AB-8644-719C3B827D34}" srcOrd="1" destOrd="0" presId="urn:microsoft.com/office/officeart/2005/8/layout/process4"/>
    <dgm:cxn modelId="{8178D298-D940-476A-AE5D-EC9B80EC3354}" srcId="{CB43791C-8A38-42B9-BC46-5E27A86440BA}" destId="{5E90B6D9-CC8E-4E10-872B-D806C08F58CD}" srcOrd="1" destOrd="0" parTransId="{EDBE48BD-3685-4C8E-AEE5-746D57EAF2E6}" sibTransId="{A1E96604-B1E9-4F70-8A92-D5DA5ABB758F}"/>
    <dgm:cxn modelId="{C1E8529F-7FCC-4E17-84FE-01D5741255D5}" type="presOf" srcId="{577B4B3E-FE0D-44E8-8E9C-4C6672C0004B}" destId="{E0814C9F-3877-456B-9D1B-0A85D035E701}" srcOrd="1" destOrd="0" presId="urn:microsoft.com/office/officeart/2005/8/layout/process4"/>
    <dgm:cxn modelId="{3AA3FADE-977D-4250-A64A-29DF5C677D40}" type="presOf" srcId="{3A1520D8-E195-49FC-8075-1AF493C4EC9E}" destId="{C5D1EF1D-0BF6-445E-94FE-4B4F9DD9032F}" srcOrd="0" destOrd="0" presId="urn:microsoft.com/office/officeart/2005/8/layout/process4"/>
    <dgm:cxn modelId="{F0641CBA-04D8-453C-AF2C-F635505369F9}" type="presParOf" srcId="{0AF4A512-1177-4779-BB5C-6CD147A95A32}" destId="{2224CC98-ECCB-4B18-BA36-3D4D6CDFE6F4}" srcOrd="0" destOrd="0" presId="urn:microsoft.com/office/officeart/2005/8/layout/process4"/>
    <dgm:cxn modelId="{A0D34492-95E4-47D9-A0DE-F5B7F1D923BF}" type="presParOf" srcId="{2224CC98-ECCB-4B18-BA36-3D4D6CDFE6F4}" destId="{B01A371B-156D-48FA-B697-3833B0AB5B12}" srcOrd="0" destOrd="0" presId="urn:microsoft.com/office/officeart/2005/8/layout/process4"/>
    <dgm:cxn modelId="{A57B4D39-1D42-408A-A0C2-EF6289356048}" type="presParOf" srcId="{0AF4A512-1177-4779-BB5C-6CD147A95A32}" destId="{E39D5368-8A77-4FF9-8255-C659D4D03E1A}" srcOrd="1" destOrd="0" presId="urn:microsoft.com/office/officeart/2005/8/layout/process4"/>
    <dgm:cxn modelId="{1554CD0F-5C42-4DD8-BA4A-47A4BE7EF563}" type="presParOf" srcId="{0AF4A512-1177-4779-BB5C-6CD147A95A32}" destId="{0ED6C90E-AFD7-46D1-8E88-69415E57863D}" srcOrd="2" destOrd="0" presId="urn:microsoft.com/office/officeart/2005/8/layout/process4"/>
    <dgm:cxn modelId="{9ACFCCF7-DD55-4EB8-800F-81B8E7741B60}" type="presParOf" srcId="{0ED6C90E-AFD7-46D1-8E88-69415E57863D}" destId="{0F094BCD-9476-4449-9EDC-F343538040D1}" srcOrd="0" destOrd="0" presId="urn:microsoft.com/office/officeart/2005/8/layout/process4"/>
    <dgm:cxn modelId="{07BD7D82-770E-4002-8E79-DD56AE410B81}" type="presParOf" srcId="{0AF4A512-1177-4779-BB5C-6CD147A95A32}" destId="{E91F1357-E9EC-4FCD-9877-8A61326F6202}" srcOrd="3" destOrd="0" presId="urn:microsoft.com/office/officeart/2005/8/layout/process4"/>
    <dgm:cxn modelId="{AB46E3CF-B8BC-4E8E-8A2B-E3BFAC4C0E3E}" type="presParOf" srcId="{0AF4A512-1177-4779-BB5C-6CD147A95A32}" destId="{F14E31AB-0E65-45D5-828B-E095691A8DEF}" srcOrd="4" destOrd="0" presId="urn:microsoft.com/office/officeart/2005/8/layout/process4"/>
    <dgm:cxn modelId="{A9CCEC88-A44C-48E0-8CBC-CF5DCBFA4E31}" type="presParOf" srcId="{F14E31AB-0E65-45D5-828B-E095691A8DEF}" destId="{221FD08C-2379-4178-8382-247A016100AB}" srcOrd="0" destOrd="0" presId="urn:microsoft.com/office/officeart/2005/8/layout/process4"/>
    <dgm:cxn modelId="{2E77BAD3-A52D-4F13-BDBB-EDAF7DCDFE10}" type="presParOf" srcId="{0AF4A512-1177-4779-BB5C-6CD147A95A32}" destId="{3685313D-44E6-4B1E-B5F3-F9E7A3FC078C}" srcOrd="5" destOrd="0" presId="urn:microsoft.com/office/officeart/2005/8/layout/process4"/>
    <dgm:cxn modelId="{A79794F3-44C8-4FB5-A2B6-99545699770E}" type="presParOf" srcId="{0AF4A512-1177-4779-BB5C-6CD147A95A32}" destId="{7F08E8F3-0349-4C6B-90E6-B6B82CDFBFCF}" srcOrd="6" destOrd="0" presId="urn:microsoft.com/office/officeart/2005/8/layout/process4"/>
    <dgm:cxn modelId="{F3E5EED4-20C4-4E4D-A203-7B0E58CE970A}" type="presParOf" srcId="{7F08E8F3-0349-4C6B-90E6-B6B82CDFBFCF}" destId="{48ADB4D4-0AEB-400D-B30F-1206DAB736D9}" srcOrd="0" destOrd="0" presId="urn:microsoft.com/office/officeart/2005/8/layout/process4"/>
    <dgm:cxn modelId="{5834F419-7DC7-4720-ADDF-E9DC54D9B660}" type="presParOf" srcId="{0AF4A512-1177-4779-BB5C-6CD147A95A32}" destId="{B08F853A-387D-4874-8B0E-A7DFFE1345B8}" srcOrd="7" destOrd="0" presId="urn:microsoft.com/office/officeart/2005/8/layout/process4"/>
    <dgm:cxn modelId="{405E0187-C1B4-42C6-8E0B-12428BF6EC53}" type="presParOf" srcId="{0AF4A512-1177-4779-BB5C-6CD147A95A32}" destId="{9E190610-1EA8-486E-80DE-E0D6D9F9ADAD}" srcOrd="8" destOrd="0" presId="urn:microsoft.com/office/officeart/2005/8/layout/process4"/>
    <dgm:cxn modelId="{3EC51E66-9719-4153-B89F-0F9E06D8306C}" type="presParOf" srcId="{9E190610-1EA8-486E-80DE-E0D6D9F9ADAD}" destId="{948E32B0-5C6D-46E4-920D-4715F978990D}" srcOrd="0" destOrd="0" presId="urn:microsoft.com/office/officeart/2005/8/layout/process4"/>
    <dgm:cxn modelId="{C08E2175-37C0-4090-8F76-2F96A9E35D6F}" type="presParOf" srcId="{0AF4A512-1177-4779-BB5C-6CD147A95A32}" destId="{03B626DE-D45F-4B03-B871-079C665F3AA0}" srcOrd="9" destOrd="0" presId="urn:microsoft.com/office/officeart/2005/8/layout/process4"/>
    <dgm:cxn modelId="{B7E770A2-8517-432D-AD61-067735CF8B28}" type="presParOf" srcId="{0AF4A512-1177-4779-BB5C-6CD147A95A32}" destId="{F15BD7D0-3F35-4CD6-82AB-76D101969B8B}" srcOrd="10" destOrd="0" presId="urn:microsoft.com/office/officeart/2005/8/layout/process4"/>
    <dgm:cxn modelId="{3BF57BAA-BE11-4843-9CEC-A663D380A32E}" type="presParOf" srcId="{F15BD7D0-3F35-4CD6-82AB-76D101969B8B}" destId="{D5132044-8E2C-4327-9E64-92C60990B0DC}" srcOrd="0" destOrd="0" presId="urn:microsoft.com/office/officeart/2005/8/layout/process4"/>
    <dgm:cxn modelId="{95B1CEC8-AB5F-4707-A3C7-BD03360153A4}" type="presParOf" srcId="{0AF4A512-1177-4779-BB5C-6CD147A95A32}" destId="{0CF5167B-B94A-4091-A062-35B1AF8EE453}" srcOrd="11" destOrd="0" presId="urn:microsoft.com/office/officeart/2005/8/layout/process4"/>
    <dgm:cxn modelId="{59E0CA09-3B53-44CE-B0BB-969B276538A1}" type="presParOf" srcId="{0AF4A512-1177-4779-BB5C-6CD147A95A32}" destId="{59EFD267-F465-4F04-8DA5-C10E6B049CE8}" srcOrd="12" destOrd="0" presId="urn:microsoft.com/office/officeart/2005/8/layout/process4"/>
    <dgm:cxn modelId="{5DA4441A-070C-4B08-BBC1-F1766395BFCA}" type="presParOf" srcId="{59EFD267-F465-4F04-8DA5-C10E6B049CE8}" destId="{BB0A4725-A25E-4631-A3B1-125155FC2F6C}" srcOrd="0" destOrd="0" presId="urn:microsoft.com/office/officeart/2005/8/layout/process4"/>
    <dgm:cxn modelId="{874EE4A4-23B8-4990-887F-3ECF7BF28259}" type="presParOf" srcId="{59EFD267-F465-4F04-8DA5-C10E6B049CE8}" destId="{ECE3EF25-7B18-49AB-8644-719C3B827D34}" srcOrd="1" destOrd="0" presId="urn:microsoft.com/office/officeart/2005/8/layout/process4"/>
    <dgm:cxn modelId="{C451B268-152A-44BB-9A2D-A30358E879CB}" type="presParOf" srcId="{59EFD267-F465-4F04-8DA5-C10E6B049CE8}" destId="{719F0976-B565-4318-A9C0-FFE801D49042}" srcOrd="2" destOrd="0" presId="urn:microsoft.com/office/officeart/2005/8/layout/process4"/>
    <dgm:cxn modelId="{99B3E911-D2E4-4A9E-8817-5A40F26CC3C7}" type="presParOf" srcId="{719F0976-B565-4318-A9C0-FFE801D49042}" destId="{AA651E8B-F5BA-487E-BD61-5C3A94B194D1}" srcOrd="0" destOrd="0" presId="urn:microsoft.com/office/officeart/2005/8/layout/process4"/>
    <dgm:cxn modelId="{918369FA-4276-4560-827A-22B8F0C2E371}" type="presParOf" srcId="{719F0976-B565-4318-A9C0-FFE801D49042}" destId="{D9873373-DFCC-4EF4-819A-3CA8E43B55C7}" srcOrd="1" destOrd="0" presId="urn:microsoft.com/office/officeart/2005/8/layout/process4"/>
    <dgm:cxn modelId="{899C1433-5B89-4B49-AB14-BBBAB35ED576}" type="presParOf" srcId="{0AF4A512-1177-4779-BB5C-6CD147A95A32}" destId="{7144C62E-7851-4CEA-BAC9-1C11727D9439}" srcOrd="13" destOrd="0" presId="urn:microsoft.com/office/officeart/2005/8/layout/process4"/>
    <dgm:cxn modelId="{05E2119B-7253-41F1-AC06-EAF121944DF4}" type="presParOf" srcId="{0AF4A512-1177-4779-BB5C-6CD147A95A32}" destId="{3E3FFD05-80F9-4DE7-BD3B-9F8254AA350E}" srcOrd="14" destOrd="0" presId="urn:microsoft.com/office/officeart/2005/8/layout/process4"/>
    <dgm:cxn modelId="{4DC209AA-B52F-4ACA-BA97-CE11CF9C362E}" type="presParOf" srcId="{3E3FFD05-80F9-4DE7-BD3B-9F8254AA350E}" destId="{9DE7F334-B397-4428-8DA1-46FECAFF5F4A}" srcOrd="0" destOrd="0" presId="urn:microsoft.com/office/officeart/2005/8/layout/process4"/>
    <dgm:cxn modelId="{41127BFB-A4E2-4F0C-88BE-34226FE02EC2}" type="presParOf" srcId="{3E3FFD05-80F9-4DE7-BD3B-9F8254AA350E}" destId="{E0814C9F-3877-456B-9D1B-0A85D035E701}" srcOrd="1" destOrd="0" presId="urn:microsoft.com/office/officeart/2005/8/layout/process4"/>
    <dgm:cxn modelId="{171E422B-C60E-4914-B70C-D1ED2A545C08}" type="presParOf" srcId="{3E3FFD05-80F9-4DE7-BD3B-9F8254AA350E}" destId="{F3517BFC-9D9D-4392-8496-AF865BB4C6B7}" srcOrd="2" destOrd="0" presId="urn:microsoft.com/office/officeart/2005/8/layout/process4"/>
    <dgm:cxn modelId="{1689BC89-49B6-4A86-BBF2-AED462370E25}" type="presParOf" srcId="{F3517BFC-9D9D-4392-8496-AF865BB4C6B7}" destId="{852A5576-B91A-4012-913B-0E21BD605B61}" srcOrd="0" destOrd="0" presId="urn:microsoft.com/office/officeart/2005/8/layout/process4"/>
    <dgm:cxn modelId="{79A7820D-2212-4CBF-BDD6-3FEB82A35FC9}" type="presParOf" srcId="{F3517BFC-9D9D-4392-8496-AF865BB4C6B7}" destId="{C5D1EF1D-0BF6-445E-94FE-4B4F9DD9032F}" srcOrd="1" destOrd="0" presId="urn:microsoft.com/office/officeart/2005/8/layout/process4"/>
    <dgm:cxn modelId="{30C457FC-40F6-4D85-84A4-180EC94B10E4}" type="presParOf" srcId="{0AF4A512-1177-4779-BB5C-6CD147A95A32}" destId="{C0F6F649-FF7D-4100-BCF0-91C08899CB21}" srcOrd="15" destOrd="0" presId="urn:microsoft.com/office/officeart/2005/8/layout/process4"/>
    <dgm:cxn modelId="{A0582581-5742-471F-9454-7C3A1C89091A}" type="presParOf" srcId="{0AF4A512-1177-4779-BB5C-6CD147A95A32}" destId="{0D081CC6-A579-4FB7-A427-FE967B87D81C}" srcOrd="16" destOrd="0" presId="urn:microsoft.com/office/officeart/2005/8/layout/process4"/>
    <dgm:cxn modelId="{4E2A9EE7-9659-488C-BA3A-F17CFCC90431}" type="presParOf" srcId="{0D081CC6-A579-4FB7-A427-FE967B87D81C}" destId="{55A2EF38-8138-4129-B93F-64D42E295032}" srcOrd="0" destOrd="0" presId="urn:microsoft.com/office/officeart/2005/8/layout/process4"/>
    <dgm:cxn modelId="{054F6159-C3D4-42BC-BAAB-7C3269B87949}" type="presParOf" srcId="{0D081CC6-A579-4FB7-A427-FE967B87D81C}" destId="{8D491DAA-A741-4FDC-81FF-187DF88D289D}" srcOrd="1" destOrd="0" presId="urn:microsoft.com/office/officeart/2005/8/layout/process4"/>
    <dgm:cxn modelId="{EEFD61FE-BC75-4427-BFA5-051E58CB99E2}" type="presParOf" srcId="{0D081CC6-A579-4FB7-A427-FE967B87D81C}" destId="{1506A5DF-CCD6-414C-A8BB-481935BE2EE8}" srcOrd="2" destOrd="0" presId="urn:microsoft.com/office/officeart/2005/8/layout/process4"/>
    <dgm:cxn modelId="{89D2F23B-F77C-4854-8D69-B7401725A5DB}" type="presParOf" srcId="{1506A5DF-CCD6-414C-A8BB-481935BE2EE8}" destId="{9876A765-E599-4B19-8ED4-73F9BC2CE47F}" srcOrd="0" destOrd="0" presId="urn:microsoft.com/office/officeart/2005/8/layout/process4"/>
    <dgm:cxn modelId="{1C71B69E-B61A-4B32-AD45-6C335C539F7D}" type="presParOf" srcId="{1506A5DF-CCD6-414C-A8BB-481935BE2EE8}" destId="{4A643753-E608-4E2A-A5D2-B46374AC939B}" srcOrd="1" destOrd="0" presId="urn:microsoft.com/office/officeart/2005/8/layout/process4"/>
    <dgm:cxn modelId="{C5028DA4-41B5-4307-9FC1-D6BC47BBD53D}" type="presParOf" srcId="{0AF4A512-1177-4779-BB5C-6CD147A95A32}" destId="{8CC43330-C98E-44F6-8D3D-2212D29501CD}" srcOrd="17" destOrd="0" presId="urn:microsoft.com/office/officeart/2005/8/layout/process4"/>
    <dgm:cxn modelId="{9774C52F-A36E-434D-AE4B-779363AFE2A4}" type="presParOf" srcId="{0AF4A512-1177-4779-BB5C-6CD147A95A32}" destId="{FE2DA3F1-04D6-4D90-AC5F-3071727996E0}" srcOrd="18" destOrd="0" presId="urn:microsoft.com/office/officeart/2005/8/layout/process4"/>
    <dgm:cxn modelId="{E6D89BF4-06DA-4C9A-BA69-19A7B79C79EF}" type="presParOf" srcId="{FE2DA3F1-04D6-4D90-AC5F-3071727996E0}" destId="{A67C3937-50C3-4F55-9660-80AE8B2D657B}" srcOrd="0" destOrd="0" presId="urn:microsoft.com/office/officeart/2005/8/layout/process4"/>
    <dgm:cxn modelId="{829B468F-324F-445C-A368-65F13B99F217}" type="presParOf" srcId="{FE2DA3F1-04D6-4D90-AC5F-3071727996E0}" destId="{40AC62AF-1021-4DF1-92D3-5B70A3ADB8D1}" srcOrd="1" destOrd="0" presId="urn:microsoft.com/office/officeart/2005/8/layout/process4"/>
    <dgm:cxn modelId="{3A29FDEB-A1A2-4109-AA09-6B01DFBE11A9}" type="presParOf" srcId="{FE2DA3F1-04D6-4D90-AC5F-3071727996E0}" destId="{56E7C665-B030-454E-819B-D885B3983294}" srcOrd="2" destOrd="0" presId="urn:microsoft.com/office/officeart/2005/8/layout/process4"/>
    <dgm:cxn modelId="{6297B930-2242-4A5B-8E2C-829269CC659B}" type="presParOf" srcId="{56E7C665-B030-454E-819B-D885B3983294}" destId="{A91F5C03-2A17-408F-83CE-AFAE69E2DECC}" srcOrd="0" destOrd="0" presId="urn:microsoft.com/office/officeart/2005/8/layout/process4"/>
    <dgm:cxn modelId="{A59FFAB7-1C7D-4303-8B0D-A0E2370747FB}" type="presParOf" srcId="{56E7C665-B030-454E-819B-D885B3983294}" destId="{A1B0909C-0FA3-4A48-9002-97FC473285D1}" srcOrd="1"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01A371B-156D-48FA-B697-3833B0AB5B12}">
      <dsp:nvSpPr>
        <dsp:cNvPr id="0" name=""/>
        <dsp:cNvSpPr/>
      </dsp:nvSpPr>
      <dsp:spPr>
        <a:xfrm>
          <a:off x="0" y="4616169"/>
          <a:ext cx="8229600" cy="336770"/>
        </a:xfrm>
        <a:prstGeom prst="rec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a:t>If approved, Standards Sent to the Governor for Signature - has 75 days to review</a:t>
          </a:r>
        </a:p>
      </dsp:txBody>
      <dsp:txXfrm>
        <a:off x="0" y="4616169"/>
        <a:ext cx="8229600" cy="336770"/>
      </dsp:txXfrm>
    </dsp:sp>
    <dsp:sp modelId="{0F094BCD-9476-4449-9EDC-F343538040D1}">
      <dsp:nvSpPr>
        <dsp:cNvPr id="0" name=""/>
        <dsp:cNvSpPr/>
      </dsp:nvSpPr>
      <dsp:spPr>
        <a:xfrm rot="10800000">
          <a:off x="0" y="4103268"/>
          <a:ext cx="8229600" cy="517952"/>
        </a:xfrm>
        <a:prstGeom prst="upArrowCallou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Public Comments Presented to the State </a:t>
          </a:r>
          <a:r>
            <a:rPr lang="en-US" sz="1400" kern="1200" dirty="0"/>
            <a:t>Board of Education</a:t>
          </a:r>
        </a:p>
      </dsp:txBody>
      <dsp:txXfrm rot="10800000">
        <a:off x="0" y="4103268"/>
        <a:ext cx="8229600" cy="517952"/>
      </dsp:txXfrm>
    </dsp:sp>
    <dsp:sp modelId="{221FD08C-2379-4178-8382-247A016100AB}">
      <dsp:nvSpPr>
        <dsp:cNvPr id="0" name=""/>
        <dsp:cNvSpPr/>
      </dsp:nvSpPr>
      <dsp:spPr>
        <a:xfrm rot="10800000">
          <a:off x="0" y="3590367"/>
          <a:ext cx="8229600" cy="517952"/>
        </a:xfrm>
        <a:prstGeom prst="upArrowCallou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Additional Public Comment Hearings (optional) </a:t>
          </a:r>
          <a:endParaRPr lang="en-US" sz="1400" kern="1200" dirty="0"/>
        </a:p>
      </dsp:txBody>
      <dsp:txXfrm rot="10800000">
        <a:off x="0" y="3590367"/>
        <a:ext cx="8229600" cy="517952"/>
      </dsp:txXfrm>
    </dsp:sp>
    <dsp:sp modelId="{48ADB4D4-0AEB-400D-B30F-1206DAB736D9}">
      <dsp:nvSpPr>
        <dsp:cNvPr id="0" name=""/>
        <dsp:cNvSpPr/>
      </dsp:nvSpPr>
      <dsp:spPr>
        <a:xfrm rot="10800000">
          <a:off x="0" y="3077466"/>
          <a:ext cx="8229600" cy="517952"/>
        </a:xfrm>
        <a:prstGeom prst="upArrowCallou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If approved, open Public </a:t>
          </a:r>
          <a:r>
            <a:rPr lang="en-US" sz="1400" kern="1200" dirty="0"/>
            <a:t>Comment </a:t>
          </a:r>
          <a:r>
            <a:rPr lang="en-US" sz="1400" kern="1200" dirty="0" smtClean="0"/>
            <a:t>Period - </a:t>
          </a:r>
          <a:r>
            <a:rPr lang="en-US" sz="1400" kern="1200" dirty="0"/>
            <a:t>45 days</a:t>
          </a:r>
        </a:p>
      </dsp:txBody>
      <dsp:txXfrm rot="10800000">
        <a:off x="0" y="3077466"/>
        <a:ext cx="8229600" cy="517952"/>
      </dsp:txXfrm>
    </dsp:sp>
    <dsp:sp modelId="{948E32B0-5C6D-46E4-920D-4715F978990D}">
      <dsp:nvSpPr>
        <dsp:cNvPr id="0" name=""/>
        <dsp:cNvSpPr/>
      </dsp:nvSpPr>
      <dsp:spPr>
        <a:xfrm rot="10800000">
          <a:off x="0" y="2564565"/>
          <a:ext cx="8229600" cy="517952"/>
        </a:xfrm>
        <a:prstGeom prst="upArrowCallou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smtClean="0"/>
            <a:t>Standards Presented to the State Board of Education</a:t>
          </a:r>
          <a:endParaRPr lang="en-US" sz="1400" kern="1200" dirty="0"/>
        </a:p>
      </dsp:txBody>
      <dsp:txXfrm rot="10800000">
        <a:off x="0" y="2564565"/>
        <a:ext cx="8229600" cy="517952"/>
      </dsp:txXfrm>
    </dsp:sp>
    <dsp:sp modelId="{D5132044-8E2C-4327-9E64-92C60990B0DC}">
      <dsp:nvSpPr>
        <dsp:cNvPr id="0" name=""/>
        <dsp:cNvSpPr/>
      </dsp:nvSpPr>
      <dsp:spPr>
        <a:xfrm rot="10800000">
          <a:off x="0" y="2051664"/>
          <a:ext cx="8229600" cy="517952"/>
        </a:xfrm>
        <a:prstGeom prst="upArrowCallou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a:t>Standards Formatting and Finalizing</a:t>
          </a:r>
        </a:p>
      </dsp:txBody>
      <dsp:txXfrm rot="10800000">
        <a:off x="0" y="2051664"/>
        <a:ext cx="8229600" cy="517952"/>
      </dsp:txXfrm>
    </dsp:sp>
    <dsp:sp modelId="{ECE3EF25-7B18-49AB-8644-719C3B827D34}">
      <dsp:nvSpPr>
        <dsp:cNvPr id="0" name=""/>
        <dsp:cNvSpPr/>
      </dsp:nvSpPr>
      <dsp:spPr>
        <a:xfrm rot="10800000">
          <a:off x="0" y="1538763"/>
          <a:ext cx="8229600" cy="517952"/>
        </a:xfrm>
        <a:prstGeom prst="upArrowCallou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a:t>Final Content Committee Meetings</a:t>
          </a:r>
        </a:p>
      </dsp:txBody>
      <dsp:txXfrm>
        <a:off x="0" y="1538763"/>
        <a:ext cx="8229600" cy="181801"/>
      </dsp:txXfrm>
    </dsp:sp>
    <dsp:sp modelId="{AA651E8B-F5BA-487E-BD61-5C3A94B194D1}">
      <dsp:nvSpPr>
        <dsp:cNvPr id="0" name=""/>
        <dsp:cNvSpPr/>
      </dsp:nvSpPr>
      <dsp:spPr>
        <a:xfrm>
          <a:off x="0" y="1720564"/>
          <a:ext cx="4114799" cy="154867"/>
        </a:xfrm>
        <a:prstGeom prst="rect">
          <a:avLst/>
        </a:prstGeom>
        <a:solidFill>
          <a:schemeClr val="accent6">
            <a:alpha val="90000"/>
            <a:tint val="40000"/>
            <a:hueOff val="0"/>
            <a:satOff val="0"/>
            <a:lumOff val="0"/>
            <a:alphaOff val="0"/>
          </a:schemeClr>
        </a:solidFill>
        <a:ln w="48000" cap="flat" cmpd="thickThin"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Summer 2013</a:t>
          </a:r>
        </a:p>
      </dsp:txBody>
      <dsp:txXfrm>
        <a:off x="0" y="1720564"/>
        <a:ext cx="4114799" cy="154867"/>
      </dsp:txXfrm>
    </dsp:sp>
    <dsp:sp modelId="{D9873373-DFCC-4EF4-819A-3CA8E43B55C7}">
      <dsp:nvSpPr>
        <dsp:cNvPr id="0" name=""/>
        <dsp:cNvSpPr/>
      </dsp:nvSpPr>
      <dsp:spPr>
        <a:xfrm>
          <a:off x="4114800" y="1720564"/>
          <a:ext cx="4114799" cy="154867"/>
        </a:xfrm>
        <a:prstGeom prst="rect">
          <a:avLst/>
        </a:prstGeom>
        <a:solidFill>
          <a:schemeClr val="accent6">
            <a:alpha val="90000"/>
            <a:tint val="40000"/>
            <a:hueOff val="0"/>
            <a:satOff val="0"/>
            <a:lumOff val="0"/>
            <a:alphaOff val="0"/>
          </a:schemeClr>
        </a:solidFill>
        <a:ln w="48000" cap="flat" cmpd="thickThin"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Riverton or Thermopolis?</a:t>
          </a:r>
        </a:p>
      </dsp:txBody>
      <dsp:txXfrm>
        <a:off x="4114800" y="1720564"/>
        <a:ext cx="4114799" cy="154867"/>
      </dsp:txXfrm>
    </dsp:sp>
    <dsp:sp modelId="{E0814C9F-3877-456B-9D1B-0A85D035E701}">
      <dsp:nvSpPr>
        <dsp:cNvPr id="0" name=""/>
        <dsp:cNvSpPr/>
      </dsp:nvSpPr>
      <dsp:spPr>
        <a:xfrm rot="10800000">
          <a:off x="0" y="1025862"/>
          <a:ext cx="8229600" cy="517952"/>
        </a:xfrm>
        <a:prstGeom prst="upArrowCallou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a:t>Content Committee Meetings - WEN</a:t>
          </a:r>
        </a:p>
      </dsp:txBody>
      <dsp:txXfrm>
        <a:off x="0" y="1025862"/>
        <a:ext cx="8229600" cy="181801"/>
      </dsp:txXfrm>
    </dsp:sp>
    <dsp:sp modelId="{852A5576-B91A-4012-913B-0E21BD605B61}">
      <dsp:nvSpPr>
        <dsp:cNvPr id="0" name=""/>
        <dsp:cNvSpPr/>
      </dsp:nvSpPr>
      <dsp:spPr>
        <a:xfrm>
          <a:off x="0" y="1207663"/>
          <a:ext cx="4114799" cy="154867"/>
        </a:xfrm>
        <a:prstGeom prst="rect">
          <a:avLst/>
        </a:prstGeom>
        <a:solidFill>
          <a:schemeClr val="accent6">
            <a:alpha val="90000"/>
            <a:tint val="40000"/>
            <a:hueOff val="0"/>
            <a:satOff val="0"/>
            <a:lumOff val="0"/>
            <a:alphaOff val="0"/>
          </a:schemeClr>
        </a:solidFill>
        <a:ln w="48000" cap="flat" cmpd="thickThin"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Fall 2012</a:t>
          </a:r>
        </a:p>
      </dsp:txBody>
      <dsp:txXfrm>
        <a:off x="0" y="1207663"/>
        <a:ext cx="4114799" cy="154867"/>
      </dsp:txXfrm>
    </dsp:sp>
    <dsp:sp modelId="{C5D1EF1D-0BF6-445E-94FE-4B4F9DD9032F}">
      <dsp:nvSpPr>
        <dsp:cNvPr id="0" name=""/>
        <dsp:cNvSpPr/>
      </dsp:nvSpPr>
      <dsp:spPr>
        <a:xfrm>
          <a:off x="4114800" y="1207663"/>
          <a:ext cx="4114799" cy="154867"/>
        </a:xfrm>
        <a:prstGeom prst="rect">
          <a:avLst/>
        </a:prstGeom>
        <a:solidFill>
          <a:schemeClr val="accent6">
            <a:alpha val="90000"/>
            <a:tint val="40000"/>
            <a:hueOff val="0"/>
            <a:satOff val="0"/>
            <a:lumOff val="0"/>
            <a:alphaOff val="0"/>
          </a:schemeClr>
        </a:solidFill>
        <a:ln w="48000" cap="flat" cmpd="thickThin"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smtClean="0"/>
            <a:t>- Spring 2013</a:t>
          </a:r>
          <a:endParaRPr lang="en-US" sz="1400" kern="1200" dirty="0"/>
        </a:p>
      </dsp:txBody>
      <dsp:txXfrm>
        <a:off x="4114800" y="1207663"/>
        <a:ext cx="4114799" cy="154867"/>
      </dsp:txXfrm>
    </dsp:sp>
    <dsp:sp modelId="{8D491DAA-A741-4FDC-81FF-187DF88D289D}">
      <dsp:nvSpPr>
        <dsp:cNvPr id="0" name=""/>
        <dsp:cNvSpPr/>
      </dsp:nvSpPr>
      <dsp:spPr>
        <a:xfrm rot="10800000">
          <a:off x="0" y="512961"/>
          <a:ext cx="8229600" cy="517952"/>
        </a:xfrm>
        <a:prstGeom prst="upArrowCallou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a:t>Grade Band Meetings</a:t>
          </a:r>
        </a:p>
      </dsp:txBody>
      <dsp:txXfrm>
        <a:off x="0" y="512961"/>
        <a:ext cx="8229600" cy="181801"/>
      </dsp:txXfrm>
    </dsp:sp>
    <dsp:sp modelId="{9876A765-E599-4B19-8ED4-73F9BC2CE47F}">
      <dsp:nvSpPr>
        <dsp:cNvPr id="0" name=""/>
        <dsp:cNvSpPr/>
      </dsp:nvSpPr>
      <dsp:spPr>
        <a:xfrm>
          <a:off x="0" y="694763"/>
          <a:ext cx="4114799" cy="154867"/>
        </a:xfrm>
        <a:prstGeom prst="rect">
          <a:avLst/>
        </a:prstGeom>
        <a:solidFill>
          <a:schemeClr val="accent6">
            <a:alpha val="90000"/>
            <a:tint val="40000"/>
            <a:hueOff val="0"/>
            <a:satOff val="0"/>
            <a:lumOff val="0"/>
            <a:alphaOff val="0"/>
          </a:schemeClr>
        </a:solidFill>
        <a:ln w="48000" cap="flat" cmpd="thickThin"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12 - 16 months </a:t>
          </a:r>
        </a:p>
      </dsp:txBody>
      <dsp:txXfrm>
        <a:off x="0" y="694763"/>
        <a:ext cx="4114799" cy="154867"/>
      </dsp:txXfrm>
    </dsp:sp>
    <dsp:sp modelId="{4A643753-E608-4E2A-A5D2-B46374AC939B}">
      <dsp:nvSpPr>
        <dsp:cNvPr id="0" name=""/>
        <dsp:cNvSpPr/>
      </dsp:nvSpPr>
      <dsp:spPr>
        <a:xfrm>
          <a:off x="4114800" y="694763"/>
          <a:ext cx="4114799" cy="154867"/>
        </a:xfrm>
        <a:prstGeom prst="rect">
          <a:avLst/>
        </a:prstGeom>
        <a:solidFill>
          <a:schemeClr val="accent6">
            <a:alpha val="90000"/>
            <a:tint val="40000"/>
            <a:hueOff val="0"/>
            <a:satOff val="0"/>
            <a:lumOff val="0"/>
            <a:alphaOff val="0"/>
          </a:schemeClr>
        </a:solidFill>
        <a:ln w="48000" cap="flat" cmpd="thickThin"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Organized by </a:t>
          </a:r>
          <a:r>
            <a:rPr lang="en-US" sz="1400" kern="1200" dirty="0" smtClean="0"/>
            <a:t>Committee Leader</a:t>
          </a:r>
          <a:endParaRPr lang="en-US" sz="1400" kern="1200" dirty="0"/>
        </a:p>
      </dsp:txBody>
      <dsp:txXfrm>
        <a:off x="4114800" y="694763"/>
        <a:ext cx="4114799" cy="154867"/>
      </dsp:txXfrm>
    </dsp:sp>
    <dsp:sp modelId="{40AC62AF-1021-4DF1-92D3-5B70A3ADB8D1}">
      <dsp:nvSpPr>
        <dsp:cNvPr id="0" name=""/>
        <dsp:cNvSpPr/>
      </dsp:nvSpPr>
      <dsp:spPr>
        <a:xfrm rot="10800000">
          <a:off x="0" y="0"/>
          <a:ext cx="8229600" cy="517952"/>
        </a:xfrm>
        <a:prstGeom prst="upArrowCallout">
          <a:avLst/>
        </a:prstGeom>
        <a:solidFill>
          <a:schemeClr val="accent6">
            <a:hueOff val="0"/>
            <a:satOff val="0"/>
            <a:lumOff val="0"/>
            <a:alphaOff val="0"/>
          </a:schemeClr>
        </a:solidFill>
        <a:ln w="48500" cap="flat" cmpd="thickThin" algn="ctr">
          <a:solidFill>
            <a:schemeClr val="lt1">
              <a:hueOff val="0"/>
              <a:satOff val="0"/>
              <a:lumOff val="0"/>
              <a:alphaOff val="0"/>
            </a:schemeClr>
          </a:solidFill>
          <a:prstDash val="solid"/>
        </a:ln>
        <a:effectLst>
          <a:outerShdw blurRad="45000" dist="25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kern="1200" dirty="0"/>
            <a:t>Standards Review / Revision Starts</a:t>
          </a:r>
        </a:p>
      </dsp:txBody>
      <dsp:txXfrm>
        <a:off x="0" y="0"/>
        <a:ext cx="8229600" cy="181801"/>
      </dsp:txXfrm>
    </dsp:sp>
    <dsp:sp modelId="{A91F5C03-2A17-408F-83CE-AFAE69E2DECC}">
      <dsp:nvSpPr>
        <dsp:cNvPr id="0" name=""/>
        <dsp:cNvSpPr/>
      </dsp:nvSpPr>
      <dsp:spPr>
        <a:xfrm>
          <a:off x="0" y="181862"/>
          <a:ext cx="4114799" cy="154867"/>
        </a:xfrm>
        <a:prstGeom prst="rect">
          <a:avLst/>
        </a:prstGeom>
        <a:solidFill>
          <a:schemeClr val="accent6">
            <a:alpha val="90000"/>
            <a:tint val="40000"/>
            <a:hueOff val="0"/>
            <a:satOff val="0"/>
            <a:lumOff val="0"/>
            <a:alphaOff val="0"/>
          </a:schemeClr>
        </a:solidFill>
        <a:ln w="48000" cap="flat" cmpd="thickThin"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June 18-19, 2012</a:t>
          </a:r>
        </a:p>
      </dsp:txBody>
      <dsp:txXfrm>
        <a:off x="0" y="181862"/>
        <a:ext cx="4114799" cy="154867"/>
      </dsp:txXfrm>
    </dsp:sp>
    <dsp:sp modelId="{A1B0909C-0FA3-4A48-9002-97FC473285D1}">
      <dsp:nvSpPr>
        <dsp:cNvPr id="0" name=""/>
        <dsp:cNvSpPr/>
      </dsp:nvSpPr>
      <dsp:spPr>
        <a:xfrm>
          <a:off x="4114800" y="181862"/>
          <a:ext cx="4114799" cy="154867"/>
        </a:xfrm>
        <a:prstGeom prst="rect">
          <a:avLst/>
        </a:prstGeom>
        <a:solidFill>
          <a:schemeClr val="accent6">
            <a:alpha val="90000"/>
            <a:tint val="40000"/>
            <a:hueOff val="0"/>
            <a:satOff val="0"/>
            <a:lumOff val="0"/>
            <a:alphaOff val="0"/>
          </a:schemeClr>
        </a:solidFill>
        <a:ln w="48000" cap="flat" cmpd="thickThin"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17780" rIns="99568" bIns="17780" numCol="1" spcCol="1270" anchor="ctr" anchorCtr="0">
          <a:noAutofit/>
        </a:bodyPr>
        <a:lstStyle/>
        <a:p>
          <a:pPr lvl="0" algn="ctr" defTabSz="622300">
            <a:lnSpc>
              <a:spcPct val="90000"/>
            </a:lnSpc>
            <a:spcBef>
              <a:spcPct val="0"/>
            </a:spcBef>
            <a:spcAft>
              <a:spcPct val="35000"/>
            </a:spcAft>
          </a:pPr>
          <a:r>
            <a:rPr lang="en-US" sz="1400" kern="1200" dirty="0"/>
            <a:t>Casper, WY</a:t>
          </a:r>
        </a:p>
      </dsp:txBody>
      <dsp:txXfrm>
        <a:off x="4114800" y="181862"/>
        <a:ext cx="4114799" cy="1548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0C16363F-70BB-406A-A34D-35803359CBD7}" type="datetimeFigureOut">
              <a:rPr lang="en-US" smtClean="0"/>
              <a:pPr/>
              <a:t>11/4/2013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FD1880C9-3692-4F06-8AC5-A8C33B2FF084}"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85E18EEB-F455-4085-873A-ED5F1A7FE34C}" type="datetimeFigureOut">
              <a:rPr lang="en-US" smtClean="0"/>
              <a:pPr/>
              <a:t>11/4/2013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ACE69B1-6C7B-4A7C-8B1D-3FD32670880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four committees followed the same process. </a:t>
            </a:r>
            <a:r>
              <a:rPr lang="en-US" dirty="0" smtClean="0"/>
              <a:t>CCTC = Common Career Technical Core</a:t>
            </a:r>
            <a:endParaRPr lang="en-US" dirty="0"/>
          </a:p>
        </p:txBody>
      </p:sp>
      <p:sp>
        <p:nvSpPr>
          <p:cNvPr id="4" name="Slide Number Placeholder 3"/>
          <p:cNvSpPr>
            <a:spLocks noGrp="1"/>
          </p:cNvSpPr>
          <p:nvPr>
            <p:ph type="sldNum" sz="quarter" idx="10"/>
          </p:nvPr>
        </p:nvSpPr>
        <p:spPr/>
        <p:txBody>
          <a:bodyPr/>
          <a:lstStyle/>
          <a:p>
            <a:fld id="{FACE69B1-6C7B-4A7C-8B1D-3FD32670880F}"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Appropriate</a:t>
            </a:r>
            <a:r>
              <a:rPr lang="en-US" baseline="0" dirty="0" smtClean="0"/>
              <a:t> Challenging, yet accessible for students</a:t>
            </a:r>
            <a:endParaRPr lang="en-US" dirty="0"/>
          </a:p>
        </p:txBody>
      </p:sp>
      <p:sp>
        <p:nvSpPr>
          <p:cNvPr id="4" name="Slide Number Placeholder 3"/>
          <p:cNvSpPr>
            <a:spLocks noGrp="1"/>
          </p:cNvSpPr>
          <p:nvPr>
            <p:ph type="sldNum" sz="quarter" idx="10"/>
          </p:nvPr>
        </p:nvSpPr>
        <p:spPr/>
        <p:txBody>
          <a:bodyPr/>
          <a:lstStyle/>
          <a:p>
            <a:fld id="{FACE69B1-6C7B-4A7C-8B1D-3FD32670880F}" type="slidenum">
              <a:rPr lang="en-US" smtClean="0"/>
              <a:pPr/>
              <a:t>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CE69B1-6C7B-4A7C-8B1D-3FD32670880F}" type="slidenum">
              <a:rPr lang="en-US" smtClean="0"/>
              <a:pPr/>
              <a:t>10</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dirty="0" smtClean="0"/>
              <a:t> Add standard for literacy and technology</a:t>
            </a:r>
          </a:p>
          <a:p>
            <a:pPr>
              <a:buFont typeface="Arial" pitchFamily="34" charset="0"/>
              <a:buChar char="•"/>
            </a:pPr>
            <a:r>
              <a:rPr lang="en-US" sz="1200" dirty="0" smtClean="0"/>
              <a:t> Break out Elementary Grade Band</a:t>
            </a:r>
          </a:p>
          <a:p>
            <a:pPr>
              <a:buFont typeface="Arial" pitchFamily="34" charset="0"/>
              <a:buChar char="•"/>
            </a:pPr>
            <a:r>
              <a:rPr lang="en-US" sz="1200" dirty="0" smtClean="0"/>
              <a:t> Multi-Grade View of Benchmarks and PLDs</a:t>
            </a:r>
          </a:p>
          <a:p>
            <a:pPr>
              <a:buFont typeface="Arial" pitchFamily="34" charset="0"/>
              <a:buChar char="•"/>
            </a:pPr>
            <a:r>
              <a:rPr lang="en-US" sz="1200" dirty="0" smtClean="0"/>
              <a:t> Add examples to help explain the purpose of the benchmark</a:t>
            </a:r>
          </a:p>
          <a:p>
            <a:endParaRPr lang="en-US" dirty="0"/>
          </a:p>
        </p:txBody>
      </p:sp>
      <p:sp>
        <p:nvSpPr>
          <p:cNvPr id="4" name="Slide Number Placeholder 3"/>
          <p:cNvSpPr>
            <a:spLocks noGrp="1"/>
          </p:cNvSpPr>
          <p:nvPr>
            <p:ph type="sldNum" sz="quarter" idx="10"/>
          </p:nvPr>
        </p:nvSpPr>
        <p:spPr/>
        <p:txBody>
          <a:bodyPr/>
          <a:lstStyle/>
          <a:p>
            <a:fld id="{FACE69B1-6C7B-4A7C-8B1D-3FD32670880F}" type="slidenum">
              <a:rPr lang="en-US" smtClean="0"/>
              <a:pPr/>
              <a:t>15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dirty="0" smtClean="0"/>
              <a:t> Break out Elementary Grade Bands</a:t>
            </a:r>
          </a:p>
          <a:p>
            <a:pPr>
              <a:buFont typeface="Arial" pitchFamily="34" charset="0"/>
              <a:buChar char="•"/>
            </a:pPr>
            <a:r>
              <a:rPr lang="en-US" sz="1200" dirty="0" smtClean="0"/>
              <a:t> Include suggested activities for benchmarks</a:t>
            </a:r>
          </a:p>
          <a:p>
            <a:pPr>
              <a:buFont typeface="Arial" pitchFamily="34" charset="0"/>
              <a:buChar char="•"/>
            </a:pPr>
            <a:r>
              <a:rPr lang="en-US" sz="1200" dirty="0" smtClean="0"/>
              <a:t> Link P.E. Standards to ELA Standards (show literacy connection)</a:t>
            </a:r>
          </a:p>
          <a:p>
            <a:pPr>
              <a:buFont typeface="Arial" pitchFamily="34" charset="0"/>
              <a:buChar char="•"/>
            </a:pPr>
            <a:r>
              <a:rPr lang="en-US" sz="1200" dirty="0" smtClean="0"/>
              <a:t> Reduce PLDs to three (3)  [students are Proficient, Above, or Below)</a:t>
            </a:r>
          </a:p>
        </p:txBody>
      </p:sp>
      <p:sp>
        <p:nvSpPr>
          <p:cNvPr id="4" name="Slide Number Placeholder 3"/>
          <p:cNvSpPr>
            <a:spLocks noGrp="1"/>
          </p:cNvSpPr>
          <p:nvPr>
            <p:ph type="sldNum" sz="quarter" idx="10"/>
          </p:nvPr>
        </p:nvSpPr>
        <p:spPr/>
        <p:txBody>
          <a:bodyPr/>
          <a:lstStyle/>
          <a:p>
            <a:fld id="{FACE69B1-6C7B-4A7C-8B1D-3FD32670880F}" type="slidenum">
              <a:rPr lang="en-US" smtClean="0"/>
              <a:pPr/>
              <a:t>21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These</a:t>
            </a:r>
            <a:r>
              <a:rPr lang="en-US" baseline="0" dirty="0" smtClean="0"/>
              <a:t> are considered the most essential ideas in the major science disciplines.</a:t>
            </a:r>
            <a:endParaRPr lang="en-US" dirty="0"/>
          </a:p>
        </p:txBody>
      </p:sp>
      <p:sp>
        <p:nvSpPr>
          <p:cNvPr id="4" name="Slide Number Placeholder 3"/>
          <p:cNvSpPr>
            <a:spLocks noGrp="1"/>
          </p:cNvSpPr>
          <p:nvPr>
            <p:ph type="sldNum" sz="quarter" idx="10"/>
          </p:nvPr>
        </p:nvSpPr>
        <p:spPr/>
        <p:txBody>
          <a:bodyPr/>
          <a:lstStyle/>
          <a:p>
            <a:fld id="{FACE69B1-6C7B-4A7C-8B1D-3FD32670880F}" type="slidenum">
              <a:rPr lang="en-US" smtClean="0"/>
              <a:pPr/>
              <a:t>26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a:t>
            </a:r>
            <a:r>
              <a:rPr lang="en-US" baseline="0" dirty="0" smtClean="0"/>
              <a:t> are logical learning progressions and scaffolding from one level to the next. Each teacher at each level can understand the rationale for teaching the concepts and practices that lead to the next grade level.</a:t>
            </a:r>
            <a:endParaRPr lang="en-US" dirty="0"/>
          </a:p>
        </p:txBody>
      </p:sp>
      <p:sp>
        <p:nvSpPr>
          <p:cNvPr id="4" name="Slide Number Placeholder 3"/>
          <p:cNvSpPr>
            <a:spLocks noGrp="1"/>
          </p:cNvSpPr>
          <p:nvPr>
            <p:ph type="sldNum" sz="quarter" idx="10"/>
          </p:nvPr>
        </p:nvSpPr>
        <p:spPr/>
        <p:txBody>
          <a:bodyPr/>
          <a:lstStyle/>
          <a:p>
            <a:fld id="{FACE69B1-6C7B-4A7C-8B1D-3FD32670880F}" type="slidenum">
              <a:rPr lang="en-US" smtClean="0"/>
              <a:pPr/>
              <a:t>27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CE69B1-6C7B-4A7C-8B1D-3FD32670880F}" type="slidenum">
              <a:rPr lang="en-US" smtClean="0"/>
              <a:pPr/>
              <a:t>28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CCTC = Common Career Technical Core</a:t>
            </a:r>
            <a:endParaRPr lang="en-US" dirty="0"/>
          </a:p>
        </p:txBody>
      </p:sp>
      <p:sp>
        <p:nvSpPr>
          <p:cNvPr id="4" name="Slide Number Placeholder 3"/>
          <p:cNvSpPr>
            <a:spLocks noGrp="1"/>
          </p:cNvSpPr>
          <p:nvPr>
            <p:ph type="sldNum" sz="quarter" idx="10"/>
          </p:nvPr>
        </p:nvSpPr>
        <p:spPr/>
        <p:txBody>
          <a:bodyPr/>
          <a:lstStyle/>
          <a:p>
            <a:fld id="{FACE69B1-6C7B-4A7C-8B1D-3FD32670880F}" type="slidenum">
              <a:rPr lang="en-US" smtClean="0"/>
              <a:pPr/>
              <a:t>34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608B43-98E3-4070-BC91-04EF3CAF07BD}"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608B43-98E3-4070-BC91-04EF3CAF07B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84608B43-98E3-4070-BC91-04EF3CAF07B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608B43-98E3-4070-BC91-04EF3CAF07B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4608B43-98E3-4070-BC91-04EF3CAF07BD}"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608B43-98E3-4070-BC91-04EF3CAF07B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4608B43-98E3-4070-BC91-04EF3CAF07B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4608B43-98E3-4070-BC91-04EF3CAF07B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4608B43-98E3-4070-BC91-04EF3CAF07B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E293F71-F1BD-46CA-A9F9-9C2567E2D415}" type="datetimeFigureOut">
              <a:rPr lang="en-US" smtClean="0"/>
              <a:pPr/>
              <a:t>11/4/2013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4608B43-98E3-4070-BC91-04EF3CAF07BD}"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7E293F71-F1BD-46CA-A9F9-9C2567E2D415}" type="datetimeFigureOut">
              <a:rPr lang="en-US" smtClean="0"/>
              <a:pPr/>
              <a:t>11/4/2013</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84608B43-98E3-4070-BC91-04EF3CAF07B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E293F71-F1BD-46CA-A9F9-9C2567E2D415}" type="datetimeFigureOut">
              <a:rPr lang="en-US" smtClean="0"/>
              <a:pPr/>
              <a:t>11/4/2013</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4608B43-98E3-4070-BC91-04EF3CAF07B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source=images&amp;cd=&amp;cad=rja&amp;docid=dV8ArJj4CiDmKM&amp;tbnid=0_KedbBMBVf5nM:&amp;ved=0CAgQjRwwAA&amp;url=http://thevillagesblog.com/&amp;ei=JdRyUpu5IIakyAHg_oGgCA&amp;psig=AFQjCNHM5YF0zXtyZgMJQe79Yftt12yiOQ&amp;ust=138334352557949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hyperlink" Target="http://www.google.com/url?sa=i&amp;rct=j&amp;q=&amp;esrc=s&amp;frm=1&amp;source=images&amp;cd=&amp;cad=rja&amp;docid=8P4ehmcUs2A7DM&amp;tbnid=90ROYAXy7qpTfM:&amp;ved=0CAUQjRw&amp;url=http://visionwellnesscenter.com/testimonials/&amp;ei=ktRyUor8MMXuyQGRi4CQBg&amp;psig=AFQjCNFwsgZKTEgGMYfjWnkZkdixAaIFVg&amp;ust=1383343606600735" TargetMode="Externa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2590800"/>
          </a:xfrm>
        </p:spPr>
        <p:txBody>
          <a:bodyPr>
            <a:normAutofit fontScale="90000"/>
          </a:bodyPr>
          <a:lstStyle/>
          <a:p>
            <a:pPr algn="l"/>
            <a:r>
              <a:rPr lang="en-US" sz="4800" b="1" dirty="0" smtClean="0">
                <a:solidFill>
                  <a:srgbClr val="00B0F0"/>
                </a:solidFill>
                <a:latin typeface="Arial Narrow" pitchFamily="34" charset="0"/>
              </a:rPr>
              <a:t>Proposed Standards for </a:t>
            </a:r>
            <a:br>
              <a:rPr lang="en-US" sz="4800" b="1" dirty="0" smtClean="0">
                <a:solidFill>
                  <a:srgbClr val="00B0F0"/>
                </a:solidFill>
                <a:latin typeface="Arial Narrow" pitchFamily="34" charset="0"/>
              </a:rPr>
            </a:br>
            <a:r>
              <a:rPr lang="en-US" sz="4800" b="1" dirty="0" smtClean="0">
                <a:solidFill>
                  <a:srgbClr val="00B0F0"/>
                </a:solidFill>
                <a:latin typeface="Arial Narrow" pitchFamily="34" charset="0"/>
              </a:rPr>
              <a:t>Career &amp; Vocational Education, Social Studies, Physical Education, &amp; Science</a:t>
            </a:r>
            <a:endParaRPr lang="en-US" sz="4800" b="1" dirty="0">
              <a:solidFill>
                <a:srgbClr val="00B0F0"/>
              </a:solidFill>
              <a:latin typeface="Arial Narrow" pitchFamily="34" charset="0"/>
            </a:endParaRPr>
          </a:p>
        </p:txBody>
      </p:sp>
      <p:pic>
        <p:nvPicPr>
          <p:cNvPr id="4" name="Picture 3" descr="logo-head_00.png"/>
          <p:cNvPicPr>
            <a:picLocks noChangeAspect="1"/>
          </p:cNvPicPr>
          <p:nvPr/>
        </p:nvPicPr>
        <p:blipFill>
          <a:blip r:embed="rId2" cstate="print"/>
          <a:stretch>
            <a:fillRect/>
          </a:stretch>
        </p:blipFill>
        <p:spPr>
          <a:xfrm>
            <a:off x="0" y="0"/>
            <a:ext cx="9144000" cy="1905000"/>
          </a:xfrm>
          <a:prstGeom prst="rect">
            <a:avLst/>
          </a:prstGeom>
        </p:spPr>
      </p:pic>
      <p:sp>
        <p:nvSpPr>
          <p:cNvPr id="6" name="TextBox 5"/>
          <p:cNvSpPr txBox="1"/>
          <p:nvPr/>
        </p:nvSpPr>
        <p:spPr>
          <a:xfrm>
            <a:off x="685800" y="5181600"/>
            <a:ext cx="7772400" cy="954107"/>
          </a:xfrm>
          <a:prstGeom prst="rect">
            <a:avLst/>
          </a:prstGeom>
          <a:noFill/>
        </p:spPr>
        <p:txBody>
          <a:bodyPr wrap="square" rtlCol="0">
            <a:spAutoFit/>
          </a:bodyPr>
          <a:lstStyle/>
          <a:p>
            <a:pPr marL="457200" indent="-457200"/>
            <a:r>
              <a:rPr lang="en-US" sz="3200" b="1" dirty="0" smtClean="0">
                <a:solidFill>
                  <a:schemeClr val="tx1">
                    <a:lumMod val="95000"/>
                  </a:schemeClr>
                </a:solidFill>
                <a:latin typeface="Arial Narrow" pitchFamily="34" charset="0"/>
              </a:rPr>
              <a:t>Presented to the State Board of Education</a:t>
            </a:r>
          </a:p>
          <a:p>
            <a:r>
              <a:rPr lang="en-US" sz="2400" dirty="0" smtClean="0">
                <a:latin typeface="Arial" pitchFamily="34" charset="0"/>
                <a:cs typeface="Arial" pitchFamily="34" charset="0"/>
              </a:rPr>
              <a:t>November 5, 2013      by Laurie Hernandez</a:t>
            </a:r>
          </a:p>
        </p:txBody>
      </p:sp>
      <p:pic>
        <p:nvPicPr>
          <p:cNvPr id="7" name="Picture 6" descr="wdelogo_solid.png"/>
          <p:cNvPicPr>
            <a:picLocks noChangeAspect="1"/>
          </p:cNvPicPr>
          <p:nvPr/>
        </p:nvPicPr>
        <p:blipFill>
          <a:blip r:embed="rId3" cstate="print"/>
          <a:stretch>
            <a:fillRect/>
          </a:stretch>
        </p:blipFill>
        <p:spPr>
          <a:xfrm>
            <a:off x="7543800" y="5715000"/>
            <a:ext cx="1293019" cy="93583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solidFill>
                  <a:srgbClr val="FF0000"/>
                </a:solidFill>
              </a:rPr>
              <a:t>Proposed</a:t>
            </a:r>
            <a:r>
              <a:rPr lang="en-US" dirty="0" smtClean="0"/>
              <a:t> </a:t>
            </a:r>
            <a:r>
              <a:rPr lang="en-US" dirty="0" smtClean="0">
                <a:solidFill>
                  <a:srgbClr val="00B0F0"/>
                </a:solidFill>
              </a:rPr>
              <a:t>C/VE Standards </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228600" y="1524000"/>
          <a:ext cx="8686800" cy="5059680"/>
        </p:xfrm>
        <a:graphic>
          <a:graphicData uri="http://schemas.openxmlformats.org/drawingml/2006/table">
            <a:tbl>
              <a:tblPr firstRow="1" bandRow="1">
                <a:tableStyleId>{5C22544A-7EE6-4342-B048-85BDC9FD1C3A}</a:tableStyleId>
              </a:tblPr>
              <a:tblGrid>
                <a:gridCol w="1206500"/>
                <a:gridCol w="2734734"/>
                <a:gridCol w="4745566"/>
              </a:tblGrid>
              <a:tr h="370840">
                <a:tc>
                  <a:txBody>
                    <a:bodyPr/>
                    <a:lstStyle/>
                    <a:p>
                      <a:pPr algn="ctr"/>
                      <a:r>
                        <a:rPr lang="en-US" sz="2200" dirty="0" smtClean="0"/>
                        <a:t>Stand-ard</a:t>
                      </a:r>
                      <a:endParaRPr lang="en-US" sz="2200" dirty="0"/>
                    </a:p>
                  </a:txBody>
                  <a:tcPr>
                    <a:solidFill>
                      <a:schemeClr val="accent6"/>
                    </a:solidFill>
                  </a:tcPr>
                </a:tc>
                <a:tc>
                  <a:txBody>
                    <a:bodyPr/>
                    <a:lstStyle/>
                    <a:p>
                      <a:pPr algn="ctr"/>
                      <a:r>
                        <a:rPr lang="en-US" sz="2200" dirty="0" smtClean="0"/>
                        <a:t>Standard</a:t>
                      </a:r>
                      <a:r>
                        <a:rPr lang="en-US" sz="2200" baseline="0" dirty="0" smtClean="0"/>
                        <a:t> </a:t>
                      </a:r>
                    </a:p>
                    <a:p>
                      <a:pPr algn="ctr"/>
                      <a:r>
                        <a:rPr lang="en-US" sz="2200" baseline="0" dirty="0" smtClean="0"/>
                        <a:t>Title</a:t>
                      </a:r>
                      <a:endParaRPr lang="en-US" sz="2200" dirty="0"/>
                    </a:p>
                  </a:txBody>
                  <a:tcPr>
                    <a:solidFill>
                      <a:schemeClr val="accent6"/>
                    </a:solidFill>
                  </a:tcPr>
                </a:tc>
                <a:tc>
                  <a:txBody>
                    <a:bodyPr/>
                    <a:lstStyle/>
                    <a:p>
                      <a:pPr algn="ctr"/>
                      <a:r>
                        <a:rPr lang="en-US" sz="2200" dirty="0" smtClean="0"/>
                        <a:t>Standard</a:t>
                      </a:r>
                      <a:r>
                        <a:rPr lang="en-US" sz="2200" baseline="0" dirty="0" smtClean="0"/>
                        <a:t> Objective</a:t>
                      </a:r>
                      <a:endParaRPr lang="en-US" sz="2200" dirty="0"/>
                    </a:p>
                  </a:txBody>
                  <a:tcPr>
                    <a:solidFill>
                      <a:schemeClr val="accent6"/>
                    </a:solidFill>
                  </a:tcPr>
                </a:tc>
              </a:tr>
              <a:tr h="370840">
                <a:tc>
                  <a:txBody>
                    <a:bodyPr/>
                    <a:lstStyle/>
                    <a:p>
                      <a:pPr algn="ctr"/>
                      <a:r>
                        <a:rPr lang="en-US" sz="2200" b="1" dirty="0" smtClean="0"/>
                        <a:t>1</a:t>
                      </a:r>
                      <a:endParaRPr lang="en-US" sz="2200" b="1" dirty="0"/>
                    </a:p>
                  </a:txBody>
                  <a:tcPr/>
                </a:tc>
                <a:tc>
                  <a:txBody>
                    <a:bodyPr/>
                    <a:lstStyle/>
                    <a:p>
                      <a:r>
                        <a:rPr lang="en-US" sz="2200" b="1" dirty="0" smtClean="0"/>
                        <a:t>Career Development</a:t>
                      </a:r>
                      <a:r>
                        <a:rPr lang="en-US" sz="2200" b="1" baseline="0" dirty="0" smtClean="0"/>
                        <a:t> and Readiness</a:t>
                      </a:r>
                      <a:endParaRPr lang="en-US" sz="2200" b="1" dirty="0"/>
                    </a:p>
                  </a:txBody>
                  <a:tcPr/>
                </a:tc>
                <a:tc>
                  <a:txBody>
                    <a:bodyPr/>
                    <a:lstStyle/>
                    <a:p>
                      <a:r>
                        <a:rPr lang="en-US" sz="2400" dirty="0" smtClean="0"/>
                        <a:t>Students</a:t>
                      </a:r>
                      <a:r>
                        <a:rPr lang="en-US" sz="2400" baseline="0" dirty="0" smtClean="0"/>
                        <a:t> demonstrate </a:t>
                      </a:r>
                      <a:r>
                        <a:rPr lang="en-US" sz="2400" baseline="0" dirty="0" smtClean="0">
                          <a:solidFill>
                            <a:srgbClr val="FF0000"/>
                          </a:solidFill>
                        </a:rPr>
                        <a:t>career planning </a:t>
                      </a:r>
                      <a:r>
                        <a:rPr lang="en-US" sz="2400" baseline="0" dirty="0" smtClean="0"/>
                        <a:t>and </a:t>
                      </a:r>
                      <a:r>
                        <a:rPr lang="en-US" sz="2400" baseline="0" dirty="0" smtClean="0">
                          <a:solidFill>
                            <a:srgbClr val="FF0000"/>
                          </a:solidFill>
                        </a:rPr>
                        <a:t>employability skills</a:t>
                      </a:r>
                      <a:r>
                        <a:rPr lang="en-US" sz="2400" baseline="0" dirty="0" smtClean="0"/>
                        <a:t>.</a:t>
                      </a:r>
                      <a:endParaRPr lang="en-US" sz="2400" dirty="0"/>
                    </a:p>
                  </a:txBody>
                  <a:tcPr/>
                </a:tc>
              </a:tr>
              <a:tr h="370840">
                <a:tc>
                  <a:txBody>
                    <a:bodyPr/>
                    <a:lstStyle/>
                    <a:p>
                      <a:pPr algn="ctr"/>
                      <a:r>
                        <a:rPr lang="en-US" sz="2200" b="1" dirty="0" smtClean="0"/>
                        <a:t>2</a:t>
                      </a:r>
                      <a:endParaRPr lang="en-US" sz="2200" b="1" dirty="0"/>
                    </a:p>
                  </a:txBody>
                  <a:tcPr/>
                </a:tc>
                <a:tc>
                  <a:txBody>
                    <a:bodyPr/>
                    <a:lstStyle/>
                    <a:p>
                      <a:r>
                        <a:rPr lang="en-US" sz="2200" b="1" dirty="0" smtClean="0"/>
                        <a:t>Communication and Collaboration</a:t>
                      </a:r>
                      <a:endParaRPr lang="en-US" sz="2200" b="1" dirty="0"/>
                    </a:p>
                  </a:txBody>
                  <a:tcPr/>
                </a:tc>
                <a:tc>
                  <a:txBody>
                    <a:bodyPr/>
                    <a:lstStyle/>
                    <a:p>
                      <a:r>
                        <a:rPr lang="en-US" sz="2400" dirty="0" smtClean="0"/>
                        <a:t>Students develop</a:t>
                      </a:r>
                      <a:r>
                        <a:rPr lang="en-US" sz="2400" baseline="0" dirty="0" smtClean="0"/>
                        <a:t> the skills necessary to </a:t>
                      </a:r>
                      <a:r>
                        <a:rPr lang="en-US" sz="2400" baseline="0" dirty="0" smtClean="0">
                          <a:solidFill>
                            <a:srgbClr val="FF0000"/>
                          </a:solidFill>
                        </a:rPr>
                        <a:t>effectively lead, collaborate, and communicate</a:t>
                      </a:r>
                      <a:r>
                        <a:rPr lang="en-US" sz="2400" baseline="0" dirty="0" smtClean="0"/>
                        <a:t>.</a:t>
                      </a:r>
                      <a:endParaRPr lang="en-US" sz="2400" dirty="0"/>
                    </a:p>
                  </a:txBody>
                  <a:tcPr/>
                </a:tc>
              </a:tr>
              <a:tr h="370840">
                <a:tc>
                  <a:txBody>
                    <a:bodyPr/>
                    <a:lstStyle/>
                    <a:p>
                      <a:pPr algn="ctr"/>
                      <a:r>
                        <a:rPr lang="en-US" sz="2200" b="1" dirty="0" smtClean="0"/>
                        <a:t>3</a:t>
                      </a:r>
                      <a:endParaRPr lang="en-US" sz="2200" b="1" dirty="0"/>
                    </a:p>
                  </a:txBody>
                  <a:tcPr/>
                </a:tc>
                <a:tc>
                  <a:txBody>
                    <a:bodyPr/>
                    <a:lstStyle/>
                    <a:p>
                      <a:r>
                        <a:rPr lang="en-US" sz="2200" b="1" dirty="0" smtClean="0"/>
                        <a:t>Critical Thinking</a:t>
                      </a:r>
                      <a:r>
                        <a:rPr lang="en-US" sz="2200" b="1" baseline="0" dirty="0" smtClean="0"/>
                        <a:t> and Problem Solving</a:t>
                      </a:r>
                      <a:endParaRPr lang="en-US" sz="2200" b="1" dirty="0"/>
                    </a:p>
                  </a:txBody>
                  <a:tcPr/>
                </a:tc>
                <a:tc>
                  <a:txBody>
                    <a:bodyPr/>
                    <a:lstStyle/>
                    <a:p>
                      <a:r>
                        <a:rPr lang="en-US" sz="2400" dirty="0" smtClean="0"/>
                        <a:t>Students use </a:t>
                      </a:r>
                      <a:r>
                        <a:rPr lang="en-US" sz="2400" dirty="0" smtClean="0">
                          <a:solidFill>
                            <a:srgbClr val="FF0000"/>
                          </a:solidFill>
                        </a:rPr>
                        <a:t>critical thinking</a:t>
                      </a:r>
                      <a:r>
                        <a:rPr lang="en-US" sz="2400" baseline="0" dirty="0" smtClean="0">
                          <a:solidFill>
                            <a:srgbClr val="FF0000"/>
                          </a:solidFill>
                        </a:rPr>
                        <a:t> skills </a:t>
                      </a:r>
                      <a:r>
                        <a:rPr lang="en-US" sz="2400" baseline="0" dirty="0" smtClean="0"/>
                        <a:t>to plan and </a:t>
                      </a:r>
                      <a:r>
                        <a:rPr lang="en-US" sz="2400" baseline="0" dirty="0" smtClean="0">
                          <a:solidFill>
                            <a:srgbClr val="FF0000"/>
                          </a:solidFill>
                        </a:rPr>
                        <a:t>conduct research</a:t>
                      </a:r>
                      <a:r>
                        <a:rPr lang="en-US" sz="2400" baseline="0" dirty="0" smtClean="0"/>
                        <a:t>, manage projects, </a:t>
                      </a:r>
                      <a:r>
                        <a:rPr lang="en-US" sz="2400" baseline="0" dirty="0" smtClean="0">
                          <a:solidFill>
                            <a:srgbClr val="FF0000"/>
                          </a:solidFill>
                        </a:rPr>
                        <a:t>solve problems</a:t>
                      </a:r>
                      <a:r>
                        <a:rPr lang="en-US" sz="2400" baseline="0" dirty="0" smtClean="0"/>
                        <a:t>, and </a:t>
                      </a:r>
                      <a:r>
                        <a:rPr lang="en-US" sz="2400" baseline="0" dirty="0" smtClean="0">
                          <a:solidFill>
                            <a:srgbClr val="FF0000"/>
                          </a:solidFill>
                        </a:rPr>
                        <a:t>make informed decisions </a:t>
                      </a:r>
                      <a:r>
                        <a:rPr lang="en-US" sz="2400" baseline="0" dirty="0" smtClean="0"/>
                        <a:t>using appropriate technology tools, and resources.</a:t>
                      </a:r>
                      <a:endParaRPr lang="en-US" sz="2400" dirty="0"/>
                    </a:p>
                  </a:txBody>
                  <a:tcPr/>
                </a:tc>
              </a:tr>
            </a:tbl>
          </a:graphicData>
        </a:graphic>
      </p:graphicFrame>
      <p:pic>
        <p:nvPicPr>
          <p:cNvPr id="5" name="Picture 4" descr="wdelogo_solid.png"/>
          <p:cNvPicPr>
            <a:picLocks noChangeAspect="1"/>
          </p:cNvPicPr>
          <p:nvPr/>
        </p:nvPicPr>
        <p:blipFill>
          <a:blip r:embed="rId3"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1066800"/>
          </a:xfrm>
        </p:spPr>
        <p:txBody>
          <a:bodyPr>
            <a:normAutofit/>
          </a:bodyPr>
          <a:lstStyle/>
          <a:p>
            <a:r>
              <a:rPr lang="en-US" dirty="0" smtClean="0">
                <a:solidFill>
                  <a:srgbClr val="FF0000"/>
                </a:solidFill>
              </a:rPr>
              <a:t>Proposed</a:t>
            </a:r>
            <a:r>
              <a:rPr lang="en-US" dirty="0" smtClean="0"/>
              <a:t> </a:t>
            </a:r>
            <a:r>
              <a:rPr lang="en-US" dirty="0" smtClean="0">
                <a:solidFill>
                  <a:srgbClr val="00B0F0"/>
                </a:solidFill>
              </a:rPr>
              <a:t>C/VE Standards </a:t>
            </a:r>
            <a:r>
              <a:rPr lang="en-US" sz="3000" dirty="0" smtClean="0">
                <a:solidFill>
                  <a:srgbClr val="00B0F0"/>
                </a:solidFill>
              </a:rPr>
              <a:t>(cont.)</a:t>
            </a:r>
            <a:endParaRPr lang="en-US" sz="3000" dirty="0">
              <a:solidFill>
                <a:srgbClr val="00B0F0"/>
              </a:solidFill>
            </a:endParaRPr>
          </a:p>
        </p:txBody>
      </p:sp>
      <p:graphicFrame>
        <p:nvGraphicFramePr>
          <p:cNvPr id="4" name="Content Placeholder 3"/>
          <p:cNvGraphicFramePr>
            <a:graphicFrameLocks noGrp="1"/>
          </p:cNvGraphicFramePr>
          <p:nvPr>
            <p:ph idx="1"/>
          </p:nvPr>
        </p:nvGraphicFramePr>
        <p:xfrm>
          <a:off x="457200" y="1752600"/>
          <a:ext cx="8229600" cy="3200400"/>
        </p:xfrm>
        <a:graphic>
          <a:graphicData uri="http://schemas.openxmlformats.org/drawingml/2006/table">
            <a:tbl>
              <a:tblPr firstRow="1" bandRow="1">
                <a:tableStyleId>{5C22544A-7EE6-4342-B048-85BDC9FD1C3A}</a:tableStyleId>
              </a:tblPr>
              <a:tblGrid>
                <a:gridCol w="1219200"/>
                <a:gridCol w="2286000"/>
                <a:gridCol w="4724400"/>
              </a:tblGrid>
              <a:tr h="370840">
                <a:tc>
                  <a:txBody>
                    <a:bodyPr/>
                    <a:lstStyle/>
                    <a:p>
                      <a:pPr algn="ctr"/>
                      <a:r>
                        <a:rPr lang="en-US" sz="2400" dirty="0" smtClean="0"/>
                        <a:t>Stand-ard</a:t>
                      </a:r>
                      <a:endParaRPr lang="en-US" sz="2400" dirty="0"/>
                    </a:p>
                  </a:txBody>
                  <a:tcPr>
                    <a:solidFill>
                      <a:schemeClr val="accent6"/>
                    </a:solidFill>
                  </a:tcPr>
                </a:tc>
                <a:tc>
                  <a:txBody>
                    <a:bodyPr/>
                    <a:lstStyle/>
                    <a:p>
                      <a:pPr algn="ctr"/>
                      <a:r>
                        <a:rPr lang="en-US" sz="2400" dirty="0" smtClean="0"/>
                        <a:t>Standard</a:t>
                      </a:r>
                      <a:r>
                        <a:rPr lang="en-US" sz="2400" baseline="0" dirty="0" smtClean="0"/>
                        <a:t> Title</a:t>
                      </a:r>
                      <a:endParaRPr lang="en-US" sz="2400" dirty="0"/>
                    </a:p>
                  </a:txBody>
                  <a:tcPr>
                    <a:solidFill>
                      <a:schemeClr val="accent6"/>
                    </a:solidFill>
                  </a:tcPr>
                </a:tc>
                <a:tc>
                  <a:txBody>
                    <a:bodyPr/>
                    <a:lstStyle/>
                    <a:p>
                      <a:pPr algn="ctr"/>
                      <a:r>
                        <a:rPr lang="en-US" sz="2400" dirty="0" smtClean="0"/>
                        <a:t>Standard</a:t>
                      </a:r>
                      <a:r>
                        <a:rPr lang="en-US" sz="2400" baseline="0" dirty="0" smtClean="0"/>
                        <a:t> Objective</a:t>
                      </a:r>
                      <a:endParaRPr lang="en-US" sz="2400" dirty="0"/>
                    </a:p>
                  </a:txBody>
                  <a:tcPr>
                    <a:solidFill>
                      <a:schemeClr val="accent6"/>
                    </a:solidFill>
                  </a:tcPr>
                </a:tc>
              </a:tr>
              <a:tr h="370840">
                <a:tc>
                  <a:txBody>
                    <a:bodyPr/>
                    <a:lstStyle/>
                    <a:p>
                      <a:pPr algn="ctr"/>
                      <a:r>
                        <a:rPr lang="en-US" sz="2400" b="1" dirty="0" smtClean="0"/>
                        <a:t>4</a:t>
                      </a:r>
                      <a:endParaRPr lang="en-US" sz="2400" b="1" dirty="0"/>
                    </a:p>
                  </a:txBody>
                  <a:tcPr/>
                </a:tc>
                <a:tc>
                  <a:txBody>
                    <a:bodyPr/>
                    <a:lstStyle/>
                    <a:p>
                      <a:r>
                        <a:rPr lang="en-US" sz="2400" b="1" dirty="0" smtClean="0"/>
                        <a:t>Technical Literacy</a:t>
                      </a:r>
                      <a:endParaRPr lang="en-US" sz="2400" b="1" dirty="0"/>
                    </a:p>
                  </a:txBody>
                  <a:tcPr/>
                </a:tc>
                <a:tc>
                  <a:txBody>
                    <a:bodyPr/>
                    <a:lstStyle/>
                    <a:p>
                      <a:r>
                        <a:rPr lang="en-US" sz="2400" dirty="0" smtClean="0"/>
                        <a:t>Students effectively </a:t>
                      </a:r>
                      <a:r>
                        <a:rPr lang="en-US" sz="2400" dirty="0" smtClean="0">
                          <a:solidFill>
                            <a:srgbClr val="FF0000"/>
                          </a:solidFill>
                        </a:rPr>
                        <a:t>read, evaluate, write, and communicate </a:t>
                      </a:r>
                      <a:r>
                        <a:rPr lang="en-US" sz="2400" dirty="0" smtClean="0"/>
                        <a:t>technical information.</a:t>
                      </a:r>
                      <a:endParaRPr lang="en-US" sz="2400" dirty="0"/>
                    </a:p>
                  </a:txBody>
                  <a:tcPr/>
                </a:tc>
              </a:tr>
              <a:tr h="370840">
                <a:tc>
                  <a:txBody>
                    <a:bodyPr/>
                    <a:lstStyle/>
                    <a:p>
                      <a:pPr algn="ctr"/>
                      <a:r>
                        <a:rPr lang="en-US" sz="2400" b="1" dirty="0" smtClean="0"/>
                        <a:t>5</a:t>
                      </a:r>
                      <a:endParaRPr lang="en-US" sz="2400" b="1" dirty="0"/>
                    </a:p>
                  </a:txBody>
                  <a:tcPr/>
                </a:tc>
                <a:tc>
                  <a:txBody>
                    <a:bodyPr/>
                    <a:lstStyle/>
                    <a:p>
                      <a:r>
                        <a:rPr lang="en-US" sz="2400" b="1" dirty="0" smtClean="0"/>
                        <a:t>Technical Proficiency and Productivity</a:t>
                      </a:r>
                      <a:endParaRPr lang="en-US" sz="2400" b="1" dirty="0"/>
                    </a:p>
                  </a:txBody>
                  <a:tcPr/>
                </a:tc>
                <a:tc>
                  <a:txBody>
                    <a:bodyPr/>
                    <a:lstStyle/>
                    <a:p>
                      <a:r>
                        <a:rPr lang="en-US" sz="2400" dirty="0" smtClean="0"/>
                        <a:t>Students </a:t>
                      </a:r>
                      <a:r>
                        <a:rPr lang="en-US" sz="2400" dirty="0" smtClean="0">
                          <a:solidFill>
                            <a:srgbClr val="FF0000"/>
                          </a:solidFill>
                        </a:rPr>
                        <a:t>safely,</a:t>
                      </a:r>
                      <a:r>
                        <a:rPr lang="en-US" sz="2400" baseline="0" dirty="0" smtClean="0">
                          <a:solidFill>
                            <a:srgbClr val="FF0000"/>
                          </a:solidFill>
                        </a:rPr>
                        <a:t> ethically, and productively </a:t>
                      </a:r>
                      <a:r>
                        <a:rPr lang="en-US" sz="2400" baseline="0" dirty="0" smtClean="0"/>
                        <a:t>use existing and new technologies and systems.</a:t>
                      </a:r>
                      <a:endParaRPr lang="en-US" sz="2400" dirty="0"/>
                    </a:p>
                  </a:txBody>
                  <a:tcPr/>
                </a:tc>
              </a:tr>
            </a:tbl>
          </a:graphicData>
        </a:graphic>
      </p:graphicFrame>
      <p:pic>
        <p:nvPicPr>
          <p:cNvPr id="5" name="Picture 4" descr="wdelogo_solid.png"/>
          <p:cNvPicPr>
            <a:picLocks noChangeAspect="1"/>
          </p:cNvPicPr>
          <p:nvPr/>
        </p:nvPicPr>
        <p:blipFill>
          <a:blip r:embed="rId2"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dirty="0" smtClean="0">
                <a:solidFill>
                  <a:srgbClr val="00B0F0"/>
                </a:solidFill>
              </a:rPr>
              <a:t>PLD</a:t>
            </a:r>
            <a:r>
              <a:rPr lang="en-US" cap="small" dirty="0" smtClean="0">
                <a:solidFill>
                  <a:srgbClr val="00B0F0"/>
                </a:solidFill>
              </a:rPr>
              <a:t>s</a:t>
            </a:r>
            <a:r>
              <a:rPr lang="en-US" dirty="0" smtClean="0">
                <a:solidFill>
                  <a:srgbClr val="00B0F0"/>
                </a:solidFill>
              </a:rPr>
              <a:t> – P</a:t>
            </a:r>
            <a:r>
              <a:rPr lang="en-US" cap="small" dirty="0" smtClean="0">
                <a:solidFill>
                  <a:srgbClr val="00B0F0"/>
                </a:solidFill>
              </a:rPr>
              <a:t>erformance</a:t>
            </a:r>
            <a:r>
              <a:rPr lang="en-US" dirty="0" smtClean="0">
                <a:solidFill>
                  <a:srgbClr val="00B0F0"/>
                </a:solidFill>
              </a:rPr>
              <a:t> L</a:t>
            </a:r>
            <a:r>
              <a:rPr lang="en-US" cap="small" dirty="0" smtClean="0">
                <a:solidFill>
                  <a:srgbClr val="00B0F0"/>
                </a:solidFill>
              </a:rPr>
              <a:t>evel</a:t>
            </a:r>
            <a:r>
              <a:rPr lang="en-US" dirty="0" smtClean="0">
                <a:solidFill>
                  <a:srgbClr val="00B0F0"/>
                </a:solidFill>
              </a:rPr>
              <a:t> D</a:t>
            </a:r>
            <a:r>
              <a:rPr lang="en-US" cap="small" dirty="0" smtClean="0">
                <a:solidFill>
                  <a:srgbClr val="00B0F0"/>
                </a:solidFill>
              </a:rPr>
              <a:t>escriptors – C/VE </a:t>
            </a:r>
            <a:endParaRPr lang="en-US" cap="small" dirty="0">
              <a:solidFill>
                <a:srgbClr val="00B0F0"/>
              </a:solidFill>
            </a:endParaRPr>
          </a:p>
        </p:txBody>
      </p:sp>
      <p:graphicFrame>
        <p:nvGraphicFramePr>
          <p:cNvPr id="4" name="Content Placeholder 3"/>
          <p:cNvGraphicFramePr>
            <a:graphicFrameLocks noGrp="1"/>
          </p:cNvGraphicFramePr>
          <p:nvPr>
            <p:ph idx="1"/>
          </p:nvPr>
        </p:nvGraphicFramePr>
        <p:xfrm>
          <a:off x="152400" y="1524000"/>
          <a:ext cx="8686800" cy="4632960"/>
        </p:xfrm>
        <a:graphic>
          <a:graphicData uri="http://schemas.openxmlformats.org/drawingml/2006/table">
            <a:tbl>
              <a:tblPr firstRow="1" bandRow="1">
                <a:tableStyleId>{5C22544A-7EE6-4342-B048-85BDC9FD1C3A}</a:tableStyleId>
              </a:tblPr>
              <a:tblGrid>
                <a:gridCol w="457200"/>
                <a:gridCol w="2057400"/>
                <a:gridCol w="2057400"/>
                <a:gridCol w="1981200"/>
                <a:gridCol w="2133600"/>
              </a:tblGrid>
              <a:tr h="370840">
                <a:tc>
                  <a:txBody>
                    <a:bodyPr/>
                    <a:lstStyle/>
                    <a:p>
                      <a:endParaRPr lang="en-US" sz="2000" dirty="0"/>
                    </a:p>
                  </a:txBody>
                  <a:tcPr>
                    <a:solidFill>
                      <a:schemeClr val="accent6"/>
                    </a:solidFill>
                  </a:tcPr>
                </a:tc>
                <a:tc>
                  <a:txBody>
                    <a:bodyPr/>
                    <a:lstStyle/>
                    <a:p>
                      <a:r>
                        <a:rPr lang="en-US" sz="2000" dirty="0" smtClean="0"/>
                        <a:t>Advanced Students:</a:t>
                      </a:r>
                      <a:endParaRPr lang="en-US" sz="2000" dirty="0"/>
                    </a:p>
                  </a:txBody>
                  <a:tcPr>
                    <a:solidFill>
                      <a:schemeClr val="accent6"/>
                    </a:solidFill>
                  </a:tcPr>
                </a:tc>
                <a:tc>
                  <a:txBody>
                    <a:bodyPr/>
                    <a:lstStyle/>
                    <a:p>
                      <a:r>
                        <a:rPr lang="en-US" sz="2000" dirty="0" smtClean="0"/>
                        <a:t>Proficient</a:t>
                      </a:r>
                    </a:p>
                    <a:p>
                      <a:r>
                        <a:rPr lang="en-US" sz="2000" dirty="0" smtClean="0"/>
                        <a:t>Students:</a:t>
                      </a:r>
                      <a:endParaRPr lang="en-US" sz="2000" dirty="0"/>
                    </a:p>
                  </a:txBody>
                  <a:tcPr>
                    <a:solidFill>
                      <a:schemeClr val="accent6"/>
                    </a:solidFill>
                  </a:tcPr>
                </a:tc>
                <a:tc>
                  <a:txBody>
                    <a:bodyPr/>
                    <a:lstStyle/>
                    <a:p>
                      <a:r>
                        <a:rPr lang="en-US" sz="2000" dirty="0" smtClean="0"/>
                        <a:t>Basic</a:t>
                      </a:r>
                    </a:p>
                    <a:p>
                      <a:r>
                        <a:rPr lang="en-US" sz="2000" dirty="0" smtClean="0"/>
                        <a:t>Students:</a:t>
                      </a:r>
                      <a:endParaRPr lang="en-US" sz="2000" dirty="0"/>
                    </a:p>
                  </a:txBody>
                  <a:tcPr>
                    <a:solidFill>
                      <a:schemeClr val="accent6"/>
                    </a:solidFill>
                  </a:tcPr>
                </a:tc>
                <a:tc>
                  <a:txBody>
                    <a:bodyPr/>
                    <a:lstStyle/>
                    <a:p>
                      <a:r>
                        <a:rPr lang="en-US" sz="2000" dirty="0" smtClean="0"/>
                        <a:t>Below Basic Students:</a:t>
                      </a:r>
                      <a:endParaRPr lang="en-US" sz="2000" dirty="0"/>
                    </a:p>
                  </a:txBody>
                  <a:tcPr>
                    <a:solidFill>
                      <a:schemeClr val="accent6"/>
                    </a:solidFill>
                  </a:tcPr>
                </a:tc>
              </a:tr>
              <a:tr h="370840">
                <a:tc>
                  <a:txBody>
                    <a:bodyPr/>
                    <a:lstStyle/>
                    <a:p>
                      <a:r>
                        <a:rPr lang="en-US" sz="2000" dirty="0" smtClean="0"/>
                        <a:t>1.</a:t>
                      </a:r>
                      <a:endParaRPr lang="en-US" sz="2000" dirty="0"/>
                    </a:p>
                  </a:txBody>
                  <a:tcPr/>
                </a:tc>
                <a:tc>
                  <a:txBody>
                    <a:bodyPr/>
                    <a:lstStyle/>
                    <a:p>
                      <a:r>
                        <a:rPr lang="en-US" sz="2000" dirty="0" smtClean="0">
                          <a:solidFill>
                            <a:srgbClr val="FF0000"/>
                          </a:solidFill>
                        </a:rPr>
                        <a:t>evaluate</a:t>
                      </a:r>
                      <a:r>
                        <a:rPr lang="en-US" sz="2000" dirty="0" smtClean="0"/>
                        <a:t>, explore, understand</a:t>
                      </a:r>
                      <a:r>
                        <a:rPr lang="en-US" sz="2000" baseline="0" dirty="0" smtClean="0"/>
                        <a:t> and </a:t>
                      </a:r>
                      <a:r>
                        <a:rPr lang="en-US" sz="2000" dirty="0" smtClean="0">
                          <a:solidFill>
                            <a:srgbClr val="FF0000"/>
                          </a:solidFill>
                        </a:rPr>
                        <a:t>verbalize</a:t>
                      </a:r>
                      <a:endParaRPr lang="en-US" sz="2000" dirty="0">
                        <a:solidFill>
                          <a:srgbClr val="FF0000"/>
                        </a:solidFill>
                      </a:endParaRPr>
                    </a:p>
                  </a:txBody>
                  <a:tcPr/>
                </a:tc>
                <a:tc>
                  <a:txBody>
                    <a:bodyPr/>
                    <a:lstStyle/>
                    <a:p>
                      <a:r>
                        <a:rPr lang="en-US" sz="2000" dirty="0" smtClean="0"/>
                        <a:t>compare, explore and identify</a:t>
                      </a:r>
                      <a:endParaRPr lang="en-US" sz="2000" dirty="0"/>
                    </a:p>
                  </a:txBody>
                  <a:tcPr/>
                </a:tc>
                <a:tc>
                  <a:txBody>
                    <a:bodyPr/>
                    <a:lstStyle/>
                    <a:p>
                      <a:r>
                        <a:rPr lang="en-US" sz="2000" dirty="0" smtClean="0"/>
                        <a:t>occasionally complete, </a:t>
                      </a:r>
                      <a:r>
                        <a:rPr lang="en-US" sz="2000" dirty="0" smtClean="0">
                          <a:solidFill>
                            <a:srgbClr val="FF0000"/>
                          </a:solidFill>
                        </a:rPr>
                        <a:t>limited understanding</a:t>
                      </a:r>
                      <a:endParaRPr lang="en-US" sz="2000" dirty="0">
                        <a:solidFill>
                          <a:srgbClr val="FF0000"/>
                        </a:solidFill>
                      </a:endParaRPr>
                    </a:p>
                  </a:txBody>
                  <a:tcPr/>
                </a:tc>
                <a:tc>
                  <a:txBody>
                    <a:bodyPr/>
                    <a:lstStyle/>
                    <a:p>
                      <a:r>
                        <a:rPr lang="en-US" sz="2000" dirty="0" smtClean="0">
                          <a:solidFill>
                            <a:srgbClr val="FF0000"/>
                          </a:solidFill>
                        </a:rPr>
                        <a:t>require</a:t>
                      </a:r>
                      <a:r>
                        <a:rPr lang="en-US" sz="2000" baseline="0" dirty="0" smtClean="0">
                          <a:solidFill>
                            <a:srgbClr val="FF0000"/>
                          </a:solidFill>
                        </a:rPr>
                        <a:t> significant or extensive support</a:t>
                      </a:r>
                      <a:endParaRPr lang="en-US" sz="2000" dirty="0">
                        <a:solidFill>
                          <a:srgbClr val="FF0000"/>
                        </a:solidFill>
                      </a:endParaRPr>
                    </a:p>
                  </a:txBody>
                  <a:tcPr/>
                </a:tc>
              </a:tr>
              <a:tr h="370840">
                <a:tc>
                  <a:txBody>
                    <a:bodyPr/>
                    <a:lstStyle/>
                    <a:p>
                      <a:r>
                        <a:rPr lang="en-US" sz="2000" dirty="0" smtClean="0"/>
                        <a:t>3.</a:t>
                      </a:r>
                      <a:endParaRPr lang="en-US" sz="2000" dirty="0"/>
                    </a:p>
                  </a:txBody>
                  <a:tcPr/>
                </a:tc>
                <a:tc>
                  <a:txBody>
                    <a:bodyPr/>
                    <a:lstStyle/>
                    <a:p>
                      <a:r>
                        <a:rPr lang="en-US" sz="2000" dirty="0" smtClean="0">
                          <a:solidFill>
                            <a:srgbClr val="FF0000"/>
                          </a:solidFill>
                        </a:rPr>
                        <a:t>independently</a:t>
                      </a:r>
                      <a:r>
                        <a:rPr lang="en-US" sz="2000" dirty="0" smtClean="0"/>
                        <a:t>, </a:t>
                      </a:r>
                      <a:r>
                        <a:rPr lang="en-US" sz="2000" dirty="0" smtClean="0">
                          <a:solidFill>
                            <a:srgbClr val="FF0000"/>
                          </a:solidFill>
                        </a:rPr>
                        <a:t>consistently</a:t>
                      </a:r>
                      <a:r>
                        <a:rPr lang="en-US" sz="2000" dirty="0" smtClean="0"/>
                        <a:t>, effectively</a:t>
                      </a:r>
                      <a:r>
                        <a:rPr lang="en-US" sz="2000" baseline="0" dirty="0" smtClean="0"/>
                        <a:t> and accurately</a:t>
                      </a:r>
                      <a:endParaRPr lang="en-US" sz="2000" dirty="0"/>
                    </a:p>
                  </a:txBody>
                  <a:tcPr/>
                </a:tc>
                <a:tc>
                  <a:txBody>
                    <a:bodyPr/>
                    <a:lstStyle/>
                    <a:p>
                      <a:r>
                        <a:rPr lang="en-US" sz="2000" dirty="0" smtClean="0">
                          <a:solidFill>
                            <a:srgbClr val="FF0000"/>
                          </a:solidFill>
                        </a:rPr>
                        <a:t>effectively</a:t>
                      </a:r>
                      <a:r>
                        <a:rPr lang="en-US" sz="2000" baseline="0" dirty="0" smtClean="0"/>
                        <a:t> and </a:t>
                      </a:r>
                      <a:r>
                        <a:rPr lang="en-US" sz="2000" baseline="0" dirty="0" smtClean="0">
                          <a:solidFill>
                            <a:srgbClr val="FF0000"/>
                          </a:solidFill>
                        </a:rPr>
                        <a:t>accurately</a:t>
                      </a:r>
                      <a:endParaRPr lang="en-US" sz="2000" dirty="0">
                        <a:solidFill>
                          <a:srgbClr val="FF0000"/>
                        </a:solidFill>
                      </a:endParaRPr>
                    </a:p>
                  </a:txBody>
                  <a:tcPr/>
                </a:tc>
                <a:tc>
                  <a:txBody>
                    <a:bodyPr/>
                    <a:lstStyle/>
                    <a:p>
                      <a:r>
                        <a:rPr lang="en-US" sz="2000" dirty="0" smtClean="0"/>
                        <a:t>limited ability, limited verbal and written</a:t>
                      </a:r>
                      <a:r>
                        <a:rPr lang="en-US" sz="2000" baseline="0" dirty="0" smtClean="0"/>
                        <a:t> means</a:t>
                      </a:r>
                      <a:endParaRPr lang="en-US" sz="2000" dirty="0"/>
                    </a:p>
                  </a:txBody>
                  <a:tcPr/>
                </a:tc>
                <a:tc>
                  <a:txBody>
                    <a:bodyPr/>
                    <a:lstStyle/>
                    <a:p>
                      <a:r>
                        <a:rPr lang="en-US" sz="2000" dirty="0" smtClean="0"/>
                        <a:t>require significant assistance</a:t>
                      </a:r>
                      <a:r>
                        <a:rPr lang="en-US" sz="2000" baseline="0" dirty="0" smtClean="0"/>
                        <a:t> or extensive support</a:t>
                      </a:r>
                      <a:endParaRPr lang="en-US" sz="2000" dirty="0"/>
                    </a:p>
                  </a:txBody>
                  <a:tcPr/>
                </a:tc>
              </a:tr>
              <a:tr h="370840">
                <a:tc>
                  <a:txBody>
                    <a:bodyPr/>
                    <a:lstStyle/>
                    <a:p>
                      <a:r>
                        <a:rPr lang="en-US" sz="2000" dirty="0" smtClean="0"/>
                        <a:t>4.</a:t>
                      </a:r>
                      <a:endParaRPr lang="en-US" sz="2000" dirty="0"/>
                    </a:p>
                  </a:txBody>
                  <a:tcPr/>
                </a:tc>
                <a:tc>
                  <a:txBody>
                    <a:bodyPr/>
                    <a:lstStyle/>
                    <a:p>
                      <a:r>
                        <a:rPr lang="en-US" sz="2000" dirty="0" smtClean="0"/>
                        <a:t>independently</a:t>
                      </a:r>
                      <a:r>
                        <a:rPr lang="en-US" sz="2000" baseline="0" dirty="0" smtClean="0"/>
                        <a:t> &amp; successfully</a:t>
                      </a:r>
                      <a:endParaRPr lang="en-US" sz="2000" dirty="0"/>
                    </a:p>
                  </a:txBody>
                  <a:tcPr/>
                </a:tc>
                <a:tc>
                  <a:txBody>
                    <a:bodyPr/>
                    <a:lstStyle/>
                    <a:p>
                      <a:r>
                        <a:rPr kumimoji="0" lang="en-US" sz="2000" kern="1200" dirty="0" smtClean="0">
                          <a:solidFill>
                            <a:schemeClr val="dk1"/>
                          </a:solidFill>
                          <a:latin typeface="+mn-lt"/>
                          <a:ea typeface="+mn-ea"/>
                          <a:cs typeface="+mn-cs"/>
                        </a:rPr>
                        <a:t>effectively select, read, interpret, evaluate and communicate</a:t>
                      </a:r>
                      <a:endParaRPr lang="en-US" sz="2000" dirty="0"/>
                    </a:p>
                  </a:txBody>
                  <a:tcPr/>
                </a:tc>
                <a:tc>
                  <a:txBody>
                    <a:bodyPr/>
                    <a:lstStyle/>
                    <a:p>
                      <a:r>
                        <a:rPr lang="en-US" sz="2000" dirty="0" smtClean="0">
                          <a:solidFill>
                            <a:srgbClr val="FF0000"/>
                          </a:solidFill>
                        </a:rPr>
                        <a:t>limited ability, need assistance</a:t>
                      </a:r>
                      <a:endParaRPr lang="en-US" sz="2000" dirty="0">
                        <a:solidFill>
                          <a:srgbClr val="FF0000"/>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require significant assistance</a:t>
                      </a:r>
                      <a:r>
                        <a:rPr lang="en-US" sz="2000" baseline="0" dirty="0" smtClean="0"/>
                        <a:t> or extensive support</a:t>
                      </a:r>
                      <a:endParaRPr lang="en-US" sz="2000" dirty="0" smtClean="0"/>
                    </a:p>
                    <a:p>
                      <a:endParaRPr lang="en-US" sz="2000" dirty="0"/>
                    </a:p>
                  </a:txBody>
                  <a:tcPr/>
                </a:tc>
              </a:tr>
            </a:tbl>
          </a:graphicData>
        </a:graphic>
      </p:graphicFrame>
      <p:pic>
        <p:nvPicPr>
          <p:cNvPr id="5" name="Picture 4" descr="wdelogo_solid.png"/>
          <p:cNvPicPr>
            <a:picLocks noChangeAspect="1"/>
          </p:cNvPicPr>
          <p:nvPr/>
        </p:nvPicPr>
        <p:blipFill>
          <a:blip r:embed="rId2" cstate="print"/>
          <a:stretch>
            <a:fillRect/>
          </a:stretch>
        </p:blipFill>
        <p:spPr>
          <a:xfrm>
            <a:off x="7696200" y="228600"/>
            <a:ext cx="1293019" cy="935831"/>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8400"/>
            <a:ext cx="7924800" cy="2362200"/>
          </a:xfrm>
        </p:spPr>
        <p:txBody>
          <a:bodyPr>
            <a:normAutofit/>
          </a:bodyPr>
          <a:lstStyle/>
          <a:p>
            <a:pPr algn="ctr"/>
            <a:r>
              <a:rPr lang="en-US" sz="7500" dirty="0" smtClean="0">
                <a:solidFill>
                  <a:srgbClr val="00B0F0"/>
                </a:solidFill>
              </a:rPr>
              <a:t>QUESTIONS?</a:t>
            </a:r>
            <a:br>
              <a:rPr lang="en-US" sz="7500" dirty="0" smtClean="0">
                <a:solidFill>
                  <a:srgbClr val="00B0F0"/>
                </a:solidFill>
              </a:rPr>
            </a:br>
            <a:r>
              <a:rPr lang="en-US" sz="4000" dirty="0" smtClean="0">
                <a:solidFill>
                  <a:srgbClr val="00B0F0"/>
                </a:solidFill>
              </a:rPr>
              <a:t>Catherine Reeves</a:t>
            </a:r>
            <a:br>
              <a:rPr lang="en-US" sz="4000" dirty="0" smtClean="0">
                <a:solidFill>
                  <a:srgbClr val="00B0F0"/>
                </a:solidFill>
              </a:rPr>
            </a:br>
            <a:r>
              <a:rPr lang="en-US" sz="4000" dirty="0" smtClean="0">
                <a:solidFill>
                  <a:srgbClr val="00B0F0"/>
                </a:solidFill>
              </a:rPr>
              <a:t> WDE Consultant</a:t>
            </a:r>
            <a:endParaRPr lang="en-US" sz="4000" dirty="0">
              <a:solidFill>
                <a:srgbClr val="00B0F0"/>
              </a:solidFill>
            </a:endParaRPr>
          </a:p>
        </p:txBody>
      </p:sp>
      <p:pic>
        <p:nvPicPr>
          <p:cNvPr id="4" name="Picture 3" descr="wdelogo_solid.png"/>
          <p:cNvPicPr>
            <a:picLocks noChangeAspect="1"/>
          </p:cNvPicPr>
          <p:nvPr/>
        </p:nvPicPr>
        <p:blipFill>
          <a:blip r:embed="rId2" cstate="print"/>
          <a:stretch>
            <a:fillRect/>
          </a:stretch>
        </p:blipFill>
        <p:spPr>
          <a:xfrm>
            <a:off x="7696200" y="207169"/>
            <a:ext cx="1293019" cy="935831"/>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2057400"/>
          </a:xfrm>
        </p:spPr>
        <p:txBody>
          <a:bodyPr>
            <a:normAutofit/>
          </a:bodyPr>
          <a:lstStyle/>
          <a:p>
            <a:pPr algn="l"/>
            <a:r>
              <a:rPr lang="en-US" sz="4800" b="1" dirty="0" smtClean="0">
                <a:solidFill>
                  <a:srgbClr val="00B0F0"/>
                </a:solidFill>
                <a:latin typeface="Arial Narrow" pitchFamily="34" charset="0"/>
              </a:rPr>
              <a:t>Proposed Standards for </a:t>
            </a:r>
            <a:br>
              <a:rPr lang="en-US" sz="4800" b="1" dirty="0" smtClean="0">
                <a:solidFill>
                  <a:srgbClr val="00B0F0"/>
                </a:solidFill>
                <a:latin typeface="Arial Narrow" pitchFamily="34" charset="0"/>
              </a:rPr>
            </a:br>
            <a:r>
              <a:rPr lang="en-US" sz="4800" b="1" dirty="0" smtClean="0">
                <a:solidFill>
                  <a:srgbClr val="00B0F0"/>
                </a:solidFill>
                <a:latin typeface="Arial Narrow" pitchFamily="34" charset="0"/>
              </a:rPr>
              <a:t>Social Studies</a:t>
            </a:r>
            <a:endParaRPr lang="en-US" sz="4800" b="1" dirty="0">
              <a:solidFill>
                <a:srgbClr val="00B0F0"/>
              </a:solidFill>
              <a:latin typeface="Arial Narrow" pitchFamily="34" charset="0"/>
            </a:endParaRPr>
          </a:p>
        </p:txBody>
      </p:sp>
      <p:pic>
        <p:nvPicPr>
          <p:cNvPr id="4" name="Picture 3" descr="logo-head_00.png"/>
          <p:cNvPicPr>
            <a:picLocks noChangeAspect="1"/>
          </p:cNvPicPr>
          <p:nvPr/>
        </p:nvPicPr>
        <p:blipFill>
          <a:blip r:embed="rId2" cstate="print"/>
          <a:stretch>
            <a:fillRect/>
          </a:stretch>
        </p:blipFill>
        <p:spPr>
          <a:xfrm>
            <a:off x="0" y="0"/>
            <a:ext cx="9144000" cy="1905000"/>
          </a:xfrm>
          <a:prstGeom prst="rect">
            <a:avLst/>
          </a:prstGeom>
        </p:spPr>
      </p:pic>
      <p:sp>
        <p:nvSpPr>
          <p:cNvPr id="6" name="TextBox 5"/>
          <p:cNvSpPr txBox="1"/>
          <p:nvPr/>
        </p:nvSpPr>
        <p:spPr>
          <a:xfrm>
            <a:off x="457200" y="5334000"/>
            <a:ext cx="7772400" cy="954107"/>
          </a:xfrm>
          <a:prstGeom prst="rect">
            <a:avLst/>
          </a:prstGeom>
          <a:noFill/>
        </p:spPr>
        <p:txBody>
          <a:bodyPr wrap="square" rtlCol="0">
            <a:spAutoFit/>
          </a:bodyPr>
          <a:lstStyle/>
          <a:p>
            <a:pPr marL="457200" indent="-457200"/>
            <a:r>
              <a:rPr lang="en-US" sz="3200" b="1" dirty="0" smtClean="0">
                <a:latin typeface="Arial Narrow" pitchFamily="34" charset="0"/>
              </a:rPr>
              <a:t>Presented to the SBE</a:t>
            </a:r>
          </a:p>
          <a:p>
            <a:r>
              <a:rPr lang="en-US" sz="2400" dirty="0" smtClean="0">
                <a:latin typeface="Arial" pitchFamily="34" charset="0"/>
                <a:cs typeface="Arial" pitchFamily="34" charset="0"/>
              </a:rPr>
              <a:t>November 5, 2013</a:t>
            </a:r>
          </a:p>
        </p:txBody>
      </p:sp>
      <p:pic>
        <p:nvPicPr>
          <p:cNvPr id="7" name="Picture 6" descr="wdelogo_solid.png"/>
          <p:cNvPicPr>
            <a:picLocks noChangeAspect="1"/>
          </p:cNvPicPr>
          <p:nvPr/>
        </p:nvPicPr>
        <p:blipFill>
          <a:blip r:embed="rId3" cstate="print"/>
          <a:stretch>
            <a:fillRect/>
          </a:stretch>
        </p:blipFill>
        <p:spPr>
          <a:xfrm>
            <a:off x="7543800" y="5638800"/>
            <a:ext cx="1293019" cy="935831"/>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Key Changes – S.S.</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228600" y="1676400"/>
          <a:ext cx="8686800" cy="4632960"/>
        </p:xfrm>
        <a:graphic>
          <a:graphicData uri="http://schemas.openxmlformats.org/drawingml/2006/table">
            <a:tbl>
              <a:tblPr firstRow="1" bandRow="1">
                <a:tableStyleId>{5C22544A-7EE6-4342-B048-85BDC9FD1C3A}</a:tableStyleId>
              </a:tblPr>
              <a:tblGrid>
                <a:gridCol w="4343400"/>
                <a:gridCol w="4343400"/>
              </a:tblGrid>
              <a:tr h="722273">
                <a:tc>
                  <a:txBody>
                    <a:bodyPr/>
                    <a:lstStyle/>
                    <a:p>
                      <a:r>
                        <a:rPr lang="en-US" sz="2200" dirty="0" smtClean="0"/>
                        <a:t>Current WY Social Studies Standards</a:t>
                      </a:r>
                      <a:endParaRPr lang="en-US" sz="2200" dirty="0"/>
                    </a:p>
                  </a:txBody>
                  <a:tcPr>
                    <a:solidFill>
                      <a:schemeClr val="accent6"/>
                    </a:solidFill>
                  </a:tcPr>
                </a:tc>
                <a:tc>
                  <a:txBody>
                    <a:bodyPr/>
                    <a:lstStyle/>
                    <a:p>
                      <a:r>
                        <a:rPr lang="en-US" sz="2200" dirty="0" smtClean="0"/>
                        <a:t>Draft WY Social Studies</a:t>
                      </a:r>
                      <a:r>
                        <a:rPr lang="en-US" sz="2200" baseline="0" dirty="0" smtClean="0"/>
                        <a:t> Standards</a:t>
                      </a:r>
                      <a:endParaRPr lang="en-US" sz="2200" dirty="0"/>
                    </a:p>
                  </a:txBody>
                  <a:tcPr>
                    <a:solidFill>
                      <a:schemeClr val="accent6"/>
                    </a:solidFill>
                  </a:tcPr>
                </a:tc>
              </a:tr>
              <a:tr h="943382">
                <a:tc>
                  <a:txBody>
                    <a:bodyPr/>
                    <a:lstStyle/>
                    <a:p>
                      <a:r>
                        <a:rPr lang="en-US" sz="2200" dirty="0" smtClean="0"/>
                        <a:t>Five Standards</a:t>
                      </a:r>
                      <a:endParaRPr lang="en-US" sz="2200" dirty="0"/>
                    </a:p>
                  </a:txBody>
                  <a:tcPr/>
                </a:tc>
                <a:tc>
                  <a:txBody>
                    <a:bodyPr/>
                    <a:lstStyle/>
                    <a:p>
                      <a:r>
                        <a:rPr lang="en-US" sz="2200" dirty="0" smtClean="0"/>
                        <a:t>Six</a:t>
                      </a:r>
                      <a:r>
                        <a:rPr lang="en-US" sz="2200" baseline="0" dirty="0" smtClean="0"/>
                        <a:t> Standards - A standard was added to include literacy and technology</a:t>
                      </a:r>
                      <a:endParaRPr lang="en-US" sz="2200" dirty="0"/>
                    </a:p>
                  </a:txBody>
                  <a:tcPr/>
                </a:tc>
              </a:tr>
              <a:tr h="579120">
                <a:tc>
                  <a:txBody>
                    <a:bodyPr/>
                    <a:lstStyle/>
                    <a:p>
                      <a:r>
                        <a:rPr lang="en-US" sz="2200" dirty="0" smtClean="0"/>
                        <a:t>Grade bands:</a:t>
                      </a:r>
                      <a:r>
                        <a:rPr lang="en-US" sz="2200" baseline="0" dirty="0" smtClean="0"/>
                        <a:t> K-4, 5-8, and 9-12</a:t>
                      </a:r>
                      <a:endParaRPr lang="en-US" sz="2200" dirty="0"/>
                    </a:p>
                  </a:txBody>
                  <a:tcPr/>
                </a:tc>
                <a:tc>
                  <a:txBody>
                    <a:bodyPr/>
                    <a:lstStyle/>
                    <a:p>
                      <a:r>
                        <a:rPr lang="en-US" sz="2200" dirty="0" smtClean="0"/>
                        <a:t>Grade</a:t>
                      </a:r>
                      <a:r>
                        <a:rPr lang="en-US" sz="2200" baseline="0" dirty="0" smtClean="0"/>
                        <a:t> bands: K-2, 3-5, 6-8, and 9-12</a:t>
                      </a:r>
                      <a:endParaRPr lang="en-US" sz="2200" dirty="0"/>
                    </a:p>
                  </a:txBody>
                  <a:tcPr/>
                </a:tc>
              </a:tr>
              <a:tr h="943382">
                <a:tc>
                  <a:txBody>
                    <a:bodyPr/>
                    <a:lstStyle/>
                    <a:p>
                      <a:r>
                        <a:rPr lang="en-US" sz="2200" dirty="0" smtClean="0"/>
                        <a:t>Organized with standard, benchmarks</a:t>
                      </a:r>
                      <a:r>
                        <a:rPr lang="en-US" sz="2200" baseline="0" dirty="0" smtClean="0"/>
                        <a:t> and PLDs for one grade band on one page</a:t>
                      </a:r>
                      <a:endParaRPr lang="en-US" sz="2200" dirty="0"/>
                    </a:p>
                  </a:txBody>
                  <a:tcPr/>
                </a:tc>
                <a:tc>
                  <a:txBody>
                    <a:bodyPr/>
                    <a:lstStyle/>
                    <a:p>
                      <a:r>
                        <a:rPr lang="en-US" sz="2200" dirty="0" smtClean="0"/>
                        <a:t>Organized</a:t>
                      </a:r>
                      <a:r>
                        <a:rPr lang="en-US" sz="2200" baseline="0" dirty="0" smtClean="0"/>
                        <a:t> with benchmarks and PLDs for all grade bands together on one page</a:t>
                      </a:r>
                      <a:endParaRPr lang="en-US" sz="2200" dirty="0"/>
                    </a:p>
                  </a:txBody>
                  <a:tcPr/>
                </a:tc>
              </a:tr>
              <a:tr h="943382">
                <a:tc>
                  <a:txBody>
                    <a:bodyPr/>
                    <a:lstStyle/>
                    <a:p>
                      <a:r>
                        <a:rPr lang="en-US" sz="2200" dirty="0" smtClean="0"/>
                        <a:t>Benchmarks are very broad</a:t>
                      </a:r>
                      <a:endParaRPr lang="en-US" sz="2200" dirty="0"/>
                    </a:p>
                  </a:txBody>
                  <a:tcPr/>
                </a:tc>
                <a:tc>
                  <a:txBody>
                    <a:bodyPr/>
                    <a:lstStyle/>
                    <a:p>
                      <a:r>
                        <a:rPr lang="en-US" sz="2200" dirty="0" smtClean="0"/>
                        <a:t>Benchmarks include</a:t>
                      </a:r>
                      <a:r>
                        <a:rPr lang="en-US" sz="2200" baseline="0" dirty="0" smtClean="0"/>
                        <a:t> examples to help explain the purpose of the benchmark</a:t>
                      </a:r>
                      <a:endParaRPr lang="en-US" sz="2200" dirty="0"/>
                    </a:p>
                  </a:txBody>
                  <a:tcPr/>
                </a:tc>
              </a:tr>
            </a:tbl>
          </a:graphicData>
        </a:graphic>
      </p:graphicFrame>
      <p:pic>
        <p:nvPicPr>
          <p:cNvPr id="5" name="Picture 4" descr="wdelogo_solid.png"/>
          <p:cNvPicPr>
            <a:picLocks noChangeAspect="1"/>
          </p:cNvPicPr>
          <p:nvPr/>
        </p:nvPicPr>
        <p:blipFill>
          <a:blip r:embed="rId3"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dirty="0" smtClean="0">
                <a:solidFill>
                  <a:srgbClr val="FF0000"/>
                </a:solidFill>
              </a:rPr>
              <a:t>Proposed</a:t>
            </a:r>
            <a:r>
              <a:rPr lang="en-US" dirty="0" smtClean="0"/>
              <a:t> </a:t>
            </a:r>
            <a:r>
              <a:rPr lang="en-US" dirty="0" smtClean="0">
                <a:solidFill>
                  <a:srgbClr val="00B0F0"/>
                </a:solidFill>
              </a:rPr>
              <a:t>S.S. Standards </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304800" y="1676400"/>
          <a:ext cx="8458200" cy="4876799"/>
        </p:xfrm>
        <a:graphic>
          <a:graphicData uri="http://schemas.openxmlformats.org/drawingml/2006/table">
            <a:tbl>
              <a:tblPr firstRow="1" bandRow="1">
                <a:tableStyleId>{5C22544A-7EE6-4342-B048-85BDC9FD1C3A}</a:tableStyleId>
              </a:tblPr>
              <a:tblGrid>
                <a:gridCol w="1018117"/>
                <a:gridCol w="2349500"/>
                <a:gridCol w="5090583"/>
              </a:tblGrid>
              <a:tr h="773561">
                <a:tc>
                  <a:txBody>
                    <a:bodyPr/>
                    <a:lstStyle/>
                    <a:p>
                      <a:pPr algn="ctr"/>
                      <a:r>
                        <a:rPr lang="en-US" sz="2000" dirty="0" smtClean="0"/>
                        <a:t>Stand-ard</a:t>
                      </a:r>
                      <a:endParaRPr lang="en-US" sz="2000" dirty="0"/>
                    </a:p>
                  </a:txBody>
                  <a:tcPr>
                    <a:solidFill>
                      <a:schemeClr val="accent6"/>
                    </a:solidFill>
                  </a:tcPr>
                </a:tc>
                <a:tc>
                  <a:txBody>
                    <a:bodyPr/>
                    <a:lstStyle/>
                    <a:p>
                      <a:pPr algn="ctr"/>
                      <a:r>
                        <a:rPr lang="en-US" sz="2000" dirty="0" smtClean="0"/>
                        <a:t>Standard</a:t>
                      </a:r>
                      <a:r>
                        <a:rPr lang="en-US" sz="2000" baseline="0" dirty="0" smtClean="0"/>
                        <a:t> </a:t>
                      </a:r>
                    </a:p>
                    <a:p>
                      <a:pPr algn="ctr"/>
                      <a:r>
                        <a:rPr lang="en-US" sz="2000" baseline="0" dirty="0" smtClean="0"/>
                        <a:t>Title</a:t>
                      </a:r>
                      <a:endParaRPr lang="en-US" sz="2000" dirty="0"/>
                    </a:p>
                  </a:txBody>
                  <a:tcPr>
                    <a:solidFill>
                      <a:schemeClr val="accent6"/>
                    </a:solidFill>
                  </a:tcPr>
                </a:tc>
                <a:tc>
                  <a:txBody>
                    <a:bodyPr/>
                    <a:lstStyle/>
                    <a:p>
                      <a:pPr algn="ctr"/>
                      <a:r>
                        <a:rPr lang="en-US" sz="2000" dirty="0" smtClean="0"/>
                        <a:t>Standard</a:t>
                      </a:r>
                      <a:r>
                        <a:rPr lang="en-US" sz="2000" baseline="0" dirty="0" smtClean="0"/>
                        <a:t> Objective</a:t>
                      </a:r>
                      <a:endParaRPr lang="en-US" sz="2000" dirty="0"/>
                    </a:p>
                  </a:txBody>
                  <a:tcPr>
                    <a:solidFill>
                      <a:schemeClr val="accent6"/>
                    </a:solidFill>
                  </a:tcPr>
                </a:tc>
              </a:tr>
              <a:tr h="1782554">
                <a:tc>
                  <a:txBody>
                    <a:bodyPr/>
                    <a:lstStyle/>
                    <a:p>
                      <a:pPr algn="ctr"/>
                      <a:r>
                        <a:rPr lang="en-US" sz="2200" b="1" dirty="0" smtClean="0"/>
                        <a:t>1</a:t>
                      </a:r>
                      <a:endParaRPr lang="en-US" sz="2200" b="1" dirty="0"/>
                    </a:p>
                  </a:txBody>
                  <a:tcPr/>
                </a:tc>
                <a:tc>
                  <a:txBody>
                    <a:bodyPr/>
                    <a:lstStyle/>
                    <a:p>
                      <a:r>
                        <a:rPr lang="en-US" sz="2200" b="1" dirty="0" smtClean="0"/>
                        <a:t>Citizenship,</a:t>
                      </a:r>
                      <a:r>
                        <a:rPr lang="en-US" sz="2200" b="1" baseline="0" dirty="0" smtClean="0"/>
                        <a:t> Government, and Democracy</a:t>
                      </a:r>
                      <a:endParaRPr lang="en-US" sz="2200" b="1" dirty="0"/>
                    </a:p>
                  </a:txBody>
                  <a:tcPr/>
                </a:tc>
                <a:tc>
                  <a:txBody>
                    <a:bodyPr/>
                    <a:lstStyle/>
                    <a:p>
                      <a:r>
                        <a:rPr lang="en-US" sz="2000" dirty="0" smtClean="0"/>
                        <a:t>Students </a:t>
                      </a:r>
                      <a:r>
                        <a:rPr lang="en-US" sz="2000" dirty="0" smtClean="0">
                          <a:solidFill>
                            <a:srgbClr val="FF0000"/>
                          </a:solidFill>
                        </a:rPr>
                        <a:t>analyze how people create and change structures</a:t>
                      </a:r>
                      <a:r>
                        <a:rPr lang="en-US" sz="2000" baseline="0" dirty="0" smtClean="0">
                          <a:solidFill>
                            <a:srgbClr val="FF0000"/>
                          </a:solidFill>
                        </a:rPr>
                        <a:t> of power, authority, and governance</a:t>
                      </a:r>
                      <a:r>
                        <a:rPr lang="en-US" sz="2000" baseline="0" dirty="0" smtClean="0"/>
                        <a:t> to understand the continuing evolution of governments and to demonstrate civic responsibility.</a:t>
                      </a:r>
                      <a:endParaRPr lang="en-US" sz="2000" dirty="0"/>
                    </a:p>
                  </a:txBody>
                  <a:tcPr/>
                </a:tc>
              </a:tr>
              <a:tr h="1109892">
                <a:tc>
                  <a:txBody>
                    <a:bodyPr/>
                    <a:lstStyle/>
                    <a:p>
                      <a:pPr algn="ctr"/>
                      <a:r>
                        <a:rPr lang="en-US" sz="2200" b="1" dirty="0" smtClean="0"/>
                        <a:t>2</a:t>
                      </a:r>
                      <a:endParaRPr lang="en-US" sz="2200" b="1" dirty="0"/>
                    </a:p>
                  </a:txBody>
                  <a:tcPr/>
                </a:tc>
                <a:tc>
                  <a:txBody>
                    <a:bodyPr/>
                    <a:lstStyle/>
                    <a:p>
                      <a:r>
                        <a:rPr lang="en-US" sz="2200" b="1" dirty="0" smtClean="0"/>
                        <a:t>Culture</a:t>
                      </a:r>
                      <a:r>
                        <a:rPr lang="en-US" sz="2200" b="1" baseline="0" dirty="0" smtClean="0"/>
                        <a:t> and Cultural Diversity</a:t>
                      </a:r>
                      <a:endParaRPr lang="en-US" sz="2200" b="1" dirty="0"/>
                    </a:p>
                  </a:txBody>
                  <a:tcPr/>
                </a:tc>
                <a:tc>
                  <a:txBody>
                    <a:bodyPr/>
                    <a:lstStyle/>
                    <a:p>
                      <a:r>
                        <a:rPr lang="en-US" sz="2000" dirty="0" smtClean="0"/>
                        <a:t>Students</a:t>
                      </a:r>
                      <a:r>
                        <a:rPr lang="en-US" sz="2000" baseline="0" dirty="0" smtClean="0"/>
                        <a:t> </a:t>
                      </a:r>
                      <a:r>
                        <a:rPr lang="en-US" sz="2000" baseline="0" dirty="0" smtClean="0">
                          <a:solidFill>
                            <a:srgbClr val="FF0000"/>
                          </a:solidFill>
                        </a:rPr>
                        <a:t>demonstrate </a:t>
                      </a:r>
                      <a:r>
                        <a:rPr lang="en-US" sz="2000" baseline="0" dirty="0" smtClean="0">
                          <a:solidFill>
                            <a:schemeClr val="tx1"/>
                          </a:solidFill>
                        </a:rPr>
                        <a:t>an</a:t>
                      </a:r>
                      <a:r>
                        <a:rPr lang="en-US" sz="2000" baseline="0" dirty="0" smtClean="0">
                          <a:solidFill>
                            <a:srgbClr val="FF0000"/>
                          </a:solidFill>
                        </a:rPr>
                        <a:t> understanding of </a:t>
                      </a:r>
                      <a:r>
                        <a:rPr lang="en-US" sz="2000" baseline="0" dirty="0" smtClean="0"/>
                        <a:t>the contributions and impacts of </a:t>
                      </a:r>
                      <a:r>
                        <a:rPr lang="en-US" sz="2000" baseline="0" dirty="0" smtClean="0">
                          <a:solidFill>
                            <a:srgbClr val="FF0000"/>
                          </a:solidFill>
                        </a:rPr>
                        <a:t>human interaction and cultural diversity</a:t>
                      </a:r>
                      <a:r>
                        <a:rPr lang="en-US" sz="2000" baseline="0" dirty="0" smtClean="0"/>
                        <a:t> on societies.</a:t>
                      </a:r>
                      <a:endParaRPr lang="en-US" sz="2000" dirty="0"/>
                    </a:p>
                  </a:txBody>
                  <a:tcPr/>
                </a:tc>
              </a:tr>
              <a:tr h="1210792">
                <a:tc>
                  <a:txBody>
                    <a:bodyPr/>
                    <a:lstStyle/>
                    <a:p>
                      <a:pPr algn="ctr"/>
                      <a:r>
                        <a:rPr lang="en-US" sz="2200" b="1" dirty="0" smtClean="0"/>
                        <a:t>3</a:t>
                      </a:r>
                      <a:endParaRPr lang="en-US" sz="2200" b="1" dirty="0"/>
                    </a:p>
                  </a:txBody>
                  <a:tcPr/>
                </a:tc>
                <a:tc>
                  <a:txBody>
                    <a:bodyPr/>
                    <a:lstStyle/>
                    <a:p>
                      <a:r>
                        <a:rPr lang="en-US" sz="2200" b="1" dirty="0" smtClean="0"/>
                        <a:t>Production, Distribution, and</a:t>
                      </a:r>
                      <a:r>
                        <a:rPr lang="en-US" sz="2200" b="1" baseline="0" dirty="0" smtClean="0"/>
                        <a:t> Consumption</a:t>
                      </a:r>
                      <a:endParaRPr lang="en-US" sz="2200" b="1" dirty="0"/>
                    </a:p>
                  </a:txBody>
                  <a:tcPr/>
                </a:tc>
                <a:tc>
                  <a:txBody>
                    <a:bodyPr/>
                    <a:lstStyle/>
                    <a:p>
                      <a:r>
                        <a:rPr lang="en-US" sz="2000" dirty="0" smtClean="0"/>
                        <a:t>Students </a:t>
                      </a:r>
                      <a:r>
                        <a:rPr lang="en-US" sz="2000" dirty="0" smtClean="0">
                          <a:solidFill>
                            <a:srgbClr val="FF0000"/>
                          </a:solidFill>
                        </a:rPr>
                        <a:t>describe </a:t>
                      </a:r>
                      <a:r>
                        <a:rPr lang="en-US" sz="2000" dirty="0" smtClean="0">
                          <a:solidFill>
                            <a:schemeClr val="tx1"/>
                          </a:solidFill>
                        </a:rPr>
                        <a:t>the</a:t>
                      </a:r>
                      <a:r>
                        <a:rPr lang="en-US" sz="2000" dirty="0" smtClean="0">
                          <a:solidFill>
                            <a:srgbClr val="FF0000"/>
                          </a:solidFill>
                        </a:rPr>
                        <a:t> influence of economic factors</a:t>
                      </a:r>
                      <a:r>
                        <a:rPr lang="en-US" sz="2000" dirty="0" smtClean="0"/>
                        <a:t> on societies and </a:t>
                      </a:r>
                      <a:r>
                        <a:rPr lang="en-US" sz="2000" dirty="0" smtClean="0">
                          <a:solidFill>
                            <a:srgbClr val="FF0000"/>
                          </a:solidFill>
                        </a:rPr>
                        <a:t>make decisions </a:t>
                      </a:r>
                      <a:r>
                        <a:rPr lang="en-US" sz="2000" dirty="0" smtClean="0"/>
                        <a:t>based on economic principles.</a:t>
                      </a:r>
                      <a:endParaRPr lang="en-US" sz="2000" dirty="0"/>
                    </a:p>
                  </a:txBody>
                  <a:tcPr/>
                </a:tc>
              </a:tr>
            </a:tbl>
          </a:graphicData>
        </a:graphic>
      </p:graphicFrame>
      <p:pic>
        <p:nvPicPr>
          <p:cNvPr id="5" name="Picture 4" descr="wdelogo_solid.png"/>
          <p:cNvPicPr>
            <a:picLocks noChangeAspect="1"/>
          </p:cNvPicPr>
          <p:nvPr/>
        </p:nvPicPr>
        <p:blipFill>
          <a:blip r:embed="rId2"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normAutofit/>
          </a:bodyPr>
          <a:lstStyle/>
          <a:p>
            <a:r>
              <a:rPr lang="en-US" dirty="0" smtClean="0">
                <a:solidFill>
                  <a:srgbClr val="FF0000"/>
                </a:solidFill>
              </a:rPr>
              <a:t>Proposed</a:t>
            </a:r>
            <a:r>
              <a:rPr lang="en-US" dirty="0" smtClean="0"/>
              <a:t> </a:t>
            </a:r>
            <a:r>
              <a:rPr lang="en-US" dirty="0" smtClean="0">
                <a:solidFill>
                  <a:srgbClr val="00B0F0"/>
                </a:solidFill>
              </a:rPr>
              <a:t>S.S. Standards  </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381000" y="1600200"/>
          <a:ext cx="8229600" cy="5059680"/>
        </p:xfrm>
        <a:graphic>
          <a:graphicData uri="http://schemas.openxmlformats.org/drawingml/2006/table">
            <a:tbl>
              <a:tblPr firstRow="1" bandRow="1">
                <a:tableStyleId>{5C22544A-7EE6-4342-B048-85BDC9FD1C3A}</a:tableStyleId>
              </a:tblPr>
              <a:tblGrid>
                <a:gridCol w="1066800"/>
                <a:gridCol w="2057400"/>
                <a:gridCol w="5105400"/>
              </a:tblGrid>
              <a:tr h="370840">
                <a:tc>
                  <a:txBody>
                    <a:bodyPr/>
                    <a:lstStyle/>
                    <a:p>
                      <a:pPr algn="ctr"/>
                      <a:r>
                        <a:rPr lang="en-US" sz="2000" dirty="0" smtClean="0"/>
                        <a:t>Stand-ard</a:t>
                      </a:r>
                      <a:endParaRPr lang="en-US" sz="2000" dirty="0"/>
                    </a:p>
                  </a:txBody>
                  <a:tcPr>
                    <a:solidFill>
                      <a:schemeClr val="accent6"/>
                    </a:solidFill>
                  </a:tcPr>
                </a:tc>
                <a:tc>
                  <a:txBody>
                    <a:bodyPr/>
                    <a:lstStyle/>
                    <a:p>
                      <a:pPr algn="ctr"/>
                      <a:r>
                        <a:rPr lang="en-US" sz="2000" dirty="0" smtClean="0"/>
                        <a:t>Standard</a:t>
                      </a:r>
                      <a:r>
                        <a:rPr lang="en-US" sz="2000" baseline="0" dirty="0" smtClean="0"/>
                        <a:t> </a:t>
                      </a:r>
                    </a:p>
                    <a:p>
                      <a:pPr algn="ctr"/>
                      <a:r>
                        <a:rPr lang="en-US" sz="2000" baseline="0" dirty="0" smtClean="0"/>
                        <a:t>Title</a:t>
                      </a:r>
                      <a:endParaRPr lang="en-US" sz="2000" dirty="0"/>
                    </a:p>
                  </a:txBody>
                  <a:tcPr>
                    <a:solidFill>
                      <a:schemeClr val="accent6"/>
                    </a:solidFill>
                  </a:tcPr>
                </a:tc>
                <a:tc>
                  <a:txBody>
                    <a:bodyPr/>
                    <a:lstStyle/>
                    <a:p>
                      <a:pPr algn="ctr"/>
                      <a:r>
                        <a:rPr lang="en-US" sz="2000" dirty="0" smtClean="0"/>
                        <a:t>Standard</a:t>
                      </a:r>
                      <a:r>
                        <a:rPr lang="en-US" sz="2000" baseline="0" dirty="0" smtClean="0"/>
                        <a:t> Objective</a:t>
                      </a:r>
                      <a:endParaRPr lang="en-US" sz="2000" dirty="0"/>
                    </a:p>
                  </a:txBody>
                  <a:tcPr>
                    <a:solidFill>
                      <a:schemeClr val="accent6"/>
                    </a:solidFill>
                  </a:tcPr>
                </a:tc>
              </a:tr>
              <a:tr h="370840">
                <a:tc>
                  <a:txBody>
                    <a:bodyPr/>
                    <a:lstStyle/>
                    <a:p>
                      <a:pPr algn="ctr"/>
                      <a:r>
                        <a:rPr lang="en-US" sz="2200" b="1" dirty="0" smtClean="0"/>
                        <a:t>4</a:t>
                      </a:r>
                      <a:endParaRPr lang="en-US" sz="2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smtClean="0"/>
                        <a:t>Time, Continuity, and Change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0" dirty="0" smtClean="0"/>
                        <a:t>Students </a:t>
                      </a:r>
                      <a:r>
                        <a:rPr lang="en-US" sz="2000" b="0" dirty="0" smtClean="0">
                          <a:solidFill>
                            <a:srgbClr val="FF0000"/>
                          </a:solidFill>
                        </a:rPr>
                        <a:t>analyze events, people, problems, and ideas</a:t>
                      </a:r>
                      <a:r>
                        <a:rPr lang="en-US" sz="2000" b="0" dirty="0" smtClean="0"/>
                        <a:t> within their historical contexts.</a:t>
                      </a:r>
                    </a:p>
                  </a:txBody>
                  <a:tcPr/>
                </a:tc>
              </a:tr>
              <a:tr h="370840">
                <a:tc>
                  <a:txBody>
                    <a:bodyPr/>
                    <a:lstStyle/>
                    <a:p>
                      <a:pPr algn="ctr"/>
                      <a:r>
                        <a:rPr lang="en-US" sz="2200" b="1" dirty="0" smtClean="0"/>
                        <a:t>5</a:t>
                      </a:r>
                      <a:endParaRPr lang="en-US" sz="22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1" dirty="0" smtClean="0"/>
                        <a:t>People,</a:t>
                      </a:r>
                      <a:r>
                        <a:rPr lang="en-US" sz="2200" b="1" baseline="0" dirty="0" smtClean="0"/>
                        <a:t> </a:t>
                      </a:r>
                      <a:r>
                        <a:rPr lang="en-US" sz="2200" b="1" dirty="0" smtClean="0"/>
                        <a:t>Places, and Environ-ments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900" dirty="0" smtClean="0"/>
                        <a:t>Students </a:t>
                      </a:r>
                      <a:r>
                        <a:rPr lang="en-US" sz="1900" dirty="0" smtClean="0">
                          <a:solidFill>
                            <a:srgbClr val="FF0000"/>
                          </a:solidFill>
                        </a:rPr>
                        <a:t>apply </a:t>
                      </a:r>
                      <a:r>
                        <a:rPr lang="en-US" sz="1900" dirty="0" smtClean="0"/>
                        <a:t>their </a:t>
                      </a:r>
                      <a:r>
                        <a:rPr lang="en-US" sz="1900" dirty="0" smtClean="0">
                          <a:solidFill>
                            <a:srgbClr val="FF0000"/>
                          </a:solidFill>
                        </a:rPr>
                        <a:t>knowledge of geographic themes</a:t>
                      </a:r>
                      <a:r>
                        <a:rPr lang="en-US" sz="1900" dirty="0" smtClean="0"/>
                        <a:t> (location, place, movement, region, and human/environment interactions) and skills to </a:t>
                      </a:r>
                      <a:r>
                        <a:rPr lang="en-US" sz="1900" dirty="0" smtClean="0">
                          <a:solidFill>
                            <a:srgbClr val="FF0000"/>
                          </a:solidFill>
                        </a:rPr>
                        <a:t>demonstrate an understanding </a:t>
                      </a:r>
                      <a:r>
                        <a:rPr lang="en-US" sz="1900" dirty="0" smtClean="0"/>
                        <a:t>of interrelationships among people, places, and environment.</a:t>
                      </a:r>
                    </a:p>
                  </a:txBody>
                  <a:tcPr/>
                </a:tc>
              </a:tr>
              <a:tr h="370840">
                <a:tc>
                  <a:txBody>
                    <a:bodyPr/>
                    <a:lstStyle/>
                    <a:p>
                      <a:pPr algn="ctr"/>
                      <a:r>
                        <a:rPr lang="en-US" sz="2200" b="1" dirty="0" smtClean="0"/>
                        <a:t>6</a:t>
                      </a:r>
                      <a:endParaRPr lang="en-US" sz="2200" b="1" dirty="0"/>
                    </a:p>
                  </a:txBody>
                  <a:tcPr/>
                </a:tc>
                <a:tc>
                  <a:txBody>
                    <a:bodyPr/>
                    <a:lstStyle/>
                    <a:p>
                      <a:r>
                        <a:rPr lang="en-US" sz="2200" b="1" dirty="0" smtClean="0"/>
                        <a:t>Technology, Literacy, and Global Connections</a:t>
                      </a:r>
                      <a:endParaRPr lang="en-US" sz="2200" b="1" dirty="0"/>
                    </a:p>
                  </a:txBody>
                  <a:tcPr/>
                </a:tc>
                <a:tc>
                  <a:txBody>
                    <a:bodyPr/>
                    <a:lstStyle/>
                    <a:p>
                      <a:r>
                        <a:rPr lang="en-US" sz="1900" dirty="0" smtClean="0"/>
                        <a:t>Students </a:t>
                      </a:r>
                      <a:r>
                        <a:rPr lang="en-US" sz="1900" dirty="0" smtClean="0">
                          <a:solidFill>
                            <a:srgbClr val="FF0000"/>
                          </a:solidFill>
                        </a:rPr>
                        <a:t>use technology and literacy skills </a:t>
                      </a:r>
                      <a:r>
                        <a:rPr lang="en-US" sz="1900" dirty="0" smtClean="0"/>
                        <a:t>to </a:t>
                      </a:r>
                      <a:r>
                        <a:rPr lang="en-US" sz="1900" dirty="0" smtClean="0">
                          <a:solidFill>
                            <a:srgbClr val="FF0000"/>
                          </a:solidFill>
                        </a:rPr>
                        <a:t>access, synthesize,</a:t>
                      </a:r>
                      <a:r>
                        <a:rPr lang="en-US" sz="1900" baseline="0" dirty="0" smtClean="0">
                          <a:solidFill>
                            <a:srgbClr val="FF0000"/>
                          </a:solidFill>
                        </a:rPr>
                        <a:t> </a:t>
                      </a:r>
                      <a:r>
                        <a:rPr lang="en-US" sz="1900" baseline="0" dirty="0" smtClean="0">
                          <a:solidFill>
                            <a:schemeClr val="tx1"/>
                          </a:solidFill>
                        </a:rPr>
                        <a:t>and to </a:t>
                      </a:r>
                      <a:r>
                        <a:rPr lang="en-US" sz="1900" baseline="0" dirty="0" smtClean="0">
                          <a:solidFill>
                            <a:srgbClr val="FF0000"/>
                          </a:solidFill>
                        </a:rPr>
                        <a:t>evaluate information </a:t>
                      </a:r>
                      <a:r>
                        <a:rPr lang="en-US" sz="1900" baseline="0" dirty="0" smtClean="0"/>
                        <a:t>to communicate and apply social studies knowledge to global situations.</a:t>
                      </a:r>
                      <a:endParaRPr lang="en-US" sz="1900" dirty="0"/>
                    </a:p>
                  </a:txBody>
                  <a:tcPr/>
                </a:tc>
              </a:tr>
            </a:tbl>
          </a:graphicData>
        </a:graphic>
      </p:graphicFrame>
      <p:pic>
        <p:nvPicPr>
          <p:cNvPr id="5" name="Picture 4" descr="wdelogo_solid.png"/>
          <p:cNvPicPr>
            <a:picLocks noChangeAspect="1"/>
          </p:cNvPicPr>
          <p:nvPr/>
        </p:nvPicPr>
        <p:blipFill>
          <a:blip r:embed="rId2"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152400" y="228600"/>
            <a:ext cx="6881221" cy="4800600"/>
          </a:xfrm>
          <a:prstGeom prst="rect">
            <a:avLst/>
          </a:prstGeom>
          <a:noFill/>
          <a:ln w="9525">
            <a:noFill/>
            <a:miter lim="800000"/>
            <a:headEnd/>
            <a:tailEnd/>
          </a:ln>
        </p:spPr>
      </p:pic>
      <p:sp>
        <p:nvSpPr>
          <p:cNvPr id="5" name="Oval 4"/>
          <p:cNvSpPr/>
          <p:nvPr/>
        </p:nvSpPr>
        <p:spPr>
          <a:xfrm>
            <a:off x="3886200" y="3429000"/>
            <a:ext cx="1524000" cy="457200"/>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6" name="TextBox 5"/>
          <p:cNvSpPr txBox="1"/>
          <p:nvPr/>
        </p:nvSpPr>
        <p:spPr>
          <a:xfrm>
            <a:off x="7010400" y="914400"/>
            <a:ext cx="1981200" cy="2923877"/>
          </a:xfrm>
          <a:prstGeom prst="rect">
            <a:avLst/>
          </a:prstGeom>
          <a:noFill/>
        </p:spPr>
        <p:txBody>
          <a:bodyPr wrap="square" rtlCol="0">
            <a:spAutoFit/>
          </a:bodyPr>
          <a:lstStyle/>
          <a:p>
            <a:r>
              <a:rPr lang="en-US" sz="2400" b="1" dirty="0" smtClean="0">
                <a:solidFill>
                  <a:schemeClr val="accent3"/>
                </a:solidFill>
                <a:latin typeface="Garamond" pitchFamily="18" charset="0"/>
              </a:rPr>
              <a:t>Performance Level Descriptors (PLDs): </a:t>
            </a:r>
            <a:r>
              <a:rPr lang="en-US" sz="2200" dirty="0" smtClean="0">
                <a:latin typeface="Garamond" pitchFamily="18" charset="0"/>
              </a:rPr>
              <a:t>determine student performance on the benchmarks</a:t>
            </a:r>
          </a:p>
        </p:txBody>
      </p:sp>
      <p:sp>
        <p:nvSpPr>
          <p:cNvPr id="7" name="TextBox 6"/>
          <p:cNvSpPr txBox="1"/>
          <p:nvPr/>
        </p:nvSpPr>
        <p:spPr>
          <a:xfrm>
            <a:off x="381000" y="5410200"/>
            <a:ext cx="7391400" cy="1246495"/>
          </a:xfrm>
          <a:prstGeom prst="rect">
            <a:avLst/>
          </a:prstGeom>
          <a:noFill/>
        </p:spPr>
        <p:txBody>
          <a:bodyPr wrap="square" rtlCol="0">
            <a:spAutoFit/>
          </a:bodyPr>
          <a:lstStyle/>
          <a:p>
            <a:r>
              <a:rPr lang="en-US" sz="2500" dirty="0" smtClean="0">
                <a:latin typeface="Garamond" pitchFamily="18" charset="0"/>
              </a:rPr>
              <a:t>Descriptors help teachers assess where students are performing in relation to the benchmarks, and ultimately, the standards.</a:t>
            </a:r>
            <a:endParaRPr lang="en-US" sz="2500" dirty="0">
              <a:latin typeface="Garamond" pitchFamily="18" charset="0"/>
            </a:endParaRPr>
          </a:p>
        </p:txBody>
      </p:sp>
      <p:sp>
        <p:nvSpPr>
          <p:cNvPr id="8" name="Oval 7"/>
          <p:cNvSpPr/>
          <p:nvPr/>
        </p:nvSpPr>
        <p:spPr>
          <a:xfrm>
            <a:off x="3810000" y="2438400"/>
            <a:ext cx="1524000" cy="381000"/>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9" name="Oval 8"/>
          <p:cNvSpPr/>
          <p:nvPr/>
        </p:nvSpPr>
        <p:spPr>
          <a:xfrm>
            <a:off x="4953000" y="1371600"/>
            <a:ext cx="1600200" cy="533400"/>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0" name="Oval 9"/>
          <p:cNvSpPr/>
          <p:nvPr/>
        </p:nvSpPr>
        <p:spPr>
          <a:xfrm>
            <a:off x="3810000" y="4419600"/>
            <a:ext cx="2133600" cy="533400"/>
          </a:xfrm>
          <a:prstGeom prst="ellipse">
            <a:avLst/>
          </a:prstGeom>
          <a:no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pic>
        <p:nvPicPr>
          <p:cNvPr id="11" name="Picture 10" descr="wdelogo_solid.png"/>
          <p:cNvPicPr>
            <a:picLocks noChangeAspect="1"/>
          </p:cNvPicPr>
          <p:nvPr/>
        </p:nvPicPr>
        <p:blipFill>
          <a:blip r:embed="rId3" cstate="print"/>
          <a:stretch>
            <a:fillRect/>
          </a:stretch>
        </p:blipFill>
        <p:spPr>
          <a:xfrm>
            <a:off x="7620000" y="5715000"/>
            <a:ext cx="1293019" cy="935831"/>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924800" cy="2743200"/>
          </a:xfrm>
        </p:spPr>
        <p:txBody>
          <a:bodyPr>
            <a:normAutofit/>
          </a:bodyPr>
          <a:lstStyle/>
          <a:p>
            <a:pPr algn="ctr"/>
            <a:r>
              <a:rPr lang="en-US" sz="7500" dirty="0" smtClean="0">
                <a:solidFill>
                  <a:srgbClr val="00B0F0"/>
                </a:solidFill>
              </a:rPr>
              <a:t>QUESTIONS?</a:t>
            </a:r>
            <a:br>
              <a:rPr lang="en-US" sz="7500" dirty="0" smtClean="0">
                <a:solidFill>
                  <a:srgbClr val="00B0F0"/>
                </a:solidFill>
              </a:rPr>
            </a:br>
            <a:r>
              <a:rPr lang="en-US" sz="4400" dirty="0" smtClean="0">
                <a:solidFill>
                  <a:srgbClr val="00B0F0"/>
                </a:solidFill>
              </a:rPr>
              <a:t>Stephanie Brady</a:t>
            </a:r>
            <a:br>
              <a:rPr lang="en-US" sz="4400" dirty="0" smtClean="0">
                <a:solidFill>
                  <a:srgbClr val="00B0F0"/>
                </a:solidFill>
              </a:rPr>
            </a:br>
            <a:r>
              <a:rPr lang="en-US" sz="4400" dirty="0" smtClean="0">
                <a:solidFill>
                  <a:srgbClr val="00B0F0"/>
                </a:solidFill>
              </a:rPr>
              <a:t> WDE Consultant</a:t>
            </a:r>
            <a:endParaRPr lang="en-US" sz="4400" dirty="0">
              <a:solidFill>
                <a:srgbClr val="00B0F0"/>
              </a:solidFill>
            </a:endParaRPr>
          </a:p>
        </p:txBody>
      </p:sp>
      <p:pic>
        <p:nvPicPr>
          <p:cNvPr id="3" name="Picture 2" descr="wdelogo_solid.png"/>
          <p:cNvPicPr>
            <a:picLocks noChangeAspect="1"/>
          </p:cNvPicPr>
          <p:nvPr/>
        </p:nvPicPr>
        <p:blipFill>
          <a:blip r:embed="rId2" cstate="print"/>
          <a:stretch>
            <a:fillRect/>
          </a:stretch>
        </p:blipFill>
        <p:spPr>
          <a:xfrm>
            <a:off x="7696200" y="228600"/>
            <a:ext cx="1293019" cy="93583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Committee Process</a:t>
            </a:r>
            <a:endParaRPr lang="en-US" dirty="0">
              <a:solidFill>
                <a:srgbClr val="00B0F0"/>
              </a:solidFill>
            </a:endParaRPr>
          </a:p>
        </p:txBody>
      </p:sp>
      <p:sp>
        <p:nvSpPr>
          <p:cNvPr id="3" name="Content Placeholder 2"/>
          <p:cNvSpPr>
            <a:spLocks noGrp="1"/>
          </p:cNvSpPr>
          <p:nvPr>
            <p:ph idx="1"/>
          </p:nvPr>
        </p:nvSpPr>
        <p:spPr>
          <a:xfrm>
            <a:off x="304800" y="1828800"/>
            <a:ext cx="8534400" cy="4625609"/>
          </a:xfrm>
        </p:spPr>
        <p:txBody>
          <a:bodyPr/>
          <a:lstStyle/>
          <a:p>
            <a:r>
              <a:rPr lang="en-US" dirty="0" smtClean="0"/>
              <a:t>Working in grade-band sub-groups &amp; full committee, each committee did the following:</a:t>
            </a:r>
          </a:p>
          <a:p>
            <a:pPr lvl="1"/>
            <a:r>
              <a:rPr lang="en-US" dirty="0" smtClean="0"/>
              <a:t>Review and evaluate the current WY Content &amp; Performance Standards</a:t>
            </a:r>
          </a:p>
          <a:p>
            <a:pPr lvl="1"/>
            <a:r>
              <a:rPr lang="en-US" dirty="0" smtClean="0"/>
              <a:t>Review and evaluate other standards (national, other states, CCSS, </a:t>
            </a:r>
            <a:r>
              <a:rPr lang="en-US" dirty="0" smtClean="0"/>
              <a:t>ISTE, CCTC)</a:t>
            </a:r>
            <a:endParaRPr lang="en-US" dirty="0" smtClean="0"/>
          </a:p>
          <a:p>
            <a:pPr lvl="1"/>
            <a:r>
              <a:rPr lang="en-US" dirty="0" smtClean="0"/>
              <a:t>With consensus, determine committee’s direction </a:t>
            </a:r>
            <a:r>
              <a:rPr lang="en-US" dirty="0" smtClean="0"/>
              <a:t>(keep current, revise current, create new, or adopt other state / national standards)</a:t>
            </a:r>
          </a:p>
        </p:txBody>
      </p:sp>
      <p:pic>
        <p:nvPicPr>
          <p:cNvPr id="5" name="Picture 4" descr="wdelogo_solid.png"/>
          <p:cNvPicPr>
            <a:picLocks noChangeAspect="1"/>
          </p:cNvPicPr>
          <p:nvPr/>
        </p:nvPicPr>
        <p:blipFill>
          <a:blip r:embed="rId3" cstate="print"/>
          <a:stretch>
            <a:fillRect/>
          </a:stretch>
        </p:blipFill>
        <p:spPr>
          <a:xfrm>
            <a:off x="7543800" y="304800"/>
            <a:ext cx="1293019" cy="935831"/>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2057400"/>
          </a:xfrm>
        </p:spPr>
        <p:txBody>
          <a:bodyPr>
            <a:normAutofit/>
          </a:bodyPr>
          <a:lstStyle/>
          <a:p>
            <a:pPr algn="l"/>
            <a:r>
              <a:rPr lang="en-US" sz="4800" b="1" dirty="0" smtClean="0">
                <a:solidFill>
                  <a:srgbClr val="00B0F0"/>
                </a:solidFill>
                <a:latin typeface="Arial Narrow" pitchFamily="34" charset="0"/>
              </a:rPr>
              <a:t>Proposed Standards for </a:t>
            </a:r>
            <a:br>
              <a:rPr lang="en-US" sz="4800" b="1" dirty="0" smtClean="0">
                <a:solidFill>
                  <a:srgbClr val="00B0F0"/>
                </a:solidFill>
                <a:latin typeface="Arial Narrow" pitchFamily="34" charset="0"/>
              </a:rPr>
            </a:br>
            <a:r>
              <a:rPr lang="en-US" sz="4800" b="1" dirty="0" smtClean="0">
                <a:solidFill>
                  <a:srgbClr val="00B0F0"/>
                </a:solidFill>
                <a:latin typeface="Arial Narrow" pitchFamily="34" charset="0"/>
              </a:rPr>
              <a:t>Physical Education</a:t>
            </a:r>
            <a:endParaRPr lang="en-US" sz="4800" b="1" dirty="0">
              <a:solidFill>
                <a:srgbClr val="00B0F0"/>
              </a:solidFill>
              <a:latin typeface="Arial Narrow" pitchFamily="34" charset="0"/>
            </a:endParaRPr>
          </a:p>
        </p:txBody>
      </p:sp>
      <p:pic>
        <p:nvPicPr>
          <p:cNvPr id="4" name="Picture 3" descr="logo-head_00.png"/>
          <p:cNvPicPr>
            <a:picLocks noChangeAspect="1"/>
          </p:cNvPicPr>
          <p:nvPr/>
        </p:nvPicPr>
        <p:blipFill>
          <a:blip r:embed="rId2" cstate="print"/>
          <a:stretch>
            <a:fillRect/>
          </a:stretch>
        </p:blipFill>
        <p:spPr>
          <a:xfrm>
            <a:off x="0" y="0"/>
            <a:ext cx="9144000" cy="1905000"/>
          </a:xfrm>
          <a:prstGeom prst="rect">
            <a:avLst/>
          </a:prstGeom>
        </p:spPr>
      </p:pic>
      <p:sp>
        <p:nvSpPr>
          <p:cNvPr id="6" name="TextBox 5"/>
          <p:cNvSpPr txBox="1"/>
          <p:nvPr/>
        </p:nvSpPr>
        <p:spPr>
          <a:xfrm>
            <a:off x="457200" y="5257800"/>
            <a:ext cx="7772400" cy="954107"/>
          </a:xfrm>
          <a:prstGeom prst="rect">
            <a:avLst/>
          </a:prstGeom>
          <a:noFill/>
        </p:spPr>
        <p:txBody>
          <a:bodyPr wrap="square" rtlCol="0">
            <a:spAutoFit/>
          </a:bodyPr>
          <a:lstStyle/>
          <a:p>
            <a:pPr marL="457200" indent="-457200"/>
            <a:r>
              <a:rPr lang="en-US" sz="3200" b="1" dirty="0" smtClean="0">
                <a:latin typeface="Arial Narrow" pitchFamily="34" charset="0"/>
              </a:rPr>
              <a:t>Presented to the SBE</a:t>
            </a:r>
          </a:p>
          <a:p>
            <a:r>
              <a:rPr lang="en-US" sz="2400" dirty="0" smtClean="0">
                <a:latin typeface="Arial" pitchFamily="34" charset="0"/>
                <a:cs typeface="Arial" pitchFamily="34" charset="0"/>
              </a:rPr>
              <a:t>November 5, 2013</a:t>
            </a:r>
          </a:p>
        </p:txBody>
      </p:sp>
      <p:pic>
        <p:nvPicPr>
          <p:cNvPr id="7" name="Picture 6" descr="wdelogo_solid.png"/>
          <p:cNvPicPr>
            <a:picLocks noChangeAspect="1"/>
          </p:cNvPicPr>
          <p:nvPr/>
        </p:nvPicPr>
        <p:blipFill>
          <a:blip r:embed="rId3" cstate="print"/>
          <a:stretch>
            <a:fillRect/>
          </a:stretch>
        </p:blipFill>
        <p:spPr>
          <a:xfrm>
            <a:off x="7543800" y="5715000"/>
            <a:ext cx="1293019" cy="935831"/>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Key Changes – P.E. </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228600" y="1600200"/>
          <a:ext cx="8686800" cy="4984790"/>
        </p:xfrm>
        <a:graphic>
          <a:graphicData uri="http://schemas.openxmlformats.org/drawingml/2006/table">
            <a:tbl>
              <a:tblPr firstRow="1" bandRow="1">
                <a:tableStyleId>{5C22544A-7EE6-4342-B048-85BDC9FD1C3A}</a:tableStyleId>
              </a:tblPr>
              <a:tblGrid>
                <a:gridCol w="4343400"/>
                <a:gridCol w="4343400"/>
              </a:tblGrid>
              <a:tr h="577809">
                <a:tc>
                  <a:txBody>
                    <a:bodyPr/>
                    <a:lstStyle/>
                    <a:p>
                      <a:r>
                        <a:rPr lang="en-US" sz="2200" dirty="0" smtClean="0"/>
                        <a:t>Current WY Physical Education Standards</a:t>
                      </a:r>
                      <a:endParaRPr lang="en-US" sz="2200" dirty="0"/>
                    </a:p>
                  </a:txBody>
                  <a:tcPr>
                    <a:solidFill>
                      <a:schemeClr val="accent6"/>
                    </a:solidFill>
                  </a:tcPr>
                </a:tc>
                <a:tc>
                  <a:txBody>
                    <a:bodyPr/>
                    <a:lstStyle/>
                    <a:p>
                      <a:r>
                        <a:rPr lang="en-US" sz="2200" dirty="0" smtClean="0"/>
                        <a:t>Draft WY Physical Education </a:t>
                      </a:r>
                      <a:r>
                        <a:rPr lang="en-US" sz="2200" baseline="0" dirty="0" smtClean="0"/>
                        <a:t>Standards</a:t>
                      </a:r>
                      <a:endParaRPr lang="en-US" sz="2200" dirty="0"/>
                    </a:p>
                  </a:txBody>
                  <a:tcPr>
                    <a:solidFill>
                      <a:schemeClr val="accent6"/>
                    </a:solidFill>
                  </a:tcPr>
                </a:tc>
              </a:tr>
              <a:tr h="754693">
                <a:tc>
                  <a:txBody>
                    <a:bodyPr/>
                    <a:lstStyle/>
                    <a:p>
                      <a:r>
                        <a:rPr lang="en-US" sz="2200" dirty="0" smtClean="0"/>
                        <a:t>Grade bands:</a:t>
                      </a:r>
                      <a:r>
                        <a:rPr lang="en-US" sz="2200" baseline="0" dirty="0" smtClean="0"/>
                        <a:t> K-4, 5-8, and 9-12</a:t>
                      </a:r>
                      <a:endParaRPr lang="en-US" sz="2200" dirty="0"/>
                    </a:p>
                  </a:txBody>
                  <a:tcPr/>
                </a:tc>
                <a:tc>
                  <a:txBody>
                    <a:bodyPr/>
                    <a:lstStyle/>
                    <a:p>
                      <a:r>
                        <a:rPr lang="en-US" sz="2200" dirty="0" smtClean="0"/>
                        <a:t>Grade</a:t>
                      </a:r>
                      <a:r>
                        <a:rPr lang="en-US" sz="2200" baseline="0" dirty="0" smtClean="0"/>
                        <a:t> bands: K-2, 3-5, 6-8, and 9-12</a:t>
                      </a:r>
                      <a:endParaRPr lang="en-US" sz="2200" dirty="0"/>
                    </a:p>
                  </a:txBody>
                  <a:tcPr/>
                </a:tc>
              </a:tr>
              <a:tr h="1252330">
                <a:tc>
                  <a:txBody>
                    <a:bodyPr/>
                    <a:lstStyle/>
                    <a:p>
                      <a:r>
                        <a:rPr lang="en-US" sz="2200" dirty="0" smtClean="0"/>
                        <a:t>Benchmarks are left vague</a:t>
                      </a:r>
                      <a:endParaRPr lang="en-US" sz="2200" dirty="0"/>
                    </a:p>
                  </a:txBody>
                  <a:tcPr/>
                </a:tc>
                <a:tc>
                  <a:txBody>
                    <a:bodyPr/>
                    <a:lstStyle/>
                    <a:p>
                      <a:r>
                        <a:rPr lang="en-US" sz="2200" dirty="0" smtClean="0"/>
                        <a:t>Benchmarks include</a:t>
                      </a:r>
                      <a:r>
                        <a:rPr lang="en-US" sz="2200" baseline="0" dirty="0" smtClean="0"/>
                        <a:t> suggested activities to clarify where they may fit into the curriculum</a:t>
                      </a:r>
                      <a:endParaRPr lang="en-US" sz="2200" dirty="0"/>
                    </a:p>
                  </a:txBody>
                  <a:tcPr/>
                </a:tc>
              </a:tr>
              <a:tr h="1252330">
                <a:tc>
                  <a:txBody>
                    <a:bodyPr/>
                    <a:lstStyle/>
                    <a:p>
                      <a:r>
                        <a:rPr lang="en-US" sz="2200" dirty="0" smtClean="0"/>
                        <a:t>No links to literacy/</a:t>
                      </a:r>
                      <a:r>
                        <a:rPr lang="en-US" sz="2200" baseline="0" dirty="0" smtClean="0"/>
                        <a:t>Common Core</a:t>
                      </a:r>
                      <a:endParaRPr lang="en-US" sz="2200" dirty="0"/>
                    </a:p>
                  </a:txBody>
                  <a:tcPr/>
                </a:tc>
                <a:tc>
                  <a:txBody>
                    <a:bodyPr/>
                    <a:lstStyle/>
                    <a:p>
                      <a:r>
                        <a:rPr lang="en-US" sz="2200" dirty="0" smtClean="0"/>
                        <a:t>Links</a:t>
                      </a:r>
                      <a:r>
                        <a:rPr lang="en-US" sz="2200" baseline="0" dirty="0" smtClean="0"/>
                        <a:t> to Common Core to show the connections between the PE and Literacy Standards</a:t>
                      </a:r>
                      <a:endParaRPr lang="en-US" sz="2200" dirty="0"/>
                    </a:p>
                  </a:txBody>
                  <a:tcPr/>
                </a:tc>
              </a:tr>
              <a:tr h="963437">
                <a:tc>
                  <a:txBody>
                    <a:bodyPr/>
                    <a:lstStyle/>
                    <a:p>
                      <a:r>
                        <a:rPr lang="en-US" sz="2200" dirty="0" smtClean="0"/>
                        <a:t>PLDs:</a:t>
                      </a:r>
                      <a:r>
                        <a:rPr lang="en-US" sz="2200" baseline="0" dirty="0" smtClean="0"/>
                        <a:t>  Four  Performance Level Descriptors</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dirty="0" smtClean="0"/>
                        <a:t>PLDs:</a:t>
                      </a:r>
                      <a:r>
                        <a:rPr lang="en-US" sz="2200" baseline="0" dirty="0" smtClean="0"/>
                        <a:t>  Reduced to Three Performance Level Descriptors</a:t>
                      </a:r>
                      <a:endParaRPr lang="en-US" sz="2200" dirty="0" smtClean="0"/>
                    </a:p>
                  </a:txBody>
                  <a:tcPr/>
                </a:tc>
              </a:tr>
            </a:tbl>
          </a:graphicData>
        </a:graphic>
      </p:graphicFrame>
      <p:pic>
        <p:nvPicPr>
          <p:cNvPr id="5" name="Picture 4" descr="wdelogo_solid.png"/>
          <p:cNvPicPr>
            <a:picLocks noChangeAspect="1"/>
          </p:cNvPicPr>
          <p:nvPr/>
        </p:nvPicPr>
        <p:blipFill>
          <a:blip r:embed="rId3"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en-US" dirty="0" smtClean="0">
                <a:solidFill>
                  <a:srgbClr val="FF0000"/>
                </a:solidFill>
              </a:rPr>
              <a:t>Proposed</a:t>
            </a:r>
            <a:r>
              <a:rPr lang="en-US" dirty="0" smtClean="0"/>
              <a:t> </a:t>
            </a:r>
            <a:r>
              <a:rPr lang="en-US" dirty="0" smtClean="0">
                <a:solidFill>
                  <a:srgbClr val="00B0F0"/>
                </a:solidFill>
              </a:rPr>
              <a:t>P.E. Standards </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228600" y="1524000"/>
          <a:ext cx="8686800" cy="4800600"/>
        </p:xfrm>
        <a:graphic>
          <a:graphicData uri="http://schemas.openxmlformats.org/drawingml/2006/table">
            <a:tbl>
              <a:tblPr firstRow="1" bandRow="1">
                <a:tableStyleId>{5C22544A-7EE6-4342-B048-85BDC9FD1C3A}</a:tableStyleId>
              </a:tblPr>
              <a:tblGrid>
                <a:gridCol w="1286934"/>
                <a:gridCol w="2091266"/>
                <a:gridCol w="5308600"/>
              </a:tblGrid>
              <a:tr h="370840">
                <a:tc>
                  <a:txBody>
                    <a:bodyPr/>
                    <a:lstStyle/>
                    <a:p>
                      <a:pPr algn="ctr"/>
                      <a:r>
                        <a:rPr lang="en-US" sz="2200" dirty="0" smtClean="0"/>
                        <a:t>Stand-ard</a:t>
                      </a:r>
                      <a:endParaRPr lang="en-US" sz="2200" dirty="0"/>
                    </a:p>
                  </a:txBody>
                  <a:tcPr>
                    <a:solidFill>
                      <a:schemeClr val="accent6"/>
                    </a:solidFill>
                  </a:tcPr>
                </a:tc>
                <a:tc>
                  <a:txBody>
                    <a:bodyPr/>
                    <a:lstStyle/>
                    <a:p>
                      <a:pPr algn="ctr"/>
                      <a:r>
                        <a:rPr lang="en-US" sz="2200" dirty="0" smtClean="0"/>
                        <a:t>Standard</a:t>
                      </a:r>
                      <a:r>
                        <a:rPr lang="en-US" sz="2200" baseline="0" dirty="0" smtClean="0"/>
                        <a:t> Title</a:t>
                      </a:r>
                      <a:endParaRPr lang="en-US" sz="2200" dirty="0"/>
                    </a:p>
                  </a:txBody>
                  <a:tcPr>
                    <a:solidFill>
                      <a:schemeClr val="accent6"/>
                    </a:solidFill>
                  </a:tcPr>
                </a:tc>
                <a:tc>
                  <a:txBody>
                    <a:bodyPr/>
                    <a:lstStyle/>
                    <a:p>
                      <a:pPr algn="ctr"/>
                      <a:r>
                        <a:rPr lang="en-US" sz="2200" dirty="0" smtClean="0"/>
                        <a:t>Standard</a:t>
                      </a:r>
                      <a:r>
                        <a:rPr lang="en-US" sz="2200" baseline="0" dirty="0" smtClean="0"/>
                        <a:t> Objective</a:t>
                      </a:r>
                      <a:endParaRPr lang="en-US" sz="2200" dirty="0"/>
                    </a:p>
                  </a:txBody>
                  <a:tcPr>
                    <a:solidFill>
                      <a:schemeClr val="accent6"/>
                    </a:solidFill>
                  </a:tcPr>
                </a:tc>
              </a:tr>
              <a:tr h="370840">
                <a:tc>
                  <a:txBody>
                    <a:bodyPr/>
                    <a:lstStyle/>
                    <a:p>
                      <a:pPr algn="ctr"/>
                      <a:r>
                        <a:rPr lang="en-US" sz="2500" b="1" dirty="0" smtClean="0"/>
                        <a:t>1</a:t>
                      </a:r>
                      <a:endParaRPr lang="en-US" sz="2500" b="1" dirty="0"/>
                    </a:p>
                  </a:txBody>
                  <a:tcPr/>
                </a:tc>
                <a:tc>
                  <a:txBody>
                    <a:bodyPr/>
                    <a:lstStyle/>
                    <a:p>
                      <a:r>
                        <a:rPr lang="en-US" sz="2500" b="1" dirty="0" smtClean="0"/>
                        <a:t>Movement</a:t>
                      </a:r>
                      <a:endParaRPr lang="en-US" sz="2500" b="1" dirty="0"/>
                    </a:p>
                  </a:txBody>
                  <a:tcPr/>
                </a:tc>
                <a:tc>
                  <a:txBody>
                    <a:bodyPr/>
                    <a:lstStyle/>
                    <a:p>
                      <a:r>
                        <a:rPr lang="en-US" sz="2300" dirty="0" smtClean="0"/>
                        <a:t>The learner will </a:t>
                      </a:r>
                      <a:r>
                        <a:rPr lang="en-US" sz="2300" dirty="0" smtClean="0">
                          <a:solidFill>
                            <a:srgbClr val="FF0000"/>
                          </a:solidFill>
                        </a:rPr>
                        <a:t>demonstrate competency </a:t>
                      </a:r>
                      <a:r>
                        <a:rPr lang="en-US" sz="2300" dirty="0" smtClean="0"/>
                        <a:t>in a variety of </a:t>
                      </a:r>
                      <a:r>
                        <a:rPr lang="en-US" sz="2300" dirty="0" smtClean="0">
                          <a:solidFill>
                            <a:schemeClr val="tx1"/>
                          </a:solidFill>
                        </a:rPr>
                        <a:t>movement skills and patterns </a:t>
                      </a:r>
                      <a:r>
                        <a:rPr lang="en-US" sz="2300" dirty="0" smtClean="0"/>
                        <a:t>and </a:t>
                      </a:r>
                      <a:r>
                        <a:rPr lang="en-US" sz="2300" dirty="0" smtClean="0">
                          <a:solidFill>
                            <a:srgbClr val="FF0000"/>
                          </a:solidFill>
                        </a:rPr>
                        <a:t>demonstrate an understanding </a:t>
                      </a:r>
                      <a:r>
                        <a:rPr lang="en-US" sz="2300" dirty="0" smtClean="0"/>
                        <a:t>of movement concepts, principles, strategies,</a:t>
                      </a:r>
                      <a:r>
                        <a:rPr lang="en-US" sz="2300" baseline="0" dirty="0" smtClean="0"/>
                        <a:t> and tactics as they apply to the learning and performance of physical activities.</a:t>
                      </a:r>
                      <a:endParaRPr lang="en-US" sz="2300" dirty="0"/>
                    </a:p>
                  </a:txBody>
                  <a:tcPr/>
                </a:tc>
              </a:tr>
              <a:tr h="370840">
                <a:tc>
                  <a:txBody>
                    <a:bodyPr/>
                    <a:lstStyle/>
                    <a:p>
                      <a:pPr algn="ctr"/>
                      <a:r>
                        <a:rPr lang="en-US" sz="2500" b="1" dirty="0" smtClean="0"/>
                        <a:t>2</a:t>
                      </a:r>
                      <a:endParaRPr lang="en-US" sz="2500" b="1" dirty="0"/>
                    </a:p>
                  </a:txBody>
                  <a:tcPr/>
                </a:tc>
                <a:tc>
                  <a:txBody>
                    <a:bodyPr/>
                    <a:lstStyle/>
                    <a:p>
                      <a:r>
                        <a:rPr lang="en-US" sz="2500" b="1" dirty="0" smtClean="0"/>
                        <a:t>Fitness</a:t>
                      </a:r>
                      <a:endParaRPr lang="en-US" sz="2500" b="1" dirty="0"/>
                    </a:p>
                  </a:txBody>
                  <a:tcPr/>
                </a:tc>
                <a:tc>
                  <a:txBody>
                    <a:bodyPr/>
                    <a:lstStyle/>
                    <a:p>
                      <a:r>
                        <a:rPr lang="en-US" sz="2300" dirty="0" smtClean="0"/>
                        <a:t>Students </a:t>
                      </a:r>
                      <a:r>
                        <a:rPr lang="en-US" sz="2300" dirty="0" smtClean="0">
                          <a:solidFill>
                            <a:srgbClr val="FF0000"/>
                          </a:solidFill>
                        </a:rPr>
                        <a:t>demonstrate personal and social responsibility</a:t>
                      </a:r>
                      <a:r>
                        <a:rPr lang="en-US" sz="2300" dirty="0" smtClean="0"/>
                        <a:t>, </a:t>
                      </a:r>
                      <a:r>
                        <a:rPr lang="en-US" sz="2300" dirty="0" smtClean="0">
                          <a:solidFill>
                            <a:srgbClr val="FF0000"/>
                          </a:solidFill>
                        </a:rPr>
                        <a:t>understand the benefits </a:t>
                      </a:r>
                      <a:r>
                        <a:rPr lang="en-US" sz="2300" dirty="0" smtClean="0"/>
                        <a:t>of physical activity,</a:t>
                      </a:r>
                      <a:r>
                        <a:rPr lang="en-US" sz="2300" baseline="0" dirty="0" smtClean="0"/>
                        <a:t> and </a:t>
                      </a:r>
                      <a:r>
                        <a:rPr lang="en-US" sz="2300" baseline="0" dirty="0" smtClean="0">
                          <a:solidFill>
                            <a:srgbClr val="FF0000"/>
                          </a:solidFill>
                        </a:rPr>
                        <a:t>respect diversity </a:t>
                      </a:r>
                      <a:r>
                        <a:rPr lang="en-US" sz="2300" baseline="0" dirty="0" smtClean="0"/>
                        <a:t>among people in physical activity settings.</a:t>
                      </a:r>
                      <a:endParaRPr lang="en-US" sz="2300" dirty="0"/>
                    </a:p>
                  </a:txBody>
                  <a:tcPr/>
                </a:tc>
              </a:tr>
            </a:tbl>
          </a:graphicData>
        </a:graphic>
      </p:graphicFrame>
      <p:pic>
        <p:nvPicPr>
          <p:cNvPr id="5" name="Picture 4" descr="wdelogo_solid.png"/>
          <p:cNvPicPr>
            <a:picLocks noChangeAspect="1"/>
          </p:cNvPicPr>
          <p:nvPr/>
        </p:nvPicPr>
        <p:blipFill>
          <a:blip r:embed="rId2"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762000"/>
          </a:xfrm>
        </p:spPr>
        <p:txBody>
          <a:bodyPr>
            <a:normAutofit fontScale="90000"/>
          </a:bodyPr>
          <a:lstStyle/>
          <a:p>
            <a:r>
              <a:rPr lang="en-US" sz="4900" dirty="0" smtClean="0">
                <a:solidFill>
                  <a:srgbClr val="FF0000"/>
                </a:solidFill>
              </a:rPr>
              <a:t>Proposed</a:t>
            </a:r>
            <a:r>
              <a:rPr lang="en-US" sz="4900" dirty="0" smtClean="0"/>
              <a:t> </a:t>
            </a:r>
            <a:r>
              <a:rPr lang="en-US" sz="4900" dirty="0" smtClean="0">
                <a:solidFill>
                  <a:srgbClr val="00B0F0"/>
                </a:solidFill>
              </a:rPr>
              <a:t>P.E. Standards </a:t>
            </a:r>
            <a:r>
              <a:rPr lang="en-US" sz="3300" dirty="0" smtClean="0">
                <a:solidFill>
                  <a:srgbClr val="00B0F0"/>
                </a:solidFill>
              </a:rPr>
              <a:t>(cont.)</a:t>
            </a:r>
            <a:endParaRPr lang="en-US" sz="3300" dirty="0">
              <a:solidFill>
                <a:srgbClr val="00B0F0"/>
              </a:solidFill>
            </a:endParaRPr>
          </a:p>
        </p:txBody>
      </p:sp>
      <p:graphicFrame>
        <p:nvGraphicFramePr>
          <p:cNvPr id="4" name="Content Placeholder 3"/>
          <p:cNvGraphicFramePr>
            <a:graphicFrameLocks noGrp="1"/>
          </p:cNvGraphicFramePr>
          <p:nvPr>
            <p:ph idx="1"/>
          </p:nvPr>
        </p:nvGraphicFramePr>
        <p:xfrm>
          <a:off x="457200" y="1676400"/>
          <a:ext cx="8229600" cy="2849880"/>
        </p:xfrm>
        <a:graphic>
          <a:graphicData uri="http://schemas.openxmlformats.org/drawingml/2006/table">
            <a:tbl>
              <a:tblPr firstRow="1" bandRow="1">
                <a:tableStyleId>{5C22544A-7EE6-4342-B048-85BDC9FD1C3A}</a:tableStyleId>
              </a:tblPr>
              <a:tblGrid>
                <a:gridCol w="1219200"/>
                <a:gridCol w="1905000"/>
                <a:gridCol w="5105400"/>
              </a:tblGrid>
              <a:tr h="370840">
                <a:tc>
                  <a:txBody>
                    <a:bodyPr/>
                    <a:lstStyle/>
                    <a:p>
                      <a:pPr algn="ctr"/>
                      <a:r>
                        <a:rPr lang="en-US" sz="2500" dirty="0" smtClean="0"/>
                        <a:t>Stand-ard</a:t>
                      </a:r>
                      <a:endParaRPr lang="en-US" sz="2500" dirty="0"/>
                    </a:p>
                  </a:txBody>
                  <a:tcPr>
                    <a:solidFill>
                      <a:schemeClr val="accent6"/>
                    </a:solidFill>
                  </a:tcPr>
                </a:tc>
                <a:tc>
                  <a:txBody>
                    <a:bodyPr/>
                    <a:lstStyle/>
                    <a:p>
                      <a:pPr algn="ctr"/>
                      <a:r>
                        <a:rPr lang="en-US" sz="2500" dirty="0" smtClean="0"/>
                        <a:t>Standard</a:t>
                      </a:r>
                      <a:r>
                        <a:rPr lang="en-US" sz="2500" baseline="0" dirty="0" smtClean="0"/>
                        <a:t> Title</a:t>
                      </a:r>
                      <a:endParaRPr lang="en-US" sz="2500" dirty="0"/>
                    </a:p>
                  </a:txBody>
                  <a:tcPr>
                    <a:solidFill>
                      <a:schemeClr val="accent6"/>
                    </a:solidFill>
                  </a:tcPr>
                </a:tc>
                <a:tc>
                  <a:txBody>
                    <a:bodyPr/>
                    <a:lstStyle/>
                    <a:p>
                      <a:pPr algn="ctr"/>
                      <a:r>
                        <a:rPr lang="en-US" sz="2500" dirty="0" smtClean="0"/>
                        <a:t>Standard</a:t>
                      </a:r>
                      <a:r>
                        <a:rPr lang="en-US" sz="2500" baseline="0" dirty="0" smtClean="0"/>
                        <a:t> Objective</a:t>
                      </a:r>
                      <a:endParaRPr lang="en-US" sz="2500" dirty="0"/>
                    </a:p>
                  </a:txBody>
                  <a:tcPr>
                    <a:solidFill>
                      <a:schemeClr val="accent6"/>
                    </a:solidFill>
                  </a:tcPr>
                </a:tc>
              </a:tr>
              <a:tr h="370840">
                <a:tc>
                  <a:txBody>
                    <a:bodyPr/>
                    <a:lstStyle/>
                    <a:p>
                      <a:r>
                        <a:rPr lang="en-US" sz="2500" dirty="0" smtClean="0"/>
                        <a:t>3</a:t>
                      </a:r>
                      <a:endParaRPr lang="en-US" sz="2500" dirty="0"/>
                    </a:p>
                  </a:txBody>
                  <a:tcPr/>
                </a:tc>
                <a:tc>
                  <a:txBody>
                    <a:bodyPr/>
                    <a:lstStyle/>
                    <a:p>
                      <a:r>
                        <a:rPr lang="en-US" sz="2500" b="1" dirty="0" smtClean="0"/>
                        <a:t>Personal and Social Behavior</a:t>
                      </a:r>
                      <a:endParaRPr lang="en-US" sz="2500" b="1" dirty="0"/>
                    </a:p>
                  </a:txBody>
                  <a:tcPr/>
                </a:tc>
                <a:tc>
                  <a:txBody>
                    <a:bodyPr/>
                    <a:lstStyle/>
                    <a:p>
                      <a:r>
                        <a:rPr lang="en-US" sz="2500" dirty="0" smtClean="0"/>
                        <a:t>Students </a:t>
                      </a:r>
                      <a:r>
                        <a:rPr lang="en-US" sz="2500" dirty="0" smtClean="0">
                          <a:solidFill>
                            <a:srgbClr val="FF0000"/>
                          </a:solidFill>
                        </a:rPr>
                        <a:t>demonstrate</a:t>
                      </a:r>
                      <a:r>
                        <a:rPr lang="en-US" sz="2500" dirty="0" smtClean="0"/>
                        <a:t> personal and social </a:t>
                      </a:r>
                      <a:r>
                        <a:rPr lang="en-US" sz="2500" dirty="0" smtClean="0">
                          <a:solidFill>
                            <a:srgbClr val="FF0000"/>
                          </a:solidFill>
                        </a:rPr>
                        <a:t>responsibility</a:t>
                      </a:r>
                      <a:r>
                        <a:rPr lang="en-US" sz="2500" dirty="0" smtClean="0"/>
                        <a:t>, </a:t>
                      </a:r>
                      <a:r>
                        <a:rPr lang="en-US" sz="2500" dirty="0" smtClean="0">
                          <a:solidFill>
                            <a:srgbClr val="FF0000"/>
                          </a:solidFill>
                        </a:rPr>
                        <a:t>understand</a:t>
                      </a:r>
                      <a:r>
                        <a:rPr lang="en-US" sz="2500" dirty="0" smtClean="0"/>
                        <a:t> the </a:t>
                      </a:r>
                      <a:r>
                        <a:rPr lang="en-US" sz="2500" dirty="0" smtClean="0">
                          <a:solidFill>
                            <a:srgbClr val="FF0000"/>
                          </a:solidFill>
                        </a:rPr>
                        <a:t>benefits</a:t>
                      </a:r>
                      <a:r>
                        <a:rPr lang="en-US" sz="2500" baseline="0" dirty="0" smtClean="0"/>
                        <a:t> of physical activity, and </a:t>
                      </a:r>
                      <a:r>
                        <a:rPr lang="en-US" sz="2500" baseline="0" dirty="0" smtClean="0">
                          <a:solidFill>
                            <a:srgbClr val="FF0000"/>
                          </a:solidFill>
                        </a:rPr>
                        <a:t>respect diversity </a:t>
                      </a:r>
                      <a:r>
                        <a:rPr lang="en-US" sz="2500" baseline="0" dirty="0" smtClean="0"/>
                        <a:t>among people in physical activity settings.</a:t>
                      </a:r>
                      <a:endParaRPr lang="en-US" sz="2500" dirty="0"/>
                    </a:p>
                  </a:txBody>
                  <a:tcPr/>
                </a:tc>
              </a:tr>
            </a:tbl>
          </a:graphicData>
        </a:graphic>
      </p:graphicFrame>
      <p:pic>
        <p:nvPicPr>
          <p:cNvPr id="5" name="Picture 4" descr="wdelogo_solid.png"/>
          <p:cNvPicPr>
            <a:picLocks noChangeAspect="1"/>
          </p:cNvPicPr>
          <p:nvPr/>
        </p:nvPicPr>
        <p:blipFill>
          <a:blip r:embed="rId2"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09800"/>
            <a:ext cx="7924800" cy="2743200"/>
          </a:xfrm>
        </p:spPr>
        <p:txBody>
          <a:bodyPr>
            <a:normAutofit fontScale="90000"/>
          </a:bodyPr>
          <a:lstStyle/>
          <a:p>
            <a:pPr algn="ctr"/>
            <a:r>
              <a:rPr lang="en-US" sz="7500" dirty="0" smtClean="0">
                <a:solidFill>
                  <a:srgbClr val="00B0F0"/>
                </a:solidFill>
              </a:rPr>
              <a:t>QUESTIONS?</a:t>
            </a:r>
            <a:br>
              <a:rPr lang="en-US" sz="7500" dirty="0" smtClean="0">
                <a:solidFill>
                  <a:srgbClr val="00B0F0"/>
                </a:solidFill>
              </a:rPr>
            </a:br>
            <a:r>
              <a:rPr lang="en-US" sz="8000" dirty="0" smtClean="0">
                <a:solidFill>
                  <a:srgbClr val="00B0F0"/>
                </a:solidFill>
              </a:rPr>
              <a:t> </a:t>
            </a:r>
            <a:r>
              <a:rPr lang="en-US" sz="4400" dirty="0" smtClean="0">
                <a:solidFill>
                  <a:srgbClr val="00B0F0"/>
                </a:solidFill>
              </a:rPr>
              <a:t>Stephanie Brady</a:t>
            </a:r>
            <a:br>
              <a:rPr lang="en-US" sz="4400" dirty="0" smtClean="0">
                <a:solidFill>
                  <a:srgbClr val="00B0F0"/>
                </a:solidFill>
              </a:rPr>
            </a:br>
            <a:r>
              <a:rPr lang="en-US" sz="4400" dirty="0" smtClean="0">
                <a:solidFill>
                  <a:srgbClr val="00B0F0"/>
                </a:solidFill>
              </a:rPr>
              <a:t> WDE Consultant</a:t>
            </a:r>
            <a:endParaRPr lang="en-US" sz="4400" dirty="0">
              <a:solidFill>
                <a:srgbClr val="00B0F0"/>
              </a:solidFill>
            </a:endParaRPr>
          </a:p>
        </p:txBody>
      </p:sp>
      <p:pic>
        <p:nvPicPr>
          <p:cNvPr id="3" name="Picture 2" descr="wdelogo_solid.png"/>
          <p:cNvPicPr>
            <a:picLocks noChangeAspect="1"/>
          </p:cNvPicPr>
          <p:nvPr/>
        </p:nvPicPr>
        <p:blipFill>
          <a:blip r:embed="rId2" cstate="print"/>
          <a:stretch>
            <a:fillRect/>
          </a:stretch>
        </p:blipFill>
        <p:spPr>
          <a:xfrm>
            <a:off x="7696200" y="228600"/>
            <a:ext cx="1293019" cy="935831"/>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3" descr="Kent-Ole-Larsen2[1].jpg"/>
          <p:cNvPicPr>
            <a:picLocks noChangeAspect="1"/>
          </p:cNvPicPr>
          <p:nvPr/>
        </p:nvPicPr>
        <p:blipFill>
          <a:blip r:embed="rId2" cstate="print"/>
          <a:srcRect/>
          <a:stretch>
            <a:fillRect/>
          </a:stretch>
        </p:blipFill>
        <p:spPr>
          <a:xfrm>
            <a:off x="3733801" y="1826260"/>
            <a:ext cx="5410200" cy="3291205"/>
          </a:xfrm>
          <a:prstGeom prst="rect">
            <a:avLst/>
          </a:prstGeom>
        </p:spPr>
      </p:pic>
      <p:sp>
        <p:nvSpPr>
          <p:cNvPr id="2" name="Title 1"/>
          <p:cNvSpPr>
            <a:spLocks noGrp="1"/>
          </p:cNvSpPr>
          <p:nvPr>
            <p:ph type="ctrTitle"/>
          </p:nvPr>
        </p:nvSpPr>
        <p:spPr>
          <a:xfrm>
            <a:off x="685800" y="2209800"/>
            <a:ext cx="5486400" cy="2743200"/>
          </a:xfrm>
        </p:spPr>
        <p:txBody>
          <a:bodyPr>
            <a:normAutofit/>
          </a:bodyPr>
          <a:lstStyle/>
          <a:p>
            <a:pPr algn="l"/>
            <a:r>
              <a:rPr lang="en-US" sz="4800" b="1" dirty="0" smtClean="0">
                <a:solidFill>
                  <a:srgbClr val="00B0F0"/>
                </a:solidFill>
                <a:latin typeface="Arial Narrow" pitchFamily="34" charset="0"/>
              </a:rPr>
              <a:t>Proposed </a:t>
            </a:r>
            <a:br>
              <a:rPr lang="en-US" sz="4800" b="1" dirty="0" smtClean="0">
                <a:solidFill>
                  <a:srgbClr val="00B0F0"/>
                </a:solidFill>
                <a:latin typeface="Arial Narrow" pitchFamily="34" charset="0"/>
              </a:rPr>
            </a:br>
            <a:r>
              <a:rPr lang="en-US" sz="4800" b="1" dirty="0" smtClean="0">
                <a:solidFill>
                  <a:srgbClr val="00B0F0"/>
                </a:solidFill>
                <a:latin typeface="Arial Narrow" pitchFamily="34" charset="0"/>
              </a:rPr>
              <a:t>Standards </a:t>
            </a:r>
            <a:br>
              <a:rPr lang="en-US" sz="4800" b="1" dirty="0" smtClean="0">
                <a:solidFill>
                  <a:srgbClr val="00B0F0"/>
                </a:solidFill>
                <a:latin typeface="Arial Narrow" pitchFamily="34" charset="0"/>
              </a:rPr>
            </a:br>
            <a:r>
              <a:rPr lang="en-US" sz="4800" b="1" dirty="0" smtClean="0">
                <a:solidFill>
                  <a:srgbClr val="00B0F0"/>
                </a:solidFill>
                <a:latin typeface="Arial Narrow" pitchFamily="34" charset="0"/>
              </a:rPr>
              <a:t>for Science</a:t>
            </a:r>
            <a:endParaRPr lang="en-US" sz="4800" b="1" dirty="0">
              <a:solidFill>
                <a:srgbClr val="00B0F0"/>
              </a:solidFill>
              <a:latin typeface="Arial Narrow" pitchFamily="34" charset="0"/>
            </a:endParaRPr>
          </a:p>
        </p:txBody>
      </p:sp>
      <p:pic>
        <p:nvPicPr>
          <p:cNvPr id="4" name="Picture 3" descr="logo-head_00.png"/>
          <p:cNvPicPr>
            <a:picLocks noChangeAspect="1"/>
          </p:cNvPicPr>
          <p:nvPr/>
        </p:nvPicPr>
        <p:blipFill>
          <a:blip r:embed="rId3" cstate="print"/>
          <a:stretch>
            <a:fillRect/>
          </a:stretch>
        </p:blipFill>
        <p:spPr>
          <a:xfrm>
            <a:off x="0" y="0"/>
            <a:ext cx="9144000" cy="1905000"/>
          </a:xfrm>
          <a:prstGeom prst="rect">
            <a:avLst/>
          </a:prstGeom>
        </p:spPr>
      </p:pic>
      <p:sp>
        <p:nvSpPr>
          <p:cNvPr id="6" name="TextBox 5"/>
          <p:cNvSpPr txBox="1"/>
          <p:nvPr/>
        </p:nvSpPr>
        <p:spPr>
          <a:xfrm>
            <a:off x="685800" y="5065693"/>
            <a:ext cx="7772400" cy="954107"/>
          </a:xfrm>
          <a:prstGeom prst="rect">
            <a:avLst/>
          </a:prstGeom>
          <a:noFill/>
        </p:spPr>
        <p:txBody>
          <a:bodyPr wrap="square" rtlCol="0">
            <a:spAutoFit/>
          </a:bodyPr>
          <a:lstStyle/>
          <a:p>
            <a:pPr marL="457200" indent="-457200"/>
            <a:r>
              <a:rPr lang="en-US" sz="3200" b="1" dirty="0" smtClean="0">
                <a:latin typeface="Arial Narrow" pitchFamily="34" charset="0"/>
              </a:rPr>
              <a:t>Presented to the SBE</a:t>
            </a:r>
          </a:p>
          <a:p>
            <a:r>
              <a:rPr lang="en-US" sz="2400" dirty="0" smtClean="0">
                <a:latin typeface="Arial" pitchFamily="34" charset="0"/>
                <a:cs typeface="Arial" pitchFamily="34" charset="0"/>
              </a:rPr>
              <a:t>November 5, 2013</a:t>
            </a:r>
          </a:p>
        </p:txBody>
      </p:sp>
      <p:pic>
        <p:nvPicPr>
          <p:cNvPr id="7" name="Picture 6" descr="wdelogo_solid.png"/>
          <p:cNvPicPr>
            <a:picLocks noChangeAspect="1"/>
          </p:cNvPicPr>
          <p:nvPr/>
        </p:nvPicPr>
        <p:blipFill>
          <a:blip r:embed="rId4" cstate="print"/>
          <a:stretch>
            <a:fillRect/>
          </a:stretch>
        </p:blipFill>
        <p:spPr>
          <a:xfrm>
            <a:off x="7543800" y="5715000"/>
            <a:ext cx="1293019" cy="935831"/>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251062"/>
          </a:xfrm>
        </p:spPr>
        <p:txBody>
          <a:bodyPr/>
          <a:lstStyle/>
          <a:p>
            <a:r>
              <a:rPr lang="en-US" b="1" dirty="0" smtClean="0">
                <a:solidFill>
                  <a:srgbClr val="00B0F0"/>
                </a:solidFill>
              </a:rPr>
              <a:t>Disciplinary Core Ideas</a:t>
            </a:r>
            <a:endParaRPr lang="en-US" dirty="0">
              <a:solidFill>
                <a:srgbClr val="00B0F0"/>
              </a:solidFill>
            </a:endParaRPr>
          </a:p>
        </p:txBody>
      </p:sp>
      <p:pic>
        <p:nvPicPr>
          <p:cNvPr id="2050" name="Picture 2"/>
          <p:cNvPicPr>
            <a:picLocks noChangeAspect="1" noChangeArrowheads="1"/>
          </p:cNvPicPr>
          <p:nvPr/>
        </p:nvPicPr>
        <p:blipFill>
          <a:blip r:embed="rId3" cstate="print"/>
          <a:srcRect/>
          <a:stretch>
            <a:fillRect/>
          </a:stretch>
        </p:blipFill>
        <p:spPr bwMode="auto">
          <a:xfrm>
            <a:off x="381000" y="1316680"/>
            <a:ext cx="8305800" cy="5312719"/>
          </a:xfrm>
          <a:prstGeom prst="rect">
            <a:avLst/>
          </a:prstGeom>
          <a:noFill/>
          <a:ln w="9525">
            <a:noFill/>
            <a:miter lim="800000"/>
            <a:headEnd/>
            <a:tailEnd/>
          </a:ln>
        </p:spPr>
      </p:pic>
      <p:pic>
        <p:nvPicPr>
          <p:cNvPr id="4" name="Picture 3" descr="wdelogo_solid.png"/>
          <p:cNvPicPr>
            <a:picLocks noChangeAspect="1"/>
          </p:cNvPicPr>
          <p:nvPr/>
        </p:nvPicPr>
        <p:blipFill>
          <a:blip r:embed="rId4"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0"/>
            <a:ext cx="8686800" cy="1298448"/>
          </a:xfrm>
        </p:spPr>
        <p:txBody>
          <a:bodyPr>
            <a:normAutofit/>
          </a:bodyPr>
          <a:lstStyle/>
          <a:p>
            <a:pPr algn="ctr"/>
            <a:r>
              <a:rPr lang="en-US" sz="3000" b="1" dirty="0" smtClean="0">
                <a:solidFill>
                  <a:srgbClr val="00B0F0"/>
                </a:solidFill>
              </a:rPr>
              <a:t>NGSS Matrix of Standards by Grade Level and Topic</a:t>
            </a:r>
            <a:endParaRPr lang="en-US" sz="3000" dirty="0">
              <a:solidFill>
                <a:srgbClr val="00B0F0"/>
              </a:solidFill>
            </a:endParaRPr>
          </a:p>
        </p:txBody>
      </p:sp>
      <p:graphicFrame>
        <p:nvGraphicFramePr>
          <p:cNvPr id="3" name="Table 2"/>
          <p:cNvGraphicFramePr>
            <a:graphicFrameLocks noGrp="1"/>
          </p:cNvGraphicFramePr>
          <p:nvPr/>
        </p:nvGraphicFramePr>
        <p:xfrm>
          <a:off x="228600" y="1143000"/>
          <a:ext cx="8686803" cy="5316479"/>
        </p:xfrm>
        <a:graphic>
          <a:graphicData uri="http://schemas.openxmlformats.org/drawingml/2006/table">
            <a:tbl>
              <a:tblPr firstRow="1" firstCol="1" bandRow="1">
                <a:tableStyleId>{F5AB1C69-6EDB-4FF4-983F-18BD219EF322}</a:tableStyleId>
              </a:tblPr>
              <a:tblGrid>
                <a:gridCol w="234561"/>
                <a:gridCol w="299452"/>
                <a:gridCol w="2274127"/>
                <a:gridCol w="2068662"/>
                <a:gridCol w="2590800"/>
                <a:gridCol w="1219201"/>
              </a:tblGrid>
              <a:tr h="340771">
                <a:tc gridSpan="2">
                  <a:txBody>
                    <a:bodyPr/>
                    <a:lstStyle/>
                    <a:p>
                      <a:pPr marL="0" marR="0">
                        <a:lnSpc>
                          <a:spcPct val="115000"/>
                        </a:lnSpc>
                        <a:spcBef>
                          <a:spcPts val="0"/>
                        </a:spcBef>
                        <a:spcAft>
                          <a:spcPts val="0"/>
                        </a:spcAft>
                      </a:pPr>
                      <a:r>
                        <a:rPr lang="en-US" sz="1000" dirty="0">
                          <a:solidFill>
                            <a:schemeClr val="tx1"/>
                          </a:solidFill>
                          <a:effectLst/>
                        </a:rPr>
                        <a:t> </a:t>
                      </a:r>
                      <a:endParaRPr lang="en-US" sz="110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0" marR="0" algn="ctr">
                        <a:lnSpc>
                          <a:spcPct val="115000"/>
                        </a:lnSpc>
                        <a:spcBef>
                          <a:spcPts val="0"/>
                        </a:spcBef>
                        <a:spcAft>
                          <a:spcPts val="0"/>
                        </a:spcAft>
                        <a:tabLst>
                          <a:tab pos="1122045" algn="ctr"/>
                        </a:tabLst>
                      </a:pPr>
                      <a:r>
                        <a:rPr lang="en-US" sz="1000" dirty="0">
                          <a:solidFill>
                            <a:schemeClr val="tx1"/>
                          </a:solidFill>
                          <a:effectLst/>
                        </a:rPr>
                        <a:t>Life Science</a:t>
                      </a:r>
                      <a:endParaRPr lang="en-US" sz="1100"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CC"/>
                    </a:solidFill>
                  </a:tcPr>
                </a:tc>
                <a:tc>
                  <a:txBody>
                    <a:bodyPr/>
                    <a:lstStyle/>
                    <a:p>
                      <a:pPr marL="0" marR="0" algn="ctr">
                        <a:lnSpc>
                          <a:spcPct val="115000"/>
                        </a:lnSpc>
                        <a:spcBef>
                          <a:spcPts val="0"/>
                        </a:spcBef>
                        <a:spcAft>
                          <a:spcPts val="0"/>
                        </a:spcAft>
                      </a:pPr>
                      <a:r>
                        <a:rPr lang="en-US" sz="1000" dirty="0">
                          <a:solidFill>
                            <a:schemeClr val="tx1"/>
                          </a:solidFill>
                          <a:effectLst/>
                        </a:rPr>
                        <a:t>Earth Space Science</a:t>
                      </a:r>
                      <a:endParaRPr lang="en-US" sz="1100"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99"/>
                    </a:solidFill>
                  </a:tcPr>
                </a:tc>
                <a:tc>
                  <a:txBody>
                    <a:bodyPr/>
                    <a:lstStyle/>
                    <a:p>
                      <a:pPr marL="0" marR="0" algn="ctr">
                        <a:lnSpc>
                          <a:spcPct val="115000"/>
                        </a:lnSpc>
                        <a:spcBef>
                          <a:spcPts val="0"/>
                        </a:spcBef>
                        <a:spcAft>
                          <a:spcPts val="0"/>
                        </a:spcAft>
                      </a:pPr>
                      <a:r>
                        <a:rPr lang="en-US" sz="1000" dirty="0">
                          <a:solidFill>
                            <a:schemeClr val="tx1"/>
                          </a:solidFill>
                          <a:effectLst/>
                        </a:rPr>
                        <a:t>Physical Science</a:t>
                      </a:r>
                      <a:endParaRPr lang="en-US" sz="1100"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ECFF"/>
                    </a:solidFill>
                  </a:tcPr>
                </a:tc>
                <a:tc>
                  <a:txBody>
                    <a:bodyPr/>
                    <a:lstStyle/>
                    <a:p>
                      <a:pPr marL="0" marR="0" algn="ctr">
                        <a:lnSpc>
                          <a:spcPct val="115000"/>
                        </a:lnSpc>
                        <a:spcBef>
                          <a:spcPts val="0"/>
                        </a:spcBef>
                        <a:spcAft>
                          <a:spcPts val="0"/>
                        </a:spcAft>
                      </a:pPr>
                      <a:r>
                        <a:rPr lang="en-US" sz="1000" dirty="0">
                          <a:solidFill>
                            <a:schemeClr val="tx1"/>
                          </a:solidFill>
                          <a:effectLst/>
                        </a:rPr>
                        <a:t>Engineering </a:t>
                      </a:r>
                      <a:br>
                        <a:rPr lang="en-US" sz="1000" dirty="0">
                          <a:solidFill>
                            <a:schemeClr val="tx1"/>
                          </a:solidFill>
                          <a:effectLst/>
                        </a:rPr>
                      </a:br>
                      <a:r>
                        <a:rPr lang="en-US" sz="1000" dirty="0">
                          <a:solidFill>
                            <a:schemeClr val="tx1"/>
                          </a:solidFill>
                          <a:effectLst/>
                        </a:rPr>
                        <a:t>&amp; Technology</a:t>
                      </a:r>
                      <a:endParaRPr lang="en-US" sz="1100"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CFF"/>
                    </a:solidFill>
                  </a:tcPr>
                </a:tc>
              </a:tr>
              <a:tr h="192630">
                <a:tc rowSpan="6">
                  <a:txBody>
                    <a:bodyPr/>
                    <a:lstStyle/>
                    <a:p>
                      <a:endParaRPr lang="en-US" dirty="0"/>
                    </a:p>
                  </a:txBody>
                  <a:tcPr marL="43311" marR="43311"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1000" b="1" dirty="0">
                          <a:solidFill>
                            <a:schemeClr val="tx1"/>
                          </a:solidFill>
                          <a:effectLst/>
                        </a:rPr>
                        <a:t>K</a:t>
                      </a:r>
                      <a:endParaRPr lang="en-US" sz="1100" b="1"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Organisms </a:t>
                      </a:r>
                      <a:r>
                        <a:rPr lang="en-US" sz="900" dirty="0">
                          <a:solidFill>
                            <a:schemeClr val="tx1"/>
                          </a:solidFill>
                          <a:effectLst/>
                        </a:rPr>
                        <a:t>and Their Environments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Weather</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Structure </a:t>
                      </a:r>
                      <a:r>
                        <a:rPr lang="en-US" sz="900" dirty="0">
                          <a:solidFill>
                            <a:schemeClr val="tx1"/>
                          </a:solidFill>
                          <a:effectLst/>
                        </a:rPr>
                        <a:t>and Properties of Matter</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marL="0" marR="0" indent="-102870">
                        <a:lnSpc>
                          <a:spcPct val="115000"/>
                        </a:lnSpc>
                        <a:spcBef>
                          <a:spcPts val="100"/>
                        </a:spcBef>
                        <a:spcAft>
                          <a:spcPts val="100"/>
                        </a:spcAft>
                      </a:pPr>
                      <a:r>
                        <a:rPr lang="en-US" sz="900" dirty="0">
                          <a:solidFill>
                            <a:schemeClr val="tx1"/>
                          </a:solidFill>
                          <a:effectLst/>
                        </a:rPr>
                        <a:t> </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28600">
                <a:tc vMerge="1">
                  <a:txBody>
                    <a:bodyPr/>
                    <a:lstStyle/>
                    <a:p>
                      <a:endParaRPr lang="en-US"/>
                    </a:p>
                  </a:txBody>
                  <a:tcPr/>
                </a:tc>
                <a:tc>
                  <a:txBody>
                    <a:bodyPr/>
                    <a:lstStyle/>
                    <a:p>
                      <a:pPr marL="0" marR="0" algn="ctr">
                        <a:lnSpc>
                          <a:spcPct val="115000"/>
                        </a:lnSpc>
                        <a:spcBef>
                          <a:spcPts val="0"/>
                        </a:spcBef>
                        <a:spcAft>
                          <a:spcPts val="0"/>
                        </a:spcAft>
                      </a:pPr>
                      <a:r>
                        <a:rPr lang="en-US" sz="1000" b="1" dirty="0">
                          <a:solidFill>
                            <a:schemeClr val="tx1"/>
                          </a:solidFill>
                          <a:effectLst/>
                        </a:rPr>
                        <a:t>1</a:t>
                      </a:r>
                      <a:endParaRPr lang="en-US" sz="1100" b="1"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Structure </a:t>
                      </a:r>
                      <a:r>
                        <a:rPr lang="en-US" sz="900" dirty="0">
                          <a:solidFill>
                            <a:schemeClr val="tx1"/>
                          </a:solidFill>
                          <a:effectLst/>
                        </a:rPr>
                        <a:t>and </a:t>
                      </a:r>
                      <a:r>
                        <a:rPr lang="en-US" sz="900" dirty="0" smtClean="0">
                          <a:solidFill>
                            <a:schemeClr val="tx1"/>
                          </a:solidFill>
                          <a:effectLst/>
                        </a:rPr>
                        <a:t>Function</a:t>
                      </a:r>
                      <a:r>
                        <a:rPr lang="en-US" sz="900" dirty="0">
                          <a:solidFill>
                            <a:schemeClr val="tx1"/>
                          </a:solidFill>
                          <a:effectLst/>
                        </a:rPr>
                        <a:t> </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Patterns </a:t>
                      </a:r>
                      <a:r>
                        <a:rPr lang="en-US" sz="900" dirty="0">
                          <a:solidFill>
                            <a:schemeClr val="tx1"/>
                          </a:solidFill>
                          <a:effectLst/>
                        </a:rPr>
                        <a:t>and </a:t>
                      </a:r>
                      <a:r>
                        <a:rPr lang="en-US" sz="900" dirty="0" smtClean="0">
                          <a:solidFill>
                            <a:schemeClr val="tx1"/>
                          </a:solidFill>
                          <a:effectLst/>
                        </a:rPr>
                        <a:t>Cycles</a:t>
                      </a:r>
                      <a:endParaRPr lang="en-US" sz="1050" dirty="0">
                        <a:solidFill>
                          <a:schemeClr val="tx1"/>
                        </a:solidFill>
                        <a:effectLst/>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Light </a:t>
                      </a:r>
                      <a:r>
                        <a:rPr lang="en-US" sz="900" dirty="0">
                          <a:solidFill>
                            <a:schemeClr val="tx1"/>
                          </a:solidFill>
                          <a:effectLst/>
                        </a:rPr>
                        <a:t>and Sound</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r>
              <a:tr h="381000">
                <a:tc vMerge="1">
                  <a:txBody>
                    <a:bodyPr/>
                    <a:lstStyle/>
                    <a:p>
                      <a:endParaRPr lang="en-US"/>
                    </a:p>
                  </a:txBody>
                  <a:tcPr/>
                </a:tc>
                <a:tc>
                  <a:txBody>
                    <a:bodyPr/>
                    <a:lstStyle/>
                    <a:p>
                      <a:pPr marL="0" marR="0" algn="ctr">
                        <a:lnSpc>
                          <a:spcPct val="115000"/>
                        </a:lnSpc>
                        <a:spcBef>
                          <a:spcPts val="0"/>
                        </a:spcBef>
                        <a:spcAft>
                          <a:spcPts val="0"/>
                        </a:spcAft>
                      </a:pPr>
                      <a:r>
                        <a:rPr lang="en-US" sz="1000" b="1" dirty="0">
                          <a:solidFill>
                            <a:schemeClr val="tx1"/>
                          </a:solidFill>
                          <a:effectLst/>
                        </a:rPr>
                        <a:t>2</a:t>
                      </a:r>
                      <a:endParaRPr lang="en-US" sz="1100" b="1"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Interdependence </a:t>
                      </a:r>
                      <a:r>
                        <a:rPr lang="en-US" sz="900" dirty="0">
                          <a:solidFill>
                            <a:schemeClr val="tx1"/>
                          </a:solidFill>
                          <a:effectLst/>
                        </a:rPr>
                        <a:t>of Organisms and their </a:t>
                      </a:r>
                      <a:r>
                        <a:rPr lang="en-US" sz="900" dirty="0" smtClean="0">
                          <a:solidFill>
                            <a:schemeClr val="tx1"/>
                          </a:solidFill>
                          <a:effectLst/>
                        </a:rPr>
                        <a:t>Surroundings</a:t>
                      </a:r>
                      <a:endParaRPr lang="en-US" sz="1050" dirty="0">
                        <a:solidFill>
                          <a:schemeClr val="tx1"/>
                        </a:solidFill>
                        <a:effectLst/>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Earth's </a:t>
                      </a:r>
                      <a:r>
                        <a:rPr lang="en-US" sz="900" dirty="0">
                          <a:solidFill>
                            <a:schemeClr val="tx1"/>
                          </a:solidFill>
                          <a:effectLst/>
                        </a:rPr>
                        <a:t>Changing Surface</a:t>
                      </a:r>
                      <a:endParaRPr lang="en-US" sz="1050" dirty="0">
                        <a:solidFill>
                          <a:schemeClr val="tx1"/>
                        </a:solidFill>
                        <a:effectLst/>
                      </a:endParaRPr>
                    </a:p>
                    <a:p>
                      <a:pPr marL="184785" marR="0" indent="-171450">
                        <a:lnSpc>
                          <a:spcPct val="115000"/>
                        </a:lnSpc>
                        <a:spcBef>
                          <a:spcPts val="100"/>
                        </a:spcBef>
                        <a:spcAft>
                          <a:spcPts val="100"/>
                        </a:spcAft>
                      </a:pPr>
                      <a:r>
                        <a:rPr lang="en-US" sz="900" dirty="0">
                          <a:solidFill>
                            <a:schemeClr val="tx1"/>
                          </a:solidFill>
                          <a:effectLst/>
                        </a:rPr>
                        <a:t> </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Structure</a:t>
                      </a:r>
                      <a:r>
                        <a:rPr lang="en-US" sz="900" dirty="0">
                          <a:solidFill>
                            <a:schemeClr val="tx1"/>
                          </a:solidFill>
                          <a:effectLst/>
                        </a:rPr>
                        <a:t>, Properties, and Interactions of Matter</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Pushes </a:t>
                      </a:r>
                      <a:r>
                        <a:rPr lang="en-US" sz="900" dirty="0">
                          <a:solidFill>
                            <a:schemeClr val="tx1"/>
                          </a:solidFill>
                          <a:effectLst/>
                        </a:rPr>
                        <a:t>and Pulls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r>
              <a:tr h="332337">
                <a:tc vMerge="1">
                  <a:txBody>
                    <a:bodyPr/>
                    <a:lstStyle/>
                    <a:p>
                      <a:endParaRPr lang="en-US"/>
                    </a:p>
                  </a:txBody>
                  <a:tcPr/>
                </a:tc>
                <a:tc>
                  <a:txBody>
                    <a:bodyPr/>
                    <a:lstStyle/>
                    <a:p>
                      <a:pPr marL="0" marR="0" algn="ctr">
                        <a:lnSpc>
                          <a:spcPct val="115000"/>
                        </a:lnSpc>
                        <a:spcBef>
                          <a:spcPts val="0"/>
                        </a:spcBef>
                        <a:spcAft>
                          <a:spcPts val="0"/>
                        </a:spcAft>
                      </a:pPr>
                      <a:r>
                        <a:rPr lang="en-US" sz="1000" b="1" dirty="0">
                          <a:solidFill>
                            <a:schemeClr val="tx1"/>
                          </a:solidFill>
                          <a:effectLst/>
                        </a:rPr>
                        <a:t>3</a:t>
                      </a:r>
                      <a:endParaRPr lang="en-US" sz="1100" b="1"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Environmental </a:t>
                      </a:r>
                      <a:r>
                        <a:rPr lang="en-US" sz="900" dirty="0">
                          <a:solidFill>
                            <a:schemeClr val="tx1"/>
                          </a:solidFill>
                          <a:effectLst/>
                        </a:rPr>
                        <a:t>Impacts on Organisms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Structure</a:t>
                      </a:r>
                      <a:r>
                        <a:rPr lang="en-US" sz="900" dirty="0">
                          <a:solidFill>
                            <a:schemeClr val="tx1"/>
                          </a:solidFill>
                          <a:effectLst/>
                        </a:rPr>
                        <a:t>, Function, and Stimuli</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Weather</a:t>
                      </a:r>
                      <a:r>
                        <a:rPr lang="en-US" sz="900" dirty="0">
                          <a:solidFill>
                            <a:schemeClr val="tx1"/>
                          </a:solidFill>
                          <a:effectLst/>
                        </a:rPr>
                        <a:t>, Climate, and Impacts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Interactions </a:t>
                      </a:r>
                      <a:r>
                        <a:rPr lang="en-US" sz="900" dirty="0">
                          <a:solidFill>
                            <a:schemeClr val="tx1"/>
                          </a:solidFill>
                          <a:effectLst/>
                        </a:rPr>
                        <a:t>of Forces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r>
              <a:tr h="332337">
                <a:tc vMerge="1">
                  <a:txBody>
                    <a:bodyPr/>
                    <a:lstStyle/>
                    <a:p>
                      <a:endParaRPr lang="en-US"/>
                    </a:p>
                  </a:txBody>
                  <a:tcPr/>
                </a:tc>
                <a:tc>
                  <a:txBody>
                    <a:bodyPr/>
                    <a:lstStyle/>
                    <a:p>
                      <a:pPr marL="0" marR="0" algn="ctr">
                        <a:lnSpc>
                          <a:spcPct val="115000"/>
                        </a:lnSpc>
                        <a:spcBef>
                          <a:spcPts val="0"/>
                        </a:spcBef>
                        <a:spcAft>
                          <a:spcPts val="0"/>
                        </a:spcAft>
                      </a:pPr>
                      <a:r>
                        <a:rPr lang="en-US" sz="1000" b="1" dirty="0">
                          <a:solidFill>
                            <a:schemeClr val="tx1"/>
                          </a:solidFill>
                          <a:effectLst/>
                        </a:rPr>
                        <a:t>4</a:t>
                      </a:r>
                      <a:endParaRPr lang="en-US" sz="1100" b="1"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Life </a:t>
                      </a:r>
                      <a:r>
                        <a:rPr lang="en-US" sz="900" dirty="0">
                          <a:solidFill>
                            <a:schemeClr val="tx1"/>
                          </a:solidFill>
                          <a:effectLst/>
                        </a:rPr>
                        <a:t>Cycles and Traits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Processes </a:t>
                      </a:r>
                      <a:r>
                        <a:rPr lang="en-US" sz="900" dirty="0">
                          <a:solidFill>
                            <a:schemeClr val="tx1"/>
                          </a:solidFill>
                          <a:effectLst/>
                        </a:rPr>
                        <a:t>that Shape the Earth</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Energy</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Waves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r>
              <a:tr h="402126">
                <a:tc vMerge="1">
                  <a:txBody>
                    <a:bodyPr/>
                    <a:lstStyle/>
                    <a:p>
                      <a:endParaRPr lang="en-US"/>
                    </a:p>
                  </a:txBody>
                  <a:tcPr/>
                </a:tc>
                <a:tc>
                  <a:txBody>
                    <a:bodyPr/>
                    <a:lstStyle/>
                    <a:p>
                      <a:pPr marL="0" marR="0" algn="ctr">
                        <a:lnSpc>
                          <a:spcPct val="115000"/>
                        </a:lnSpc>
                        <a:spcBef>
                          <a:spcPts val="0"/>
                        </a:spcBef>
                        <a:spcAft>
                          <a:spcPts val="0"/>
                        </a:spcAft>
                      </a:pPr>
                      <a:r>
                        <a:rPr lang="en-US" sz="1000" b="1" dirty="0">
                          <a:solidFill>
                            <a:schemeClr val="tx1"/>
                          </a:solidFill>
                          <a:effectLst/>
                        </a:rPr>
                        <a:t>5</a:t>
                      </a:r>
                      <a:endParaRPr lang="en-US" sz="1100" b="1" dirty="0">
                        <a:solidFill>
                          <a:schemeClr val="tx1"/>
                        </a:solidFill>
                        <a:effectLst/>
                        <a:latin typeface="Times New Roman"/>
                        <a:ea typeface="Times New Roman"/>
                        <a:cs typeface="Times New Roman"/>
                      </a:endParaRPr>
                    </a:p>
                  </a:txBody>
                  <a:tcPr marL="43311" marR="4331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Matter </a:t>
                      </a:r>
                      <a:r>
                        <a:rPr lang="en-US" sz="900" dirty="0">
                          <a:solidFill>
                            <a:schemeClr val="tx1"/>
                          </a:solidFill>
                          <a:effectLst/>
                        </a:rPr>
                        <a:t>and Energy in Ecosystems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Earth </a:t>
                      </a:r>
                      <a:r>
                        <a:rPr lang="en-US" sz="900" dirty="0">
                          <a:solidFill>
                            <a:schemeClr val="tx1"/>
                          </a:solidFill>
                          <a:effectLst/>
                        </a:rPr>
                        <a:t>Systems and Their Interactions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Stars </a:t>
                      </a:r>
                      <a:r>
                        <a:rPr lang="en-US" sz="900" dirty="0">
                          <a:solidFill>
                            <a:schemeClr val="tx1"/>
                          </a:solidFill>
                          <a:effectLst/>
                        </a:rPr>
                        <a:t>and the Solar System</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Structure</a:t>
                      </a:r>
                      <a:r>
                        <a:rPr lang="en-US" sz="900" dirty="0">
                          <a:solidFill>
                            <a:schemeClr val="tx1"/>
                          </a:solidFill>
                          <a:effectLst/>
                        </a:rPr>
                        <a:t>, Properties, and Interactions of Matter</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r>
              <a:tr h="1447800">
                <a:tc gridSpan="2">
                  <a:txBody>
                    <a:bodyPr/>
                    <a:lstStyle/>
                    <a:p>
                      <a:pPr marL="71755" marR="71755" algn="ctr">
                        <a:lnSpc>
                          <a:spcPct val="115000"/>
                        </a:lnSpc>
                        <a:spcBef>
                          <a:spcPts val="0"/>
                        </a:spcBef>
                        <a:spcAft>
                          <a:spcPts val="0"/>
                        </a:spcAft>
                      </a:pPr>
                      <a:r>
                        <a:rPr lang="en-US" sz="1000" dirty="0">
                          <a:solidFill>
                            <a:schemeClr val="tx1"/>
                          </a:solidFill>
                          <a:effectLst/>
                        </a:rPr>
                        <a:t>Middle School</a:t>
                      </a:r>
                      <a:endParaRPr lang="en-US" sz="1100" dirty="0">
                        <a:solidFill>
                          <a:schemeClr val="tx1"/>
                        </a:solidFill>
                        <a:effectLst/>
                        <a:latin typeface="Times New Roman"/>
                        <a:ea typeface="Times New Roman"/>
                        <a:cs typeface="Times New Roman"/>
                      </a:endParaRPr>
                    </a:p>
                  </a:txBody>
                  <a:tcPr marL="43311" marR="43311"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184785" marR="0" indent="-171450">
                        <a:lnSpc>
                          <a:spcPct val="115000"/>
                        </a:lnSpc>
                        <a:spcBef>
                          <a:spcPts val="100"/>
                        </a:spcBef>
                        <a:spcAft>
                          <a:spcPts val="100"/>
                        </a:spcAft>
                      </a:pPr>
                      <a:r>
                        <a:rPr lang="en-US" sz="900" dirty="0" smtClean="0">
                          <a:solidFill>
                            <a:schemeClr val="tx1"/>
                          </a:solidFill>
                          <a:effectLst/>
                        </a:rPr>
                        <a:t>Structure</a:t>
                      </a:r>
                      <a:r>
                        <a:rPr lang="en-US" sz="900" dirty="0">
                          <a:solidFill>
                            <a:schemeClr val="tx1"/>
                          </a:solidFill>
                          <a:effectLst/>
                        </a:rPr>
                        <a:t>, Function, and Information Processing</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Growth</a:t>
                      </a:r>
                      <a:r>
                        <a:rPr lang="en-US" sz="900" dirty="0">
                          <a:solidFill>
                            <a:schemeClr val="tx1"/>
                          </a:solidFill>
                          <a:effectLst/>
                        </a:rPr>
                        <a:t>, Development, and Reproduction of Organisms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Matter </a:t>
                      </a:r>
                      <a:r>
                        <a:rPr lang="en-US" sz="900" dirty="0">
                          <a:solidFill>
                            <a:schemeClr val="tx1"/>
                          </a:solidFill>
                          <a:effectLst/>
                        </a:rPr>
                        <a:t>and Energy in Organisms and Ecosystems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Interdependent </a:t>
                      </a:r>
                      <a:r>
                        <a:rPr lang="en-US" sz="900" dirty="0">
                          <a:solidFill>
                            <a:schemeClr val="tx1"/>
                          </a:solidFill>
                          <a:effectLst/>
                        </a:rPr>
                        <a:t>Relationships in Ecosystems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Natural </a:t>
                      </a:r>
                      <a:r>
                        <a:rPr lang="en-US" sz="900" dirty="0">
                          <a:solidFill>
                            <a:schemeClr val="tx1"/>
                          </a:solidFill>
                          <a:effectLst/>
                        </a:rPr>
                        <a:t>Selection and Adaptations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Space </a:t>
                      </a:r>
                      <a:r>
                        <a:rPr lang="en-US" sz="900" dirty="0">
                          <a:solidFill>
                            <a:schemeClr val="tx1"/>
                          </a:solidFill>
                          <a:effectLst/>
                        </a:rPr>
                        <a:t>Systems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History </a:t>
                      </a:r>
                      <a:r>
                        <a:rPr lang="en-US" sz="900" dirty="0">
                          <a:solidFill>
                            <a:schemeClr val="tx1"/>
                          </a:solidFill>
                          <a:effectLst/>
                        </a:rPr>
                        <a:t>of Earth</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Earth's </a:t>
                      </a:r>
                      <a:r>
                        <a:rPr lang="en-US" sz="900" dirty="0">
                          <a:solidFill>
                            <a:schemeClr val="tx1"/>
                          </a:solidFill>
                          <a:effectLst/>
                        </a:rPr>
                        <a:t>Interior Processes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Earth's </a:t>
                      </a:r>
                      <a:r>
                        <a:rPr lang="en-US" sz="900" dirty="0">
                          <a:solidFill>
                            <a:schemeClr val="tx1"/>
                          </a:solidFill>
                          <a:effectLst/>
                        </a:rPr>
                        <a:t>Surface Processes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Weather </a:t>
                      </a:r>
                      <a:r>
                        <a:rPr lang="en-US" sz="900" dirty="0">
                          <a:solidFill>
                            <a:schemeClr val="tx1"/>
                          </a:solidFill>
                          <a:effectLst/>
                        </a:rPr>
                        <a:t>and Climate</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Human </a:t>
                      </a:r>
                      <a:r>
                        <a:rPr lang="en-US" sz="900" dirty="0">
                          <a:solidFill>
                            <a:schemeClr val="tx1"/>
                          </a:solidFill>
                          <a:effectLst/>
                        </a:rPr>
                        <a:t>Impacts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Structure </a:t>
                      </a:r>
                      <a:r>
                        <a:rPr lang="en-US" sz="900" dirty="0">
                          <a:solidFill>
                            <a:schemeClr val="tx1"/>
                          </a:solidFill>
                          <a:effectLst/>
                        </a:rPr>
                        <a:t>and Properties of Matter</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Chemical </a:t>
                      </a:r>
                      <a:r>
                        <a:rPr lang="en-US" sz="900" dirty="0">
                          <a:solidFill>
                            <a:schemeClr val="tx1"/>
                          </a:solidFill>
                          <a:effectLst/>
                        </a:rPr>
                        <a:t>Reactions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Forces </a:t>
                      </a:r>
                      <a:r>
                        <a:rPr lang="en-US" sz="900" dirty="0">
                          <a:solidFill>
                            <a:schemeClr val="tx1"/>
                          </a:solidFill>
                          <a:effectLst/>
                        </a:rPr>
                        <a:t>and Motion</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Interactions </a:t>
                      </a:r>
                      <a:r>
                        <a:rPr lang="en-US" sz="900" dirty="0">
                          <a:solidFill>
                            <a:schemeClr val="tx1"/>
                          </a:solidFill>
                          <a:effectLst/>
                        </a:rPr>
                        <a:t>of Forces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Energy</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Waves </a:t>
                      </a:r>
                      <a:r>
                        <a:rPr lang="en-US" sz="900" dirty="0">
                          <a:solidFill>
                            <a:schemeClr val="tx1"/>
                          </a:solidFill>
                          <a:effectLst/>
                        </a:rPr>
                        <a:t>and Electromagnetic Radiation</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0175" marR="0" indent="-130175">
                        <a:lnSpc>
                          <a:spcPct val="115000"/>
                        </a:lnSpc>
                        <a:spcBef>
                          <a:spcPts val="100"/>
                        </a:spcBef>
                        <a:spcAft>
                          <a:spcPts val="100"/>
                        </a:spcAft>
                      </a:pPr>
                      <a:r>
                        <a:rPr lang="en-US" sz="900" dirty="0" smtClean="0">
                          <a:solidFill>
                            <a:schemeClr val="tx1"/>
                          </a:solidFill>
                          <a:effectLst/>
                        </a:rPr>
                        <a:t>Engineering </a:t>
                      </a:r>
                      <a:r>
                        <a:rPr lang="en-US" sz="900" dirty="0">
                          <a:solidFill>
                            <a:schemeClr val="tx1"/>
                          </a:solidFill>
                          <a:effectLst/>
                        </a:rPr>
                        <a:t>Design</a:t>
                      </a:r>
                      <a:endParaRPr lang="en-US" sz="1050" dirty="0">
                        <a:solidFill>
                          <a:schemeClr val="tx1"/>
                        </a:solidFill>
                        <a:effectLst/>
                      </a:endParaRPr>
                    </a:p>
                    <a:p>
                      <a:pPr marL="130175" marR="0" indent="-130175">
                        <a:lnSpc>
                          <a:spcPct val="115000"/>
                        </a:lnSpc>
                        <a:spcBef>
                          <a:spcPts val="100"/>
                        </a:spcBef>
                        <a:spcAft>
                          <a:spcPts val="100"/>
                        </a:spcAft>
                      </a:pPr>
                      <a:r>
                        <a:rPr lang="en-US" sz="900" dirty="0" smtClean="0">
                          <a:solidFill>
                            <a:schemeClr val="tx1"/>
                          </a:solidFill>
                          <a:effectLst/>
                        </a:rPr>
                        <a:t>Links </a:t>
                      </a:r>
                      <a:r>
                        <a:rPr lang="en-US" sz="900" dirty="0">
                          <a:solidFill>
                            <a:schemeClr val="tx1"/>
                          </a:solidFill>
                          <a:effectLst/>
                        </a:rPr>
                        <a:t>Among Engineering, Technology, Science and Society</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32067">
                <a:tc gridSpan="2">
                  <a:txBody>
                    <a:bodyPr/>
                    <a:lstStyle/>
                    <a:p>
                      <a:pPr marL="71755" marR="71755" algn="ctr">
                        <a:lnSpc>
                          <a:spcPct val="115000"/>
                        </a:lnSpc>
                        <a:spcBef>
                          <a:spcPts val="0"/>
                        </a:spcBef>
                        <a:spcAft>
                          <a:spcPts val="0"/>
                        </a:spcAft>
                      </a:pPr>
                      <a:r>
                        <a:rPr lang="en-US" sz="1000" dirty="0">
                          <a:solidFill>
                            <a:schemeClr val="tx1"/>
                          </a:solidFill>
                          <a:effectLst/>
                        </a:rPr>
                        <a:t>High School</a:t>
                      </a:r>
                      <a:endParaRPr lang="en-US" sz="1100" dirty="0">
                        <a:solidFill>
                          <a:schemeClr val="tx1"/>
                        </a:solidFill>
                        <a:effectLst/>
                        <a:latin typeface="Times New Roman"/>
                        <a:ea typeface="Times New Roman"/>
                        <a:cs typeface="Times New Roman"/>
                      </a:endParaRPr>
                    </a:p>
                  </a:txBody>
                  <a:tcPr marL="43311" marR="43311"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a:txBody>
                    <a:bodyPr/>
                    <a:lstStyle/>
                    <a:p>
                      <a:pPr marL="184785" marR="0" indent="-171450">
                        <a:lnSpc>
                          <a:spcPct val="115000"/>
                        </a:lnSpc>
                        <a:spcBef>
                          <a:spcPts val="100"/>
                        </a:spcBef>
                        <a:spcAft>
                          <a:spcPts val="100"/>
                        </a:spcAft>
                      </a:pPr>
                      <a:r>
                        <a:rPr lang="en-US" sz="900" dirty="0" smtClean="0">
                          <a:solidFill>
                            <a:schemeClr val="tx1"/>
                          </a:solidFill>
                          <a:effectLst/>
                        </a:rPr>
                        <a:t>Structure</a:t>
                      </a:r>
                      <a:r>
                        <a:rPr lang="en-US" sz="900" dirty="0">
                          <a:solidFill>
                            <a:schemeClr val="tx1"/>
                          </a:solidFill>
                          <a:effectLst/>
                        </a:rPr>
                        <a:t>, Function, and Information Processing</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Matter </a:t>
                      </a:r>
                      <a:r>
                        <a:rPr lang="en-US" sz="900" dirty="0">
                          <a:solidFill>
                            <a:schemeClr val="tx1"/>
                          </a:solidFill>
                          <a:effectLst/>
                        </a:rPr>
                        <a:t>and Energy in Organisms and Ecosystems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Interdependent </a:t>
                      </a:r>
                      <a:r>
                        <a:rPr lang="en-US" sz="900" dirty="0">
                          <a:solidFill>
                            <a:schemeClr val="tx1"/>
                          </a:solidFill>
                          <a:effectLst/>
                        </a:rPr>
                        <a:t>Relationships in Ecosystems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Natural </a:t>
                      </a:r>
                      <a:r>
                        <a:rPr lang="en-US" sz="900" dirty="0">
                          <a:solidFill>
                            <a:schemeClr val="tx1"/>
                          </a:solidFill>
                          <a:effectLst/>
                        </a:rPr>
                        <a:t>Selection and Evolution </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Inheritance </a:t>
                      </a:r>
                      <a:r>
                        <a:rPr lang="en-US" sz="900" dirty="0">
                          <a:solidFill>
                            <a:schemeClr val="tx1"/>
                          </a:solidFill>
                          <a:effectLst/>
                        </a:rPr>
                        <a:t>and Variation of Traits</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Space </a:t>
                      </a:r>
                      <a:r>
                        <a:rPr lang="en-US" sz="900" dirty="0">
                          <a:solidFill>
                            <a:schemeClr val="tx1"/>
                          </a:solidFill>
                          <a:effectLst/>
                        </a:rPr>
                        <a:t>Systems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History </a:t>
                      </a:r>
                      <a:r>
                        <a:rPr lang="en-US" sz="900" dirty="0">
                          <a:solidFill>
                            <a:schemeClr val="tx1"/>
                          </a:solidFill>
                          <a:effectLst/>
                        </a:rPr>
                        <a:t>of Earth</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Earth's </a:t>
                      </a:r>
                      <a:r>
                        <a:rPr lang="en-US" sz="900" dirty="0">
                          <a:solidFill>
                            <a:schemeClr val="tx1"/>
                          </a:solidFill>
                          <a:effectLst/>
                        </a:rPr>
                        <a:t>Systems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Climate </a:t>
                      </a:r>
                      <a:r>
                        <a:rPr lang="en-US" sz="900" dirty="0">
                          <a:solidFill>
                            <a:schemeClr val="tx1"/>
                          </a:solidFill>
                          <a:effectLst/>
                        </a:rPr>
                        <a:t>Change</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Human </a:t>
                      </a:r>
                      <a:r>
                        <a:rPr lang="en-US" sz="900" dirty="0">
                          <a:solidFill>
                            <a:schemeClr val="tx1"/>
                          </a:solidFill>
                          <a:effectLst/>
                        </a:rPr>
                        <a:t>Sustainability</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84785" marR="0" indent="-171450">
                        <a:lnSpc>
                          <a:spcPct val="115000"/>
                        </a:lnSpc>
                        <a:spcBef>
                          <a:spcPts val="100"/>
                        </a:spcBef>
                        <a:spcAft>
                          <a:spcPts val="100"/>
                        </a:spcAft>
                      </a:pPr>
                      <a:r>
                        <a:rPr lang="en-US" sz="900" dirty="0" smtClean="0">
                          <a:solidFill>
                            <a:schemeClr val="tx1"/>
                          </a:solidFill>
                          <a:effectLst/>
                        </a:rPr>
                        <a:t>Structure </a:t>
                      </a:r>
                      <a:r>
                        <a:rPr lang="en-US" sz="900" dirty="0">
                          <a:solidFill>
                            <a:schemeClr val="tx1"/>
                          </a:solidFill>
                          <a:effectLst/>
                        </a:rPr>
                        <a:t>and Properties of Matter</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Chemical </a:t>
                      </a:r>
                      <a:r>
                        <a:rPr lang="en-US" sz="900" dirty="0">
                          <a:solidFill>
                            <a:schemeClr val="tx1"/>
                          </a:solidFill>
                          <a:effectLst/>
                        </a:rPr>
                        <a:t>Reactions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Nuclear </a:t>
                      </a:r>
                      <a:r>
                        <a:rPr lang="en-US" sz="900" dirty="0">
                          <a:solidFill>
                            <a:schemeClr val="tx1"/>
                          </a:solidFill>
                          <a:effectLst/>
                        </a:rPr>
                        <a:t>Processes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Forces </a:t>
                      </a:r>
                      <a:r>
                        <a:rPr lang="en-US" sz="900" dirty="0">
                          <a:solidFill>
                            <a:schemeClr val="tx1"/>
                          </a:solidFill>
                          <a:effectLst/>
                        </a:rPr>
                        <a:t>and Motion</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Interactions </a:t>
                      </a:r>
                      <a:r>
                        <a:rPr lang="en-US" sz="900" dirty="0">
                          <a:solidFill>
                            <a:schemeClr val="tx1"/>
                          </a:solidFill>
                          <a:effectLst/>
                        </a:rPr>
                        <a:t>of Forces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Energy</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Forces </a:t>
                      </a:r>
                      <a:r>
                        <a:rPr lang="en-US" sz="900" dirty="0">
                          <a:solidFill>
                            <a:schemeClr val="tx1"/>
                          </a:solidFill>
                          <a:effectLst/>
                        </a:rPr>
                        <a:t>and Energy</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Waves</a:t>
                      </a:r>
                      <a:endParaRPr lang="en-US" sz="1050" dirty="0">
                        <a:solidFill>
                          <a:schemeClr val="tx1"/>
                        </a:solidFill>
                        <a:effectLst/>
                      </a:endParaRPr>
                    </a:p>
                    <a:p>
                      <a:pPr marL="184785" marR="0" indent="-171450">
                        <a:lnSpc>
                          <a:spcPct val="115000"/>
                        </a:lnSpc>
                        <a:spcBef>
                          <a:spcPts val="100"/>
                        </a:spcBef>
                        <a:spcAft>
                          <a:spcPts val="100"/>
                        </a:spcAft>
                      </a:pPr>
                      <a:r>
                        <a:rPr lang="en-US" sz="900" dirty="0" smtClean="0">
                          <a:solidFill>
                            <a:schemeClr val="tx1"/>
                          </a:solidFill>
                          <a:effectLst/>
                        </a:rPr>
                        <a:t>Electromagnetic </a:t>
                      </a:r>
                      <a:r>
                        <a:rPr lang="en-US" sz="900" dirty="0">
                          <a:solidFill>
                            <a:schemeClr val="tx1"/>
                          </a:solidFill>
                          <a:effectLst/>
                        </a:rPr>
                        <a:t>Radiation</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30175" marR="0" indent="-130175">
                        <a:lnSpc>
                          <a:spcPct val="115000"/>
                        </a:lnSpc>
                        <a:spcBef>
                          <a:spcPts val="100"/>
                        </a:spcBef>
                        <a:spcAft>
                          <a:spcPts val="100"/>
                        </a:spcAft>
                      </a:pPr>
                      <a:r>
                        <a:rPr lang="en-US" sz="900" dirty="0" smtClean="0">
                          <a:solidFill>
                            <a:schemeClr val="tx1"/>
                          </a:solidFill>
                          <a:effectLst/>
                        </a:rPr>
                        <a:t>Engineering </a:t>
                      </a:r>
                      <a:r>
                        <a:rPr lang="en-US" sz="900" dirty="0">
                          <a:solidFill>
                            <a:schemeClr val="tx1"/>
                          </a:solidFill>
                          <a:effectLst/>
                        </a:rPr>
                        <a:t>Design</a:t>
                      </a:r>
                      <a:endParaRPr lang="en-US" sz="1050" dirty="0">
                        <a:solidFill>
                          <a:schemeClr val="tx1"/>
                        </a:solidFill>
                        <a:effectLst/>
                      </a:endParaRPr>
                    </a:p>
                    <a:p>
                      <a:pPr marL="130175" marR="0" indent="-130175">
                        <a:lnSpc>
                          <a:spcPct val="115000"/>
                        </a:lnSpc>
                        <a:spcBef>
                          <a:spcPts val="100"/>
                        </a:spcBef>
                        <a:spcAft>
                          <a:spcPts val="100"/>
                        </a:spcAft>
                      </a:pPr>
                      <a:r>
                        <a:rPr lang="en-US" sz="900" dirty="0" smtClean="0">
                          <a:solidFill>
                            <a:schemeClr val="tx1"/>
                          </a:solidFill>
                          <a:effectLst/>
                        </a:rPr>
                        <a:t>Links </a:t>
                      </a:r>
                      <a:r>
                        <a:rPr lang="en-US" sz="900" dirty="0">
                          <a:solidFill>
                            <a:schemeClr val="tx1"/>
                          </a:solidFill>
                          <a:effectLst/>
                        </a:rPr>
                        <a:t>Among Engineering, Technology, Science and Society</a:t>
                      </a:r>
                      <a:endParaRPr lang="en-US" sz="1050" dirty="0">
                        <a:solidFill>
                          <a:schemeClr val="tx1"/>
                        </a:solidFill>
                        <a:effectLst/>
                      </a:endParaRPr>
                    </a:p>
                    <a:p>
                      <a:pPr marL="0" marR="0" indent="-102870">
                        <a:lnSpc>
                          <a:spcPct val="115000"/>
                        </a:lnSpc>
                        <a:spcBef>
                          <a:spcPts val="100"/>
                        </a:spcBef>
                        <a:spcAft>
                          <a:spcPts val="100"/>
                        </a:spcAft>
                      </a:pPr>
                      <a:r>
                        <a:rPr lang="en-US" sz="900" dirty="0">
                          <a:solidFill>
                            <a:schemeClr val="tx1"/>
                          </a:solidFill>
                          <a:effectLst/>
                        </a:rPr>
                        <a:t> </a:t>
                      </a:r>
                      <a:endParaRPr lang="en-US" sz="1050" dirty="0">
                        <a:solidFill>
                          <a:schemeClr val="tx1"/>
                        </a:solidFill>
                        <a:effectLst/>
                        <a:latin typeface="Times New Roman"/>
                        <a:ea typeface="Times New Roman"/>
                        <a:cs typeface="Times New Roman"/>
                      </a:endParaRPr>
                    </a:p>
                  </a:txBody>
                  <a:tcPr marL="43311" marR="4331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500" b="1" dirty="0" smtClean="0">
                <a:solidFill>
                  <a:srgbClr val="00B0F0"/>
                </a:solidFill>
              </a:rPr>
              <a:t>Number of Standards in </a:t>
            </a:r>
            <a:br>
              <a:rPr lang="en-US" sz="3500" b="1" dirty="0" smtClean="0">
                <a:solidFill>
                  <a:srgbClr val="00B0F0"/>
                </a:solidFill>
              </a:rPr>
            </a:br>
            <a:r>
              <a:rPr lang="en-US" sz="3500" b="1" dirty="0" smtClean="0">
                <a:solidFill>
                  <a:srgbClr val="00B0F0"/>
                </a:solidFill>
              </a:rPr>
              <a:t>Different Grades &amp; Topics</a:t>
            </a:r>
            <a:endParaRPr lang="en-US" sz="3500" dirty="0">
              <a:solidFill>
                <a:srgbClr val="00B0F0"/>
              </a:solidFill>
            </a:endParaRPr>
          </a:p>
        </p:txBody>
      </p:sp>
      <p:graphicFrame>
        <p:nvGraphicFramePr>
          <p:cNvPr id="3" name="Table 2"/>
          <p:cNvGraphicFramePr>
            <a:graphicFrameLocks noGrp="1"/>
          </p:cNvGraphicFramePr>
          <p:nvPr/>
        </p:nvGraphicFramePr>
        <p:xfrm>
          <a:off x="533400" y="1524000"/>
          <a:ext cx="8229600" cy="3475039"/>
        </p:xfrm>
        <a:graphic>
          <a:graphicData uri="http://schemas.openxmlformats.org/drawingml/2006/table">
            <a:tbl>
              <a:tblPr firstRow="1" bandRow="1">
                <a:tableStyleId>{93296810-A885-4BE3-A3E7-6D5BEEA58F35}</a:tableStyleId>
              </a:tblPr>
              <a:tblGrid>
                <a:gridCol w="762000"/>
                <a:gridCol w="1866900"/>
                <a:gridCol w="1866900"/>
                <a:gridCol w="1866900"/>
                <a:gridCol w="1866900"/>
              </a:tblGrid>
              <a:tr h="914483">
                <a:tc>
                  <a:txBody>
                    <a:bodyPr/>
                    <a:lstStyle/>
                    <a:p>
                      <a:endParaRPr lang="en-US" sz="1800" dirty="0">
                        <a:solidFill>
                          <a:schemeClr val="accent6">
                            <a:lumMod val="50000"/>
                          </a:schemeClr>
                        </a:solidFill>
                        <a:latin typeface="+mj-lt"/>
                        <a:cs typeface="Arial" pitchFamily="34" charset="0"/>
                      </a:endParaRPr>
                    </a:p>
                  </a:txBody>
                  <a:tcPr marT="45724" marB="45724"/>
                </a:tc>
                <a:tc>
                  <a:txBody>
                    <a:bodyPr/>
                    <a:lstStyle/>
                    <a:p>
                      <a:pPr algn="ctr"/>
                      <a:r>
                        <a:rPr lang="en-US" sz="1800" dirty="0" smtClean="0"/>
                        <a:t>Life </a:t>
                      </a:r>
                    </a:p>
                    <a:p>
                      <a:pPr algn="ctr"/>
                      <a:r>
                        <a:rPr lang="en-US" sz="1800" dirty="0" smtClean="0"/>
                        <a:t>Science</a:t>
                      </a:r>
                      <a:endParaRPr lang="en-US" sz="1800" dirty="0">
                        <a:solidFill>
                          <a:schemeClr val="accent6">
                            <a:lumMod val="50000"/>
                          </a:schemeClr>
                        </a:solidFill>
                        <a:latin typeface="+mj-lt"/>
                        <a:cs typeface="Arial" pitchFamily="34" charset="0"/>
                      </a:endParaRPr>
                    </a:p>
                  </a:txBody>
                  <a:tcPr marT="45724" marB="45724" anchor="ctr"/>
                </a:tc>
                <a:tc>
                  <a:txBody>
                    <a:bodyPr/>
                    <a:lstStyle/>
                    <a:p>
                      <a:pPr algn="ctr"/>
                      <a:r>
                        <a:rPr lang="en-US" sz="1800" dirty="0" smtClean="0"/>
                        <a:t>Earth &amp; Space Science</a:t>
                      </a:r>
                      <a:endParaRPr lang="en-US" sz="1800" dirty="0">
                        <a:solidFill>
                          <a:schemeClr val="accent6">
                            <a:lumMod val="50000"/>
                          </a:schemeClr>
                        </a:solidFill>
                        <a:latin typeface="+mj-lt"/>
                        <a:cs typeface="Arial" pitchFamily="34" charset="0"/>
                      </a:endParaRPr>
                    </a:p>
                  </a:txBody>
                  <a:tcPr marT="45724" marB="45724" anchor="ctr"/>
                </a:tc>
                <a:tc>
                  <a:txBody>
                    <a:bodyPr/>
                    <a:lstStyle/>
                    <a:p>
                      <a:pPr algn="ctr"/>
                      <a:r>
                        <a:rPr lang="en-US" sz="1800" dirty="0" smtClean="0"/>
                        <a:t>Physical</a:t>
                      </a:r>
                      <a:r>
                        <a:rPr lang="en-US" sz="1800" baseline="0" dirty="0" smtClean="0"/>
                        <a:t> </a:t>
                      </a:r>
                      <a:r>
                        <a:rPr lang="en-US" dirty="0" smtClean="0"/>
                        <a:t>Science</a:t>
                      </a:r>
                      <a:endParaRPr lang="en-US" sz="1800" dirty="0">
                        <a:solidFill>
                          <a:schemeClr val="accent6">
                            <a:lumMod val="50000"/>
                          </a:schemeClr>
                        </a:solidFill>
                        <a:latin typeface="+mj-lt"/>
                        <a:cs typeface="Arial" pitchFamily="34" charset="0"/>
                      </a:endParaRPr>
                    </a:p>
                  </a:txBody>
                  <a:tcPr marT="45724" marB="45724" anchor="ctr"/>
                </a:tc>
                <a:tc>
                  <a:txBody>
                    <a:bodyPr/>
                    <a:lstStyle/>
                    <a:p>
                      <a:pPr algn="ctr"/>
                      <a:r>
                        <a:rPr lang="en-US" sz="1800" dirty="0" smtClean="0"/>
                        <a:t>Engineering &amp; Technology</a:t>
                      </a:r>
                      <a:endParaRPr lang="en-US" sz="1800" dirty="0">
                        <a:solidFill>
                          <a:schemeClr val="accent6">
                            <a:lumMod val="50000"/>
                          </a:schemeClr>
                        </a:solidFill>
                        <a:latin typeface="+mj-lt"/>
                        <a:cs typeface="Arial" pitchFamily="34" charset="0"/>
                      </a:endParaRPr>
                    </a:p>
                  </a:txBody>
                  <a:tcPr marT="45724" marB="45724" anchor="ctr"/>
                </a:tc>
              </a:tr>
              <a:tr h="640139">
                <a:tc>
                  <a:txBody>
                    <a:bodyPr/>
                    <a:lstStyle/>
                    <a:p>
                      <a:pPr algn="ctr"/>
                      <a:r>
                        <a:rPr lang="en-US" sz="1800" dirty="0" smtClean="0"/>
                        <a:t>K-2</a:t>
                      </a:r>
                      <a:endParaRPr lang="en-US" sz="1800" b="1"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3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3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4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a:t>
                      </a:r>
                    </a:p>
                    <a:p>
                      <a:pPr algn="ctr"/>
                      <a:endParaRPr lang="en-US" sz="900" dirty="0">
                        <a:solidFill>
                          <a:schemeClr val="accent6">
                            <a:lumMod val="50000"/>
                          </a:schemeClr>
                        </a:solidFill>
                        <a:latin typeface="+mj-lt"/>
                        <a:cs typeface="Arial" pitchFamily="34" charset="0"/>
                      </a:endParaRPr>
                    </a:p>
                  </a:txBody>
                  <a:tcPr marT="45724" marB="45724" anchor="ctr"/>
                </a:tc>
              </a:tr>
              <a:tr h="640139">
                <a:tc>
                  <a:txBody>
                    <a:bodyPr/>
                    <a:lstStyle/>
                    <a:p>
                      <a:pPr algn="ctr"/>
                      <a:r>
                        <a:rPr lang="en-US" sz="1800" dirty="0" smtClean="0"/>
                        <a:t>3-5</a:t>
                      </a:r>
                      <a:endParaRPr lang="en-US" sz="1800" b="1"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4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4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4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a:t>
                      </a:r>
                    </a:p>
                    <a:p>
                      <a:pPr algn="ctr"/>
                      <a:endParaRPr lang="en-US" sz="900" dirty="0">
                        <a:solidFill>
                          <a:schemeClr val="accent6">
                            <a:lumMod val="50000"/>
                          </a:schemeClr>
                        </a:solidFill>
                        <a:latin typeface="+mj-lt"/>
                        <a:cs typeface="Arial" pitchFamily="34" charset="0"/>
                      </a:endParaRPr>
                    </a:p>
                  </a:txBody>
                  <a:tcPr marT="45724" marB="45724" anchor="ctr"/>
                </a:tc>
              </a:tr>
              <a:tr h="640139">
                <a:tc>
                  <a:txBody>
                    <a:bodyPr/>
                    <a:lstStyle/>
                    <a:p>
                      <a:pPr algn="ctr"/>
                      <a:r>
                        <a:rPr lang="en-US" sz="1800" dirty="0" smtClean="0"/>
                        <a:t>6-8</a:t>
                      </a:r>
                      <a:endParaRPr lang="en-US" sz="1800" b="1"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5 Standards</a:t>
                      </a: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6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6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2 Standards</a:t>
                      </a:r>
                    </a:p>
                    <a:p>
                      <a:pPr algn="ctr"/>
                      <a:endParaRPr lang="en-US" sz="900" dirty="0">
                        <a:solidFill>
                          <a:schemeClr val="accent6">
                            <a:lumMod val="50000"/>
                          </a:schemeClr>
                        </a:solidFill>
                        <a:latin typeface="+mj-lt"/>
                        <a:cs typeface="Arial" pitchFamily="34" charset="0"/>
                      </a:endParaRPr>
                    </a:p>
                  </a:txBody>
                  <a:tcPr marT="45724" marB="45724" anchor="ctr"/>
                </a:tc>
              </a:tr>
              <a:tr h="640139">
                <a:tc>
                  <a:txBody>
                    <a:bodyPr/>
                    <a:lstStyle/>
                    <a:p>
                      <a:pPr algn="ctr"/>
                      <a:r>
                        <a:rPr lang="en-US" sz="1800" dirty="0" smtClean="0"/>
                        <a:t>9-12</a:t>
                      </a:r>
                      <a:endParaRPr lang="en-US" sz="1800" b="1"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5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5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9 Standards</a:t>
                      </a:r>
                    </a:p>
                    <a:p>
                      <a:pPr algn="ctr"/>
                      <a:endParaRPr lang="en-US" sz="900" dirty="0">
                        <a:solidFill>
                          <a:schemeClr val="accent6">
                            <a:lumMod val="50000"/>
                          </a:schemeClr>
                        </a:solidFill>
                        <a:latin typeface="+mj-lt"/>
                        <a:cs typeface="Arial" pitchFamily="34" charset="0"/>
                      </a:endParaRPr>
                    </a:p>
                  </a:txBody>
                  <a:tcPr marT="45724" marB="45724" anchor="ctr"/>
                </a:tc>
                <a:tc>
                  <a:txBody>
                    <a:bodyPr/>
                    <a:lstStyle/>
                    <a:p>
                      <a:pPr algn="ctr"/>
                      <a:endParaRPr lang="en-US" sz="900" dirty="0" smtClean="0"/>
                    </a:p>
                    <a:p>
                      <a:pPr algn="ctr"/>
                      <a:r>
                        <a:rPr lang="en-US" sz="1800" dirty="0" smtClean="0"/>
                        <a:t>2 Standards</a:t>
                      </a:r>
                    </a:p>
                    <a:p>
                      <a:pPr algn="ctr"/>
                      <a:endParaRPr lang="en-US" sz="900" dirty="0">
                        <a:solidFill>
                          <a:schemeClr val="accent6">
                            <a:lumMod val="50000"/>
                          </a:schemeClr>
                        </a:solidFill>
                        <a:latin typeface="+mj-lt"/>
                        <a:cs typeface="Arial" pitchFamily="34" charset="0"/>
                      </a:endParaRPr>
                    </a:p>
                  </a:txBody>
                  <a:tcPr marT="45724" marB="45724" anchor="ctr"/>
                </a:tc>
              </a:tr>
            </a:tbl>
          </a:graphicData>
        </a:graphic>
      </p:graphicFrame>
      <p:sp>
        <p:nvSpPr>
          <p:cNvPr id="4" name="TextBox 3"/>
          <p:cNvSpPr txBox="1"/>
          <p:nvPr/>
        </p:nvSpPr>
        <p:spPr>
          <a:xfrm>
            <a:off x="152400" y="5105400"/>
            <a:ext cx="8839200" cy="646331"/>
          </a:xfrm>
          <a:prstGeom prst="rect">
            <a:avLst/>
          </a:prstGeom>
          <a:noFill/>
        </p:spPr>
        <p:txBody>
          <a:bodyPr wrap="square" rtlCol="0">
            <a:spAutoFit/>
          </a:bodyPr>
          <a:lstStyle/>
          <a:p>
            <a:pPr marL="225425" indent="-225425" algn="ctr">
              <a:defRPr/>
            </a:pPr>
            <a:r>
              <a:rPr lang="en-US" dirty="0" smtClean="0"/>
              <a:t>* In grades K-5, Engineering and Technology </a:t>
            </a:r>
          </a:p>
          <a:p>
            <a:pPr marL="225425" indent="-225425" algn="ctr">
              <a:defRPr/>
            </a:pPr>
            <a:r>
              <a:rPr lang="en-US" dirty="0" smtClean="0"/>
              <a:t>Standards are included in other domains </a:t>
            </a:r>
            <a:endParaRPr lang="en-US" dirty="0"/>
          </a:p>
        </p:txBody>
      </p:sp>
      <p:pic>
        <p:nvPicPr>
          <p:cNvPr id="5" name="Picture 4" descr="wdelogo_solid.png"/>
          <p:cNvPicPr>
            <a:picLocks noChangeAspect="1"/>
          </p:cNvPicPr>
          <p:nvPr/>
        </p:nvPicPr>
        <p:blipFill>
          <a:blip r:embed="rId3" cstate="print"/>
          <a:stretch>
            <a:fillRect/>
          </a:stretch>
        </p:blipFill>
        <p:spPr>
          <a:xfrm>
            <a:off x="7696200" y="228600"/>
            <a:ext cx="1293019" cy="935831"/>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924800" cy="2895600"/>
          </a:xfrm>
        </p:spPr>
        <p:txBody>
          <a:bodyPr>
            <a:normAutofit fontScale="90000"/>
          </a:bodyPr>
          <a:lstStyle/>
          <a:p>
            <a:pPr algn="ctr"/>
            <a:r>
              <a:rPr lang="en-US" sz="7500" dirty="0" smtClean="0">
                <a:solidFill>
                  <a:srgbClr val="00B0F0"/>
                </a:solidFill>
              </a:rPr>
              <a:t>QUESTIONS?</a:t>
            </a:r>
            <a:br>
              <a:rPr lang="en-US" sz="7500" dirty="0" smtClean="0">
                <a:solidFill>
                  <a:srgbClr val="00B0F0"/>
                </a:solidFill>
              </a:rPr>
            </a:br>
            <a:r>
              <a:rPr lang="en-US" sz="8000" dirty="0" smtClean="0">
                <a:solidFill>
                  <a:srgbClr val="00B0F0"/>
                </a:solidFill>
              </a:rPr>
              <a:t> </a:t>
            </a:r>
            <a:r>
              <a:rPr lang="en-US" sz="4400" dirty="0" smtClean="0">
                <a:solidFill>
                  <a:srgbClr val="00B0F0"/>
                </a:solidFill>
              </a:rPr>
              <a:t>Dr. Jim </a:t>
            </a:r>
            <a:r>
              <a:rPr lang="en-US" sz="4400" dirty="0" err="1" smtClean="0">
                <a:solidFill>
                  <a:srgbClr val="00B0F0"/>
                </a:solidFill>
              </a:rPr>
              <a:t>Verley</a:t>
            </a:r>
            <a:r>
              <a:rPr lang="en-US" sz="4400" dirty="0" smtClean="0">
                <a:solidFill>
                  <a:srgbClr val="00B0F0"/>
                </a:solidFill>
              </a:rPr>
              <a:t/>
            </a:r>
            <a:br>
              <a:rPr lang="en-US" sz="4400" dirty="0" smtClean="0">
                <a:solidFill>
                  <a:srgbClr val="00B0F0"/>
                </a:solidFill>
              </a:rPr>
            </a:br>
            <a:r>
              <a:rPr lang="en-US" sz="4400" dirty="0" smtClean="0">
                <a:solidFill>
                  <a:srgbClr val="00B0F0"/>
                </a:solidFill>
              </a:rPr>
              <a:t> WDE Consultant</a:t>
            </a:r>
            <a:endParaRPr lang="en-US" sz="4400" dirty="0">
              <a:solidFill>
                <a:srgbClr val="00B0F0"/>
              </a:solidFill>
            </a:endParaRPr>
          </a:p>
        </p:txBody>
      </p:sp>
      <p:pic>
        <p:nvPicPr>
          <p:cNvPr id="3" name="Picture 2" descr="wdelogo_solid.png"/>
          <p:cNvPicPr>
            <a:picLocks noChangeAspect="1"/>
          </p:cNvPicPr>
          <p:nvPr/>
        </p:nvPicPr>
        <p:blipFill>
          <a:blip r:embed="rId2" cstate="print"/>
          <a:stretch>
            <a:fillRect/>
          </a:stretch>
        </p:blipFill>
        <p:spPr>
          <a:xfrm>
            <a:off x="7696200" y="228600"/>
            <a:ext cx="1293019" cy="93583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04800"/>
            <a:ext cx="8991600" cy="792162"/>
          </a:xfrm>
        </p:spPr>
        <p:txBody>
          <a:bodyPr>
            <a:normAutofit fontScale="90000"/>
          </a:bodyPr>
          <a:lstStyle/>
          <a:p>
            <a:pPr algn="ctr"/>
            <a:r>
              <a:rPr lang="en-US" dirty="0" smtClean="0">
                <a:solidFill>
                  <a:srgbClr val="00B0F0"/>
                </a:solidFill>
              </a:rPr>
              <a:t>Standards </a:t>
            </a:r>
            <a:r>
              <a:rPr lang="en-US" dirty="0" smtClean="0">
                <a:solidFill>
                  <a:srgbClr val="00B0F0"/>
                </a:solidFill>
              </a:rPr>
              <a:t>Review &amp; Adoption Timeline</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457200" y="1524000"/>
          <a:ext cx="82296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split orient="ver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dirty="0" smtClean="0">
                <a:solidFill>
                  <a:srgbClr val="00B0F0"/>
                </a:solidFill>
              </a:rPr>
              <a:t>“Education is the kindling of a flame,</a:t>
            </a:r>
            <a:br>
              <a:rPr lang="en-US" sz="2800" dirty="0" smtClean="0">
                <a:solidFill>
                  <a:srgbClr val="00B0F0"/>
                </a:solidFill>
              </a:rPr>
            </a:br>
            <a:r>
              <a:rPr lang="en-US" sz="2800" dirty="0" smtClean="0">
                <a:solidFill>
                  <a:srgbClr val="00B0F0"/>
                </a:solidFill>
              </a:rPr>
              <a:t>not the mere filling of a vessel”</a:t>
            </a:r>
            <a:br>
              <a:rPr lang="en-US" sz="2800" dirty="0" smtClean="0">
                <a:solidFill>
                  <a:srgbClr val="00B0F0"/>
                </a:solidFill>
              </a:rPr>
            </a:br>
            <a:r>
              <a:rPr lang="en-US" sz="2800" dirty="0" smtClean="0">
                <a:solidFill>
                  <a:srgbClr val="00B0F0"/>
                </a:solidFill>
              </a:rPr>
              <a:t>   Socrates</a:t>
            </a:r>
            <a:endParaRPr lang="en-US" sz="2800" dirty="0">
              <a:solidFill>
                <a:srgbClr val="00B0F0"/>
              </a:solidFill>
            </a:endParaRPr>
          </a:p>
        </p:txBody>
      </p:sp>
      <p:pic>
        <p:nvPicPr>
          <p:cNvPr id="3" name="Content Placeholder 5" descr="GeminidAurora_Hansen1[1].jpg"/>
          <p:cNvPicPr>
            <a:picLocks noChangeAspect="1"/>
          </p:cNvPicPr>
          <p:nvPr/>
        </p:nvPicPr>
        <p:blipFill>
          <a:blip r:embed="rId2" cstate="print"/>
          <a:stretch>
            <a:fillRect/>
          </a:stretch>
        </p:blipFill>
        <p:spPr>
          <a:xfrm>
            <a:off x="0" y="1524000"/>
            <a:ext cx="9143999" cy="5334000"/>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5848"/>
            <a:ext cx="7924800" cy="1673352"/>
          </a:xfrm>
        </p:spPr>
        <p:txBody>
          <a:bodyPr>
            <a:normAutofit/>
          </a:bodyPr>
          <a:lstStyle/>
          <a:p>
            <a:pPr algn="ctr"/>
            <a:r>
              <a:rPr lang="en-US" sz="7500" dirty="0" smtClean="0">
                <a:solidFill>
                  <a:srgbClr val="00B0F0"/>
                </a:solidFill>
              </a:rPr>
              <a:t>Thank You</a:t>
            </a:r>
            <a:endParaRPr lang="en-US" sz="7500" dirty="0">
              <a:solidFill>
                <a:srgbClr val="00B0F0"/>
              </a:solidFill>
            </a:endParaRPr>
          </a:p>
        </p:txBody>
      </p:sp>
      <p:pic>
        <p:nvPicPr>
          <p:cNvPr id="3" name="Picture 2" descr="wdelogo_solid.png"/>
          <p:cNvPicPr>
            <a:picLocks noChangeAspect="1"/>
          </p:cNvPicPr>
          <p:nvPr/>
        </p:nvPicPr>
        <p:blipFill>
          <a:blip r:embed="rId2" cstate="print"/>
          <a:stretch>
            <a:fillRect/>
          </a:stretch>
        </p:blipFill>
        <p:spPr>
          <a:xfrm>
            <a:off x="7696200" y="228600"/>
            <a:ext cx="1293019" cy="935831"/>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Committee  Members</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304800" y="1600200"/>
          <a:ext cx="8534400" cy="4922520"/>
        </p:xfrm>
        <a:graphic>
          <a:graphicData uri="http://schemas.openxmlformats.org/drawingml/2006/table">
            <a:tbl>
              <a:tblPr firstRow="1" bandRow="1">
                <a:tableStyleId>{5C22544A-7EE6-4342-B048-85BDC9FD1C3A}</a:tableStyleId>
              </a:tblPr>
              <a:tblGrid>
                <a:gridCol w="3258589"/>
                <a:gridCol w="1161011"/>
                <a:gridCol w="1219200"/>
                <a:gridCol w="1219200"/>
                <a:gridCol w="1676400"/>
              </a:tblGrid>
              <a:tr h="370840">
                <a:tc>
                  <a:txBody>
                    <a:bodyPr/>
                    <a:lstStyle/>
                    <a:p>
                      <a:r>
                        <a:rPr lang="en-US" sz="2200" dirty="0" smtClean="0"/>
                        <a:t># of Members Who Are:</a:t>
                      </a:r>
                      <a:endParaRPr lang="en-US" sz="2200" dirty="0"/>
                    </a:p>
                  </a:txBody>
                  <a:tcPr>
                    <a:solidFill>
                      <a:schemeClr val="accent6"/>
                    </a:solidFill>
                  </a:tcPr>
                </a:tc>
                <a:tc>
                  <a:txBody>
                    <a:bodyPr/>
                    <a:lstStyle/>
                    <a:p>
                      <a:pPr algn="ctr"/>
                      <a:r>
                        <a:rPr lang="en-US" sz="2200" dirty="0" smtClean="0"/>
                        <a:t>C/VE</a:t>
                      </a:r>
                      <a:endParaRPr lang="en-US" sz="2200" dirty="0"/>
                    </a:p>
                  </a:txBody>
                  <a:tcPr>
                    <a:solidFill>
                      <a:schemeClr val="accent6"/>
                    </a:solidFill>
                  </a:tcPr>
                </a:tc>
                <a:tc>
                  <a:txBody>
                    <a:bodyPr/>
                    <a:lstStyle/>
                    <a:p>
                      <a:pPr algn="ctr"/>
                      <a:r>
                        <a:rPr lang="en-US" sz="2200" dirty="0" smtClean="0"/>
                        <a:t>S.S.</a:t>
                      </a:r>
                      <a:endParaRPr lang="en-US" sz="2200" dirty="0"/>
                    </a:p>
                  </a:txBody>
                  <a:tcPr>
                    <a:solidFill>
                      <a:schemeClr val="accent6"/>
                    </a:solidFill>
                  </a:tcPr>
                </a:tc>
                <a:tc>
                  <a:txBody>
                    <a:bodyPr/>
                    <a:lstStyle/>
                    <a:p>
                      <a:pPr algn="ctr"/>
                      <a:r>
                        <a:rPr lang="en-US" sz="2200" dirty="0" smtClean="0"/>
                        <a:t>P.E.</a:t>
                      </a:r>
                      <a:endParaRPr lang="en-US" sz="2200" dirty="0"/>
                    </a:p>
                  </a:txBody>
                  <a:tcPr>
                    <a:solidFill>
                      <a:schemeClr val="accent6"/>
                    </a:solidFill>
                  </a:tcPr>
                </a:tc>
                <a:tc>
                  <a:txBody>
                    <a:bodyPr/>
                    <a:lstStyle/>
                    <a:p>
                      <a:pPr algn="ctr"/>
                      <a:r>
                        <a:rPr lang="en-US" sz="2200" dirty="0" smtClean="0"/>
                        <a:t>SCIENCE</a:t>
                      </a:r>
                      <a:endParaRPr lang="en-US" sz="2200" dirty="0"/>
                    </a:p>
                  </a:txBody>
                  <a:tcPr>
                    <a:solidFill>
                      <a:schemeClr val="accent6"/>
                    </a:solidFill>
                  </a:tcPr>
                </a:tc>
              </a:tr>
              <a:tr h="370840">
                <a:tc>
                  <a:txBody>
                    <a:bodyPr/>
                    <a:lstStyle/>
                    <a:p>
                      <a:r>
                        <a:rPr lang="en-US" sz="2000" dirty="0" smtClean="0">
                          <a:solidFill>
                            <a:srgbClr val="FF0000"/>
                          </a:solidFill>
                        </a:rPr>
                        <a:t>            </a:t>
                      </a:r>
                      <a:r>
                        <a:rPr lang="en-US" sz="2300" dirty="0" smtClean="0">
                          <a:solidFill>
                            <a:srgbClr val="FF0000"/>
                          </a:solidFill>
                        </a:rPr>
                        <a:t>Total # of Members:</a:t>
                      </a:r>
                      <a:endParaRPr lang="en-US" sz="2300" dirty="0">
                        <a:solidFill>
                          <a:srgbClr val="FF0000"/>
                        </a:solidFill>
                      </a:endParaRPr>
                    </a:p>
                  </a:txBody>
                  <a:tcPr/>
                </a:tc>
                <a:tc>
                  <a:txBody>
                    <a:bodyPr/>
                    <a:lstStyle/>
                    <a:p>
                      <a:pPr algn="ctr"/>
                      <a:r>
                        <a:rPr lang="en-US" sz="2500" dirty="0" smtClean="0">
                          <a:solidFill>
                            <a:srgbClr val="FF0000"/>
                          </a:solidFill>
                        </a:rPr>
                        <a:t>34</a:t>
                      </a:r>
                      <a:endParaRPr lang="en-US" sz="2500" dirty="0">
                        <a:solidFill>
                          <a:srgbClr val="FF0000"/>
                        </a:solidFill>
                      </a:endParaRPr>
                    </a:p>
                  </a:txBody>
                  <a:tcPr/>
                </a:tc>
                <a:tc>
                  <a:txBody>
                    <a:bodyPr/>
                    <a:lstStyle/>
                    <a:p>
                      <a:pPr algn="ctr"/>
                      <a:r>
                        <a:rPr lang="en-US" sz="2500" dirty="0" smtClean="0">
                          <a:solidFill>
                            <a:srgbClr val="FF0000"/>
                          </a:solidFill>
                        </a:rPr>
                        <a:t>35</a:t>
                      </a:r>
                      <a:endParaRPr lang="en-US" sz="2500" dirty="0">
                        <a:solidFill>
                          <a:srgbClr val="FF0000"/>
                        </a:solidFill>
                      </a:endParaRPr>
                    </a:p>
                  </a:txBody>
                  <a:tcPr/>
                </a:tc>
                <a:tc>
                  <a:txBody>
                    <a:bodyPr/>
                    <a:lstStyle/>
                    <a:p>
                      <a:pPr algn="ctr"/>
                      <a:r>
                        <a:rPr lang="en-US" sz="2500" dirty="0" smtClean="0">
                          <a:solidFill>
                            <a:srgbClr val="FF0000"/>
                          </a:solidFill>
                        </a:rPr>
                        <a:t>23</a:t>
                      </a:r>
                      <a:endParaRPr lang="en-US" sz="2500" dirty="0">
                        <a:solidFill>
                          <a:srgbClr val="FF0000"/>
                        </a:solidFill>
                      </a:endParaRPr>
                    </a:p>
                  </a:txBody>
                  <a:tcPr/>
                </a:tc>
                <a:tc>
                  <a:txBody>
                    <a:bodyPr/>
                    <a:lstStyle/>
                    <a:p>
                      <a:pPr algn="ctr"/>
                      <a:r>
                        <a:rPr lang="en-US" sz="2500" dirty="0" smtClean="0">
                          <a:solidFill>
                            <a:srgbClr val="FF0000"/>
                          </a:solidFill>
                        </a:rPr>
                        <a:t>39</a:t>
                      </a:r>
                      <a:endParaRPr lang="en-US" sz="2500" dirty="0">
                        <a:solidFill>
                          <a:srgbClr val="FF0000"/>
                        </a:solidFill>
                      </a:endParaRPr>
                    </a:p>
                  </a:txBody>
                  <a:tcPr/>
                </a:tc>
              </a:tr>
              <a:tr h="370840">
                <a:tc>
                  <a:txBody>
                    <a:bodyPr/>
                    <a:lstStyle/>
                    <a:p>
                      <a:r>
                        <a:rPr lang="en-US" sz="2300" dirty="0" smtClean="0"/>
                        <a:t>Teachers (content, SPED, ELL, or STEM)</a:t>
                      </a:r>
                      <a:endParaRPr lang="en-US" sz="2300" dirty="0"/>
                    </a:p>
                  </a:txBody>
                  <a:tcPr/>
                </a:tc>
                <a:tc>
                  <a:txBody>
                    <a:bodyPr/>
                    <a:lstStyle/>
                    <a:p>
                      <a:pPr algn="ctr"/>
                      <a:r>
                        <a:rPr lang="en-US" sz="2500" dirty="0" smtClean="0"/>
                        <a:t>25</a:t>
                      </a:r>
                      <a:endParaRPr lang="en-US" sz="2500" dirty="0"/>
                    </a:p>
                  </a:txBody>
                  <a:tcPr anchor="ctr"/>
                </a:tc>
                <a:tc>
                  <a:txBody>
                    <a:bodyPr/>
                    <a:lstStyle/>
                    <a:p>
                      <a:pPr algn="ctr"/>
                      <a:r>
                        <a:rPr lang="en-US" sz="2500" dirty="0" smtClean="0"/>
                        <a:t>28</a:t>
                      </a:r>
                      <a:endParaRPr lang="en-US" sz="2500" dirty="0"/>
                    </a:p>
                  </a:txBody>
                  <a:tcPr anchor="ctr"/>
                </a:tc>
                <a:tc>
                  <a:txBody>
                    <a:bodyPr/>
                    <a:lstStyle/>
                    <a:p>
                      <a:pPr algn="ctr"/>
                      <a:r>
                        <a:rPr lang="en-US" sz="2500" dirty="0" smtClean="0"/>
                        <a:t>15</a:t>
                      </a:r>
                      <a:endParaRPr lang="en-US" sz="2500" dirty="0"/>
                    </a:p>
                  </a:txBody>
                  <a:tcPr anchor="ctr"/>
                </a:tc>
                <a:tc>
                  <a:txBody>
                    <a:bodyPr/>
                    <a:lstStyle/>
                    <a:p>
                      <a:pPr algn="ctr"/>
                      <a:r>
                        <a:rPr lang="en-US" sz="2500" dirty="0" smtClean="0"/>
                        <a:t>32</a:t>
                      </a:r>
                      <a:endParaRPr lang="en-US" sz="2500" dirty="0"/>
                    </a:p>
                  </a:txBody>
                  <a:tcPr anchor="ctr"/>
                </a:tc>
              </a:tr>
              <a:tr h="370840">
                <a:tc>
                  <a:txBody>
                    <a:bodyPr/>
                    <a:lstStyle/>
                    <a:p>
                      <a:r>
                        <a:rPr lang="en-US" sz="2300" dirty="0" smtClean="0"/>
                        <a:t>Other District</a:t>
                      </a:r>
                      <a:r>
                        <a:rPr lang="en-US" sz="2300" baseline="0" dirty="0" smtClean="0"/>
                        <a:t> Personnel / Administrator / Curriculum Director / Coach</a:t>
                      </a:r>
                      <a:endParaRPr lang="en-US" sz="2300" dirty="0"/>
                    </a:p>
                  </a:txBody>
                  <a:tcPr/>
                </a:tc>
                <a:tc>
                  <a:txBody>
                    <a:bodyPr/>
                    <a:lstStyle/>
                    <a:p>
                      <a:pPr algn="ctr"/>
                      <a:r>
                        <a:rPr lang="en-US" sz="2500" dirty="0" smtClean="0"/>
                        <a:t>4</a:t>
                      </a:r>
                      <a:endParaRPr lang="en-US" sz="2500" dirty="0"/>
                    </a:p>
                  </a:txBody>
                  <a:tcPr anchor="ctr"/>
                </a:tc>
                <a:tc>
                  <a:txBody>
                    <a:bodyPr/>
                    <a:lstStyle/>
                    <a:p>
                      <a:pPr algn="ctr"/>
                      <a:r>
                        <a:rPr lang="en-US" sz="2500" dirty="0" smtClean="0"/>
                        <a:t>5</a:t>
                      </a:r>
                      <a:endParaRPr lang="en-US" sz="2500" dirty="0"/>
                    </a:p>
                  </a:txBody>
                  <a:tcPr anchor="ctr"/>
                </a:tc>
                <a:tc>
                  <a:txBody>
                    <a:bodyPr/>
                    <a:lstStyle/>
                    <a:p>
                      <a:pPr algn="ctr"/>
                      <a:r>
                        <a:rPr lang="en-US" sz="2500" dirty="0" smtClean="0"/>
                        <a:t>6</a:t>
                      </a:r>
                      <a:endParaRPr lang="en-US" sz="2500" dirty="0"/>
                    </a:p>
                  </a:txBody>
                  <a:tcPr anchor="ctr"/>
                </a:tc>
                <a:tc>
                  <a:txBody>
                    <a:bodyPr/>
                    <a:lstStyle/>
                    <a:p>
                      <a:pPr algn="ctr"/>
                      <a:r>
                        <a:rPr lang="en-US" sz="2500" dirty="0" smtClean="0"/>
                        <a:t>3</a:t>
                      </a:r>
                      <a:endParaRPr lang="en-US" sz="2500" dirty="0"/>
                    </a:p>
                  </a:txBody>
                  <a:tcPr anchor="ctr"/>
                </a:tc>
              </a:tr>
              <a:tr h="370840">
                <a:tc>
                  <a:txBody>
                    <a:bodyPr/>
                    <a:lstStyle/>
                    <a:p>
                      <a:r>
                        <a:rPr lang="en-US" sz="2300" dirty="0" smtClean="0"/>
                        <a:t>Higher Education Professor / Educator</a:t>
                      </a:r>
                      <a:endParaRPr lang="en-US" sz="2300" dirty="0"/>
                    </a:p>
                  </a:txBody>
                  <a:tcPr/>
                </a:tc>
                <a:tc>
                  <a:txBody>
                    <a:bodyPr/>
                    <a:lstStyle/>
                    <a:p>
                      <a:pPr algn="ctr"/>
                      <a:r>
                        <a:rPr lang="en-US" sz="2500" dirty="0" smtClean="0"/>
                        <a:t>2</a:t>
                      </a:r>
                      <a:endParaRPr lang="en-US" sz="2500" dirty="0"/>
                    </a:p>
                  </a:txBody>
                  <a:tcPr anchor="ctr"/>
                </a:tc>
                <a:tc>
                  <a:txBody>
                    <a:bodyPr/>
                    <a:lstStyle/>
                    <a:p>
                      <a:pPr algn="ctr"/>
                      <a:r>
                        <a:rPr lang="en-US" sz="2500" dirty="0" smtClean="0"/>
                        <a:t>1</a:t>
                      </a:r>
                      <a:endParaRPr lang="en-US" sz="2500" dirty="0"/>
                    </a:p>
                  </a:txBody>
                  <a:tcPr anchor="ctr"/>
                </a:tc>
                <a:tc>
                  <a:txBody>
                    <a:bodyPr/>
                    <a:lstStyle/>
                    <a:p>
                      <a:pPr algn="ctr"/>
                      <a:r>
                        <a:rPr lang="en-US" sz="2500" dirty="0" smtClean="0"/>
                        <a:t>2</a:t>
                      </a:r>
                      <a:endParaRPr lang="en-US" sz="2500" dirty="0"/>
                    </a:p>
                  </a:txBody>
                  <a:tcPr anchor="ctr"/>
                </a:tc>
                <a:tc>
                  <a:txBody>
                    <a:bodyPr/>
                    <a:lstStyle/>
                    <a:p>
                      <a:pPr algn="ctr"/>
                      <a:r>
                        <a:rPr lang="en-US" sz="2500" dirty="0" smtClean="0"/>
                        <a:t>3</a:t>
                      </a:r>
                      <a:endParaRPr lang="en-US" sz="2500" dirty="0"/>
                    </a:p>
                  </a:txBody>
                  <a:tcPr anchor="ctr"/>
                </a:tc>
              </a:tr>
              <a:tr h="370840">
                <a:tc>
                  <a:txBody>
                    <a:bodyPr/>
                    <a:lstStyle/>
                    <a:p>
                      <a:r>
                        <a:rPr lang="en-US" sz="2300" dirty="0" smtClean="0"/>
                        <a:t>Business Representative</a:t>
                      </a:r>
                      <a:endParaRPr lang="en-US" sz="2300" dirty="0"/>
                    </a:p>
                  </a:txBody>
                  <a:tcPr/>
                </a:tc>
                <a:tc>
                  <a:txBody>
                    <a:bodyPr/>
                    <a:lstStyle/>
                    <a:p>
                      <a:pPr algn="ctr"/>
                      <a:r>
                        <a:rPr lang="en-US" sz="2500" dirty="0" smtClean="0"/>
                        <a:t>2</a:t>
                      </a:r>
                      <a:endParaRPr lang="en-US" sz="2500" dirty="0"/>
                    </a:p>
                  </a:txBody>
                  <a:tcPr anchor="ctr"/>
                </a:tc>
                <a:tc>
                  <a:txBody>
                    <a:bodyPr/>
                    <a:lstStyle/>
                    <a:p>
                      <a:pPr algn="ctr"/>
                      <a:endParaRPr lang="en-US" sz="2500" dirty="0"/>
                    </a:p>
                  </a:txBody>
                  <a:tcPr anchor="ctr"/>
                </a:tc>
                <a:tc>
                  <a:txBody>
                    <a:bodyPr/>
                    <a:lstStyle/>
                    <a:p>
                      <a:pPr algn="ctr"/>
                      <a:endParaRPr lang="en-US" sz="2500" dirty="0"/>
                    </a:p>
                  </a:txBody>
                  <a:tcPr anchor="ctr"/>
                </a:tc>
                <a:tc>
                  <a:txBody>
                    <a:bodyPr/>
                    <a:lstStyle/>
                    <a:p>
                      <a:pPr algn="ctr"/>
                      <a:endParaRPr lang="en-US" sz="2500" dirty="0"/>
                    </a:p>
                  </a:txBody>
                  <a:tcPr anchor="ctr"/>
                </a:tc>
              </a:tr>
              <a:tr h="370840">
                <a:tc>
                  <a:txBody>
                    <a:bodyPr/>
                    <a:lstStyle/>
                    <a:p>
                      <a:r>
                        <a:rPr lang="en-US" sz="2300" dirty="0" smtClean="0"/>
                        <a:t>Parent</a:t>
                      </a:r>
                      <a:endParaRPr lang="en-US" sz="2300" dirty="0"/>
                    </a:p>
                  </a:txBody>
                  <a:tcPr/>
                </a:tc>
                <a:tc>
                  <a:txBody>
                    <a:bodyPr/>
                    <a:lstStyle/>
                    <a:p>
                      <a:pPr algn="ctr"/>
                      <a:r>
                        <a:rPr lang="en-US" sz="2500" dirty="0" smtClean="0"/>
                        <a:t>1</a:t>
                      </a:r>
                      <a:endParaRPr lang="en-US" sz="2500" dirty="0"/>
                    </a:p>
                  </a:txBody>
                  <a:tcPr anchor="ctr"/>
                </a:tc>
                <a:tc>
                  <a:txBody>
                    <a:bodyPr/>
                    <a:lstStyle/>
                    <a:p>
                      <a:pPr algn="ctr"/>
                      <a:r>
                        <a:rPr lang="en-US" sz="2500" dirty="0" smtClean="0"/>
                        <a:t>1</a:t>
                      </a:r>
                      <a:endParaRPr lang="en-US" sz="2500" dirty="0"/>
                    </a:p>
                  </a:txBody>
                  <a:tcPr anchor="ctr"/>
                </a:tc>
                <a:tc>
                  <a:txBody>
                    <a:bodyPr/>
                    <a:lstStyle/>
                    <a:p>
                      <a:pPr algn="ctr"/>
                      <a:endParaRPr lang="en-US" sz="2500" dirty="0"/>
                    </a:p>
                  </a:txBody>
                  <a:tcPr anchor="ctr"/>
                </a:tc>
                <a:tc>
                  <a:txBody>
                    <a:bodyPr/>
                    <a:lstStyle/>
                    <a:p>
                      <a:pPr algn="ctr"/>
                      <a:r>
                        <a:rPr lang="en-US" sz="2500" dirty="0" smtClean="0"/>
                        <a:t>1</a:t>
                      </a:r>
                      <a:endParaRPr lang="en-US" sz="2500" dirty="0"/>
                    </a:p>
                  </a:txBody>
                  <a:tcPr anchor="ctr"/>
                </a:tc>
              </a:tr>
            </a:tbl>
          </a:graphicData>
        </a:graphic>
      </p:graphicFrame>
      <p:pic>
        <p:nvPicPr>
          <p:cNvPr id="5" name="Picture 4" descr="wdelogo_solid.png"/>
          <p:cNvPicPr>
            <a:picLocks noChangeAspect="1"/>
          </p:cNvPicPr>
          <p:nvPr/>
        </p:nvPicPr>
        <p:blipFill>
          <a:blip r:embed="rId2" cstate="print"/>
          <a:stretch>
            <a:fillRect/>
          </a:stretch>
        </p:blipFill>
        <p:spPr>
          <a:xfrm>
            <a:off x="7696200" y="152400"/>
            <a:ext cx="1293019" cy="935831"/>
          </a:xfrm>
          <a:prstGeom prst="rect">
            <a:avLst/>
          </a:prstGeo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252728"/>
          </a:xfrm>
        </p:spPr>
        <p:txBody>
          <a:bodyPr>
            <a:normAutofit/>
          </a:bodyPr>
          <a:lstStyle/>
          <a:p>
            <a:r>
              <a:rPr lang="en-US" dirty="0" smtClean="0">
                <a:solidFill>
                  <a:srgbClr val="00B0F0"/>
                </a:solidFill>
              </a:rPr>
              <a:t>Review &amp; Considerations</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304800" y="1554163"/>
          <a:ext cx="8458200" cy="3983736"/>
        </p:xfrm>
        <a:graphic>
          <a:graphicData uri="http://schemas.openxmlformats.org/drawingml/2006/table">
            <a:tbl>
              <a:tblPr firstRow="1" bandRow="1">
                <a:tableStyleId>{5C22544A-7EE6-4342-B048-85BDC9FD1C3A}</a:tableStyleId>
              </a:tblPr>
              <a:tblGrid>
                <a:gridCol w="445168"/>
                <a:gridCol w="4229100"/>
                <a:gridCol w="3783932"/>
              </a:tblGrid>
              <a:tr h="370840">
                <a:tc gridSpan="2">
                  <a:txBody>
                    <a:bodyPr/>
                    <a:lstStyle/>
                    <a:p>
                      <a:r>
                        <a:rPr lang="en-US" sz="2500" dirty="0" smtClean="0">
                          <a:latin typeface="+mj-lt"/>
                        </a:rPr>
                        <a:t>ISTE</a:t>
                      </a:r>
                      <a:r>
                        <a:rPr lang="en-US" sz="2500" baseline="0" dirty="0" smtClean="0">
                          <a:latin typeface="+mj-lt"/>
                        </a:rPr>
                        <a:t> Standard</a:t>
                      </a:r>
                      <a:endParaRPr lang="en-US" sz="2500" dirty="0">
                        <a:latin typeface="+mj-lt"/>
                      </a:endParaRPr>
                    </a:p>
                  </a:txBody>
                  <a:tcPr>
                    <a:solidFill>
                      <a:schemeClr val="accent6"/>
                    </a:solidFill>
                  </a:tcPr>
                </a:tc>
                <a:tc hMerge="1">
                  <a:txBody>
                    <a:bodyPr/>
                    <a:lstStyle/>
                    <a:p>
                      <a:endParaRPr lang="en-US" dirty="0"/>
                    </a:p>
                  </a:txBody>
                  <a:tcPr/>
                </a:tc>
                <a:tc>
                  <a:txBody>
                    <a:bodyPr/>
                    <a:lstStyle/>
                    <a:p>
                      <a:r>
                        <a:rPr lang="en-US" sz="2500" dirty="0" smtClean="0">
                          <a:latin typeface="+mj-lt"/>
                        </a:rPr>
                        <a:t>C/VE Code</a:t>
                      </a:r>
                      <a:endParaRPr lang="en-US" sz="2500" dirty="0">
                        <a:latin typeface="+mj-lt"/>
                      </a:endParaRPr>
                    </a:p>
                  </a:txBody>
                  <a:tcPr>
                    <a:solidFill>
                      <a:schemeClr val="accent6"/>
                    </a:solidFill>
                  </a:tcPr>
                </a:tc>
              </a:tr>
              <a:tr h="370840">
                <a:tc>
                  <a:txBody>
                    <a:bodyPr/>
                    <a:lstStyle/>
                    <a:p>
                      <a:r>
                        <a:rPr lang="en-US" sz="2400" dirty="0" smtClean="0">
                          <a:latin typeface="+mj-lt"/>
                        </a:rPr>
                        <a:t>1</a:t>
                      </a:r>
                      <a:endParaRPr lang="en-US" sz="2400" dirty="0">
                        <a:latin typeface="+mj-lt"/>
                      </a:endParaRPr>
                    </a:p>
                  </a:txBody>
                  <a:tcP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Creativity &amp; Innovation</a:t>
                      </a:r>
                      <a:endParaRPr lang="en-US" sz="2400" dirty="0">
                        <a:latin typeface="+mj-lt"/>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CV11.3.4</a:t>
                      </a:r>
                      <a:endParaRPr lang="en-US" sz="2400" dirty="0">
                        <a:latin typeface="+mj-lt"/>
                        <a:ea typeface="Calibri"/>
                        <a:cs typeface="Times New Roman"/>
                      </a:endParaRPr>
                    </a:p>
                  </a:txBody>
                  <a:tcPr marL="68580" marR="68580" marT="0" marB="0" anchor="ctr"/>
                </a:tc>
              </a:tr>
              <a:tr h="370840">
                <a:tc>
                  <a:txBody>
                    <a:bodyPr/>
                    <a:lstStyle/>
                    <a:p>
                      <a:r>
                        <a:rPr lang="en-US" sz="2400" dirty="0" smtClean="0">
                          <a:latin typeface="+mj-lt"/>
                        </a:rPr>
                        <a:t>2</a:t>
                      </a:r>
                      <a:endParaRPr lang="en-US" sz="2400" dirty="0">
                        <a:latin typeface="+mj-lt"/>
                      </a:endParaRPr>
                    </a:p>
                  </a:txBody>
                  <a:tcP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Communication &amp; Collaboration</a:t>
                      </a:r>
                      <a:endParaRPr lang="en-US" sz="2400" dirty="0">
                        <a:latin typeface="+mj-lt"/>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Standard 2</a:t>
                      </a:r>
                      <a:endParaRPr lang="en-US" sz="2400" dirty="0">
                        <a:latin typeface="+mj-lt"/>
                        <a:ea typeface="Calibri"/>
                        <a:cs typeface="Times New Roman"/>
                      </a:endParaRPr>
                    </a:p>
                  </a:txBody>
                  <a:tcPr marL="68580" marR="68580" marT="0" marB="0" anchor="ctr"/>
                </a:tc>
              </a:tr>
              <a:tr h="370840">
                <a:tc>
                  <a:txBody>
                    <a:bodyPr/>
                    <a:lstStyle/>
                    <a:p>
                      <a:r>
                        <a:rPr lang="en-US" sz="2400" dirty="0" smtClean="0">
                          <a:latin typeface="+mj-lt"/>
                        </a:rPr>
                        <a:t>3</a:t>
                      </a:r>
                      <a:endParaRPr lang="en-US" sz="2400" dirty="0">
                        <a:latin typeface="+mj-lt"/>
                      </a:endParaRPr>
                    </a:p>
                  </a:txBody>
                  <a:tcP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Research &amp; Information Fluency</a:t>
                      </a:r>
                      <a:endParaRPr lang="en-US" sz="2400" dirty="0">
                        <a:latin typeface="+mj-lt"/>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Standard 4</a:t>
                      </a:r>
                      <a:endParaRPr lang="en-US" sz="2400" dirty="0">
                        <a:latin typeface="+mj-lt"/>
                        <a:ea typeface="Calibri"/>
                        <a:cs typeface="Times New Roman"/>
                      </a:endParaRPr>
                    </a:p>
                  </a:txBody>
                  <a:tcPr marL="68580" marR="68580" marT="0" marB="0" anchor="ctr"/>
                </a:tc>
              </a:tr>
              <a:tr h="370840">
                <a:tc>
                  <a:txBody>
                    <a:bodyPr/>
                    <a:lstStyle/>
                    <a:p>
                      <a:r>
                        <a:rPr lang="en-US" sz="2400" dirty="0" smtClean="0">
                          <a:latin typeface="+mj-lt"/>
                        </a:rPr>
                        <a:t>4</a:t>
                      </a:r>
                      <a:endParaRPr lang="en-US" sz="2400" dirty="0">
                        <a:latin typeface="+mj-lt"/>
                      </a:endParaRPr>
                    </a:p>
                  </a:txBody>
                  <a:tcP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Critical Thinking, Problem Solving, and Decision Making</a:t>
                      </a:r>
                      <a:endParaRPr lang="en-US" sz="2400" dirty="0">
                        <a:latin typeface="+mj-lt"/>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Standard 3</a:t>
                      </a:r>
                      <a:endParaRPr lang="en-US" sz="2400" dirty="0">
                        <a:latin typeface="+mj-lt"/>
                        <a:ea typeface="Calibri"/>
                        <a:cs typeface="Times New Roman"/>
                      </a:endParaRPr>
                    </a:p>
                  </a:txBody>
                  <a:tcPr marL="68580" marR="68580" marT="0" marB="0" anchor="ctr"/>
                </a:tc>
              </a:tr>
              <a:tr h="370840">
                <a:tc>
                  <a:txBody>
                    <a:bodyPr/>
                    <a:lstStyle/>
                    <a:p>
                      <a:r>
                        <a:rPr lang="en-US" sz="2400" dirty="0" smtClean="0">
                          <a:latin typeface="+mj-lt"/>
                        </a:rPr>
                        <a:t>5</a:t>
                      </a:r>
                      <a:endParaRPr lang="en-US" sz="2400" dirty="0">
                        <a:latin typeface="+mj-lt"/>
                      </a:endParaRPr>
                    </a:p>
                  </a:txBody>
                  <a:tcP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Digital Citizenship</a:t>
                      </a:r>
                      <a:endParaRPr lang="en-US" sz="2400" dirty="0">
                        <a:latin typeface="+mj-lt"/>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Standard 5, Benchmark 3</a:t>
                      </a:r>
                      <a:endParaRPr lang="en-US" sz="2400" dirty="0">
                        <a:latin typeface="+mj-lt"/>
                        <a:ea typeface="Calibri"/>
                        <a:cs typeface="Times New Roman"/>
                      </a:endParaRPr>
                    </a:p>
                  </a:txBody>
                  <a:tcPr marL="68580" marR="68580" marT="0" marB="0" anchor="ctr"/>
                </a:tc>
              </a:tr>
              <a:tr h="370840">
                <a:tc>
                  <a:txBody>
                    <a:bodyPr/>
                    <a:lstStyle/>
                    <a:p>
                      <a:r>
                        <a:rPr lang="en-US" sz="2400" dirty="0" smtClean="0">
                          <a:latin typeface="+mj-lt"/>
                        </a:rPr>
                        <a:t>6</a:t>
                      </a:r>
                      <a:endParaRPr lang="en-US" sz="2400" dirty="0">
                        <a:latin typeface="+mj-lt"/>
                      </a:endParaRPr>
                    </a:p>
                  </a:txBody>
                  <a:tcPr/>
                </a:tc>
                <a:tc>
                  <a:txBody>
                    <a:bodyPr/>
                    <a:lstStyle/>
                    <a:p>
                      <a:pPr marL="0" marR="0">
                        <a:lnSpc>
                          <a:spcPct val="115000"/>
                        </a:lnSpc>
                        <a:spcBef>
                          <a:spcPts val="0"/>
                        </a:spcBef>
                        <a:spcAft>
                          <a:spcPts val="0"/>
                        </a:spcAft>
                      </a:pPr>
                      <a:r>
                        <a:rPr lang="en-US" sz="2400" dirty="0">
                          <a:solidFill>
                            <a:srgbClr val="000000"/>
                          </a:solidFill>
                          <a:latin typeface="+mj-lt"/>
                          <a:ea typeface="Times New Roman"/>
                          <a:cs typeface="Times New Roman"/>
                        </a:rPr>
                        <a:t>Technology Operations and Concepts</a:t>
                      </a:r>
                      <a:endParaRPr lang="en-US" sz="2400" dirty="0">
                        <a:latin typeface="+mj-lt"/>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2400" dirty="0" smtClean="0">
                          <a:solidFill>
                            <a:srgbClr val="000000"/>
                          </a:solidFill>
                          <a:latin typeface="+mj-lt"/>
                          <a:ea typeface="Times New Roman"/>
                          <a:cs typeface="Times New Roman"/>
                        </a:rPr>
                        <a:t>Standard </a:t>
                      </a:r>
                      <a:r>
                        <a:rPr lang="en-US" sz="2400" dirty="0">
                          <a:solidFill>
                            <a:srgbClr val="000000"/>
                          </a:solidFill>
                          <a:latin typeface="+mj-lt"/>
                          <a:ea typeface="Times New Roman"/>
                          <a:cs typeface="Times New Roman"/>
                        </a:rPr>
                        <a:t>5</a:t>
                      </a:r>
                      <a:endParaRPr lang="en-US" sz="2400" dirty="0">
                        <a:latin typeface="+mj-lt"/>
                        <a:ea typeface="Calibri"/>
                        <a:cs typeface="Times New Roman"/>
                      </a:endParaRPr>
                    </a:p>
                  </a:txBody>
                  <a:tcPr marL="68580" marR="68580" marT="0" marB="0" anchor="ctr"/>
                </a:tc>
              </a:tr>
            </a:tbl>
          </a:graphicData>
        </a:graphic>
      </p:graphicFrame>
      <p:pic>
        <p:nvPicPr>
          <p:cNvPr id="5" name="Picture 4" descr="wdelogo_solid.png"/>
          <p:cNvPicPr>
            <a:picLocks noChangeAspect="1"/>
          </p:cNvPicPr>
          <p:nvPr/>
        </p:nvPicPr>
        <p:blipFill>
          <a:blip r:embed="rId2" cstate="print"/>
          <a:stretch>
            <a:fillRect/>
          </a:stretch>
        </p:blipFill>
        <p:spPr>
          <a:xfrm>
            <a:off x="7543800" y="304800"/>
            <a:ext cx="1293019" cy="935831"/>
          </a:xfrm>
          <a:prstGeom prst="rect">
            <a:avLst/>
          </a:prstGeom>
        </p:spPr>
      </p:pic>
      <p:sp>
        <p:nvSpPr>
          <p:cNvPr id="6" name="TextBox 5"/>
          <p:cNvSpPr txBox="1"/>
          <p:nvPr/>
        </p:nvSpPr>
        <p:spPr>
          <a:xfrm>
            <a:off x="609600" y="5791200"/>
            <a:ext cx="7772400" cy="430887"/>
          </a:xfrm>
          <a:prstGeom prst="rect">
            <a:avLst/>
          </a:prstGeom>
          <a:noFill/>
        </p:spPr>
        <p:txBody>
          <a:bodyPr wrap="square" rtlCol="0">
            <a:spAutoFit/>
          </a:bodyPr>
          <a:lstStyle/>
          <a:p>
            <a:r>
              <a:rPr lang="en-US" sz="2200" dirty="0" smtClean="0"/>
              <a:t>ISTE = International Society for Technology in Education</a:t>
            </a:r>
            <a:endParaRPr lang="en-US" sz="2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228600" y="304800"/>
          <a:ext cx="8686800" cy="6269860"/>
        </p:xfrm>
        <a:graphic>
          <a:graphicData uri="http://schemas.openxmlformats.org/drawingml/2006/table">
            <a:tbl>
              <a:tblPr firstRow="1" bandRow="1">
                <a:tableStyleId>{5C22544A-7EE6-4342-B048-85BDC9FD1C3A}</a:tableStyleId>
              </a:tblPr>
              <a:tblGrid>
                <a:gridCol w="685800"/>
                <a:gridCol w="6248400"/>
                <a:gridCol w="1752600"/>
              </a:tblGrid>
              <a:tr h="435738">
                <a:tc gridSpan="2">
                  <a:txBody>
                    <a:bodyPr/>
                    <a:lstStyle/>
                    <a:p>
                      <a:r>
                        <a:rPr kumimoji="0" lang="en-US" sz="2400" b="1" kern="1200" dirty="0" smtClean="0">
                          <a:solidFill>
                            <a:schemeClr val="lt1"/>
                          </a:solidFill>
                          <a:latin typeface="+mn-lt"/>
                          <a:ea typeface="+mn-ea"/>
                          <a:cs typeface="+mn-cs"/>
                        </a:rPr>
                        <a:t>CCTC Career Ready Practices</a:t>
                      </a:r>
                      <a:endParaRPr lang="en-US" sz="2400" dirty="0"/>
                    </a:p>
                  </a:txBody>
                  <a:tcPr>
                    <a:solidFill>
                      <a:schemeClr val="accent6"/>
                    </a:solidFill>
                  </a:tcPr>
                </a:tc>
                <a:tc hMerge="1">
                  <a:txBody>
                    <a:bodyPr/>
                    <a:lstStyle/>
                    <a:p>
                      <a:endParaRPr lang="en-US" dirty="0"/>
                    </a:p>
                  </a:txBody>
                  <a:tcPr/>
                </a:tc>
                <a:tc>
                  <a:txBody>
                    <a:bodyPr/>
                    <a:lstStyle/>
                    <a:p>
                      <a:r>
                        <a:rPr lang="en-US" sz="2400" dirty="0" smtClean="0"/>
                        <a:t>C/VE Code</a:t>
                      </a:r>
                      <a:endParaRPr lang="en-US" sz="2400" dirty="0"/>
                    </a:p>
                  </a:txBody>
                  <a:tcPr>
                    <a:solidFill>
                      <a:schemeClr val="accent6"/>
                    </a:solidFill>
                  </a:tcPr>
                </a:tc>
              </a:tr>
              <a:tr h="451876">
                <a:tc>
                  <a:txBody>
                    <a:bodyPr/>
                    <a:lstStyle/>
                    <a:p>
                      <a:r>
                        <a:rPr lang="en-US" sz="2200" dirty="0" smtClean="0"/>
                        <a:t>1</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Act as a responsible and contributing citizen and employee.</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CV11.1.4</a:t>
                      </a:r>
                      <a:endParaRPr lang="en-US" sz="1800" dirty="0">
                        <a:latin typeface="Calibri"/>
                        <a:ea typeface="Calibri"/>
                        <a:cs typeface="Times New Roman"/>
                      </a:endParaRPr>
                    </a:p>
                  </a:txBody>
                  <a:tcPr marL="68580" marR="68580" marT="0" marB="0" anchor="ctr"/>
                </a:tc>
              </a:tr>
              <a:tr h="451876">
                <a:tc>
                  <a:txBody>
                    <a:bodyPr/>
                    <a:lstStyle/>
                    <a:p>
                      <a:r>
                        <a:rPr lang="en-US" sz="2200" dirty="0" smtClean="0"/>
                        <a:t>2</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Apply appropriate academic and technical skills.</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n/a</a:t>
                      </a:r>
                      <a:endParaRPr lang="en-US" sz="1800" dirty="0">
                        <a:latin typeface="Calibri"/>
                        <a:ea typeface="Calibri"/>
                        <a:cs typeface="Times New Roman"/>
                      </a:endParaRPr>
                    </a:p>
                  </a:txBody>
                  <a:tcPr marL="68580" marR="68580" marT="0" marB="0" anchor="ctr"/>
                </a:tc>
              </a:tr>
              <a:tr h="451876">
                <a:tc>
                  <a:txBody>
                    <a:bodyPr/>
                    <a:lstStyle/>
                    <a:p>
                      <a:r>
                        <a:rPr lang="en-US" sz="2200" dirty="0" smtClean="0"/>
                        <a:t>3</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Attend to personal health and financial well-being.</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n/a</a:t>
                      </a:r>
                      <a:endParaRPr lang="en-US" sz="1800" dirty="0">
                        <a:latin typeface="Calibri"/>
                        <a:ea typeface="Calibri"/>
                        <a:cs typeface="Times New Roman"/>
                      </a:endParaRPr>
                    </a:p>
                  </a:txBody>
                  <a:tcPr marL="68580" marR="68580" marT="0" marB="0" anchor="ctr"/>
                </a:tc>
              </a:tr>
              <a:tr h="451876">
                <a:tc>
                  <a:txBody>
                    <a:bodyPr/>
                    <a:lstStyle/>
                    <a:p>
                      <a:r>
                        <a:rPr lang="en-US" sz="2200" dirty="0" smtClean="0"/>
                        <a:t>4</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Communicate clearly, effectively and with reason.</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CV11.2.1</a:t>
                      </a:r>
                      <a:endParaRPr lang="en-US" sz="1800" dirty="0">
                        <a:latin typeface="Calibri"/>
                        <a:ea typeface="Calibri"/>
                        <a:cs typeface="Times New Roman"/>
                      </a:endParaRPr>
                    </a:p>
                  </a:txBody>
                  <a:tcPr marL="68580" marR="68580" marT="0" marB="0" anchor="ctr"/>
                </a:tc>
              </a:tr>
              <a:tr h="646950">
                <a:tc>
                  <a:txBody>
                    <a:bodyPr/>
                    <a:lstStyle/>
                    <a:p>
                      <a:r>
                        <a:rPr lang="en-US" sz="2200" dirty="0" smtClean="0"/>
                        <a:t>5</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Consider the environmental, social and economic impacts </a:t>
                      </a:r>
                      <a:r>
                        <a:rPr lang="en-US" sz="1800" dirty="0" smtClean="0">
                          <a:solidFill>
                            <a:srgbClr val="000000"/>
                          </a:solidFill>
                          <a:latin typeface="Times New Roman"/>
                          <a:ea typeface="Times New Roman"/>
                          <a:cs typeface="Times New Roman"/>
                        </a:rPr>
                        <a:t>of </a:t>
                      </a:r>
                      <a:r>
                        <a:rPr lang="en-US" sz="1800" dirty="0">
                          <a:solidFill>
                            <a:srgbClr val="000000"/>
                          </a:solidFill>
                          <a:latin typeface="Times New Roman"/>
                          <a:ea typeface="Times New Roman"/>
                          <a:cs typeface="Times New Roman"/>
                        </a:rPr>
                        <a:t>decisions.</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CV11.3.4</a:t>
                      </a:r>
                      <a:endParaRPr lang="en-US" sz="1800" dirty="0">
                        <a:latin typeface="Calibri"/>
                        <a:ea typeface="Calibri"/>
                        <a:cs typeface="Times New Roman"/>
                      </a:endParaRPr>
                    </a:p>
                  </a:txBody>
                  <a:tcPr marL="68580" marR="68580" marT="0" marB="0" anchor="ctr"/>
                </a:tc>
              </a:tr>
              <a:tr h="451876">
                <a:tc>
                  <a:txBody>
                    <a:bodyPr/>
                    <a:lstStyle/>
                    <a:p>
                      <a:r>
                        <a:rPr lang="en-US" sz="2200" dirty="0" smtClean="0"/>
                        <a:t>6</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Demonstrate creativity and innovation.</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CV11.3.4</a:t>
                      </a:r>
                      <a:endParaRPr lang="en-US" sz="1800" dirty="0">
                        <a:latin typeface="Calibri"/>
                        <a:ea typeface="Calibri"/>
                        <a:cs typeface="Times New Roman"/>
                      </a:endParaRPr>
                    </a:p>
                  </a:txBody>
                  <a:tcPr marL="68580" marR="68580" marT="0" marB="0" anchor="ctr"/>
                </a:tc>
              </a:tr>
              <a:tr h="451876">
                <a:tc>
                  <a:txBody>
                    <a:bodyPr/>
                    <a:lstStyle/>
                    <a:p>
                      <a:r>
                        <a:rPr lang="en-US" sz="2200" dirty="0" smtClean="0"/>
                        <a:t>7</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Employ valid and reliable research strategies. </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CV11.3.3</a:t>
                      </a:r>
                      <a:endParaRPr lang="en-US" sz="1800" dirty="0">
                        <a:latin typeface="Calibri"/>
                        <a:ea typeface="Calibri"/>
                        <a:cs typeface="Times New Roman"/>
                      </a:endParaRPr>
                    </a:p>
                  </a:txBody>
                  <a:tcPr marL="68580" marR="68580" marT="0" marB="0" anchor="ctr"/>
                </a:tc>
              </a:tr>
              <a:tr h="646950">
                <a:tc>
                  <a:txBody>
                    <a:bodyPr/>
                    <a:lstStyle/>
                    <a:p>
                      <a:r>
                        <a:rPr lang="en-US" sz="2200" dirty="0" smtClean="0"/>
                        <a:t>8</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Utilize critical thinking to make sense of problems and persevere in solving them.</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Standard 3</a:t>
                      </a:r>
                      <a:endParaRPr lang="en-US" sz="1800" dirty="0">
                        <a:latin typeface="Calibri"/>
                        <a:ea typeface="Calibri"/>
                        <a:cs typeface="Times New Roman"/>
                      </a:endParaRPr>
                    </a:p>
                  </a:txBody>
                  <a:tcPr marL="68580" marR="68580" marT="0" marB="0" anchor="ctr"/>
                </a:tc>
              </a:tr>
              <a:tr h="451876">
                <a:tc>
                  <a:txBody>
                    <a:bodyPr/>
                    <a:lstStyle/>
                    <a:p>
                      <a:r>
                        <a:rPr lang="en-US" sz="2200" dirty="0" smtClean="0"/>
                        <a:t>9</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Model integrity, ethical leadership and effective management.</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CV11.2.2</a:t>
                      </a:r>
                      <a:endParaRPr lang="en-US" sz="1800" dirty="0">
                        <a:latin typeface="Calibri"/>
                        <a:ea typeface="Calibri"/>
                        <a:cs typeface="Times New Roman"/>
                      </a:endParaRPr>
                    </a:p>
                  </a:txBody>
                  <a:tcPr marL="68580" marR="68580" marT="0" marB="0" anchor="ctr"/>
                </a:tc>
              </a:tr>
              <a:tr h="451876">
                <a:tc>
                  <a:txBody>
                    <a:bodyPr/>
                    <a:lstStyle/>
                    <a:p>
                      <a:r>
                        <a:rPr lang="en-US" sz="2200" dirty="0" smtClean="0"/>
                        <a:t>10</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Plan education and career path aligned to personal goals.</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CV8.1.1 &amp; 8.1.2</a:t>
                      </a:r>
                      <a:endParaRPr lang="en-US" sz="1800" dirty="0">
                        <a:latin typeface="Calibri"/>
                        <a:ea typeface="Calibri"/>
                        <a:cs typeface="Times New Roman"/>
                      </a:endParaRPr>
                    </a:p>
                  </a:txBody>
                  <a:tcPr marL="68580" marR="68580" marT="0" marB="0" anchor="ctr"/>
                </a:tc>
              </a:tr>
              <a:tr h="451876">
                <a:tc>
                  <a:txBody>
                    <a:bodyPr/>
                    <a:lstStyle/>
                    <a:p>
                      <a:r>
                        <a:rPr lang="en-US" sz="2200" dirty="0" smtClean="0"/>
                        <a:t>11</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Use technology to enhance productivity.</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Standard 5</a:t>
                      </a:r>
                      <a:endParaRPr lang="en-US" sz="1800" dirty="0">
                        <a:latin typeface="Calibri"/>
                        <a:ea typeface="Calibri"/>
                        <a:cs typeface="Times New Roman"/>
                      </a:endParaRPr>
                    </a:p>
                  </a:txBody>
                  <a:tcPr marL="68580" marR="68580" marT="0" marB="0" anchor="ctr"/>
                </a:tc>
              </a:tr>
              <a:tr h="451876">
                <a:tc>
                  <a:txBody>
                    <a:bodyPr/>
                    <a:lstStyle/>
                    <a:p>
                      <a:r>
                        <a:rPr lang="en-US" sz="2200" dirty="0" smtClean="0"/>
                        <a:t>12</a:t>
                      </a:r>
                      <a:endParaRPr lang="en-US" sz="2200" dirty="0"/>
                    </a:p>
                  </a:txBody>
                  <a:tcP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Work productively in team while using cultural/global competence</a:t>
                      </a:r>
                      <a:endParaRPr lang="en-US" sz="1800" dirty="0">
                        <a:latin typeface="Calibri"/>
                        <a:ea typeface="Calibri"/>
                        <a:cs typeface="Times New Roman"/>
                      </a:endParaRPr>
                    </a:p>
                  </a:txBody>
                  <a:tcPr marL="68580" marR="68580" marT="0" marB="0" anchor="ctr"/>
                </a:tc>
                <a:tc>
                  <a:txBody>
                    <a:bodyPr/>
                    <a:lstStyle/>
                    <a:p>
                      <a:pPr marL="0" marR="0">
                        <a:lnSpc>
                          <a:spcPct val="115000"/>
                        </a:lnSpc>
                        <a:spcBef>
                          <a:spcPts val="0"/>
                        </a:spcBef>
                        <a:spcAft>
                          <a:spcPts val="0"/>
                        </a:spcAft>
                      </a:pPr>
                      <a:r>
                        <a:rPr lang="en-US" sz="1800" dirty="0">
                          <a:solidFill>
                            <a:srgbClr val="000000"/>
                          </a:solidFill>
                          <a:latin typeface="Times New Roman"/>
                          <a:ea typeface="Times New Roman"/>
                          <a:cs typeface="Times New Roman"/>
                        </a:rPr>
                        <a:t>CV11.2.3</a:t>
                      </a:r>
                      <a:endParaRPr lang="en-US" sz="1800" dirty="0">
                        <a:latin typeface="Calibri"/>
                        <a:ea typeface="Calibri"/>
                        <a:cs typeface="Times New Roman"/>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Results from Teacher Surveys</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457200" y="1774825"/>
          <a:ext cx="8229600" cy="4724400"/>
        </p:xfrm>
        <a:graphic>
          <a:graphicData uri="http://schemas.openxmlformats.org/drawingml/2006/table">
            <a:tbl>
              <a:tblPr firstRow="1" bandRow="1">
                <a:tableStyleId>{93296810-A885-4BE3-A3E7-6D5BEEA58F35}</a:tableStyleId>
              </a:tblPr>
              <a:tblGrid>
                <a:gridCol w="1524000"/>
                <a:gridCol w="2057400"/>
                <a:gridCol w="990600"/>
                <a:gridCol w="1676400"/>
                <a:gridCol w="1981200"/>
              </a:tblGrid>
              <a:tr h="370840">
                <a:tc>
                  <a:txBody>
                    <a:bodyPr/>
                    <a:lstStyle/>
                    <a:p>
                      <a:pPr algn="ctr"/>
                      <a:endParaRPr lang="en-US" sz="2000" dirty="0"/>
                    </a:p>
                  </a:txBody>
                  <a:tcPr/>
                </a:tc>
                <a:tc>
                  <a:txBody>
                    <a:bodyPr/>
                    <a:lstStyle/>
                    <a:p>
                      <a:pPr algn="ctr"/>
                      <a:endParaRPr lang="en-US" sz="2000" dirty="0" smtClean="0"/>
                    </a:p>
                    <a:p>
                      <a:pPr algn="ctr"/>
                      <a:endParaRPr lang="en-US" sz="2000" dirty="0" smtClean="0"/>
                    </a:p>
                    <a:p>
                      <a:pPr algn="ctr"/>
                      <a:r>
                        <a:rPr lang="en-US" sz="2000" dirty="0" smtClean="0"/>
                        <a:t>Survey</a:t>
                      </a:r>
                      <a:r>
                        <a:rPr lang="en-US" sz="2000" baseline="0" dirty="0" smtClean="0"/>
                        <a:t> Dates</a:t>
                      </a:r>
                      <a:endParaRPr lang="en-US" sz="2000" dirty="0"/>
                    </a:p>
                  </a:txBody>
                  <a:tcPr/>
                </a:tc>
                <a:tc>
                  <a:txBody>
                    <a:bodyPr/>
                    <a:lstStyle/>
                    <a:p>
                      <a:pPr algn="ctr"/>
                      <a:endParaRPr lang="en-US" sz="2000" dirty="0" smtClean="0"/>
                    </a:p>
                    <a:p>
                      <a:pPr algn="ctr"/>
                      <a:r>
                        <a:rPr lang="en-US" sz="2000" dirty="0" smtClean="0"/>
                        <a:t># </a:t>
                      </a:r>
                    </a:p>
                    <a:p>
                      <a:pPr algn="ctr"/>
                      <a:r>
                        <a:rPr lang="en-US" sz="2000" dirty="0" smtClean="0"/>
                        <a:t>Took</a:t>
                      </a:r>
                      <a:r>
                        <a:rPr lang="en-US" sz="2000" baseline="0" dirty="0" smtClean="0"/>
                        <a:t> Survey</a:t>
                      </a:r>
                      <a:endParaRPr lang="en-US" sz="2000" dirty="0"/>
                    </a:p>
                  </a:txBody>
                  <a:tcPr/>
                </a:tc>
                <a:tc>
                  <a:txBody>
                    <a:bodyPr/>
                    <a:lstStyle/>
                    <a:p>
                      <a:pPr algn="ctr"/>
                      <a:r>
                        <a:rPr lang="en-US" sz="2000" dirty="0" smtClean="0"/>
                        <a:t>% Who Agree</a:t>
                      </a:r>
                      <a:r>
                        <a:rPr lang="en-US" sz="2000" baseline="0" dirty="0" smtClean="0"/>
                        <a:t> Provide Clear Learning Progressions Across Grade Levels</a:t>
                      </a:r>
                      <a:endParaRPr lang="en-US" sz="2000" dirty="0"/>
                    </a:p>
                  </a:txBody>
                  <a:tcPr/>
                </a:tc>
                <a:tc>
                  <a:txBody>
                    <a:bodyPr/>
                    <a:lstStyle/>
                    <a:p>
                      <a:pPr algn="ctr"/>
                      <a:r>
                        <a:rPr lang="en-US" sz="2000" dirty="0" smtClean="0"/>
                        <a:t>% Who Agree Provide Clear</a:t>
                      </a:r>
                      <a:r>
                        <a:rPr lang="en-US" sz="2000" baseline="0" dirty="0" smtClean="0"/>
                        <a:t> Learning Progressions Throughout Each Standard</a:t>
                      </a:r>
                    </a:p>
                  </a:txBody>
                  <a:tcPr/>
                </a:tc>
              </a:tr>
              <a:tr h="370840">
                <a:tc>
                  <a:txBody>
                    <a:bodyPr/>
                    <a:lstStyle/>
                    <a:p>
                      <a:r>
                        <a:rPr lang="en-US" sz="2000" dirty="0" smtClean="0"/>
                        <a:t>C/VE</a:t>
                      </a:r>
                      <a:endParaRPr lang="en-US" sz="2000" dirty="0"/>
                    </a:p>
                  </a:txBody>
                  <a:tcPr/>
                </a:tc>
                <a:tc>
                  <a:txBody>
                    <a:bodyPr/>
                    <a:lstStyle/>
                    <a:p>
                      <a:r>
                        <a:rPr lang="en-US" sz="2000" dirty="0" smtClean="0"/>
                        <a:t>May 20</a:t>
                      </a:r>
                      <a:r>
                        <a:rPr lang="en-US" sz="2000" baseline="0" dirty="0" smtClean="0"/>
                        <a:t> – June 20, 2013</a:t>
                      </a:r>
                      <a:endParaRPr lang="en-US" sz="2000" dirty="0"/>
                    </a:p>
                  </a:txBody>
                  <a:tcPr/>
                </a:tc>
                <a:tc>
                  <a:txBody>
                    <a:bodyPr/>
                    <a:lstStyle/>
                    <a:p>
                      <a:pPr algn="ctr"/>
                      <a:r>
                        <a:rPr lang="en-US" sz="2000" dirty="0" smtClean="0"/>
                        <a:t>37</a:t>
                      </a:r>
                    </a:p>
                  </a:txBody>
                  <a:tcPr anchor="ctr"/>
                </a:tc>
                <a:tc>
                  <a:txBody>
                    <a:bodyPr/>
                    <a:lstStyle/>
                    <a:p>
                      <a:pPr algn="ctr"/>
                      <a:r>
                        <a:rPr lang="en-US" sz="2000" dirty="0" smtClean="0"/>
                        <a:t>89.2%</a:t>
                      </a:r>
                      <a:endParaRPr lang="en-US" sz="2000" dirty="0"/>
                    </a:p>
                  </a:txBody>
                  <a:tcPr anchor="ctr"/>
                </a:tc>
                <a:tc>
                  <a:txBody>
                    <a:bodyPr/>
                    <a:lstStyle/>
                    <a:p>
                      <a:pPr algn="ctr"/>
                      <a:r>
                        <a:rPr lang="en-US" sz="2000" dirty="0" smtClean="0"/>
                        <a:t>N/A</a:t>
                      </a:r>
                      <a:endParaRPr lang="en-US" sz="2000" dirty="0"/>
                    </a:p>
                  </a:txBody>
                  <a:tcPr anchor="ctr"/>
                </a:tc>
              </a:tr>
              <a:tr h="370840">
                <a:tc>
                  <a:txBody>
                    <a:bodyPr/>
                    <a:lstStyle/>
                    <a:p>
                      <a:r>
                        <a:rPr lang="en-US" sz="2000" dirty="0" smtClean="0"/>
                        <a:t>Science</a:t>
                      </a:r>
                      <a:endParaRPr lang="en-US" sz="2000" dirty="0"/>
                    </a:p>
                  </a:txBody>
                  <a:tcPr/>
                </a:tc>
                <a:tc>
                  <a:txBody>
                    <a:bodyPr/>
                    <a:lstStyle/>
                    <a:p>
                      <a:r>
                        <a:rPr lang="en-US" sz="2000" dirty="0" smtClean="0"/>
                        <a:t>Aug. 12 – Sept. 4, 2013</a:t>
                      </a:r>
                      <a:endParaRPr lang="en-US" sz="2000" dirty="0"/>
                    </a:p>
                  </a:txBody>
                  <a:tcPr/>
                </a:tc>
                <a:tc>
                  <a:txBody>
                    <a:bodyPr/>
                    <a:lstStyle/>
                    <a:p>
                      <a:pPr algn="ctr"/>
                      <a:r>
                        <a:rPr lang="en-US" sz="2000" dirty="0" smtClean="0"/>
                        <a:t>34</a:t>
                      </a:r>
                      <a:endParaRPr lang="en-US" sz="2000" dirty="0"/>
                    </a:p>
                  </a:txBody>
                  <a:tcPr anchor="ctr"/>
                </a:tc>
                <a:tc>
                  <a:txBody>
                    <a:bodyPr/>
                    <a:lstStyle/>
                    <a:p>
                      <a:pPr algn="ctr"/>
                      <a:r>
                        <a:rPr lang="en-US" sz="2000" dirty="0" smtClean="0"/>
                        <a:t>76%</a:t>
                      </a:r>
                      <a:endParaRPr lang="en-US" sz="2000" dirty="0"/>
                    </a:p>
                  </a:txBody>
                  <a:tcPr anchor="ctr"/>
                </a:tc>
                <a:tc>
                  <a:txBody>
                    <a:bodyPr/>
                    <a:lstStyle/>
                    <a:p>
                      <a:pPr algn="ctr"/>
                      <a:r>
                        <a:rPr lang="en-US" sz="2000" dirty="0" smtClean="0"/>
                        <a:t>N/A</a:t>
                      </a:r>
                      <a:endParaRPr lang="en-US" sz="2000" dirty="0"/>
                    </a:p>
                  </a:txBody>
                  <a:tcPr anchor="ctr"/>
                </a:tc>
              </a:tr>
              <a:tr h="370840">
                <a:tc>
                  <a:txBody>
                    <a:bodyPr/>
                    <a:lstStyle/>
                    <a:p>
                      <a:r>
                        <a:rPr lang="en-US" sz="2000" dirty="0" smtClean="0"/>
                        <a:t>Social Studies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Aug. 12 – Sept. 4, 2013</a:t>
                      </a:r>
                    </a:p>
                  </a:txBody>
                  <a:tcPr/>
                </a:tc>
                <a:tc>
                  <a:txBody>
                    <a:bodyPr/>
                    <a:lstStyle/>
                    <a:p>
                      <a:pPr algn="ctr"/>
                      <a:r>
                        <a:rPr lang="en-US" sz="2000" dirty="0" smtClean="0"/>
                        <a:t>15</a:t>
                      </a:r>
                      <a:endParaRPr lang="en-US" sz="2000" dirty="0"/>
                    </a:p>
                  </a:txBody>
                  <a:tcPr anchor="ctr"/>
                </a:tc>
                <a:tc>
                  <a:txBody>
                    <a:bodyPr/>
                    <a:lstStyle/>
                    <a:p>
                      <a:pPr algn="ctr"/>
                      <a:r>
                        <a:rPr lang="en-US" sz="2000" dirty="0" smtClean="0"/>
                        <a:t>73%</a:t>
                      </a:r>
                    </a:p>
                    <a:p>
                      <a:pPr algn="ctr"/>
                      <a:r>
                        <a:rPr lang="en-US" sz="2000" dirty="0" smtClean="0"/>
                        <a:t>11 / 15</a:t>
                      </a:r>
                      <a:endParaRPr lang="en-US" sz="2000" dirty="0"/>
                    </a:p>
                  </a:txBody>
                  <a:tcPr anchor="ctr"/>
                </a:tc>
                <a:tc>
                  <a:txBody>
                    <a:bodyPr/>
                    <a:lstStyle/>
                    <a:p>
                      <a:pPr algn="ctr"/>
                      <a:r>
                        <a:rPr lang="en-US" sz="2000" dirty="0" smtClean="0"/>
                        <a:t>73%</a:t>
                      </a:r>
                    </a:p>
                    <a:p>
                      <a:pPr algn="ctr"/>
                      <a:r>
                        <a:rPr lang="en-US" sz="2000" dirty="0" smtClean="0"/>
                        <a:t>11 / 15</a:t>
                      </a:r>
                      <a:endParaRPr lang="en-US" sz="2000" dirty="0"/>
                    </a:p>
                  </a:txBody>
                  <a:tcPr anchor="ctr"/>
                </a:tc>
              </a:tr>
              <a:tr h="370840">
                <a:tc>
                  <a:txBody>
                    <a:bodyPr/>
                    <a:lstStyle/>
                    <a:p>
                      <a:r>
                        <a:rPr lang="en-US" sz="2000" dirty="0" smtClean="0"/>
                        <a:t>Physical Ed.</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Aug. 12 – Sept. 4, 2013</a:t>
                      </a:r>
                    </a:p>
                  </a:txBody>
                  <a:tcPr/>
                </a:tc>
                <a:tc>
                  <a:txBody>
                    <a:bodyPr/>
                    <a:lstStyle/>
                    <a:p>
                      <a:pPr algn="ctr"/>
                      <a:r>
                        <a:rPr lang="en-US" sz="2000" dirty="0" smtClean="0"/>
                        <a:t>20</a:t>
                      </a:r>
                      <a:endParaRPr lang="en-US" sz="2000" dirty="0"/>
                    </a:p>
                  </a:txBody>
                  <a:tcPr anchor="ctr"/>
                </a:tc>
                <a:tc>
                  <a:txBody>
                    <a:bodyPr/>
                    <a:lstStyle/>
                    <a:p>
                      <a:pPr algn="ctr"/>
                      <a:r>
                        <a:rPr lang="en-US" sz="2000" dirty="0" smtClean="0"/>
                        <a:t>90%</a:t>
                      </a:r>
                      <a:endParaRPr lang="en-US" sz="2000" dirty="0"/>
                    </a:p>
                  </a:txBody>
                  <a:tcPr anchor="ctr"/>
                </a:tc>
                <a:tc>
                  <a:txBody>
                    <a:bodyPr/>
                    <a:lstStyle/>
                    <a:p>
                      <a:pPr algn="ctr"/>
                      <a:r>
                        <a:rPr lang="en-US" sz="2000" dirty="0" smtClean="0"/>
                        <a:t>80%</a:t>
                      </a:r>
                      <a:endParaRPr lang="en-US" sz="2000" dirty="0"/>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Results from Teacher Survey (cont.)</a:t>
            </a:r>
            <a:endParaRPr lang="en-US" dirty="0">
              <a:solidFill>
                <a:srgbClr val="00B0F0"/>
              </a:solidFill>
            </a:endParaRPr>
          </a:p>
        </p:txBody>
      </p:sp>
      <p:graphicFrame>
        <p:nvGraphicFramePr>
          <p:cNvPr id="4" name="Content Placeholder 3"/>
          <p:cNvGraphicFramePr>
            <a:graphicFrameLocks noGrp="1"/>
          </p:cNvGraphicFramePr>
          <p:nvPr>
            <p:ph idx="1"/>
          </p:nvPr>
        </p:nvGraphicFramePr>
        <p:xfrm>
          <a:off x="457200" y="1774825"/>
          <a:ext cx="8229600" cy="18542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graphicFrame>
        <p:nvGraphicFramePr>
          <p:cNvPr id="5" name="Content Placeholder 3"/>
          <p:cNvGraphicFramePr>
            <a:graphicFrameLocks/>
          </p:cNvGraphicFramePr>
          <p:nvPr/>
        </p:nvGraphicFramePr>
        <p:xfrm>
          <a:off x="457200" y="1524000"/>
          <a:ext cx="8229599" cy="4815840"/>
        </p:xfrm>
        <a:graphic>
          <a:graphicData uri="http://schemas.openxmlformats.org/drawingml/2006/table">
            <a:tbl>
              <a:tblPr firstRow="1" bandRow="1">
                <a:tableStyleId>{93296810-A885-4BE3-A3E7-6D5BEEA58F35}</a:tableStyleId>
              </a:tblPr>
              <a:tblGrid>
                <a:gridCol w="1066800"/>
                <a:gridCol w="1295400"/>
                <a:gridCol w="1295400"/>
                <a:gridCol w="1066800"/>
                <a:gridCol w="1600200"/>
                <a:gridCol w="1904999"/>
              </a:tblGrid>
              <a:tr h="370840">
                <a:tc>
                  <a:txBody>
                    <a:bodyPr/>
                    <a:lstStyle/>
                    <a:p>
                      <a:pPr algn="ctr"/>
                      <a:endParaRPr lang="en-US" sz="2000" dirty="0"/>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 Who Rank Overall</a:t>
                      </a:r>
                      <a:r>
                        <a:rPr lang="en-US" sz="2000" baseline="0" dirty="0" smtClean="0"/>
                        <a:t> </a:t>
                      </a:r>
                      <a:r>
                        <a:rPr lang="en-US" sz="2000" dirty="0" smtClean="0"/>
                        <a:t>Structure as:</a:t>
                      </a:r>
                      <a:endParaRPr lang="en-US" sz="2000" dirty="0"/>
                    </a:p>
                  </a:txBody>
                  <a:tcPr/>
                </a:tc>
                <a:tc hMerge="1">
                  <a:txBody>
                    <a:bodyPr/>
                    <a:lstStyle/>
                    <a:p>
                      <a:pPr algn="ctr"/>
                      <a:endParaRPr lang="en-US" dirty="0"/>
                    </a:p>
                  </a:txBody>
                  <a:tcPr/>
                </a:tc>
                <a:tc hMerge="1">
                  <a:txBody>
                    <a:bodyPr/>
                    <a:lstStyle/>
                    <a:p>
                      <a:pPr algn="ctr"/>
                      <a:endParaRPr lang="en-US" dirty="0"/>
                    </a:p>
                  </a:txBody>
                  <a:tcPr/>
                </a:tc>
                <a:tc gridSpan="2">
                  <a:txBody>
                    <a:bodyPr/>
                    <a:lstStyle/>
                    <a:p>
                      <a:pPr algn="ctr"/>
                      <a:r>
                        <a:rPr lang="en-US" sz="2000" baseline="0" dirty="0" smtClean="0"/>
                        <a:t>% Who Agree Standards:</a:t>
                      </a:r>
                    </a:p>
                  </a:txBody>
                  <a:tcPr/>
                </a:tc>
                <a:tc hMerge="1">
                  <a:txBody>
                    <a:bodyPr/>
                    <a:lstStyle/>
                    <a:p>
                      <a:pPr algn="ctr"/>
                      <a:endParaRPr lang="en-US" baseline="0" dirty="0" smtClean="0"/>
                    </a:p>
                  </a:txBody>
                  <a:tcPr/>
                </a:tc>
              </a:tr>
              <a:tr h="370840">
                <a:tc>
                  <a:txBody>
                    <a:bodyPr/>
                    <a:lstStyle/>
                    <a:p>
                      <a:pPr algn="ctr"/>
                      <a:endParaRPr lang="en-US" sz="2000" dirty="0"/>
                    </a:p>
                  </a:txBody>
                  <a:tcPr>
                    <a:solidFill>
                      <a:schemeClr val="accent6"/>
                    </a:solidFill>
                  </a:tcPr>
                </a:tc>
                <a:tc>
                  <a:txBody>
                    <a:bodyPr/>
                    <a:lstStyle/>
                    <a:p>
                      <a:pPr algn="ctr"/>
                      <a:endParaRPr lang="en-US" sz="2000" b="1" dirty="0" smtClean="0">
                        <a:solidFill>
                          <a:schemeClr val="bg1"/>
                        </a:solidFill>
                      </a:endParaRPr>
                    </a:p>
                    <a:p>
                      <a:pPr algn="ctr"/>
                      <a:endParaRPr lang="en-US" sz="2000" b="1" dirty="0" smtClean="0">
                        <a:solidFill>
                          <a:schemeClr val="bg1"/>
                        </a:solidFill>
                      </a:endParaRPr>
                    </a:p>
                    <a:p>
                      <a:pPr algn="ctr"/>
                      <a:r>
                        <a:rPr lang="en-US" sz="2000" b="1" dirty="0" smtClean="0">
                          <a:solidFill>
                            <a:schemeClr val="bg1"/>
                          </a:solidFill>
                        </a:rPr>
                        <a:t>Favorable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2400" b="1" dirty="0">
                        <a:solidFill>
                          <a:schemeClr val="bg1"/>
                        </a:solidFill>
                      </a:endParaRPr>
                    </a:p>
                  </a:txBody>
                  <a:tcPr>
                    <a:solidFill>
                      <a:schemeClr val="accent6"/>
                    </a:solidFill>
                  </a:tcPr>
                </a:tc>
                <a:tc>
                  <a:txBody>
                    <a:bodyPr/>
                    <a:lstStyle/>
                    <a:p>
                      <a:pPr algn="ctr"/>
                      <a:endParaRPr lang="en-US" sz="2000" b="1" dirty="0" smtClean="0">
                        <a:solidFill>
                          <a:schemeClr val="bg1"/>
                        </a:solidFill>
                      </a:endParaRPr>
                    </a:p>
                    <a:p>
                      <a:pPr algn="ctr"/>
                      <a:endParaRPr lang="en-US" sz="2000" b="1" dirty="0" smtClean="0">
                        <a:solidFill>
                          <a:schemeClr val="bg1"/>
                        </a:solidFill>
                      </a:endParaRPr>
                    </a:p>
                    <a:p>
                      <a:pPr algn="ctr"/>
                      <a:r>
                        <a:rPr lang="en-US" sz="2000" b="1" dirty="0" smtClean="0">
                          <a:solidFill>
                            <a:schemeClr val="bg1"/>
                          </a:solidFill>
                        </a:rPr>
                        <a:t>Impartial</a:t>
                      </a:r>
                      <a:endParaRPr lang="en-US" sz="2000" b="1" dirty="0">
                        <a:solidFill>
                          <a:schemeClr val="bg1"/>
                        </a:solidFill>
                      </a:endParaRPr>
                    </a:p>
                  </a:txBody>
                  <a:tcPr>
                    <a:solidFill>
                      <a:schemeClr val="accent6"/>
                    </a:solidFill>
                  </a:tcPr>
                </a:tc>
                <a:tc>
                  <a:txBody>
                    <a:bodyPr/>
                    <a:lstStyle/>
                    <a:p>
                      <a:pPr algn="ctr"/>
                      <a:endParaRPr lang="en-US" sz="2000" b="1" dirty="0" smtClean="0">
                        <a:solidFill>
                          <a:schemeClr val="bg1"/>
                        </a:solidFill>
                      </a:endParaRPr>
                    </a:p>
                    <a:p>
                      <a:pPr algn="ctr"/>
                      <a:endParaRPr lang="en-US" sz="2000" b="1" dirty="0" smtClean="0">
                        <a:solidFill>
                          <a:schemeClr val="bg1"/>
                        </a:solidFill>
                      </a:endParaRPr>
                    </a:p>
                    <a:p>
                      <a:pPr algn="ctr"/>
                      <a:r>
                        <a:rPr lang="en-US" sz="2000" b="1" dirty="0" smtClean="0">
                          <a:solidFill>
                            <a:schemeClr val="bg1"/>
                          </a:solidFill>
                        </a:rPr>
                        <a:t>Dislike</a:t>
                      </a:r>
                      <a:endParaRPr lang="en-US" sz="2000" b="1" dirty="0">
                        <a:solidFill>
                          <a:schemeClr val="bg1"/>
                        </a:solidFill>
                      </a:endParaRPr>
                    </a:p>
                  </a:txBody>
                  <a:tcPr>
                    <a:solidFill>
                      <a:schemeClr val="accent6"/>
                    </a:solidFill>
                  </a:tcPr>
                </a:tc>
                <a:tc>
                  <a:txBody>
                    <a:bodyPr/>
                    <a:lstStyle/>
                    <a:p>
                      <a:pPr algn="ctr"/>
                      <a:r>
                        <a:rPr lang="en-US" sz="2000" b="1" baseline="0" dirty="0" smtClean="0">
                          <a:solidFill>
                            <a:schemeClr val="bg1"/>
                          </a:solidFill>
                        </a:rPr>
                        <a:t>Are </a:t>
                      </a:r>
                      <a:r>
                        <a:rPr lang="en-US" sz="1800" b="1" baseline="0" dirty="0" smtClean="0">
                          <a:solidFill>
                            <a:schemeClr val="bg1"/>
                          </a:solidFill>
                        </a:rPr>
                        <a:t>Appropriately</a:t>
                      </a:r>
                      <a:r>
                        <a:rPr lang="en-US" sz="2000" b="1" baseline="0" dirty="0" smtClean="0">
                          <a:solidFill>
                            <a:schemeClr val="bg1"/>
                          </a:solidFill>
                        </a:rPr>
                        <a:t> Challenging</a:t>
                      </a:r>
                    </a:p>
                  </a:txBody>
                  <a:tcPr>
                    <a:solidFill>
                      <a:schemeClr val="accent6"/>
                    </a:solidFill>
                  </a:tcPr>
                </a:tc>
                <a:tc>
                  <a:txBody>
                    <a:bodyPr/>
                    <a:lstStyle/>
                    <a:p>
                      <a:pPr algn="ctr"/>
                      <a:r>
                        <a:rPr lang="en-US" sz="2000" b="1" baseline="0" dirty="0" smtClean="0">
                          <a:solidFill>
                            <a:schemeClr val="bg1"/>
                          </a:solidFill>
                        </a:rPr>
                        <a:t>Prepare Students for C&amp;CR or Lifetime Physical Activity </a:t>
                      </a:r>
                      <a:r>
                        <a:rPr lang="en-US" sz="1400" b="1" baseline="0" dirty="0" smtClean="0">
                          <a:solidFill>
                            <a:schemeClr val="bg1"/>
                          </a:solidFill>
                        </a:rPr>
                        <a:t>(P.E. only)</a:t>
                      </a:r>
                    </a:p>
                  </a:txBody>
                  <a:tcPr>
                    <a:solidFill>
                      <a:schemeClr val="accent6"/>
                    </a:solidFill>
                  </a:tcPr>
                </a:tc>
              </a:tr>
              <a:tr h="370840">
                <a:tc>
                  <a:txBody>
                    <a:bodyPr/>
                    <a:lstStyle/>
                    <a:p>
                      <a:r>
                        <a:rPr lang="en-US" sz="2000" dirty="0" smtClean="0"/>
                        <a:t>C/VE</a:t>
                      </a:r>
                      <a:endParaRPr lang="en-US" sz="2000" dirty="0"/>
                    </a:p>
                  </a:txBody>
                  <a:tcPr/>
                </a:tc>
                <a:tc>
                  <a:txBody>
                    <a:bodyPr/>
                    <a:lstStyle/>
                    <a:p>
                      <a:pPr algn="ctr"/>
                      <a:r>
                        <a:rPr lang="en-US" sz="2000" dirty="0" smtClean="0"/>
                        <a:t>89.2%</a:t>
                      </a:r>
                      <a:endParaRPr lang="en-US" sz="2000" dirty="0"/>
                    </a:p>
                  </a:txBody>
                  <a:tcPr/>
                </a:tc>
                <a:tc>
                  <a:txBody>
                    <a:bodyPr/>
                    <a:lstStyle/>
                    <a:p>
                      <a:pPr algn="ctr"/>
                      <a:r>
                        <a:rPr lang="en-US" sz="2000" dirty="0" smtClean="0"/>
                        <a:t>N/A</a:t>
                      </a:r>
                    </a:p>
                  </a:txBody>
                  <a:tcPr/>
                </a:tc>
                <a:tc>
                  <a:txBody>
                    <a:bodyPr/>
                    <a:lstStyle/>
                    <a:p>
                      <a:pPr algn="ctr"/>
                      <a:r>
                        <a:rPr lang="en-US" sz="2000" dirty="0" smtClean="0"/>
                        <a:t>10.8%</a:t>
                      </a:r>
                      <a:endParaRPr lang="en-US" sz="2000" dirty="0"/>
                    </a:p>
                  </a:txBody>
                  <a:tcPr/>
                </a:tc>
                <a:tc>
                  <a:txBody>
                    <a:bodyPr/>
                    <a:lstStyle/>
                    <a:p>
                      <a:pPr algn="ctr"/>
                      <a:r>
                        <a:rPr lang="en-US" sz="2000" dirty="0" smtClean="0"/>
                        <a:t>86.5%</a:t>
                      </a:r>
                      <a:endParaRPr lang="en-US" sz="2000" dirty="0"/>
                    </a:p>
                  </a:txBody>
                  <a:tcPr/>
                </a:tc>
                <a:tc>
                  <a:txBody>
                    <a:bodyPr/>
                    <a:lstStyle/>
                    <a:p>
                      <a:pPr algn="ctr"/>
                      <a:r>
                        <a:rPr lang="en-US" sz="2000" dirty="0" smtClean="0"/>
                        <a:t>86.5%</a:t>
                      </a:r>
                      <a:endParaRPr lang="en-US" sz="2000" dirty="0"/>
                    </a:p>
                  </a:txBody>
                  <a:tcPr/>
                </a:tc>
              </a:tr>
              <a:tr h="370840">
                <a:tc>
                  <a:txBody>
                    <a:bodyPr/>
                    <a:lstStyle/>
                    <a:p>
                      <a:r>
                        <a:rPr lang="en-US" sz="2000" dirty="0" smtClean="0"/>
                        <a:t>Science</a:t>
                      </a:r>
                      <a:endParaRPr lang="en-US" sz="2000" dirty="0"/>
                    </a:p>
                  </a:txBody>
                  <a:tcPr/>
                </a:tc>
                <a:tc>
                  <a:txBody>
                    <a:bodyPr/>
                    <a:lstStyle/>
                    <a:p>
                      <a:pPr algn="ctr"/>
                      <a:r>
                        <a:rPr lang="en-US" sz="2000" dirty="0" smtClean="0"/>
                        <a:t>58%</a:t>
                      </a:r>
                      <a:endParaRPr lang="en-US" sz="2000" dirty="0"/>
                    </a:p>
                  </a:txBody>
                  <a:tcPr/>
                </a:tc>
                <a:tc>
                  <a:txBody>
                    <a:bodyPr/>
                    <a:lstStyle/>
                    <a:p>
                      <a:pPr algn="ctr"/>
                      <a:r>
                        <a:rPr lang="en-US" sz="2000" dirty="0" smtClean="0"/>
                        <a:t>21%</a:t>
                      </a:r>
                      <a:endParaRPr lang="en-US" sz="2000" dirty="0"/>
                    </a:p>
                  </a:txBody>
                  <a:tcPr/>
                </a:tc>
                <a:tc>
                  <a:txBody>
                    <a:bodyPr/>
                    <a:lstStyle/>
                    <a:p>
                      <a:pPr algn="ctr"/>
                      <a:r>
                        <a:rPr lang="en-US" sz="2000" dirty="0" smtClean="0"/>
                        <a:t>21%</a:t>
                      </a:r>
                      <a:endParaRPr lang="en-US" sz="2000" dirty="0"/>
                    </a:p>
                  </a:txBody>
                  <a:tcPr/>
                </a:tc>
                <a:tc>
                  <a:txBody>
                    <a:bodyPr/>
                    <a:lstStyle/>
                    <a:p>
                      <a:pPr algn="ctr"/>
                      <a:r>
                        <a:rPr lang="en-US" sz="2000" dirty="0" smtClean="0"/>
                        <a:t>67%</a:t>
                      </a:r>
                      <a:endParaRPr lang="en-US" sz="2000" dirty="0"/>
                    </a:p>
                  </a:txBody>
                  <a:tcPr/>
                </a:tc>
                <a:tc>
                  <a:txBody>
                    <a:bodyPr/>
                    <a:lstStyle/>
                    <a:p>
                      <a:pPr algn="ctr"/>
                      <a:r>
                        <a:rPr lang="en-US" sz="2000" dirty="0" smtClean="0"/>
                        <a:t>73%</a:t>
                      </a:r>
                      <a:endParaRPr lang="en-US" sz="2000" dirty="0"/>
                    </a:p>
                  </a:txBody>
                  <a:tcPr/>
                </a:tc>
              </a:tr>
              <a:tr h="370840">
                <a:tc>
                  <a:txBody>
                    <a:bodyPr/>
                    <a:lstStyle/>
                    <a:p>
                      <a:r>
                        <a:rPr lang="en-US" sz="2000" dirty="0" smtClean="0"/>
                        <a:t>Social Studies</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47%</a:t>
                      </a:r>
                    </a:p>
                  </a:txBody>
                  <a:tcPr anchor="ctr"/>
                </a:tc>
                <a:tc>
                  <a:txBody>
                    <a:bodyPr/>
                    <a:lstStyle/>
                    <a:p>
                      <a:pPr algn="ctr"/>
                      <a:r>
                        <a:rPr lang="en-US" sz="2000" dirty="0" smtClean="0"/>
                        <a:t>33%</a:t>
                      </a:r>
                      <a:endParaRPr lang="en-US" sz="2000" dirty="0"/>
                    </a:p>
                  </a:txBody>
                  <a:tcPr anchor="ctr"/>
                </a:tc>
                <a:tc>
                  <a:txBody>
                    <a:bodyPr/>
                    <a:lstStyle/>
                    <a:p>
                      <a:pPr algn="ctr"/>
                      <a:r>
                        <a:rPr lang="en-US" sz="2000" dirty="0" smtClean="0"/>
                        <a:t>20%</a:t>
                      </a:r>
                    </a:p>
                    <a:p>
                      <a:pPr algn="ctr"/>
                      <a:r>
                        <a:rPr lang="en-US" sz="2000" dirty="0" smtClean="0"/>
                        <a:t>3 / 15</a:t>
                      </a:r>
                      <a:endParaRPr lang="en-US" sz="2000" dirty="0"/>
                    </a:p>
                  </a:txBody>
                  <a:tcPr anchor="ctr"/>
                </a:tc>
                <a:tc>
                  <a:txBody>
                    <a:bodyPr/>
                    <a:lstStyle/>
                    <a:p>
                      <a:pPr algn="ctr"/>
                      <a:r>
                        <a:rPr lang="en-US" sz="2000" dirty="0" smtClean="0"/>
                        <a:t>93%</a:t>
                      </a:r>
                      <a:endParaRPr lang="en-US" sz="2000" dirty="0"/>
                    </a:p>
                  </a:txBody>
                  <a:tcPr anchor="ctr"/>
                </a:tc>
                <a:tc>
                  <a:txBody>
                    <a:bodyPr/>
                    <a:lstStyle/>
                    <a:p>
                      <a:pPr algn="ctr"/>
                      <a:r>
                        <a:rPr lang="en-US" sz="2000" dirty="0" smtClean="0"/>
                        <a:t>80%</a:t>
                      </a:r>
                      <a:endParaRPr lang="en-US" sz="2000" dirty="0"/>
                    </a:p>
                  </a:txBody>
                  <a:tcPr anchor="ctr"/>
                </a:tc>
              </a:tr>
              <a:tr h="370840">
                <a:tc>
                  <a:txBody>
                    <a:bodyPr/>
                    <a:lstStyle/>
                    <a:p>
                      <a:r>
                        <a:rPr lang="en-US" sz="2000" dirty="0" smtClean="0"/>
                        <a:t>Physical Ed.</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60%</a:t>
                      </a:r>
                    </a:p>
                  </a:txBody>
                  <a:tcPr anchor="ctr"/>
                </a:tc>
                <a:tc>
                  <a:txBody>
                    <a:bodyPr/>
                    <a:lstStyle/>
                    <a:p>
                      <a:pPr algn="ctr"/>
                      <a:r>
                        <a:rPr lang="en-US" sz="2000" dirty="0" smtClean="0"/>
                        <a:t>35%</a:t>
                      </a:r>
                      <a:endParaRPr lang="en-US" sz="2000" dirty="0"/>
                    </a:p>
                  </a:txBody>
                  <a:tcPr anchor="ctr"/>
                </a:tc>
                <a:tc>
                  <a:txBody>
                    <a:bodyPr/>
                    <a:lstStyle/>
                    <a:p>
                      <a:pPr algn="ctr"/>
                      <a:r>
                        <a:rPr lang="en-US" sz="2000" dirty="0" smtClean="0"/>
                        <a:t>5%</a:t>
                      </a:r>
                      <a:endParaRPr lang="en-US" sz="2000" dirty="0"/>
                    </a:p>
                  </a:txBody>
                  <a:tcPr anchor="ctr"/>
                </a:tc>
                <a:tc>
                  <a:txBody>
                    <a:bodyPr/>
                    <a:lstStyle/>
                    <a:p>
                      <a:pPr algn="ctr"/>
                      <a:r>
                        <a:rPr lang="en-US" sz="2000" dirty="0" smtClean="0"/>
                        <a:t>90%</a:t>
                      </a:r>
                      <a:endParaRPr lang="en-US" sz="2000" dirty="0"/>
                    </a:p>
                  </a:txBody>
                  <a:tcPr anchor="ctr"/>
                </a:tc>
                <a:tc>
                  <a:txBody>
                    <a:bodyPr/>
                    <a:lstStyle/>
                    <a:p>
                      <a:pPr algn="ctr"/>
                      <a:r>
                        <a:rPr lang="en-US" sz="2000" dirty="0" smtClean="0"/>
                        <a:t>85%</a:t>
                      </a:r>
                      <a:endParaRPr lang="en-US" sz="2000" dirty="0"/>
                    </a:p>
                  </a:txBody>
                  <a:tcPr anchor="ctr"/>
                </a:tc>
              </a:tr>
            </a:tbl>
          </a:graphicData>
        </a:graphic>
      </p:graphicFrame>
      <p:pic>
        <p:nvPicPr>
          <p:cNvPr id="7" name="irc_mi" descr="http://thevillagesblog.com/wp-content/uploads/2013/10/thumbs-down.jpg">
            <a:hlinkClick r:id="rId3"/>
          </p:cNvPr>
          <p:cNvPicPr/>
          <p:nvPr/>
        </p:nvPicPr>
        <p:blipFill>
          <a:blip r:embed="rId4" cstate="print"/>
          <a:srcRect/>
          <a:stretch>
            <a:fillRect/>
          </a:stretch>
        </p:blipFill>
        <p:spPr bwMode="auto">
          <a:xfrm>
            <a:off x="4191000" y="3276600"/>
            <a:ext cx="836212" cy="685800"/>
          </a:xfrm>
          <a:prstGeom prst="rect">
            <a:avLst/>
          </a:prstGeom>
          <a:noFill/>
          <a:ln w="9525">
            <a:noFill/>
            <a:miter lim="800000"/>
            <a:headEnd/>
            <a:tailEnd/>
          </a:ln>
        </p:spPr>
      </p:pic>
      <p:pic>
        <p:nvPicPr>
          <p:cNvPr id="8" name="irc_mi" descr="http://visionwellnesscenter.com/wp-content/uploads/2012/02/thumbs-up.jpg">
            <a:hlinkClick r:id="rId5"/>
          </p:cNvPr>
          <p:cNvPicPr/>
          <p:nvPr/>
        </p:nvPicPr>
        <p:blipFill>
          <a:blip r:embed="rId6" cstate="print"/>
          <a:srcRect/>
          <a:stretch>
            <a:fillRect/>
          </a:stretch>
        </p:blipFill>
        <p:spPr bwMode="auto">
          <a:xfrm>
            <a:off x="1676400" y="3200400"/>
            <a:ext cx="990600" cy="76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Results from Teacher Survey (cont.)</a:t>
            </a:r>
            <a:endParaRPr lang="en-US" dirty="0"/>
          </a:p>
        </p:txBody>
      </p:sp>
      <p:graphicFrame>
        <p:nvGraphicFramePr>
          <p:cNvPr id="4" name="Content Placeholder 3"/>
          <p:cNvGraphicFramePr>
            <a:graphicFrameLocks noGrp="1"/>
          </p:cNvGraphicFramePr>
          <p:nvPr>
            <p:ph idx="1"/>
          </p:nvPr>
        </p:nvGraphicFramePr>
        <p:xfrm>
          <a:off x="457200" y="1774825"/>
          <a:ext cx="8229600" cy="185420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graphicFrame>
        <p:nvGraphicFramePr>
          <p:cNvPr id="5" name="Content Placeholder 3"/>
          <p:cNvGraphicFramePr>
            <a:graphicFrameLocks/>
          </p:cNvGraphicFramePr>
          <p:nvPr/>
        </p:nvGraphicFramePr>
        <p:xfrm>
          <a:off x="457200" y="1600200"/>
          <a:ext cx="8229600" cy="3169920"/>
        </p:xfrm>
        <a:graphic>
          <a:graphicData uri="http://schemas.openxmlformats.org/drawingml/2006/table">
            <a:tbl>
              <a:tblPr firstRow="1" bandRow="1">
                <a:tableStyleId>{93296810-A885-4BE3-A3E7-6D5BEEA58F35}</a:tableStyleId>
              </a:tblPr>
              <a:tblGrid>
                <a:gridCol w="2007220"/>
                <a:gridCol w="2183780"/>
                <a:gridCol w="1981200"/>
                <a:gridCol w="2057400"/>
              </a:tblGrid>
              <a:tr h="1066800">
                <a:tc>
                  <a:txBody>
                    <a:bodyPr/>
                    <a:lstStyle/>
                    <a:p>
                      <a:pPr algn="ctr"/>
                      <a:endParaRPr lang="en-US" sz="2400" dirty="0"/>
                    </a:p>
                  </a:txBody>
                  <a:tcPr/>
                </a:tc>
                <a:tc gridSpan="3">
                  <a:txBody>
                    <a:bodyPr/>
                    <a:lstStyle/>
                    <a:p>
                      <a:pPr algn="ctr"/>
                      <a:r>
                        <a:rPr lang="en-US" sz="2400" dirty="0" smtClean="0"/>
                        <a:t>% Who Rank the Newly Revised Standards as:</a:t>
                      </a:r>
                      <a:endParaRPr lang="en-US" sz="2400" dirty="0"/>
                    </a:p>
                  </a:txBody>
                  <a:tcPr anchor="ctr"/>
                </a:tc>
                <a:tc hMerge="1">
                  <a:txBody>
                    <a:bodyPr/>
                    <a:lstStyle/>
                    <a:p>
                      <a:pPr algn="ctr"/>
                      <a:endParaRPr lang="en-US" sz="2000" dirty="0"/>
                    </a:p>
                  </a:txBody>
                  <a:tcPr/>
                </a:tc>
                <a:tc hMerge="1">
                  <a:txBody>
                    <a:bodyPr/>
                    <a:lstStyle/>
                    <a:p>
                      <a:pPr algn="ctr"/>
                      <a:endParaRPr lang="en-US" sz="2000" dirty="0"/>
                    </a:p>
                  </a:txBody>
                  <a:tcPr/>
                </a:tc>
              </a:tr>
              <a:tr h="370840">
                <a:tc>
                  <a:txBody>
                    <a:bodyPr/>
                    <a:lstStyle/>
                    <a:p>
                      <a:endParaRPr lang="en-US" sz="2400" dirty="0">
                        <a:solidFill>
                          <a:schemeClr val="bg1"/>
                        </a:solidFill>
                      </a:endParaRPr>
                    </a:p>
                  </a:txBody>
                  <a:tcPr>
                    <a:solidFill>
                      <a:schemeClr val="accent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rPr>
                        <a:t>“An Improvement” or Better</a:t>
                      </a:r>
                    </a:p>
                  </a:txBody>
                  <a:tcPr anchor="ctr">
                    <a:solidFill>
                      <a:schemeClr val="accent6"/>
                    </a:solidFill>
                  </a:tcPr>
                </a:tc>
                <a:tc>
                  <a:txBody>
                    <a:bodyPr/>
                    <a:lstStyle/>
                    <a:p>
                      <a:pPr algn="ctr"/>
                      <a:r>
                        <a:rPr lang="en-US" sz="2400" b="1" dirty="0" smtClean="0">
                          <a:solidFill>
                            <a:schemeClr val="bg1"/>
                          </a:solidFill>
                        </a:rPr>
                        <a:t>“Neither</a:t>
                      </a:r>
                      <a:r>
                        <a:rPr lang="en-US" sz="2400" b="1" baseline="0" dirty="0" smtClean="0">
                          <a:solidFill>
                            <a:schemeClr val="bg1"/>
                          </a:solidFill>
                        </a:rPr>
                        <a:t> Better Nor Worse”</a:t>
                      </a:r>
                      <a:endParaRPr lang="en-US" sz="2400" b="1" dirty="0">
                        <a:solidFill>
                          <a:schemeClr val="bg1"/>
                        </a:solidFill>
                      </a:endParaRPr>
                    </a:p>
                  </a:txBody>
                  <a:tcPr anchor="ctr">
                    <a:solidFill>
                      <a:schemeClr val="accent6"/>
                    </a:solidFill>
                  </a:tcPr>
                </a:tc>
                <a:tc>
                  <a:txBody>
                    <a:bodyPr/>
                    <a:lstStyle/>
                    <a:p>
                      <a:pPr algn="ctr"/>
                      <a:r>
                        <a:rPr lang="en-US" sz="2400" b="1" dirty="0" smtClean="0">
                          <a:solidFill>
                            <a:schemeClr val="bg1"/>
                          </a:solidFill>
                        </a:rPr>
                        <a:t>“Not Preferred”</a:t>
                      </a:r>
                      <a:endParaRPr lang="en-US" sz="2400" b="1" dirty="0">
                        <a:solidFill>
                          <a:schemeClr val="bg1"/>
                        </a:solidFill>
                      </a:endParaRPr>
                    </a:p>
                  </a:txBody>
                  <a:tcPr anchor="ctr">
                    <a:solidFill>
                      <a:schemeClr val="accent6"/>
                    </a:solidFill>
                  </a:tcPr>
                </a:tc>
              </a:tr>
              <a:tr h="370840">
                <a:tc>
                  <a:txBody>
                    <a:bodyPr/>
                    <a:lstStyle/>
                    <a:p>
                      <a:r>
                        <a:rPr lang="en-US" sz="2400" dirty="0" smtClean="0"/>
                        <a:t>Social Studies</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36%</a:t>
                      </a:r>
                    </a:p>
                  </a:txBody>
                  <a:tcPr anchor="ctr"/>
                </a:tc>
                <a:tc>
                  <a:txBody>
                    <a:bodyPr/>
                    <a:lstStyle/>
                    <a:p>
                      <a:pPr algn="ctr"/>
                      <a:r>
                        <a:rPr lang="en-US" sz="2400" dirty="0" smtClean="0"/>
                        <a:t>64%</a:t>
                      </a:r>
                      <a:endParaRPr lang="en-US" sz="2400" dirty="0"/>
                    </a:p>
                  </a:txBody>
                  <a:tcPr anchor="ctr"/>
                </a:tc>
                <a:tc>
                  <a:txBody>
                    <a:bodyPr/>
                    <a:lstStyle/>
                    <a:p>
                      <a:pPr algn="ctr"/>
                      <a:r>
                        <a:rPr lang="en-US" sz="2400" dirty="0" smtClean="0"/>
                        <a:t>0%</a:t>
                      </a:r>
                      <a:endParaRPr lang="en-US" sz="2400" dirty="0"/>
                    </a:p>
                  </a:txBody>
                  <a:tcPr anchor="ctr"/>
                </a:tc>
              </a:tr>
              <a:tr h="370840">
                <a:tc>
                  <a:txBody>
                    <a:bodyPr/>
                    <a:lstStyle/>
                    <a:p>
                      <a:r>
                        <a:rPr lang="en-US" sz="2400" dirty="0" smtClean="0"/>
                        <a:t>Physical Ed.</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50%</a:t>
                      </a:r>
                    </a:p>
                  </a:txBody>
                  <a:tcPr anchor="ctr"/>
                </a:tc>
                <a:tc>
                  <a:txBody>
                    <a:bodyPr/>
                    <a:lstStyle/>
                    <a:p>
                      <a:pPr algn="ctr"/>
                      <a:r>
                        <a:rPr lang="en-US" sz="2400" dirty="0" smtClean="0"/>
                        <a:t>40%</a:t>
                      </a:r>
                      <a:endParaRPr lang="en-US" sz="2400" dirty="0"/>
                    </a:p>
                  </a:txBody>
                  <a:tcPr anchor="ctr"/>
                </a:tc>
                <a:tc>
                  <a:txBody>
                    <a:bodyPr/>
                    <a:lstStyle/>
                    <a:p>
                      <a:pPr algn="ctr"/>
                      <a:r>
                        <a:rPr lang="en-US" sz="2400" dirty="0" smtClean="0"/>
                        <a:t>10%</a:t>
                      </a:r>
                      <a:endParaRPr lang="en-US" sz="2400" dirty="0"/>
                    </a:p>
                  </a:txBody>
                  <a:tcPr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B0F0"/>
                </a:solidFill>
              </a:rPr>
              <a:t>Results from Teacher Survey (cont.)</a:t>
            </a:r>
            <a:endParaRPr lang="en-US" dirty="0"/>
          </a:p>
        </p:txBody>
      </p:sp>
      <p:graphicFrame>
        <p:nvGraphicFramePr>
          <p:cNvPr id="4" name="Content Placeholder 3"/>
          <p:cNvGraphicFramePr>
            <a:graphicFrameLocks noGrp="1"/>
          </p:cNvGraphicFramePr>
          <p:nvPr>
            <p:ph idx="1"/>
          </p:nvPr>
        </p:nvGraphicFramePr>
        <p:xfrm>
          <a:off x="457200" y="1774824"/>
          <a:ext cx="8229600" cy="2797175"/>
        </p:xfrm>
        <a:graphic>
          <a:graphicData uri="http://schemas.openxmlformats.org/drawingml/2006/table">
            <a:tbl>
              <a:tblPr firstRow="1" bandRow="1">
                <a:tableStyleId>{5C22544A-7EE6-4342-B048-85BDC9FD1C3A}</a:tableStyleId>
              </a:tblPr>
              <a:tblGrid>
                <a:gridCol w="1295400"/>
                <a:gridCol w="3352800"/>
                <a:gridCol w="3581400"/>
              </a:tblGrid>
              <a:tr h="1743167">
                <a:tc>
                  <a:txBody>
                    <a:bodyPr/>
                    <a:lstStyle/>
                    <a:p>
                      <a:endParaRPr lang="en-US" sz="2400" dirty="0">
                        <a:solidFill>
                          <a:schemeClr val="bg1"/>
                        </a:solidFill>
                      </a:endParaRPr>
                    </a:p>
                  </a:txBody>
                  <a:tcPr>
                    <a:solidFill>
                      <a:schemeClr val="accent6"/>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solidFill>
                            <a:schemeClr val="bg1"/>
                          </a:solidFill>
                        </a:rPr>
                        <a:t>%</a:t>
                      </a:r>
                      <a:r>
                        <a:rPr lang="en-US" sz="2400" b="1" baseline="0" dirty="0" smtClean="0">
                          <a:solidFill>
                            <a:schemeClr val="bg1"/>
                          </a:solidFill>
                        </a:rPr>
                        <a:t> Who Agree Standards Accommodate for the Diversity of Disciplines within C/VE</a:t>
                      </a:r>
                      <a:endParaRPr lang="en-US" sz="2400" b="1" dirty="0" smtClean="0">
                        <a:solidFill>
                          <a:schemeClr val="bg1"/>
                        </a:solidFill>
                      </a:endParaRPr>
                    </a:p>
                  </a:txBody>
                  <a:tcPr anchor="ctr">
                    <a:solidFill>
                      <a:schemeClr val="accent6"/>
                    </a:solidFill>
                  </a:tcPr>
                </a:tc>
                <a:tc>
                  <a:txBody>
                    <a:bodyPr/>
                    <a:lstStyle/>
                    <a:p>
                      <a:pPr algn="ctr"/>
                      <a:r>
                        <a:rPr lang="en-US" sz="2400" b="1" dirty="0" smtClean="0">
                          <a:solidFill>
                            <a:schemeClr val="bg1"/>
                          </a:solidFill>
                        </a:rPr>
                        <a:t>% Who Agree Science Standards Address</a:t>
                      </a:r>
                      <a:r>
                        <a:rPr lang="en-US" sz="2400" b="1" baseline="0" dirty="0" smtClean="0">
                          <a:solidFill>
                            <a:schemeClr val="bg1"/>
                          </a:solidFill>
                        </a:rPr>
                        <a:t> the Content Areas within Science</a:t>
                      </a:r>
                      <a:endParaRPr lang="en-US" sz="2400" b="1" dirty="0">
                        <a:solidFill>
                          <a:schemeClr val="bg1"/>
                        </a:solidFill>
                      </a:endParaRPr>
                    </a:p>
                  </a:txBody>
                  <a:tcPr anchor="ctr">
                    <a:solidFill>
                      <a:schemeClr val="accent6"/>
                    </a:solidFill>
                  </a:tcPr>
                </a:tc>
              </a:tr>
              <a:tr h="527004">
                <a:tc>
                  <a:txBody>
                    <a:bodyPr/>
                    <a:lstStyle/>
                    <a:p>
                      <a:r>
                        <a:rPr lang="en-US" sz="2400" dirty="0" smtClean="0"/>
                        <a:t>C/VE</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91.2%</a:t>
                      </a:r>
                    </a:p>
                  </a:txBody>
                  <a:tcPr anchor="ctr"/>
                </a:tc>
                <a:tc>
                  <a:txBody>
                    <a:bodyPr/>
                    <a:lstStyle/>
                    <a:p>
                      <a:pPr algn="ctr"/>
                      <a:endParaRPr lang="en-US" sz="2400" dirty="0"/>
                    </a:p>
                  </a:txBody>
                  <a:tcPr anchor="ctr"/>
                </a:tc>
              </a:tr>
              <a:tr h="527004">
                <a:tc>
                  <a:txBody>
                    <a:bodyPr/>
                    <a:lstStyle/>
                    <a:p>
                      <a:r>
                        <a:rPr lang="en-US" sz="2400" dirty="0" smtClean="0"/>
                        <a:t>Science</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400" dirty="0" smtClean="0"/>
                    </a:p>
                  </a:txBody>
                  <a:tcPr anchor="ctr"/>
                </a:tc>
                <a:tc>
                  <a:txBody>
                    <a:bodyPr/>
                    <a:lstStyle/>
                    <a:p>
                      <a:pPr algn="ctr"/>
                      <a:r>
                        <a:rPr lang="en-US" sz="2400" dirty="0" smtClean="0"/>
                        <a:t>82%</a:t>
                      </a:r>
                      <a:endParaRPr lang="en-US" sz="2400" dirty="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09800"/>
            <a:ext cx="7772400" cy="2057400"/>
          </a:xfrm>
        </p:spPr>
        <p:txBody>
          <a:bodyPr>
            <a:normAutofit/>
          </a:bodyPr>
          <a:lstStyle/>
          <a:p>
            <a:pPr algn="l"/>
            <a:r>
              <a:rPr lang="en-US" sz="4800" b="1" dirty="0" smtClean="0">
                <a:solidFill>
                  <a:srgbClr val="00B0F0"/>
                </a:solidFill>
                <a:latin typeface="Arial Narrow" pitchFamily="34" charset="0"/>
              </a:rPr>
              <a:t>Proposed Standards for </a:t>
            </a:r>
            <a:br>
              <a:rPr lang="en-US" sz="4800" b="1" dirty="0" smtClean="0">
                <a:solidFill>
                  <a:srgbClr val="00B0F0"/>
                </a:solidFill>
                <a:latin typeface="Arial Narrow" pitchFamily="34" charset="0"/>
              </a:rPr>
            </a:br>
            <a:r>
              <a:rPr lang="en-US" sz="4800" b="1" dirty="0" smtClean="0">
                <a:solidFill>
                  <a:srgbClr val="00B0F0"/>
                </a:solidFill>
                <a:latin typeface="Arial Narrow" pitchFamily="34" charset="0"/>
              </a:rPr>
              <a:t>Career / Vocational Education</a:t>
            </a:r>
            <a:endParaRPr lang="en-US" sz="4800" b="1" dirty="0">
              <a:solidFill>
                <a:srgbClr val="00B0F0"/>
              </a:solidFill>
              <a:latin typeface="Arial Narrow" pitchFamily="34" charset="0"/>
            </a:endParaRPr>
          </a:p>
        </p:txBody>
      </p:sp>
      <p:pic>
        <p:nvPicPr>
          <p:cNvPr id="4" name="Picture 3" descr="logo-head_00.png"/>
          <p:cNvPicPr>
            <a:picLocks noChangeAspect="1"/>
          </p:cNvPicPr>
          <p:nvPr/>
        </p:nvPicPr>
        <p:blipFill>
          <a:blip r:embed="rId2" cstate="print"/>
          <a:stretch>
            <a:fillRect/>
          </a:stretch>
        </p:blipFill>
        <p:spPr>
          <a:xfrm>
            <a:off x="0" y="0"/>
            <a:ext cx="9144000" cy="1905000"/>
          </a:xfrm>
          <a:prstGeom prst="rect">
            <a:avLst/>
          </a:prstGeom>
        </p:spPr>
      </p:pic>
      <p:sp>
        <p:nvSpPr>
          <p:cNvPr id="6" name="TextBox 5"/>
          <p:cNvSpPr txBox="1"/>
          <p:nvPr/>
        </p:nvSpPr>
        <p:spPr>
          <a:xfrm>
            <a:off x="457200" y="5334000"/>
            <a:ext cx="7772400" cy="954107"/>
          </a:xfrm>
          <a:prstGeom prst="rect">
            <a:avLst/>
          </a:prstGeom>
          <a:noFill/>
        </p:spPr>
        <p:txBody>
          <a:bodyPr wrap="square" rtlCol="0">
            <a:spAutoFit/>
          </a:bodyPr>
          <a:lstStyle/>
          <a:p>
            <a:pPr marL="457200" indent="-457200"/>
            <a:r>
              <a:rPr lang="en-US" sz="3200" b="1" dirty="0" smtClean="0">
                <a:latin typeface="Arial Narrow" pitchFamily="34" charset="0"/>
              </a:rPr>
              <a:t>Presented to the SBE</a:t>
            </a:r>
          </a:p>
          <a:p>
            <a:r>
              <a:rPr lang="en-US" sz="2400" dirty="0" smtClean="0">
                <a:latin typeface="Arial" pitchFamily="34" charset="0"/>
                <a:cs typeface="Arial" pitchFamily="34" charset="0"/>
              </a:rPr>
              <a:t>November 5, 2013</a:t>
            </a:r>
          </a:p>
        </p:txBody>
      </p:sp>
      <p:pic>
        <p:nvPicPr>
          <p:cNvPr id="7" name="Picture 6" descr="wdelogo_solid.png"/>
          <p:cNvPicPr>
            <a:picLocks noChangeAspect="1"/>
          </p:cNvPicPr>
          <p:nvPr/>
        </p:nvPicPr>
        <p:blipFill>
          <a:blip r:embed="rId3" cstate="print"/>
          <a:stretch>
            <a:fillRect/>
          </a:stretch>
        </p:blipFill>
        <p:spPr>
          <a:xfrm>
            <a:off x="7543800" y="5638800"/>
            <a:ext cx="1293019" cy="93583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Key Changes to C/VE Standards</a:t>
            </a:r>
            <a:endParaRPr lang="en-US" dirty="0">
              <a:solidFill>
                <a:srgbClr val="00B0F0"/>
              </a:solidFill>
            </a:endParaRPr>
          </a:p>
        </p:txBody>
      </p:sp>
      <p:sp>
        <p:nvSpPr>
          <p:cNvPr id="3" name="Content Placeholder 2"/>
          <p:cNvSpPr>
            <a:spLocks noGrp="1"/>
          </p:cNvSpPr>
          <p:nvPr>
            <p:ph idx="1"/>
          </p:nvPr>
        </p:nvSpPr>
        <p:spPr/>
        <p:txBody>
          <a:bodyPr/>
          <a:lstStyle/>
          <a:p>
            <a:r>
              <a:rPr lang="en-US" dirty="0" smtClean="0"/>
              <a:t>Increase depth</a:t>
            </a:r>
          </a:p>
          <a:p>
            <a:pPr>
              <a:buNone/>
            </a:pPr>
            <a:endParaRPr lang="en-US" dirty="0" smtClean="0"/>
          </a:p>
          <a:p>
            <a:r>
              <a:rPr lang="en-US" dirty="0" smtClean="0"/>
              <a:t>Create Technical Literary Standard to support the 21</a:t>
            </a:r>
            <a:r>
              <a:rPr lang="en-US" baseline="30000" dirty="0" smtClean="0"/>
              <a:t>st</a:t>
            </a:r>
            <a:r>
              <a:rPr lang="en-US" dirty="0" smtClean="0"/>
              <a:t> Century learner and career-ready students</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8289</TotalTime>
  <Words>2031</Words>
  <Application>Microsoft Office PowerPoint</Application>
  <PresentationFormat>On-screen Show (4:3)</PresentationFormat>
  <Paragraphs>492</Paragraphs>
  <Slides>34</Slides>
  <Notes>9</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Module</vt:lpstr>
      <vt:lpstr>Proposed Standards for  Career &amp; Vocational Education, Social Studies, Physical Education, &amp; Science</vt:lpstr>
      <vt:lpstr>Committee Process</vt:lpstr>
      <vt:lpstr>Standards Review &amp; Adoption Timeline</vt:lpstr>
      <vt:lpstr>Results from Teacher Surveys</vt:lpstr>
      <vt:lpstr>Results from Teacher Survey (cont.)</vt:lpstr>
      <vt:lpstr>Results from Teacher Survey (cont.)</vt:lpstr>
      <vt:lpstr>Results from Teacher Survey (cont.)</vt:lpstr>
      <vt:lpstr>Proposed Standards for  Career / Vocational Education</vt:lpstr>
      <vt:lpstr>Key Changes to C/VE Standards</vt:lpstr>
      <vt:lpstr>Proposed C/VE Standards </vt:lpstr>
      <vt:lpstr>Proposed C/VE Standards (cont.)</vt:lpstr>
      <vt:lpstr>PLDs – Performance Level Descriptors – C/VE </vt:lpstr>
      <vt:lpstr>QUESTIONS? Catherine Reeves  WDE Consultant</vt:lpstr>
      <vt:lpstr>Proposed Standards for  Social Studies</vt:lpstr>
      <vt:lpstr>Key Changes – S.S.</vt:lpstr>
      <vt:lpstr>Proposed S.S. Standards </vt:lpstr>
      <vt:lpstr>Proposed S.S. Standards  </vt:lpstr>
      <vt:lpstr>Slide 18</vt:lpstr>
      <vt:lpstr>QUESTIONS? Stephanie Brady  WDE Consultant</vt:lpstr>
      <vt:lpstr>Proposed Standards for  Physical Education</vt:lpstr>
      <vt:lpstr>Key Changes – P.E. </vt:lpstr>
      <vt:lpstr>Proposed P.E. Standards </vt:lpstr>
      <vt:lpstr>Proposed P.E. Standards (cont.)</vt:lpstr>
      <vt:lpstr>QUESTIONS?  Stephanie Brady  WDE Consultant</vt:lpstr>
      <vt:lpstr>Proposed  Standards  for Science</vt:lpstr>
      <vt:lpstr>Disciplinary Core Ideas</vt:lpstr>
      <vt:lpstr>NGSS Matrix of Standards by Grade Level and Topic</vt:lpstr>
      <vt:lpstr>Number of Standards in  Different Grades &amp; Topics</vt:lpstr>
      <vt:lpstr>QUESTIONS?  Dr. Jim Verley  WDE Consultant</vt:lpstr>
      <vt:lpstr>“Education is the kindling of a flame, not the mere filling of a vessel”    Socrates</vt:lpstr>
      <vt:lpstr>Thank You</vt:lpstr>
      <vt:lpstr>Committee  Members</vt:lpstr>
      <vt:lpstr>Review &amp; Considerations</vt:lpstr>
      <vt:lpstr>Slide 34</vt:lpstr>
    </vt:vector>
  </TitlesOfParts>
  <Company>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the ngss</dc:title>
  <dc:creator>jverle</dc:creator>
  <cp:lastModifiedBy>lherna1</cp:lastModifiedBy>
  <cp:revision>361</cp:revision>
  <dcterms:created xsi:type="dcterms:W3CDTF">2013-04-02T20:03:37Z</dcterms:created>
  <dcterms:modified xsi:type="dcterms:W3CDTF">2013-11-04T19:06:17Z</dcterms:modified>
</cp:coreProperties>
</file>