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6.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1.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2.xml" ContentType="application/vnd.openxmlformats-officedocument.presentationml.tags+xml"/>
  <Override PartName="/ppt/notesSlides/notesSlide16.xml" ContentType="application/vnd.openxmlformats-officedocument.presentationml.notesSlide+xml"/>
  <Override PartName="/ppt/tags/tag3.xml" ContentType="application/vnd.openxmlformats-officedocument.presentationml.tags+xml"/>
  <Override PartName="/ppt/notesSlides/notesSlide17.xml" ContentType="application/vnd.openxmlformats-officedocument.presentationml.notesSlide+xml"/>
  <Override PartName="/ppt/tags/tag4.xml" ContentType="application/vnd.openxmlformats-officedocument.presentationml.tags+xml"/>
  <Override PartName="/ppt/notesSlides/notesSlide1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5.xml" ContentType="application/vnd.openxmlformats-officedocument.presentationml.tags+xml"/>
  <Override PartName="/ppt/notesSlides/notesSlide19.xml" ContentType="application/vnd.openxmlformats-officedocument.presentationml.notesSlide+xml"/>
  <Override PartName="/ppt/tags/tag6.xml" ContentType="application/vnd.openxmlformats-officedocument.presentationml.tags+xml"/>
  <Override PartName="/ppt/notesSlides/notesSlide20.xml" ContentType="application/vnd.openxmlformats-officedocument.presentationml.notesSlide+xml"/>
  <Override PartName="/ppt/tags/tag7.xml" ContentType="application/vnd.openxmlformats-officedocument.presentationml.tag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56" r:id="rId2"/>
    <p:sldId id="269" r:id="rId3"/>
    <p:sldId id="316" r:id="rId4"/>
    <p:sldId id="317" r:id="rId5"/>
    <p:sldId id="315" r:id="rId6"/>
    <p:sldId id="280" r:id="rId7"/>
    <p:sldId id="281" r:id="rId8"/>
    <p:sldId id="299" r:id="rId9"/>
    <p:sldId id="300" r:id="rId10"/>
    <p:sldId id="264" r:id="rId11"/>
    <p:sldId id="318" r:id="rId12"/>
    <p:sldId id="319" r:id="rId13"/>
    <p:sldId id="320" r:id="rId14"/>
    <p:sldId id="321" r:id="rId15"/>
    <p:sldId id="322" r:id="rId16"/>
    <p:sldId id="323" r:id="rId17"/>
    <p:sldId id="325" r:id="rId18"/>
    <p:sldId id="326" r:id="rId19"/>
    <p:sldId id="328" r:id="rId20"/>
    <p:sldId id="329" r:id="rId21"/>
    <p:sldId id="330" r:id="rId22"/>
    <p:sldId id="331" r:id="rId23"/>
    <p:sldId id="332" r:id="rId24"/>
    <p:sldId id="333" r:id="rId25"/>
    <p:sldId id="334" r:id="rId26"/>
    <p:sldId id="338" r:id="rId27"/>
    <p:sldId id="339" r:id="rId28"/>
    <p:sldId id="340" r:id="rId29"/>
    <p:sldId id="335" r:id="rId30"/>
    <p:sldId id="336" r:id="rId31"/>
    <p:sldId id="337" r:id="rId32"/>
    <p:sldId id="341"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8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embeddings/oleObject2.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State</a:t>
            </a:r>
            <a:r>
              <a:rPr lang="en-US" baseline="0" dirty="0"/>
              <a:t> by State Proficiency Data, 4th Grade </a:t>
            </a:r>
            <a:r>
              <a:rPr lang="en-US" baseline="0" dirty="0" smtClean="0"/>
              <a:t>NAEP Reading</a:t>
            </a:r>
            <a:r>
              <a:rPr lang="en-US" baseline="0" dirty="0"/>
              <a:t>: </a:t>
            </a:r>
            <a:r>
              <a:rPr lang="en-US" u="sng" baseline="0" dirty="0"/>
              <a:t>Wyoming</a:t>
            </a:r>
            <a:r>
              <a:rPr lang="en-US" baseline="0" dirty="0"/>
              <a:t/>
            </a:r>
            <a:br>
              <a:rPr lang="en-US" baseline="0" dirty="0"/>
            </a:br>
            <a:r>
              <a:rPr lang="en-US" sz="1100" baseline="0" dirty="0"/>
              <a:t>
The Gap between NAEP and State Proficiency Levels, 2013 </a:t>
            </a:r>
            <a:r>
              <a:rPr lang="en-US" sz="1100" baseline="0" dirty="0" smtClean="0"/>
              <a:t>data</a:t>
            </a:r>
            <a:endParaRPr lang="en-US" sz="1100" dirty="0"/>
          </a:p>
        </c:rich>
      </c:tx>
      <c:layout>
        <c:manualLayout>
          <c:xMode val="edge"/>
          <c:yMode val="edge"/>
          <c:x val="0.12785693253527061"/>
          <c:y val="1.0407190948957468E-2"/>
        </c:manualLayout>
      </c:layout>
      <c:overlay val="1"/>
    </c:title>
    <c:autoTitleDeleted val="0"/>
    <c:plotArea>
      <c:layout>
        <c:manualLayout>
          <c:layoutTarget val="inner"/>
          <c:xMode val="edge"/>
          <c:yMode val="edge"/>
          <c:x val="6.2839823938835498E-2"/>
          <c:y val="0.10629040962443878"/>
          <c:w val="0.91942967960726396"/>
          <c:h val="0.7517362277701386"/>
        </c:manualLayout>
      </c:layout>
      <c:barChart>
        <c:barDir val="col"/>
        <c:grouping val="stacked"/>
        <c:varyColors val="0"/>
        <c:ser>
          <c:idx val="0"/>
          <c:order val="0"/>
          <c:tx>
            <c:v>Percentage of students proficient on the National Assessment of Educational Progress (NAEP), the "Nation's Report Card"</c:v>
          </c:tx>
          <c:spPr>
            <a:solidFill>
              <a:schemeClr val="accent2">
                <a:lumMod val="75000"/>
              </a:schemeClr>
            </a:solidFill>
          </c:spPr>
          <c:invertIfNegative val="0"/>
          <c:dPt>
            <c:idx val="32"/>
            <c:invertIfNegative val="0"/>
            <c:bubble3D val="0"/>
            <c:spPr>
              <a:solidFill>
                <a:schemeClr val="accent2">
                  <a:lumMod val="75000"/>
                </a:schemeClr>
              </a:solidFill>
              <a:effectLst>
                <a:glow rad="127000">
                  <a:srgbClr val="FFFF00"/>
                </a:glow>
                <a:outerShdw blurRad="50800" dist="50800" dir="5400000" algn="ctr" rotWithShape="0">
                  <a:schemeClr val="bg1"/>
                </a:outerShdw>
              </a:effectLst>
            </c:spPr>
          </c:dPt>
          <c:dLbls>
            <c:spPr>
              <a:solidFill>
                <a:schemeClr val="bg2">
                  <a:lumMod val="25000"/>
                </a:schemeClr>
              </a:solidFill>
            </c:spPr>
            <c:txPr>
              <a:bodyPr/>
              <a:lstStyle/>
              <a:p>
                <a:pPr>
                  <a:defRPr sz="6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[NGA_GAPS.xls]Gr4_Rd!$E$12:$E$61</c:f>
              <c:strCache>
                <c:ptCount val="50"/>
                <c:pt idx="0">
                  <c:v>MS</c:v>
                </c:pt>
                <c:pt idx="1">
                  <c:v>NM</c:v>
                </c:pt>
                <c:pt idx="2">
                  <c:v>LA</c:v>
                </c:pt>
                <c:pt idx="3">
                  <c:v>CA</c:v>
                </c:pt>
                <c:pt idx="4">
                  <c:v>NV</c:v>
                </c:pt>
                <c:pt idx="5">
                  <c:v>WV</c:v>
                </c:pt>
                <c:pt idx="6">
                  <c:v>AK</c:v>
                </c:pt>
                <c:pt idx="7">
                  <c:v>AZ</c:v>
                </c:pt>
                <c:pt idx="8">
                  <c:v>SC</c:v>
                </c:pt>
                <c:pt idx="9">
                  <c:v>TX</c:v>
                </c:pt>
                <c:pt idx="10">
                  <c:v>OK</c:v>
                </c:pt>
                <c:pt idx="11">
                  <c:v>AL</c:v>
                </c:pt>
                <c:pt idx="12">
                  <c:v>HI</c:v>
                </c:pt>
                <c:pt idx="13">
                  <c:v>MI</c:v>
                </c:pt>
                <c:pt idx="14">
                  <c:v>AR</c:v>
                </c:pt>
                <c:pt idx="15">
                  <c:v>SD</c:v>
                </c:pt>
                <c:pt idx="16">
                  <c:v>ID</c:v>
                </c:pt>
                <c:pt idx="17">
                  <c:v>OR</c:v>
                </c:pt>
                <c:pt idx="18">
                  <c:v>GA</c:v>
                </c:pt>
                <c:pt idx="19">
                  <c:v>IL</c:v>
                </c:pt>
                <c:pt idx="20">
                  <c:v>ND</c:v>
                </c:pt>
                <c:pt idx="21">
                  <c:v>TN</c:v>
                </c:pt>
                <c:pt idx="22">
                  <c:v>MO</c:v>
                </c:pt>
                <c:pt idx="23">
                  <c:v>MT</c:v>
                </c:pt>
                <c:pt idx="24">
                  <c:v>NC</c:v>
                </c:pt>
                <c:pt idx="25">
                  <c:v>WI</c:v>
                </c:pt>
                <c:pt idx="26">
                  <c:v>KY</c:v>
                </c:pt>
                <c:pt idx="27">
                  <c:v>ME</c:v>
                </c:pt>
                <c:pt idx="28">
                  <c:v>NE</c:v>
                </c:pt>
                <c:pt idx="29">
                  <c:v>NY</c:v>
                </c:pt>
                <c:pt idx="30">
                  <c:v>OH</c:v>
                </c:pt>
                <c:pt idx="31">
                  <c:v>UT</c:v>
                </c:pt>
                <c:pt idx="32">
                  <c:v>WY</c:v>
                </c:pt>
                <c:pt idx="33">
                  <c:v>DE</c:v>
                </c:pt>
                <c:pt idx="34">
                  <c:v>IN</c:v>
                </c:pt>
                <c:pt idx="35">
                  <c:v>IA</c:v>
                </c:pt>
                <c:pt idx="36">
                  <c:v>KS</c:v>
                </c:pt>
                <c:pt idx="37">
                  <c:v>RI</c:v>
                </c:pt>
                <c:pt idx="38">
                  <c:v>FL</c:v>
                </c:pt>
                <c:pt idx="39">
                  <c:v>CO</c:v>
                </c:pt>
                <c:pt idx="40">
                  <c:v>PA</c:v>
                </c:pt>
                <c:pt idx="41">
                  <c:v>WA</c:v>
                </c:pt>
                <c:pt idx="42">
                  <c:v>MN</c:v>
                </c:pt>
                <c:pt idx="43">
                  <c:v>NJ</c:v>
                </c:pt>
                <c:pt idx="44">
                  <c:v>VT</c:v>
                </c:pt>
                <c:pt idx="45">
                  <c:v>CT</c:v>
                </c:pt>
                <c:pt idx="46">
                  <c:v>VA</c:v>
                </c:pt>
                <c:pt idx="47">
                  <c:v>NH</c:v>
                </c:pt>
                <c:pt idx="48">
                  <c:v>MD</c:v>
                </c:pt>
                <c:pt idx="49">
                  <c:v>MA</c:v>
                </c:pt>
              </c:strCache>
            </c:strRef>
          </c:cat>
          <c:val>
            <c:numRef>
              <c:f>[NGA_GAPS.xls]Gr4_Rd!$F$12:$F$61</c:f>
              <c:numCache>
                <c:formatCode>General</c:formatCode>
                <c:ptCount val="50"/>
                <c:pt idx="0">
                  <c:v>21</c:v>
                </c:pt>
                <c:pt idx="1">
                  <c:v>22</c:v>
                </c:pt>
                <c:pt idx="2">
                  <c:v>23</c:v>
                </c:pt>
                <c:pt idx="3">
                  <c:v>27</c:v>
                </c:pt>
                <c:pt idx="4">
                  <c:v>27</c:v>
                </c:pt>
                <c:pt idx="5">
                  <c:v>27</c:v>
                </c:pt>
                <c:pt idx="6">
                  <c:v>28</c:v>
                </c:pt>
                <c:pt idx="7">
                  <c:v>28</c:v>
                </c:pt>
                <c:pt idx="8">
                  <c:v>28</c:v>
                </c:pt>
                <c:pt idx="9">
                  <c:v>28</c:v>
                </c:pt>
                <c:pt idx="10">
                  <c:v>29</c:v>
                </c:pt>
                <c:pt idx="11">
                  <c:v>30</c:v>
                </c:pt>
                <c:pt idx="12">
                  <c:v>30</c:v>
                </c:pt>
                <c:pt idx="13">
                  <c:v>30</c:v>
                </c:pt>
                <c:pt idx="14">
                  <c:v>32</c:v>
                </c:pt>
                <c:pt idx="15">
                  <c:v>32</c:v>
                </c:pt>
                <c:pt idx="16">
                  <c:v>33</c:v>
                </c:pt>
                <c:pt idx="17">
                  <c:v>33</c:v>
                </c:pt>
                <c:pt idx="18">
                  <c:v>34</c:v>
                </c:pt>
                <c:pt idx="19">
                  <c:v>34</c:v>
                </c:pt>
                <c:pt idx="20">
                  <c:v>34</c:v>
                </c:pt>
                <c:pt idx="21">
                  <c:v>34</c:v>
                </c:pt>
                <c:pt idx="22">
                  <c:v>35</c:v>
                </c:pt>
                <c:pt idx="23">
                  <c:v>35</c:v>
                </c:pt>
                <c:pt idx="24">
                  <c:v>35</c:v>
                </c:pt>
                <c:pt idx="25">
                  <c:v>35</c:v>
                </c:pt>
                <c:pt idx="26">
                  <c:v>37</c:v>
                </c:pt>
                <c:pt idx="27">
                  <c:v>37</c:v>
                </c:pt>
                <c:pt idx="28">
                  <c:v>37</c:v>
                </c:pt>
                <c:pt idx="29">
                  <c:v>37</c:v>
                </c:pt>
                <c:pt idx="30">
                  <c:v>37</c:v>
                </c:pt>
                <c:pt idx="31">
                  <c:v>37</c:v>
                </c:pt>
                <c:pt idx="32">
                  <c:v>37</c:v>
                </c:pt>
                <c:pt idx="33">
                  <c:v>38</c:v>
                </c:pt>
                <c:pt idx="34">
                  <c:v>38</c:v>
                </c:pt>
                <c:pt idx="35">
                  <c:v>38</c:v>
                </c:pt>
                <c:pt idx="36">
                  <c:v>38</c:v>
                </c:pt>
                <c:pt idx="37">
                  <c:v>38</c:v>
                </c:pt>
                <c:pt idx="38">
                  <c:v>39</c:v>
                </c:pt>
                <c:pt idx="39">
                  <c:v>40</c:v>
                </c:pt>
                <c:pt idx="40">
                  <c:v>40</c:v>
                </c:pt>
                <c:pt idx="41">
                  <c:v>40</c:v>
                </c:pt>
                <c:pt idx="42">
                  <c:v>41</c:v>
                </c:pt>
                <c:pt idx="43">
                  <c:v>42</c:v>
                </c:pt>
                <c:pt idx="44">
                  <c:v>42</c:v>
                </c:pt>
                <c:pt idx="45">
                  <c:v>43</c:v>
                </c:pt>
                <c:pt idx="46">
                  <c:v>43</c:v>
                </c:pt>
                <c:pt idx="47">
                  <c:v>44</c:v>
                </c:pt>
                <c:pt idx="48">
                  <c:v>45</c:v>
                </c:pt>
                <c:pt idx="49">
                  <c:v>48</c:v>
                </c:pt>
              </c:numCache>
            </c:numRef>
          </c:val>
        </c:ser>
        <c:ser>
          <c:idx val="1"/>
          <c:order val="1"/>
          <c:tx>
            <c:v>Gap between percentage of students State and NAEP Proficiency</c:v>
          </c:tx>
          <c:spPr>
            <a:solidFill>
              <a:srgbClr val="1F497D"/>
            </a:solidFill>
          </c:spPr>
          <c:invertIfNegative val="1"/>
          <c:dPt>
            <c:idx val="28"/>
            <c:invertIfNegative val="1"/>
            <c:bubble3D val="0"/>
            <c:spPr>
              <a:solidFill>
                <a:srgbClr val="1F497D"/>
              </a:solidFill>
              <a:effectLst/>
            </c:spPr>
          </c:dPt>
          <c:dPt>
            <c:idx val="32"/>
            <c:invertIfNegative val="0"/>
            <c:bubble3D val="0"/>
            <c:spPr>
              <a:solidFill>
                <a:srgbClr val="1F497D"/>
              </a:solidFill>
              <a:effectLst>
                <a:glow rad="127000">
                  <a:srgbClr val="FFFF00"/>
                </a:glow>
              </a:effectLst>
            </c:spPr>
          </c:dPt>
          <c:dLbls>
            <c:spPr>
              <a:solidFill>
                <a:schemeClr val="bg2">
                  <a:lumMod val="25000"/>
                </a:schemeClr>
              </a:solidFill>
            </c:spPr>
            <c:txPr>
              <a:bodyPr/>
              <a:lstStyle/>
              <a:p>
                <a:pPr>
                  <a:defRPr sz="6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[NGA_GAPS.xls]Gr4_Rd!$E$12:$E$61</c:f>
              <c:strCache>
                <c:ptCount val="50"/>
                <c:pt idx="0">
                  <c:v>MS</c:v>
                </c:pt>
                <c:pt idx="1">
                  <c:v>NM</c:v>
                </c:pt>
                <c:pt idx="2">
                  <c:v>LA</c:v>
                </c:pt>
                <c:pt idx="3">
                  <c:v>CA</c:v>
                </c:pt>
                <c:pt idx="4">
                  <c:v>NV</c:v>
                </c:pt>
                <c:pt idx="5">
                  <c:v>WV</c:v>
                </c:pt>
                <c:pt idx="6">
                  <c:v>AK</c:v>
                </c:pt>
                <c:pt idx="7">
                  <c:v>AZ</c:v>
                </c:pt>
                <c:pt idx="8">
                  <c:v>SC</c:v>
                </c:pt>
                <c:pt idx="9">
                  <c:v>TX</c:v>
                </c:pt>
                <c:pt idx="10">
                  <c:v>OK</c:v>
                </c:pt>
                <c:pt idx="11">
                  <c:v>AL</c:v>
                </c:pt>
                <c:pt idx="12">
                  <c:v>HI</c:v>
                </c:pt>
                <c:pt idx="13">
                  <c:v>MI</c:v>
                </c:pt>
                <c:pt idx="14">
                  <c:v>AR</c:v>
                </c:pt>
                <c:pt idx="15">
                  <c:v>SD</c:v>
                </c:pt>
                <c:pt idx="16">
                  <c:v>ID</c:v>
                </c:pt>
                <c:pt idx="17">
                  <c:v>OR</c:v>
                </c:pt>
                <c:pt idx="18">
                  <c:v>GA</c:v>
                </c:pt>
                <c:pt idx="19">
                  <c:v>IL</c:v>
                </c:pt>
                <c:pt idx="20">
                  <c:v>ND</c:v>
                </c:pt>
                <c:pt idx="21">
                  <c:v>TN</c:v>
                </c:pt>
                <c:pt idx="22">
                  <c:v>MO</c:v>
                </c:pt>
                <c:pt idx="23">
                  <c:v>MT</c:v>
                </c:pt>
                <c:pt idx="24">
                  <c:v>NC</c:v>
                </c:pt>
                <c:pt idx="25">
                  <c:v>WI</c:v>
                </c:pt>
                <c:pt idx="26">
                  <c:v>KY</c:v>
                </c:pt>
                <c:pt idx="27">
                  <c:v>ME</c:v>
                </c:pt>
                <c:pt idx="28">
                  <c:v>NE</c:v>
                </c:pt>
                <c:pt idx="29">
                  <c:v>NY</c:v>
                </c:pt>
                <c:pt idx="30">
                  <c:v>OH</c:v>
                </c:pt>
                <c:pt idx="31">
                  <c:v>UT</c:v>
                </c:pt>
                <c:pt idx="32">
                  <c:v>WY</c:v>
                </c:pt>
                <c:pt idx="33">
                  <c:v>DE</c:v>
                </c:pt>
                <c:pt idx="34">
                  <c:v>IN</c:v>
                </c:pt>
                <c:pt idx="35">
                  <c:v>IA</c:v>
                </c:pt>
                <c:pt idx="36">
                  <c:v>KS</c:v>
                </c:pt>
                <c:pt idx="37">
                  <c:v>RI</c:v>
                </c:pt>
                <c:pt idx="38">
                  <c:v>FL</c:v>
                </c:pt>
                <c:pt idx="39">
                  <c:v>CO</c:v>
                </c:pt>
                <c:pt idx="40">
                  <c:v>PA</c:v>
                </c:pt>
                <c:pt idx="41">
                  <c:v>WA</c:v>
                </c:pt>
                <c:pt idx="42">
                  <c:v>MN</c:v>
                </c:pt>
                <c:pt idx="43">
                  <c:v>NJ</c:v>
                </c:pt>
                <c:pt idx="44">
                  <c:v>VT</c:v>
                </c:pt>
                <c:pt idx="45">
                  <c:v>CT</c:v>
                </c:pt>
                <c:pt idx="46">
                  <c:v>VA</c:v>
                </c:pt>
                <c:pt idx="47">
                  <c:v>NH</c:v>
                </c:pt>
                <c:pt idx="48">
                  <c:v>MD</c:v>
                </c:pt>
                <c:pt idx="49">
                  <c:v>MA</c:v>
                </c:pt>
              </c:strCache>
            </c:strRef>
          </c:cat>
          <c:val>
            <c:numRef>
              <c:f>[NGA_GAPS.xls]Gr4_Rd!$G$12:$G$61</c:f>
              <c:numCache>
                <c:formatCode>General</c:formatCode>
                <c:ptCount val="50"/>
                <c:pt idx="0">
                  <c:v>38</c:v>
                </c:pt>
                <c:pt idx="1">
                  <c:v>24</c:v>
                </c:pt>
                <c:pt idx="2">
                  <c:v>8</c:v>
                </c:pt>
                <c:pt idx="3">
                  <c:v>50</c:v>
                </c:pt>
                <c:pt idx="4">
                  <c:v>38</c:v>
                </c:pt>
                <c:pt idx="5">
                  <c:v>44</c:v>
                </c:pt>
                <c:pt idx="6">
                  <c:v>47</c:v>
                </c:pt>
                <c:pt idx="7">
                  <c:v>51</c:v>
                </c:pt>
                <c:pt idx="8">
                  <c:v>44</c:v>
                </c:pt>
                <c:pt idx="9">
                  <c:v>17</c:v>
                </c:pt>
                <c:pt idx="10">
                  <c:v>34</c:v>
                </c:pt>
                <c:pt idx="11">
                  <c:v>58</c:v>
                </c:pt>
                <c:pt idx="12">
                  <c:v>43</c:v>
                </c:pt>
                <c:pt idx="13">
                  <c:v>38</c:v>
                </c:pt>
                <c:pt idx="14">
                  <c:v>53</c:v>
                </c:pt>
                <c:pt idx="15">
                  <c:v>43</c:v>
                </c:pt>
                <c:pt idx="16">
                  <c:v>57</c:v>
                </c:pt>
                <c:pt idx="17">
                  <c:v>26</c:v>
                </c:pt>
                <c:pt idx="18">
                  <c:v>59</c:v>
                </c:pt>
                <c:pt idx="19">
                  <c:v>35</c:v>
                </c:pt>
                <c:pt idx="20">
                  <c:v>39</c:v>
                </c:pt>
                <c:pt idx="21">
                  <c:v>14</c:v>
                </c:pt>
                <c:pt idx="22">
                  <c:v>19</c:v>
                </c:pt>
                <c:pt idx="23">
                  <c:v>47</c:v>
                </c:pt>
                <c:pt idx="24">
                  <c:v>9</c:v>
                </c:pt>
                <c:pt idx="26">
                  <c:v>12</c:v>
                </c:pt>
                <c:pt idx="27">
                  <c:v>32</c:v>
                </c:pt>
                <c:pt idx="28">
                  <c:v>42</c:v>
                </c:pt>
                <c:pt idx="30">
                  <c:v>51</c:v>
                </c:pt>
                <c:pt idx="31">
                  <c:v>40</c:v>
                </c:pt>
                <c:pt idx="32">
                  <c:v>41</c:v>
                </c:pt>
                <c:pt idx="33">
                  <c:v>35</c:v>
                </c:pt>
                <c:pt idx="34">
                  <c:v>46</c:v>
                </c:pt>
                <c:pt idx="35">
                  <c:v>38</c:v>
                </c:pt>
                <c:pt idx="36">
                  <c:v>50</c:v>
                </c:pt>
                <c:pt idx="37">
                  <c:v>31</c:v>
                </c:pt>
                <c:pt idx="38">
                  <c:v>21</c:v>
                </c:pt>
                <c:pt idx="39">
                  <c:v>28</c:v>
                </c:pt>
                <c:pt idx="40">
                  <c:v>32</c:v>
                </c:pt>
                <c:pt idx="41">
                  <c:v>33</c:v>
                </c:pt>
                <c:pt idx="42">
                  <c:v>13</c:v>
                </c:pt>
                <c:pt idx="43">
                  <c:v>17</c:v>
                </c:pt>
                <c:pt idx="44">
                  <c:v>28</c:v>
                </c:pt>
                <c:pt idx="45">
                  <c:v>35</c:v>
                </c:pt>
                <c:pt idx="46">
                  <c:v>27</c:v>
                </c:pt>
                <c:pt idx="47">
                  <c:v>44</c:v>
                </c:pt>
                <c:pt idx="48">
                  <c:v>33</c:v>
                </c:pt>
                <c:pt idx="49">
                  <c:v>5</c:v>
                </c:pt>
              </c:numCache>
            </c:numRef>
          </c:val>
          <c:extLst>
            <c:ext xmlns:c14="http://schemas.microsoft.com/office/drawing/2007/8/2/chart" uri="{6F2FDCE9-48DA-4B69-8628-5D25D57E5C99}">
              <c14:invertSolidFillFmt>
                <c14:spPr xmlns:c14="http://schemas.microsoft.com/office/drawing/2007/8/2/chart">
                  <a:solidFill>
                    <a:srgbClr val="1F497D"/>
                  </a:solidFill>
                </c14:spPr>
              </c14:invertSolidFillFmt>
            </c:ext>
          </c:extLst>
        </c:ser>
        <c:dLbls>
          <c:showLegendKey val="0"/>
          <c:showVal val="0"/>
          <c:showCatName val="0"/>
          <c:showSerName val="0"/>
          <c:showPercent val="0"/>
          <c:showBubbleSize val="0"/>
        </c:dLbls>
        <c:gapWidth val="100"/>
        <c:overlap val="100"/>
        <c:axId val="171363008"/>
        <c:axId val="171363400"/>
      </c:barChart>
      <c:catAx>
        <c:axId val="171363008"/>
        <c:scaling>
          <c:orientation val="minMax"/>
        </c:scaling>
        <c:delete val="0"/>
        <c:axPos val="b"/>
        <c:title>
          <c:tx>
            <c:rich>
              <a:bodyPr/>
              <a:lstStyle/>
              <a:p>
                <a:pPr>
                  <a:defRPr/>
                </a:pPr>
                <a:r>
                  <a:rPr lang="en-US"/>
                  <a:t>States</a:t>
                </a:r>
              </a:p>
            </c:rich>
          </c:tx>
          <c:overlay val="0"/>
        </c:title>
        <c:numFmt formatCode="General" sourceLinked="1"/>
        <c:majorTickMark val="out"/>
        <c:minorTickMark val="none"/>
        <c:tickLblPos val="nextTo"/>
        <c:txPr>
          <a:bodyPr/>
          <a:lstStyle/>
          <a:p>
            <a:pPr>
              <a:defRPr sz="800" b="1"/>
            </a:pPr>
            <a:endParaRPr lang="en-US"/>
          </a:p>
        </c:txPr>
        <c:crossAx val="171363400"/>
        <c:crosses val="autoZero"/>
        <c:auto val="1"/>
        <c:lblAlgn val="ctr"/>
        <c:lblOffset val="100"/>
        <c:noMultiLvlLbl val="0"/>
      </c:catAx>
      <c:valAx>
        <c:axId val="171363400"/>
        <c:scaling>
          <c:orientation val="minMax"/>
        </c:scaling>
        <c:delete val="0"/>
        <c:axPos val="l"/>
        <c:majorGridlines/>
        <c:title>
          <c:tx>
            <c:rich>
              <a:bodyPr rot="-5400000" vert="horz"/>
              <a:lstStyle/>
              <a:p>
                <a:pPr>
                  <a:defRPr/>
                </a:pPr>
                <a:r>
                  <a:rPr lang="en-US"/>
                  <a:t>Percent Proficient</a:t>
                </a:r>
              </a:p>
            </c:rich>
          </c:tx>
          <c:overlay val="0"/>
        </c:title>
        <c:numFmt formatCode="General" sourceLinked="1"/>
        <c:majorTickMark val="out"/>
        <c:minorTickMark val="none"/>
        <c:tickLblPos val="nextTo"/>
        <c:crossAx val="171363008"/>
        <c:crosses val="autoZero"/>
        <c:crossBetween val="between"/>
        <c:majorUnit val="10"/>
      </c:valAx>
    </c:plotArea>
    <c:legend>
      <c:legendPos val="r"/>
      <c:legendEntry>
        <c:idx val="0"/>
        <c:txPr>
          <a:bodyPr/>
          <a:lstStyle/>
          <a:p>
            <a:pPr>
              <a:defRPr sz="800"/>
            </a:pPr>
            <a:endParaRPr lang="en-US"/>
          </a:p>
        </c:txPr>
      </c:legendEntry>
      <c:legendEntry>
        <c:idx val="1"/>
        <c:txPr>
          <a:bodyPr/>
          <a:lstStyle/>
          <a:p>
            <a:pPr>
              <a:defRPr sz="800"/>
            </a:pPr>
            <a:endParaRPr lang="en-US"/>
          </a:p>
        </c:txPr>
      </c:legendEntry>
      <c:layout>
        <c:manualLayout>
          <c:xMode val="edge"/>
          <c:yMode val="edge"/>
          <c:x val="6.0459492140266021E-3"/>
          <c:y val="0.93666026871401153"/>
          <c:w val="0.65659008464328905"/>
          <c:h val="5.7581573896353169E-2"/>
        </c:manualLayout>
      </c:layout>
      <c:overlay val="0"/>
      <c:txPr>
        <a:bodyPr/>
        <a:lstStyle/>
        <a:p>
          <a:pPr>
            <a:defRPr sz="900"/>
          </a:pPr>
          <a:endParaRPr lang="en-US"/>
        </a:p>
      </c:txPr>
    </c:legend>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State</a:t>
            </a:r>
            <a:r>
              <a:rPr lang="en-US" baseline="0" dirty="0"/>
              <a:t> by State Proficiency Data, 8th </a:t>
            </a:r>
            <a:r>
              <a:rPr lang="en-US" baseline="0" dirty="0" smtClean="0"/>
              <a:t>Grade NAEP </a:t>
            </a:r>
            <a:r>
              <a:rPr lang="en-US" baseline="0" dirty="0"/>
              <a:t>Math: </a:t>
            </a:r>
            <a:r>
              <a:rPr lang="en-US" u="sng" baseline="0" dirty="0"/>
              <a:t>Wyoming</a:t>
            </a:r>
            <a:br>
              <a:rPr lang="en-US" u="sng" baseline="0" dirty="0"/>
            </a:br>
            <a:r>
              <a:rPr lang="en-US" sz="1100" baseline="0" dirty="0"/>
              <a:t>
The Gap between NAEP and State Proficiency Levels, 2013 </a:t>
            </a:r>
            <a:r>
              <a:rPr lang="en-US" sz="1100" baseline="0" dirty="0" smtClean="0"/>
              <a:t>data</a:t>
            </a:r>
            <a:endParaRPr lang="en-US" sz="1100" dirty="0"/>
          </a:p>
        </c:rich>
      </c:tx>
      <c:layout>
        <c:manualLayout>
          <c:xMode val="edge"/>
          <c:yMode val="edge"/>
          <c:x val="0.12785693253527061"/>
          <c:y val="1.0406967459800754E-2"/>
        </c:manualLayout>
      </c:layout>
      <c:overlay val="1"/>
    </c:title>
    <c:autoTitleDeleted val="0"/>
    <c:plotArea>
      <c:layout>
        <c:manualLayout>
          <c:layoutTarget val="inner"/>
          <c:xMode val="edge"/>
          <c:yMode val="edge"/>
          <c:x val="6.2839823938835498E-2"/>
          <c:y val="0.10629040962443878"/>
          <c:w val="0.91942967960726396"/>
          <c:h val="0.7517362277701386"/>
        </c:manualLayout>
      </c:layout>
      <c:barChart>
        <c:barDir val="col"/>
        <c:grouping val="stacked"/>
        <c:varyColors val="0"/>
        <c:ser>
          <c:idx val="0"/>
          <c:order val="0"/>
          <c:tx>
            <c:v>Percent of students proficient on the National Assessment of Educational Progress (NAEP), the "Nation's Report Card"</c:v>
          </c:tx>
          <c:spPr>
            <a:solidFill>
              <a:schemeClr val="accent2">
                <a:lumMod val="75000"/>
              </a:schemeClr>
            </a:solidFill>
          </c:spPr>
          <c:invertIfNegative val="0"/>
          <c:dPt>
            <c:idx val="32"/>
            <c:invertIfNegative val="0"/>
            <c:bubble3D val="0"/>
            <c:spPr>
              <a:solidFill>
                <a:schemeClr val="accent2">
                  <a:lumMod val="75000"/>
                </a:schemeClr>
              </a:solidFill>
              <a:effectLst>
                <a:glow rad="127000">
                  <a:schemeClr val="bg1"/>
                </a:glow>
              </a:effectLst>
            </c:spPr>
          </c:dPt>
          <c:dPt>
            <c:idx val="35"/>
            <c:invertIfNegative val="0"/>
            <c:bubble3D val="0"/>
            <c:spPr>
              <a:solidFill>
                <a:schemeClr val="accent2">
                  <a:lumMod val="75000"/>
                </a:schemeClr>
              </a:solidFill>
              <a:effectLst>
                <a:glow rad="127000">
                  <a:srgbClr val="FFFF00"/>
                </a:glow>
              </a:effectLst>
            </c:spPr>
          </c:dPt>
          <c:dLbls>
            <c:spPr>
              <a:solidFill>
                <a:schemeClr val="bg2">
                  <a:lumMod val="25000"/>
                </a:schemeClr>
              </a:solidFill>
            </c:spPr>
            <c:txPr>
              <a:bodyPr/>
              <a:lstStyle/>
              <a:p>
                <a:pPr>
                  <a:defRPr sz="6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[NGA_GAPS.xls]Gr8_math!$E$12:$E$61</c:f>
              <c:strCache>
                <c:ptCount val="50"/>
                <c:pt idx="0">
                  <c:v>AL</c:v>
                </c:pt>
                <c:pt idx="1">
                  <c:v>LA</c:v>
                </c:pt>
                <c:pt idx="2">
                  <c:v>MS</c:v>
                </c:pt>
                <c:pt idx="3">
                  <c:v>NM</c:v>
                </c:pt>
                <c:pt idx="4">
                  <c:v>WV</c:v>
                </c:pt>
                <c:pt idx="5">
                  <c:v>OK</c:v>
                </c:pt>
                <c:pt idx="6">
                  <c:v>CA</c:v>
                </c:pt>
                <c:pt idx="7">
                  <c:v>TN</c:v>
                </c:pt>
                <c:pt idx="8">
                  <c:v>AZ</c:v>
                </c:pt>
                <c:pt idx="9">
                  <c:v>NV</c:v>
                </c:pt>
                <c:pt idx="10">
                  <c:v>GA</c:v>
                </c:pt>
                <c:pt idx="11">
                  <c:v>KY</c:v>
                </c:pt>
                <c:pt idx="12">
                  <c:v>AR</c:v>
                </c:pt>
                <c:pt idx="13">
                  <c:v>FL</c:v>
                </c:pt>
                <c:pt idx="14">
                  <c:v>MI</c:v>
                </c:pt>
                <c:pt idx="15">
                  <c:v>SC</c:v>
                </c:pt>
                <c:pt idx="16">
                  <c:v>NY</c:v>
                </c:pt>
                <c:pt idx="17">
                  <c:v>AK</c:v>
                </c:pt>
                <c:pt idx="18">
                  <c:v>DE</c:v>
                </c:pt>
                <c:pt idx="19">
                  <c:v>HI</c:v>
                </c:pt>
                <c:pt idx="20">
                  <c:v>MO</c:v>
                </c:pt>
                <c:pt idx="21">
                  <c:v>OR</c:v>
                </c:pt>
                <c:pt idx="22">
                  <c:v>IL</c:v>
                </c:pt>
                <c:pt idx="23">
                  <c:v>IA</c:v>
                </c:pt>
                <c:pt idx="24">
                  <c:v>NE</c:v>
                </c:pt>
                <c:pt idx="25">
                  <c:v>NC</c:v>
                </c:pt>
                <c:pt idx="26">
                  <c:v>RI</c:v>
                </c:pt>
                <c:pt idx="27">
                  <c:v>UT</c:v>
                </c:pt>
                <c:pt idx="28">
                  <c:v>CT</c:v>
                </c:pt>
                <c:pt idx="29">
                  <c:v>ID</c:v>
                </c:pt>
                <c:pt idx="30">
                  <c:v>IN</c:v>
                </c:pt>
                <c:pt idx="31">
                  <c:v>MD</c:v>
                </c:pt>
                <c:pt idx="32">
                  <c:v>SD</c:v>
                </c:pt>
                <c:pt idx="33">
                  <c:v>TX</c:v>
                </c:pt>
                <c:pt idx="34">
                  <c:v>VA</c:v>
                </c:pt>
                <c:pt idx="35">
                  <c:v>WY</c:v>
                </c:pt>
                <c:pt idx="36">
                  <c:v>ME</c:v>
                </c:pt>
                <c:pt idx="37">
                  <c:v>MT</c:v>
                </c:pt>
                <c:pt idx="38">
                  <c:v>OH</c:v>
                </c:pt>
                <c:pt idx="39">
                  <c:v>WI</c:v>
                </c:pt>
                <c:pt idx="40">
                  <c:v>KS</c:v>
                </c:pt>
                <c:pt idx="41">
                  <c:v>ND</c:v>
                </c:pt>
                <c:pt idx="42">
                  <c:v>CO</c:v>
                </c:pt>
                <c:pt idx="43">
                  <c:v>PA</c:v>
                </c:pt>
                <c:pt idx="44">
                  <c:v>WA</c:v>
                </c:pt>
                <c:pt idx="45">
                  <c:v>NH</c:v>
                </c:pt>
                <c:pt idx="46">
                  <c:v>MN</c:v>
                </c:pt>
                <c:pt idx="47">
                  <c:v>VT</c:v>
                </c:pt>
                <c:pt idx="48">
                  <c:v>NJ</c:v>
                </c:pt>
                <c:pt idx="49">
                  <c:v>MA</c:v>
                </c:pt>
              </c:strCache>
            </c:strRef>
          </c:cat>
          <c:val>
            <c:numRef>
              <c:f>[NGA_GAPS.xls]Gr8_math!$F$12:$F$61</c:f>
              <c:numCache>
                <c:formatCode>General</c:formatCode>
                <c:ptCount val="50"/>
                <c:pt idx="0">
                  <c:v>19</c:v>
                </c:pt>
                <c:pt idx="1">
                  <c:v>21</c:v>
                </c:pt>
                <c:pt idx="2">
                  <c:v>21</c:v>
                </c:pt>
                <c:pt idx="3">
                  <c:v>22</c:v>
                </c:pt>
                <c:pt idx="4">
                  <c:v>23</c:v>
                </c:pt>
                <c:pt idx="5">
                  <c:v>25</c:v>
                </c:pt>
                <c:pt idx="6">
                  <c:v>27</c:v>
                </c:pt>
                <c:pt idx="7">
                  <c:v>27</c:v>
                </c:pt>
                <c:pt idx="8">
                  <c:v>28</c:v>
                </c:pt>
                <c:pt idx="9">
                  <c:v>29</c:v>
                </c:pt>
                <c:pt idx="10">
                  <c:v>29</c:v>
                </c:pt>
                <c:pt idx="11">
                  <c:v>30</c:v>
                </c:pt>
                <c:pt idx="12">
                  <c:v>31</c:v>
                </c:pt>
                <c:pt idx="13">
                  <c:v>31</c:v>
                </c:pt>
                <c:pt idx="14">
                  <c:v>31</c:v>
                </c:pt>
                <c:pt idx="15">
                  <c:v>31</c:v>
                </c:pt>
                <c:pt idx="16">
                  <c:v>32</c:v>
                </c:pt>
                <c:pt idx="17">
                  <c:v>33</c:v>
                </c:pt>
                <c:pt idx="18">
                  <c:v>33</c:v>
                </c:pt>
                <c:pt idx="19">
                  <c:v>33</c:v>
                </c:pt>
                <c:pt idx="20">
                  <c:v>33</c:v>
                </c:pt>
                <c:pt idx="21">
                  <c:v>34</c:v>
                </c:pt>
                <c:pt idx="22">
                  <c:v>36</c:v>
                </c:pt>
                <c:pt idx="23">
                  <c:v>36</c:v>
                </c:pt>
                <c:pt idx="24">
                  <c:v>36</c:v>
                </c:pt>
                <c:pt idx="25">
                  <c:v>36</c:v>
                </c:pt>
                <c:pt idx="26">
                  <c:v>36</c:v>
                </c:pt>
                <c:pt idx="27">
                  <c:v>36</c:v>
                </c:pt>
                <c:pt idx="28">
                  <c:v>37</c:v>
                </c:pt>
                <c:pt idx="29">
                  <c:v>37</c:v>
                </c:pt>
                <c:pt idx="30">
                  <c:v>38</c:v>
                </c:pt>
                <c:pt idx="31">
                  <c:v>38</c:v>
                </c:pt>
                <c:pt idx="32">
                  <c:v>38</c:v>
                </c:pt>
                <c:pt idx="33">
                  <c:v>38</c:v>
                </c:pt>
                <c:pt idx="34">
                  <c:v>38</c:v>
                </c:pt>
                <c:pt idx="35">
                  <c:v>38</c:v>
                </c:pt>
                <c:pt idx="36">
                  <c:v>40</c:v>
                </c:pt>
                <c:pt idx="37">
                  <c:v>40</c:v>
                </c:pt>
                <c:pt idx="38">
                  <c:v>40</c:v>
                </c:pt>
                <c:pt idx="39">
                  <c:v>40</c:v>
                </c:pt>
                <c:pt idx="40">
                  <c:v>41</c:v>
                </c:pt>
                <c:pt idx="41">
                  <c:v>41</c:v>
                </c:pt>
                <c:pt idx="42">
                  <c:v>42</c:v>
                </c:pt>
                <c:pt idx="43">
                  <c:v>42</c:v>
                </c:pt>
                <c:pt idx="44">
                  <c:v>42</c:v>
                </c:pt>
                <c:pt idx="45">
                  <c:v>46</c:v>
                </c:pt>
                <c:pt idx="46">
                  <c:v>47</c:v>
                </c:pt>
                <c:pt idx="47">
                  <c:v>47</c:v>
                </c:pt>
                <c:pt idx="48">
                  <c:v>49</c:v>
                </c:pt>
                <c:pt idx="49">
                  <c:v>54</c:v>
                </c:pt>
              </c:numCache>
            </c:numRef>
          </c:val>
        </c:ser>
        <c:ser>
          <c:idx val="1"/>
          <c:order val="1"/>
          <c:tx>
            <c:v>Gap between percentages of students meeting State and NAEP Proficiency</c:v>
          </c:tx>
          <c:spPr>
            <a:solidFill>
              <a:srgbClr val="1F497D"/>
            </a:solidFill>
          </c:spPr>
          <c:invertIfNegative val="1"/>
          <c:dPt>
            <c:idx val="28"/>
            <c:invertIfNegative val="1"/>
            <c:bubble3D val="0"/>
            <c:spPr>
              <a:solidFill>
                <a:srgbClr val="1F497D"/>
              </a:solidFill>
              <a:effectLst/>
            </c:spPr>
          </c:dPt>
          <c:dPt>
            <c:idx val="32"/>
            <c:invertIfNegative val="1"/>
            <c:bubble3D val="0"/>
            <c:spPr>
              <a:solidFill>
                <a:srgbClr val="1F497D"/>
              </a:solidFill>
              <a:effectLst>
                <a:glow>
                  <a:schemeClr val="bg1"/>
                </a:glow>
                <a:outerShdw sx="1000" sy="1000" algn="ctr" rotWithShape="0">
                  <a:schemeClr val="bg1"/>
                </a:outerShdw>
              </a:effectLst>
            </c:spPr>
          </c:dPt>
          <c:dPt>
            <c:idx val="35"/>
            <c:invertIfNegative val="1"/>
            <c:bubble3D val="0"/>
            <c:spPr>
              <a:solidFill>
                <a:srgbClr val="1F497D"/>
              </a:solidFill>
              <a:effectLst>
                <a:glow rad="127000">
                  <a:srgbClr val="FFFF00"/>
                </a:glow>
              </a:effectLst>
            </c:spPr>
          </c:dPt>
          <c:dLbls>
            <c:dLbl>
              <c:idx val="49"/>
              <c:layout>
                <c:manualLayout>
                  <c:x val="0"/>
                  <c:y val="-2.0928595176288395E-2"/>
                </c:manualLayout>
              </c:layout>
              <c:dLblPos val="ctr"/>
              <c:showLegendKey val="0"/>
              <c:showVal val="1"/>
              <c:showCatName val="0"/>
              <c:showSerName val="0"/>
              <c:showPercent val="0"/>
              <c:showBubbleSize val="0"/>
              <c:extLst>
                <c:ext xmlns:c15="http://schemas.microsoft.com/office/drawing/2012/chart" uri="{CE6537A1-D6FC-4f65-9D91-7224C49458BB}"/>
              </c:extLst>
            </c:dLbl>
            <c:spPr>
              <a:solidFill>
                <a:schemeClr val="bg2">
                  <a:lumMod val="25000"/>
                </a:schemeClr>
              </a:solidFill>
            </c:spPr>
            <c:txPr>
              <a:bodyPr/>
              <a:lstStyle/>
              <a:p>
                <a:pPr>
                  <a:defRPr sz="6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[NGA_GAPS.xls]Gr8_math!$E$12:$E$61</c:f>
              <c:strCache>
                <c:ptCount val="50"/>
                <c:pt idx="0">
                  <c:v>AL</c:v>
                </c:pt>
                <c:pt idx="1">
                  <c:v>LA</c:v>
                </c:pt>
                <c:pt idx="2">
                  <c:v>MS</c:v>
                </c:pt>
                <c:pt idx="3">
                  <c:v>NM</c:v>
                </c:pt>
                <c:pt idx="4">
                  <c:v>WV</c:v>
                </c:pt>
                <c:pt idx="5">
                  <c:v>OK</c:v>
                </c:pt>
                <c:pt idx="6">
                  <c:v>CA</c:v>
                </c:pt>
                <c:pt idx="7">
                  <c:v>TN</c:v>
                </c:pt>
                <c:pt idx="8">
                  <c:v>AZ</c:v>
                </c:pt>
                <c:pt idx="9">
                  <c:v>NV</c:v>
                </c:pt>
                <c:pt idx="10">
                  <c:v>GA</c:v>
                </c:pt>
                <c:pt idx="11">
                  <c:v>KY</c:v>
                </c:pt>
                <c:pt idx="12">
                  <c:v>AR</c:v>
                </c:pt>
                <c:pt idx="13">
                  <c:v>FL</c:v>
                </c:pt>
                <c:pt idx="14">
                  <c:v>MI</c:v>
                </c:pt>
                <c:pt idx="15">
                  <c:v>SC</c:v>
                </c:pt>
                <c:pt idx="16">
                  <c:v>NY</c:v>
                </c:pt>
                <c:pt idx="17">
                  <c:v>AK</c:v>
                </c:pt>
                <c:pt idx="18">
                  <c:v>DE</c:v>
                </c:pt>
                <c:pt idx="19">
                  <c:v>HI</c:v>
                </c:pt>
                <c:pt idx="20">
                  <c:v>MO</c:v>
                </c:pt>
                <c:pt idx="21">
                  <c:v>OR</c:v>
                </c:pt>
                <c:pt idx="22">
                  <c:v>IL</c:v>
                </c:pt>
                <c:pt idx="23">
                  <c:v>IA</c:v>
                </c:pt>
                <c:pt idx="24">
                  <c:v>NE</c:v>
                </c:pt>
                <c:pt idx="25">
                  <c:v>NC</c:v>
                </c:pt>
                <c:pt idx="26">
                  <c:v>RI</c:v>
                </c:pt>
                <c:pt idx="27">
                  <c:v>UT</c:v>
                </c:pt>
                <c:pt idx="28">
                  <c:v>CT</c:v>
                </c:pt>
                <c:pt idx="29">
                  <c:v>ID</c:v>
                </c:pt>
                <c:pt idx="30">
                  <c:v>IN</c:v>
                </c:pt>
                <c:pt idx="31">
                  <c:v>MD</c:v>
                </c:pt>
                <c:pt idx="32">
                  <c:v>SD</c:v>
                </c:pt>
                <c:pt idx="33">
                  <c:v>TX</c:v>
                </c:pt>
                <c:pt idx="34">
                  <c:v>VA</c:v>
                </c:pt>
                <c:pt idx="35">
                  <c:v>WY</c:v>
                </c:pt>
                <c:pt idx="36">
                  <c:v>ME</c:v>
                </c:pt>
                <c:pt idx="37">
                  <c:v>MT</c:v>
                </c:pt>
                <c:pt idx="38">
                  <c:v>OH</c:v>
                </c:pt>
                <c:pt idx="39">
                  <c:v>WI</c:v>
                </c:pt>
                <c:pt idx="40">
                  <c:v>KS</c:v>
                </c:pt>
                <c:pt idx="41">
                  <c:v>ND</c:v>
                </c:pt>
                <c:pt idx="42">
                  <c:v>CO</c:v>
                </c:pt>
                <c:pt idx="43">
                  <c:v>PA</c:v>
                </c:pt>
                <c:pt idx="44">
                  <c:v>WA</c:v>
                </c:pt>
                <c:pt idx="45">
                  <c:v>NH</c:v>
                </c:pt>
                <c:pt idx="46">
                  <c:v>MN</c:v>
                </c:pt>
                <c:pt idx="47">
                  <c:v>VT</c:v>
                </c:pt>
                <c:pt idx="48">
                  <c:v>NJ</c:v>
                </c:pt>
                <c:pt idx="49">
                  <c:v>MA</c:v>
                </c:pt>
              </c:strCache>
            </c:strRef>
          </c:cat>
          <c:val>
            <c:numRef>
              <c:f>[NGA_GAPS.xls]Gr8_math!$G$12:$G$61</c:f>
              <c:numCache>
                <c:formatCode>General</c:formatCode>
                <c:ptCount val="50"/>
                <c:pt idx="0">
                  <c:v>60</c:v>
                </c:pt>
                <c:pt idx="2">
                  <c:v>52</c:v>
                </c:pt>
                <c:pt idx="3">
                  <c:v>20</c:v>
                </c:pt>
                <c:pt idx="4">
                  <c:v>19</c:v>
                </c:pt>
                <c:pt idx="5">
                  <c:v>43</c:v>
                </c:pt>
                <c:pt idx="6">
                  <c:v>4</c:v>
                </c:pt>
                <c:pt idx="7">
                  <c:v>21</c:v>
                </c:pt>
                <c:pt idx="8">
                  <c:v>41</c:v>
                </c:pt>
                <c:pt idx="9">
                  <c:v>54</c:v>
                </c:pt>
                <c:pt idx="10">
                  <c:v>10</c:v>
                </c:pt>
                <c:pt idx="11">
                  <c:v>15</c:v>
                </c:pt>
                <c:pt idx="12">
                  <c:v>27</c:v>
                </c:pt>
                <c:pt idx="13">
                  <c:v>20</c:v>
                </c:pt>
                <c:pt idx="14">
                  <c:v>4</c:v>
                </c:pt>
                <c:pt idx="15">
                  <c:v>39</c:v>
                </c:pt>
                <c:pt idx="16">
                  <c:v>29</c:v>
                </c:pt>
                <c:pt idx="17">
                  <c:v>33</c:v>
                </c:pt>
                <c:pt idx="18">
                  <c:v>38</c:v>
                </c:pt>
                <c:pt idx="19">
                  <c:v>9</c:v>
                </c:pt>
                <c:pt idx="21">
                  <c:v>29</c:v>
                </c:pt>
                <c:pt idx="22">
                  <c:v>44</c:v>
                </c:pt>
                <c:pt idx="23">
                  <c:v>23</c:v>
                </c:pt>
                <c:pt idx="24">
                  <c:v>39</c:v>
                </c:pt>
                <c:pt idx="25">
                  <c:v>30</c:v>
                </c:pt>
                <c:pt idx="27">
                  <c:v>22</c:v>
                </c:pt>
                <c:pt idx="28">
                  <c:v>49</c:v>
                </c:pt>
                <c:pt idx="29">
                  <c:v>37</c:v>
                </c:pt>
                <c:pt idx="30">
                  <c:v>43</c:v>
                </c:pt>
                <c:pt idx="31">
                  <c:v>29</c:v>
                </c:pt>
                <c:pt idx="32">
                  <c:v>36</c:v>
                </c:pt>
                <c:pt idx="33">
                  <c:v>39</c:v>
                </c:pt>
                <c:pt idx="34">
                  <c:v>23</c:v>
                </c:pt>
                <c:pt idx="35">
                  <c:v>30</c:v>
                </c:pt>
                <c:pt idx="36">
                  <c:v>21</c:v>
                </c:pt>
                <c:pt idx="37">
                  <c:v>23</c:v>
                </c:pt>
                <c:pt idx="38">
                  <c:v>32</c:v>
                </c:pt>
                <c:pt idx="39">
                  <c:v>5</c:v>
                </c:pt>
                <c:pt idx="40">
                  <c:v>43</c:v>
                </c:pt>
                <c:pt idx="41">
                  <c:v>36</c:v>
                </c:pt>
                <c:pt idx="42">
                  <c:v>9</c:v>
                </c:pt>
                <c:pt idx="43">
                  <c:v>34</c:v>
                </c:pt>
                <c:pt idx="44">
                  <c:v>11</c:v>
                </c:pt>
                <c:pt idx="45">
                  <c:v>22</c:v>
                </c:pt>
                <c:pt idx="46">
                  <c:v>10</c:v>
                </c:pt>
                <c:pt idx="47">
                  <c:v>17</c:v>
                </c:pt>
                <c:pt idx="48">
                  <c:v>23</c:v>
                </c:pt>
                <c:pt idx="49">
                  <c:v>1</c:v>
                </c:pt>
              </c:numCache>
            </c:numRef>
          </c:val>
          <c:extLst>
            <c:ext xmlns:c14="http://schemas.microsoft.com/office/drawing/2007/8/2/chart" uri="{6F2FDCE9-48DA-4B69-8628-5D25D57E5C99}">
              <c14:invertSolidFillFmt>
                <c14:spPr xmlns:c14="http://schemas.microsoft.com/office/drawing/2007/8/2/chart">
                  <a:solidFill>
                    <a:srgbClr val="1F497D"/>
                  </a:solidFill>
                </c14:spPr>
              </c14:invertSolidFillFmt>
            </c:ext>
          </c:extLst>
        </c:ser>
        <c:dLbls>
          <c:showLegendKey val="0"/>
          <c:showVal val="0"/>
          <c:showCatName val="0"/>
          <c:showSerName val="0"/>
          <c:showPercent val="0"/>
          <c:showBubbleSize val="0"/>
        </c:dLbls>
        <c:gapWidth val="100"/>
        <c:overlap val="100"/>
        <c:axId val="171364184"/>
        <c:axId val="171364576"/>
      </c:barChart>
      <c:catAx>
        <c:axId val="171364184"/>
        <c:scaling>
          <c:orientation val="minMax"/>
        </c:scaling>
        <c:delete val="0"/>
        <c:axPos val="b"/>
        <c:title>
          <c:tx>
            <c:rich>
              <a:bodyPr/>
              <a:lstStyle/>
              <a:p>
                <a:pPr>
                  <a:defRPr/>
                </a:pPr>
                <a:r>
                  <a:rPr lang="en-US"/>
                  <a:t>States</a:t>
                </a:r>
              </a:p>
            </c:rich>
          </c:tx>
          <c:overlay val="0"/>
        </c:title>
        <c:numFmt formatCode="General" sourceLinked="1"/>
        <c:majorTickMark val="out"/>
        <c:minorTickMark val="none"/>
        <c:tickLblPos val="nextTo"/>
        <c:txPr>
          <a:bodyPr/>
          <a:lstStyle/>
          <a:p>
            <a:pPr>
              <a:defRPr sz="800" b="1"/>
            </a:pPr>
            <a:endParaRPr lang="en-US"/>
          </a:p>
        </c:txPr>
        <c:crossAx val="171364576"/>
        <c:crosses val="autoZero"/>
        <c:auto val="1"/>
        <c:lblAlgn val="ctr"/>
        <c:lblOffset val="100"/>
        <c:noMultiLvlLbl val="0"/>
      </c:catAx>
      <c:valAx>
        <c:axId val="171364576"/>
        <c:scaling>
          <c:orientation val="minMax"/>
        </c:scaling>
        <c:delete val="0"/>
        <c:axPos val="l"/>
        <c:majorGridlines/>
        <c:title>
          <c:tx>
            <c:rich>
              <a:bodyPr rot="-5400000" vert="horz"/>
              <a:lstStyle/>
              <a:p>
                <a:pPr>
                  <a:defRPr/>
                </a:pPr>
                <a:r>
                  <a:rPr lang="en-US"/>
                  <a:t>Percent Proficient</a:t>
                </a:r>
              </a:p>
            </c:rich>
          </c:tx>
          <c:overlay val="0"/>
        </c:title>
        <c:numFmt formatCode="General" sourceLinked="1"/>
        <c:majorTickMark val="out"/>
        <c:minorTickMark val="none"/>
        <c:tickLblPos val="nextTo"/>
        <c:crossAx val="171364184"/>
        <c:crosses val="autoZero"/>
        <c:crossBetween val="between"/>
        <c:majorUnit val="10"/>
      </c:valAx>
    </c:plotArea>
    <c:legend>
      <c:legendPos val="r"/>
      <c:layout>
        <c:manualLayout>
          <c:xMode val="edge"/>
          <c:yMode val="edge"/>
          <c:x val="6.0459492140266021E-3"/>
          <c:y val="0.93641794695693892"/>
          <c:w val="0.6444981862152358"/>
          <c:h val="5.7803576972650553E-2"/>
        </c:manualLayout>
      </c:layout>
      <c:overlay val="0"/>
      <c:txPr>
        <a:bodyPr/>
        <a:lstStyle/>
        <a:p>
          <a:pPr>
            <a:defRPr sz="800"/>
          </a:pPr>
          <a:endParaRPr lang="en-US"/>
        </a:p>
      </c:txPr>
    </c:legend>
    <c:plotVisOnly val="1"/>
    <c:dispBlanksAs val="gap"/>
    <c:showDLblsOverMax val="0"/>
  </c:chart>
  <c:externalData r:id="rId1">
    <c:autoUpdate val="0"/>
  </c:externalData>
  <c:userShapes r:id="rId2"/>
</c:chartSpace>
</file>

<file path=ppt/diagrams/_rels/data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92A22D-9548-432D-85A7-36ED50411E48}" type="doc">
      <dgm:prSet loTypeId="urn:microsoft.com/office/officeart/2005/8/layout/vList4#1" loCatId="list" qsTypeId="urn:microsoft.com/office/officeart/2005/8/quickstyle/simple1" qsCatId="simple" csTypeId="urn:microsoft.com/office/officeart/2005/8/colors/accent1_2" csCatId="accent1" phldr="1"/>
      <dgm:spPr/>
      <dgm:t>
        <a:bodyPr/>
        <a:lstStyle/>
        <a:p>
          <a:endParaRPr lang="en-US"/>
        </a:p>
      </dgm:t>
    </dgm:pt>
    <dgm:pt modelId="{FA0702C7-8DE1-4FAA-BC98-BD873F75CDE2}">
      <dgm:prSet phldrT="[Text]"/>
      <dgm:spPr/>
      <dgm:t>
        <a:bodyPr/>
        <a:lstStyle/>
        <a:p>
          <a:r>
            <a:rPr lang="en-US" dirty="0" smtClean="0"/>
            <a:t>Student growth percentiles range from 1 to 99</a:t>
          </a:r>
          <a:endParaRPr lang="en-US" dirty="0"/>
        </a:p>
      </dgm:t>
    </dgm:pt>
    <dgm:pt modelId="{B40938DF-6A86-480F-9D0F-DD2153DBFADC}" type="parTrans" cxnId="{EFA24DF9-9F2E-4DFB-A86B-EE49A5D46028}">
      <dgm:prSet/>
      <dgm:spPr/>
      <dgm:t>
        <a:bodyPr/>
        <a:lstStyle/>
        <a:p>
          <a:endParaRPr lang="en-US"/>
        </a:p>
      </dgm:t>
    </dgm:pt>
    <dgm:pt modelId="{CEB6F4C0-B5C5-40B9-B120-283BA428F1D8}" type="sibTrans" cxnId="{EFA24DF9-9F2E-4DFB-A86B-EE49A5D46028}">
      <dgm:prSet/>
      <dgm:spPr/>
      <dgm:t>
        <a:bodyPr/>
        <a:lstStyle/>
        <a:p>
          <a:endParaRPr lang="en-US"/>
        </a:p>
      </dgm:t>
    </dgm:pt>
    <dgm:pt modelId="{90CBD8A2-E17B-4D43-A5CF-6C0A71A5AAF4}">
      <dgm:prSet phldrT="[Text]"/>
      <dgm:spPr/>
      <dgm:t>
        <a:bodyPr/>
        <a:lstStyle/>
        <a:p>
          <a:r>
            <a:rPr lang="en-US" dirty="0" smtClean="0"/>
            <a:t>A student growth percentile compares the student’s current PAWS score with students throughout the state</a:t>
          </a:r>
          <a:endParaRPr lang="en-US" dirty="0"/>
        </a:p>
      </dgm:t>
    </dgm:pt>
    <dgm:pt modelId="{AC128A3D-BD65-4BE7-B028-A21D063C0157}" type="parTrans" cxnId="{AE2E57A3-C529-4631-AE26-351548EB349F}">
      <dgm:prSet/>
      <dgm:spPr/>
      <dgm:t>
        <a:bodyPr/>
        <a:lstStyle/>
        <a:p>
          <a:endParaRPr lang="en-US"/>
        </a:p>
      </dgm:t>
    </dgm:pt>
    <dgm:pt modelId="{68D4DF28-EFD7-476F-B17E-9A1E450525FA}" type="sibTrans" cxnId="{AE2E57A3-C529-4631-AE26-351548EB349F}">
      <dgm:prSet/>
      <dgm:spPr/>
      <dgm:t>
        <a:bodyPr/>
        <a:lstStyle/>
        <a:p>
          <a:endParaRPr lang="en-US"/>
        </a:p>
      </dgm:t>
    </dgm:pt>
    <dgm:pt modelId="{2265D19E-3EF1-457D-B594-C4653288FAED}">
      <dgm:prSet phldrT="[Text]"/>
      <dgm:spPr/>
      <dgm:t>
        <a:bodyPr/>
        <a:lstStyle/>
        <a:p>
          <a:r>
            <a:rPr lang="en-US" dirty="0" smtClean="0"/>
            <a:t>Each year, a student’s growth percentile is calculated in reference to other students with the same test taking sequence and score history</a:t>
          </a:r>
          <a:endParaRPr lang="en-US" dirty="0"/>
        </a:p>
      </dgm:t>
    </dgm:pt>
    <dgm:pt modelId="{C1E6F36D-F682-4536-A2D4-A89E6891F7B3}" type="sibTrans" cxnId="{6EBED882-67A7-415A-AA68-94AA23EE7EDE}">
      <dgm:prSet/>
      <dgm:spPr/>
      <dgm:t>
        <a:bodyPr/>
        <a:lstStyle/>
        <a:p>
          <a:endParaRPr lang="en-US"/>
        </a:p>
      </dgm:t>
    </dgm:pt>
    <dgm:pt modelId="{121F4449-23F6-4ECC-9FF9-5E93E2D0FCCB}" type="parTrans" cxnId="{6EBED882-67A7-415A-AA68-94AA23EE7EDE}">
      <dgm:prSet/>
      <dgm:spPr/>
      <dgm:t>
        <a:bodyPr/>
        <a:lstStyle/>
        <a:p>
          <a:endParaRPr lang="en-US"/>
        </a:p>
      </dgm:t>
    </dgm:pt>
    <dgm:pt modelId="{6190B02A-57F5-4824-955D-E8B6AABB4A94}" type="pres">
      <dgm:prSet presAssocID="{8492A22D-9548-432D-85A7-36ED50411E48}" presName="linear" presStyleCnt="0">
        <dgm:presLayoutVars>
          <dgm:dir/>
          <dgm:resizeHandles val="exact"/>
        </dgm:presLayoutVars>
      </dgm:prSet>
      <dgm:spPr/>
      <dgm:t>
        <a:bodyPr/>
        <a:lstStyle/>
        <a:p>
          <a:endParaRPr lang="en-US"/>
        </a:p>
      </dgm:t>
    </dgm:pt>
    <dgm:pt modelId="{F378FA61-DFA2-4BEC-9212-5E19457CEFAE}" type="pres">
      <dgm:prSet presAssocID="{FA0702C7-8DE1-4FAA-BC98-BD873F75CDE2}" presName="comp" presStyleCnt="0"/>
      <dgm:spPr/>
    </dgm:pt>
    <dgm:pt modelId="{2E77C378-7D9F-436A-836F-930E202E0EC4}" type="pres">
      <dgm:prSet presAssocID="{FA0702C7-8DE1-4FAA-BC98-BD873F75CDE2}" presName="box" presStyleLbl="node1" presStyleIdx="0" presStyleCnt="3"/>
      <dgm:spPr/>
      <dgm:t>
        <a:bodyPr/>
        <a:lstStyle/>
        <a:p>
          <a:endParaRPr lang="en-US"/>
        </a:p>
      </dgm:t>
    </dgm:pt>
    <dgm:pt modelId="{05EB0FA3-9123-4608-B95C-4A8FEC2E63F0}" type="pres">
      <dgm:prSet presAssocID="{FA0702C7-8DE1-4FAA-BC98-BD873F75CDE2}" presName="img" presStyleLbl="fgImgPlace1" presStyleIdx="0" presStyleCnt="3"/>
      <dgm:spPr>
        <a:solidFill>
          <a:schemeClr val="bg1"/>
        </a:solidFill>
      </dgm:spPr>
      <dgm:t>
        <a:bodyPr/>
        <a:lstStyle/>
        <a:p>
          <a:endParaRPr lang="en-US"/>
        </a:p>
      </dgm:t>
    </dgm:pt>
    <dgm:pt modelId="{C0131D34-4F0D-43B0-971D-2F7506196C8A}" type="pres">
      <dgm:prSet presAssocID="{FA0702C7-8DE1-4FAA-BC98-BD873F75CDE2}" presName="text" presStyleLbl="node1" presStyleIdx="0" presStyleCnt="3">
        <dgm:presLayoutVars>
          <dgm:bulletEnabled val="1"/>
        </dgm:presLayoutVars>
      </dgm:prSet>
      <dgm:spPr/>
      <dgm:t>
        <a:bodyPr/>
        <a:lstStyle/>
        <a:p>
          <a:endParaRPr lang="en-US"/>
        </a:p>
      </dgm:t>
    </dgm:pt>
    <dgm:pt modelId="{8DF1AD8F-E380-4F0A-B07A-D04F2C7DAB7B}" type="pres">
      <dgm:prSet presAssocID="{CEB6F4C0-B5C5-40B9-B120-283BA428F1D8}" presName="spacer" presStyleCnt="0"/>
      <dgm:spPr/>
    </dgm:pt>
    <dgm:pt modelId="{AD933710-2E46-413E-87FE-A5A66660C0C0}" type="pres">
      <dgm:prSet presAssocID="{90CBD8A2-E17B-4D43-A5CF-6C0A71A5AAF4}" presName="comp" presStyleCnt="0"/>
      <dgm:spPr/>
    </dgm:pt>
    <dgm:pt modelId="{FE6417EE-C73D-4565-8D61-78C28178A40F}" type="pres">
      <dgm:prSet presAssocID="{90CBD8A2-E17B-4D43-A5CF-6C0A71A5AAF4}" presName="box" presStyleLbl="node1" presStyleIdx="1" presStyleCnt="3"/>
      <dgm:spPr/>
      <dgm:t>
        <a:bodyPr/>
        <a:lstStyle/>
        <a:p>
          <a:endParaRPr lang="en-US"/>
        </a:p>
      </dgm:t>
    </dgm:pt>
    <dgm:pt modelId="{381B0409-0CFD-496E-92CB-44C64406D37F}" type="pres">
      <dgm:prSet presAssocID="{90CBD8A2-E17B-4D43-A5CF-6C0A71A5AAF4}" presName="img" presStyleLbl="fgImgPlace1" presStyleIdx="1" presStyleCnt="3"/>
      <dgm:spPr>
        <a:blipFill rotWithShape="1">
          <a:blip xmlns:r="http://schemas.openxmlformats.org/officeDocument/2006/relationships" r:embed="rId1"/>
          <a:stretch>
            <a:fillRect/>
          </a:stretch>
        </a:blipFill>
      </dgm:spPr>
      <dgm:t>
        <a:bodyPr/>
        <a:lstStyle/>
        <a:p>
          <a:endParaRPr lang="en-US"/>
        </a:p>
      </dgm:t>
    </dgm:pt>
    <dgm:pt modelId="{0614DF3D-E526-4B98-8A0C-AA093C6A234A}" type="pres">
      <dgm:prSet presAssocID="{90CBD8A2-E17B-4D43-A5CF-6C0A71A5AAF4}" presName="text" presStyleLbl="node1" presStyleIdx="1" presStyleCnt="3">
        <dgm:presLayoutVars>
          <dgm:bulletEnabled val="1"/>
        </dgm:presLayoutVars>
      </dgm:prSet>
      <dgm:spPr/>
      <dgm:t>
        <a:bodyPr/>
        <a:lstStyle/>
        <a:p>
          <a:endParaRPr lang="en-US"/>
        </a:p>
      </dgm:t>
    </dgm:pt>
    <dgm:pt modelId="{7693BE58-4B2B-4A61-B650-854A48BBA3A9}" type="pres">
      <dgm:prSet presAssocID="{68D4DF28-EFD7-476F-B17E-9A1E450525FA}" presName="spacer" presStyleCnt="0"/>
      <dgm:spPr/>
    </dgm:pt>
    <dgm:pt modelId="{B9AB85DA-4F60-4928-8C9A-A882BC0CCEB1}" type="pres">
      <dgm:prSet presAssocID="{2265D19E-3EF1-457D-B594-C4653288FAED}" presName="comp" presStyleCnt="0"/>
      <dgm:spPr/>
    </dgm:pt>
    <dgm:pt modelId="{9F39AD9E-E48C-4CF7-B9AC-4309EFCA06CE}" type="pres">
      <dgm:prSet presAssocID="{2265D19E-3EF1-457D-B594-C4653288FAED}" presName="box" presStyleLbl="node1" presStyleIdx="2" presStyleCnt="3"/>
      <dgm:spPr/>
      <dgm:t>
        <a:bodyPr/>
        <a:lstStyle/>
        <a:p>
          <a:endParaRPr lang="en-US"/>
        </a:p>
      </dgm:t>
    </dgm:pt>
    <dgm:pt modelId="{03382CCF-F066-4D62-868E-F5B95E5A13A9}" type="pres">
      <dgm:prSet presAssocID="{2265D19E-3EF1-457D-B594-C4653288FAED}" presName="img" presStyleLbl="fgImgPlace1" presStyleIdx="2" presStyleCnt="3"/>
      <dgm:spPr>
        <a:blipFill rotWithShape="1">
          <a:blip xmlns:r="http://schemas.openxmlformats.org/officeDocument/2006/relationships" r:embed="rId2"/>
          <a:stretch>
            <a:fillRect/>
          </a:stretch>
        </a:blipFill>
      </dgm:spPr>
      <dgm:t>
        <a:bodyPr/>
        <a:lstStyle/>
        <a:p>
          <a:endParaRPr lang="en-US"/>
        </a:p>
      </dgm:t>
    </dgm:pt>
    <dgm:pt modelId="{C3D5EE0E-4931-4AF1-B6B5-D69E6049E50D}" type="pres">
      <dgm:prSet presAssocID="{2265D19E-3EF1-457D-B594-C4653288FAED}" presName="text" presStyleLbl="node1" presStyleIdx="2" presStyleCnt="3">
        <dgm:presLayoutVars>
          <dgm:bulletEnabled val="1"/>
        </dgm:presLayoutVars>
      </dgm:prSet>
      <dgm:spPr/>
      <dgm:t>
        <a:bodyPr/>
        <a:lstStyle/>
        <a:p>
          <a:endParaRPr lang="en-US"/>
        </a:p>
      </dgm:t>
    </dgm:pt>
  </dgm:ptLst>
  <dgm:cxnLst>
    <dgm:cxn modelId="{AD5EDA69-6002-4362-83DD-78686FFA0DF4}" type="presOf" srcId="{FA0702C7-8DE1-4FAA-BC98-BD873F75CDE2}" destId="{C0131D34-4F0D-43B0-971D-2F7506196C8A}" srcOrd="1" destOrd="0" presId="urn:microsoft.com/office/officeart/2005/8/layout/vList4#1"/>
    <dgm:cxn modelId="{1EEC879C-AC6E-47C2-91EC-9358C8CDB18B}" type="presOf" srcId="{90CBD8A2-E17B-4D43-A5CF-6C0A71A5AAF4}" destId="{0614DF3D-E526-4B98-8A0C-AA093C6A234A}" srcOrd="1" destOrd="0" presId="urn:microsoft.com/office/officeart/2005/8/layout/vList4#1"/>
    <dgm:cxn modelId="{9F6EF8A4-21B4-4FEA-B587-3F3B36F1DC8E}" type="presOf" srcId="{2265D19E-3EF1-457D-B594-C4653288FAED}" destId="{C3D5EE0E-4931-4AF1-B6B5-D69E6049E50D}" srcOrd="1" destOrd="0" presId="urn:microsoft.com/office/officeart/2005/8/layout/vList4#1"/>
    <dgm:cxn modelId="{6EBED882-67A7-415A-AA68-94AA23EE7EDE}" srcId="{8492A22D-9548-432D-85A7-36ED50411E48}" destId="{2265D19E-3EF1-457D-B594-C4653288FAED}" srcOrd="2" destOrd="0" parTransId="{121F4449-23F6-4ECC-9FF9-5E93E2D0FCCB}" sibTransId="{C1E6F36D-F682-4536-A2D4-A89E6891F7B3}"/>
    <dgm:cxn modelId="{990FBA14-901F-4D51-AD9C-D49CA01425F8}" type="presOf" srcId="{2265D19E-3EF1-457D-B594-C4653288FAED}" destId="{9F39AD9E-E48C-4CF7-B9AC-4309EFCA06CE}" srcOrd="0" destOrd="0" presId="urn:microsoft.com/office/officeart/2005/8/layout/vList4#1"/>
    <dgm:cxn modelId="{AE2E57A3-C529-4631-AE26-351548EB349F}" srcId="{8492A22D-9548-432D-85A7-36ED50411E48}" destId="{90CBD8A2-E17B-4D43-A5CF-6C0A71A5AAF4}" srcOrd="1" destOrd="0" parTransId="{AC128A3D-BD65-4BE7-B028-A21D063C0157}" sibTransId="{68D4DF28-EFD7-476F-B17E-9A1E450525FA}"/>
    <dgm:cxn modelId="{1AD40E1C-96D2-47AC-BF0A-708DD1E7ECBB}" type="presOf" srcId="{8492A22D-9548-432D-85A7-36ED50411E48}" destId="{6190B02A-57F5-4824-955D-E8B6AABB4A94}" srcOrd="0" destOrd="0" presId="urn:microsoft.com/office/officeart/2005/8/layout/vList4#1"/>
    <dgm:cxn modelId="{D8375CDB-CDE2-41E4-AA89-88C1FB86B2CF}" type="presOf" srcId="{90CBD8A2-E17B-4D43-A5CF-6C0A71A5AAF4}" destId="{FE6417EE-C73D-4565-8D61-78C28178A40F}" srcOrd="0" destOrd="0" presId="urn:microsoft.com/office/officeart/2005/8/layout/vList4#1"/>
    <dgm:cxn modelId="{EFA24DF9-9F2E-4DFB-A86B-EE49A5D46028}" srcId="{8492A22D-9548-432D-85A7-36ED50411E48}" destId="{FA0702C7-8DE1-4FAA-BC98-BD873F75CDE2}" srcOrd="0" destOrd="0" parTransId="{B40938DF-6A86-480F-9D0F-DD2153DBFADC}" sibTransId="{CEB6F4C0-B5C5-40B9-B120-283BA428F1D8}"/>
    <dgm:cxn modelId="{009FBD6E-02F6-4E3F-B3C6-576478913810}" type="presOf" srcId="{FA0702C7-8DE1-4FAA-BC98-BD873F75CDE2}" destId="{2E77C378-7D9F-436A-836F-930E202E0EC4}" srcOrd="0" destOrd="0" presId="urn:microsoft.com/office/officeart/2005/8/layout/vList4#1"/>
    <dgm:cxn modelId="{9CFFE933-33EB-42E5-B01C-7D8E674B3697}" type="presParOf" srcId="{6190B02A-57F5-4824-955D-E8B6AABB4A94}" destId="{F378FA61-DFA2-4BEC-9212-5E19457CEFAE}" srcOrd="0" destOrd="0" presId="urn:microsoft.com/office/officeart/2005/8/layout/vList4#1"/>
    <dgm:cxn modelId="{8C8BE2B6-A635-494C-995C-701E76308339}" type="presParOf" srcId="{F378FA61-DFA2-4BEC-9212-5E19457CEFAE}" destId="{2E77C378-7D9F-436A-836F-930E202E0EC4}" srcOrd="0" destOrd="0" presId="urn:microsoft.com/office/officeart/2005/8/layout/vList4#1"/>
    <dgm:cxn modelId="{C934DB83-D370-41D2-A98F-9A1D94AFEC4E}" type="presParOf" srcId="{F378FA61-DFA2-4BEC-9212-5E19457CEFAE}" destId="{05EB0FA3-9123-4608-B95C-4A8FEC2E63F0}" srcOrd="1" destOrd="0" presId="urn:microsoft.com/office/officeart/2005/8/layout/vList4#1"/>
    <dgm:cxn modelId="{13C12215-1B5E-4264-B6F5-2C0F1BA28055}" type="presParOf" srcId="{F378FA61-DFA2-4BEC-9212-5E19457CEFAE}" destId="{C0131D34-4F0D-43B0-971D-2F7506196C8A}" srcOrd="2" destOrd="0" presId="urn:microsoft.com/office/officeart/2005/8/layout/vList4#1"/>
    <dgm:cxn modelId="{A8897412-B5DC-4341-9374-999FCA533C1B}" type="presParOf" srcId="{6190B02A-57F5-4824-955D-E8B6AABB4A94}" destId="{8DF1AD8F-E380-4F0A-B07A-D04F2C7DAB7B}" srcOrd="1" destOrd="0" presId="urn:microsoft.com/office/officeart/2005/8/layout/vList4#1"/>
    <dgm:cxn modelId="{BDDDBC45-FBD4-4B1A-BDEB-D9330D5588C5}" type="presParOf" srcId="{6190B02A-57F5-4824-955D-E8B6AABB4A94}" destId="{AD933710-2E46-413E-87FE-A5A66660C0C0}" srcOrd="2" destOrd="0" presId="urn:microsoft.com/office/officeart/2005/8/layout/vList4#1"/>
    <dgm:cxn modelId="{655BFBAF-E95F-4D2F-88DF-7209F0D2C59D}" type="presParOf" srcId="{AD933710-2E46-413E-87FE-A5A66660C0C0}" destId="{FE6417EE-C73D-4565-8D61-78C28178A40F}" srcOrd="0" destOrd="0" presId="urn:microsoft.com/office/officeart/2005/8/layout/vList4#1"/>
    <dgm:cxn modelId="{AEB1345E-405D-49E2-9315-51A04E37FD66}" type="presParOf" srcId="{AD933710-2E46-413E-87FE-A5A66660C0C0}" destId="{381B0409-0CFD-496E-92CB-44C64406D37F}" srcOrd="1" destOrd="0" presId="urn:microsoft.com/office/officeart/2005/8/layout/vList4#1"/>
    <dgm:cxn modelId="{CE93DBB4-6EC4-424B-B708-C344B196779C}" type="presParOf" srcId="{AD933710-2E46-413E-87FE-A5A66660C0C0}" destId="{0614DF3D-E526-4B98-8A0C-AA093C6A234A}" srcOrd="2" destOrd="0" presId="urn:microsoft.com/office/officeart/2005/8/layout/vList4#1"/>
    <dgm:cxn modelId="{D4E8831E-A5D9-44F1-A1EC-E29964649A5E}" type="presParOf" srcId="{6190B02A-57F5-4824-955D-E8B6AABB4A94}" destId="{7693BE58-4B2B-4A61-B650-854A48BBA3A9}" srcOrd="3" destOrd="0" presId="urn:microsoft.com/office/officeart/2005/8/layout/vList4#1"/>
    <dgm:cxn modelId="{F1291885-ABCB-4428-9BB5-CD14CD5E3740}" type="presParOf" srcId="{6190B02A-57F5-4824-955D-E8B6AABB4A94}" destId="{B9AB85DA-4F60-4928-8C9A-A882BC0CCEB1}" srcOrd="4" destOrd="0" presId="urn:microsoft.com/office/officeart/2005/8/layout/vList4#1"/>
    <dgm:cxn modelId="{C1A8321A-0FFC-4444-8C50-A3F642B3319D}" type="presParOf" srcId="{B9AB85DA-4F60-4928-8C9A-A882BC0CCEB1}" destId="{9F39AD9E-E48C-4CF7-B9AC-4309EFCA06CE}" srcOrd="0" destOrd="0" presId="urn:microsoft.com/office/officeart/2005/8/layout/vList4#1"/>
    <dgm:cxn modelId="{F9BA7DE5-AEF2-43B1-A009-D228A0FEB01B}" type="presParOf" srcId="{B9AB85DA-4F60-4928-8C9A-A882BC0CCEB1}" destId="{03382CCF-F066-4D62-868E-F5B95E5A13A9}" srcOrd="1" destOrd="0" presId="urn:microsoft.com/office/officeart/2005/8/layout/vList4#1"/>
    <dgm:cxn modelId="{6A86A003-927F-4B0C-BE02-0FF7BF720256}" type="presParOf" srcId="{B9AB85DA-4F60-4928-8C9A-A882BC0CCEB1}" destId="{C3D5EE0E-4931-4AF1-B6B5-D69E6049E50D}" srcOrd="2" destOrd="0" presId="urn:microsoft.com/office/officeart/2005/8/layout/vList4#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4#1">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0.6009</cdr:x>
      <cdr:y>0.57352</cdr:y>
    </cdr:from>
    <cdr:to>
      <cdr:x>0.60907</cdr:x>
      <cdr:y>0.62565</cdr:y>
    </cdr:to>
    <cdr:sp macro="" textlink="">
      <cdr:nvSpPr>
        <cdr:cNvPr id="3" name="TextBox 2"/>
        <cdr:cNvSpPr txBox="1"/>
      </cdr:nvSpPr>
      <cdr:spPr>
        <a:xfrm xmlns:a="http://schemas.openxmlformats.org/drawingml/2006/main">
          <a:off x="4757281" y="2910211"/>
          <a:ext cx="64656" cy="264560"/>
        </a:xfrm>
        <a:prstGeom xmlns:a="http://schemas.openxmlformats.org/drawingml/2006/main" prst="rect">
          <a:avLst/>
        </a:prstGeom>
        <a:solidFill xmlns:a="http://schemas.openxmlformats.org/drawingml/2006/main">
          <a:schemeClr val="tx2"/>
        </a:solidFill>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t">
          <a:spAutoFit/>
        </a:bodyPr>
        <a:lstStyle xmlns:a="http://schemas.openxmlformats.org/drawingml/2006/main"/>
        <a:p xmlns:a="http://schemas.openxmlformats.org/drawingml/2006/main">
          <a:endParaRPr lang="en-US"/>
        </a:p>
      </cdr:txBody>
    </cdr:sp>
  </cdr:relSizeAnchor>
  <cdr:relSizeAnchor xmlns:cdr="http://schemas.openxmlformats.org/drawingml/2006/chartDrawing">
    <cdr:from>
      <cdr:x>0.51966</cdr:x>
      <cdr:y>0.63279</cdr:y>
    </cdr:from>
    <cdr:to>
      <cdr:x>0.54115</cdr:x>
      <cdr:y>0.66586</cdr:y>
    </cdr:to>
    <cdr:sp macro="" textlink="">
      <cdr:nvSpPr>
        <cdr:cNvPr id="4" name="TextBox 2"/>
        <cdr:cNvSpPr txBox="1"/>
      </cdr:nvSpPr>
      <cdr:spPr>
        <a:xfrm xmlns:a="http://schemas.openxmlformats.org/drawingml/2006/main">
          <a:off x="4100284" y="3157401"/>
          <a:ext cx="171270" cy="161109"/>
        </a:xfrm>
        <a:prstGeom xmlns:a="http://schemas.openxmlformats.org/drawingml/2006/main" prst="rect">
          <a:avLst/>
        </a:prstGeom>
        <a:solidFill xmlns:a="http://schemas.openxmlformats.org/drawingml/2006/main">
          <a:schemeClr val="bg2">
            <a:lumMod val="25000"/>
          </a:schemeClr>
        </a:solidFill>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lIns="9144" tIns="9144" rIns="9144" bIns="9144" rtlCol="0" anchor="ctr">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pPr algn="ctr"/>
          <a:r>
            <a:rPr lang="en-US" sz="600" b="1">
              <a:solidFill>
                <a:schemeClr val="bg1"/>
              </a:solidFill>
            </a:rPr>
            <a:t>-2</a:t>
          </a:r>
        </a:p>
      </cdr:txBody>
    </cdr:sp>
  </cdr:relSizeAnchor>
  <cdr:relSizeAnchor xmlns:cdr="http://schemas.openxmlformats.org/drawingml/2006/chartDrawing">
    <cdr:from>
      <cdr:x>0.59353</cdr:x>
      <cdr:y>0.63439</cdr:y>
    </cdr:from>
    <cdr:to>
      <cdr:x>0.61656</cdr:x>
      <cdr:y>0.66876</cdr:y>
    </cdr:to>
    <cdr:sp macro="" textlink="">
      <cdr:nvSpPr>
        <cdr:cNvPr id="6" name="TextBox 2"/>
        <cdr:cNvSpPr txBox="1"/>
      </cdr:nvSpPr>
      <cdr:spPr>
        <a:xfrm xmlns:a="http://schemas.openxmlformats.org/drawingml/2006/main">
          <a:off x="4688114" y="3164114"/>
          <a:ext cx="175623" cy="167459"/>
        </a:xfrm>
        <a:prstGeom xmlns:a="http://schemas.openxmlformats.org/drawingml/2006/main" prst="rect">
          <a:avLst/>
        </a:prstGeom>
        <a:solidFill xmlns:a="http://schemas.openxmlformats.org/drawingml/2006/main">
          <a:schemeClr val="bg2">
            <a:lumMod val="25000"/>
          </a:schemeClr>
        </a:solidFill>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lIns="9144" tIns="9144" rIns="9144" bIns="9144" rtlCol="0" anchor="ctr">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pPr algn="ctr"/>
          <a:r>
            <a:rPr lang="en-US" sz="600" b="1">
              <a:solidFill>
                <a:schemeClr val="bg1"/>
              </a:solidFill>
            </a:rPr>
            <a:t>-7</a:t>
          </a:r>
        </a:p>
      </cdr:txBody>
    </cdr:sp>
  </cdr:relSizeAnchor>
  <cdr:relSizeAnchor xmlns:cdr="http://schemas.openxmlformats.org/drawingml/2006/chartDrawing">
    <cdr:from>
      <cdr:x>0.82425</cdr:x>
      <cdr:y>0.8145</cdr:y>
    </cdr:from>
    <cdr:to>
      <cdr:x>0.8245</cdr:x>
      <cdr:y>0.81474</cdr:y>
    </cdr:to>
    <cdr:sp macro="" textlink="">
      <cdr:nvSpPr>
        <cdr:cNvPr id="7" name="TextBox 6"/>
        <cdr:cNvSpPr txBox="1"/>
      </cdr:nvSpPr>
      <cdr:spPr>
        <a:xfrm xmlns:a="http://schemas.openxmlformats.org/drawingml/2006/main">
          <a:off x="6460434" y="463445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a:p>
      </cdr:txBody>
    </cdr:sp>
  </cdr:relSizeAnchor>
  <cdr:relSizeAnchor xmlns:cdr="http://schemas.openxmlformats.org/drawingml/2006/chartDrawing">
    <cdr:from>
      <cdr:x>0.72012</cdr:x>
      <cdr:y>0.92738</cdr:y>
    </cdr:from>
    <cdr:to>
      <cdr:x>0.98318</cdr:x>
      <cdr:y>0.99729</cdr:y>
    </cdr:to>
    <cdr:sp macro="" textlink="">
      <cdr:nvSpPr>
        <cdr:cNvPr id="8" name="TextBox 7"/>
        <cdr:cNvSpPr txBox="1"/>
      </cdr:nvSpPr>
      <cdr:spPr>
        <a:xfrm xmlns:a="http://schemas.openxmlformats.org/drawingml/2006/main">
          <a:off x="5673920" y="4526777"/>
          <a:ext cx="2072639" cy="34124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800"/>
            <a:t>The sum of the two lines is equal to the percent</a:t>
          </a:r>
          <a:br>
            <a:rPr lang="en-US" sz="800"/>
          </a:br>
          <a:r>
            <a:rPr lang="en-US" sz="800"/>
            <a:t>of students proficient on the state assessment </a:t>
          </a:r>
        </a:p>
      </cdr:txBody>
    </cdr:sp>
  </cdr:relSizeAnchor>
</c:userShapes>
</file>

<file path=ppt/drawings/drawing2.xml><?xml version="1.0" encoding="utf-8"?>
<c:userShapes xmlns:c="http://schemas.openxmlformats.org/drawingml/2006/chart">
  <cdr:relSizeAnchor xmlns:cdr="http://schemas.openxmlformats.org/drawingml/2006/chartDrawing">
    <cdr:from>
      <cdr:x>0.53686</cdr:x>
      <cdr:y>0.6121</cdr:y>
    </cdr:from>
    <cdr:to>
      <cdr:x>0.55885</cdr:x>
      <cdr:y>0.64518</cdr:y>
    </cdr:to>
    <cdr:sp macro="" textlink="">
      <cdr:nvSpPr>
        <cdr:cNvPr id="4" name="TextBox 2"/>
        <cdr:cNvSpPr txBox="1"/>
      </cdr:nvSpPr>
      <cdr:spPr>
        <a:xfrm xmlns:a="http://schemas.openxmlformats.org/drawingml/2006/main">
          <a:off x="4237787" y="3019833"/>
          <a:ext cx="171291" cy="157758"/>
        </a:xfrm>
        <a:prstGeom xmlns:a="http://schemas.openxmlformats.org/drawingml/2006/main" prst="rect">
          <a:avLst/>
        </a:prstGeom>
        <a:solidFill xmlns:a="http://schemas.openxmlformats.org/drawingml/2006/main">
          <a:schemeClr val="bg2">
            <a:lumMod val="25000"/>
          </a:schemeClr>
        </a:solidFill>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lIns="9144" tIns="9144" rIns="9144" bIns="9144" rtlCol="0" anchor="ctr">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pPr algn="ctr"/>
          <a:r>
            <a:rPr lang="en-US" sz="600" b="1">
              <a:solidFill>
                <a:schemeClr val="bg1"/>
              </a:solidFill>
            </a:rPr>
            <a:t>-2</a:t>
          </a:r>
        </a:p>
      </cdr:txBody>
    </cdr:sp>
  </cdr:relSizeAnchor>
  <cdr:relSizeAnchor xmlns:cdr="http://schemas.openxmlformats.org/drawingml/2006/chartDrawing">
    <cdr:from>
      <cdr:x>0.5459</cdr:x>
      <cdr:y>0.5805</cdr:y>
    </cdr:from>
    <cdr:to>
      <cdr:x>0.55311</cdr:x>
      <cdr:y>0.63283</cdr:y>
    </cdr:to>
    <cdr:sp macro="" textlink="">
      <cdr:nvSpPr>
        <cdr:cNvPr id="2" name="TextBox 2"/>
        <cdr:cNvSpPr txBox="1"/>
      </cdr:nvSpPr>
      <cdr:spPr>
        <a:xfrm xmlns:a="http://schemas.openxmlformats.org/drawingml/2006/main">
          <a:off x="4321850" y="2934600"/>
          <a:ext cx="57081" cy="264560"/>
        </a:xfrm>
        <a:prstGeom xmlns:a="http://schemas.openxmlformats.org/drawingml/2006/main" prst="rect">
          <a:avLst/>
        </a:prstGeom>
        <a:solidFill xmlns:a="http://schemas.openxmlformats.org/drawingml/2006/main">
          <a:schemeClr val="tx2"/>
        </a:solidFill>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t">
          <a:spAutoFit/>
        </a:bodyPr>
        <a:lstStyle xmlns:a="http://schemas.openxmlformats.org/drawingml/2006/main"/>
        <a:p xmlns:a="http://schemas.openxmlformats.org/drawingml/2006/main">
          <a:endParaRPr lang="en-US"/>
        </a:p>
      </cdr:txBody>
    </cdr:sp>
  </cdr:relSizeAnchor>
  <cdr:relSizeAnchor xmlns:cdr="http://schemas.openxmlformats.org/drawingml/2006/chartDrawing">
    <cdr:from>
      <cdr:x>0.42729</cdr:x>
      <cdr:y>0.66744</cdr:y>
    </cdr:from>
    <cdr:to>
      <cdr:x>0.44829</cdr:x>
      <cdr:y>0.70051</cdr:y>
    </cdr:to>
    <cdr:sp macro="" textlink="">
      <cdr:nvSpPr>
        <cdr:cNvPr id="5" name="TextBox 2"/>
        <cdr:cNvSpPr txBox="1"/>
      </cdr:nvSpPr>
      <cdr:spPr>
        <a:xfrm xmlns:a="http://schemas.openxmlformats.org/drawingml/2006/main">
          <a:off x="3376343" y="3283812"/>
          <a:ext cx="171292" cy="157759"/>
        </a:xfrm>
        <a:prstGeom xmlns:a="http://schemas.openxmlformats.org/drawingml/2006/main" prst="rect">
          <a:avLst/>
        </a:prstGeom>
        <a:solidFill xmlns:a="http://schemas.openxmlformats.org/drawingml/2006/main">
          <a:schemeClr val="bg2">
            <a:lumMod val="25000"/>
          </a:schemeClr>
        </a:solidFill>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lIns="9144" tIns="9144" rIns="9144" bIns="9144" rtlCol="0" anchor="ctr">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pPr algn="ctr"/>
          <a:r>
            <a:rPr lang="en-US" sz="600" b="1">
              <a:solidFill>
                <a:schemeClr val="bg1"/>
              </a:solidFill>
            </a:rPr>
            <a:t>-6</a:t>
          </a:r>
        </a:p>
      </cdr:txBody>
    </cdr:sp>
  </cdr:relSizeAnchor>
  <cdr:relSizeAnchor xmlns:cdr="http://schemas.openxmlformats.org/drawingml/2006/chartDrawing">
    <cdr:from>
      <cdr:x>0.43354</cdr:x>
      <cdr:y>0.60407</cdr:y>
    </cdr:from>
    <cdr:to>
      <cdr:x>0.44154</cdr:x>
      <cdr:y>0.6564</cdr:y>
    </cdr:to>
    <cdr:sp macro="" textlink="">
      <cdr:nvSpPr>
        <cdr:cNvPr id="9" name="TextBox 1"/>
        <cdr:cNvSpPr txBox="1"/>
      </cdr:nvSpPr>
      <cdr:spPr>
        <a:xfrm xmlns:a="http://schemas.openxmlformats.org/drawingml/2006/main">
          <a:off x="3432329" y="3053753"/>
          <a:ext cx="63279" cy="264560"/>
        </a:xfrm>
        <a:prstGeom xmlns:a="http://schemas.openxmlformats.org/drawingml/2006/main" prst="rect">
          <a:avLst/>
        </a:prstGeom>
        <a:solidFill xmlns:a="http://schemas.openxmlformats.org/drawingml/2006/main">
          <a:schemeClr val="tx2"/>
        </a:solidFill>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t">
          <a:spAutoFit/>
        </a:bodyPr>
        <a:lstStyle xmlns:a="http://schemas.openxmlformats.org/drawingml/2006/main"/>
        <a:p xmlns:a="http://schemas.openxmlformats.org/drawingml/2006/main">
          <a:endParaRPr lang="en-US"/>
        </a:p>
      </cdr:txBody>
    </cdr:sp>
  </cdr:relSizeAnchor>
  <cdr:relSizeAnchor xmlns:cdr="http://schemas.openxmlformats.org/drawingml/2006/chartDrawing">
    <cdr:from>
      <cdr:x>0.08367</cdr:x>
      <cdr:y>0.6957</cdr:y>
    </cdr:from>
    <cdr:to>
      <cdr:x>0.09333</cdr:x>
      <cdr:y>0.77268</cdr:y>
    </cdr:to>
    <cdr:sp macro="" textlink="">
      <cdr:nvSpPr>
        <cdr:cNvPr id="11" name="TextBox 1"/>
        <cdr:cNvSpPr txBox="1"/>
      </cdr:nvSpPr>
      <cdr:spPr>
        <a:xfrm xmlns:a="http://schemas.openxmlformats.org/drawingml/2006/main" flipH="1">
          <a:off x="680607" y="3419286"/>
          <a:ext cx="70241" cy="368412"/>
        </a:xfrm>
        <a:prstGeom xmlns:a="http://schemas.openxmlformats.org/drawingml/2006/main" prst="rect">
          <a:avLst/>
        </a:prstGeom>
        <a:solidFill xmlns:a="http://schemas.openxmlformats.org/drawingml/2006/main">
          <a:schemeClr val="tx2">
            <a:alpha val="66000"/>
          </a:schemeClr>
        </a:solidFill>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t">
          <a:noAutofit/>
        </a:bodyPr>
        <a:lstStyle xmlns:a="http://schemas.openxmlformats.org/drawingml/2006/main"/>
        <a:p xmlns:a="http://schemas.openxmlformats.org/drawingml/2006/main">
          <a:endParaRPr lang="en-US"/>
        </a:p>
      </cdr:txBody>
    </cdr:sp>
  </cdr:relSizeAnchor>
  <cdr:relSizeAnchor xmlns:cdr="http://schemas.openxmlformats.org/drawingml/2006/chartDrawing">
    <cdr:from>
      <cdr:x>0.07688</cdr:x>
      <cdr:y>0.65294</cdr:y>
    </cdr:from>
    <cdr:to>
      <cdr:x>0.09862</cdr:x>
      <cdr:y>0.68601</cdr:y>
    </cdr:to>
    <cdr:sp macro="" textlink="">
      <cdr:nvSpPr>
        <cdr:cNvPr id="14" name="TextBox 2"/>
        <cdr:cNvSpPr txBox="1"/>
      </cdr:nvSpPr>
      <cdr:spPr>
        <a:xfrm xmlns:a="http://schemas.openxmlformats.org/drawingml/2006/main">
          <a:off x="627096" y="3214278"/>
          <a:ext cx="171291" cy="158953"/>
        </a:xfrm>
        <a:prstGeom xmlns:a="http://schemas.openxmlformats.org/drawingml/2006/main" prst="rect">
          <a:avLst/>
        </a:prstGeom>
        <a:solidFill xmlns:a="http://schemas.openxmlformats.org/drawingml/2006/main">
          <a:schemeClr val="bg2">
            <a:lumMod val="25000"/>
          </a:schemeClr>
        </a:solidFill>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lIns="9144" tIns="9144" rIns="9144" bIns="9144" rtlCol="0" anchor="ctr">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pPr algn="ctr"/>
          <a:r>
            <a:rPr lang="en-US" sz="600" b="1">
              <a:solidFill>
                <a:schemeClr val="bg1"/>
              </a:solidFill>
            </a:rPr>
            <a:t>-10</a:t>
          </a:r>
        </a:p>
      </cdr:txBody>
    </cdr:sp>
  </cdr:relSizeAnchor>
  <cdr:relSizeAnchor xmlns:cdr="http://schemas.openxmlformats.org/drawingml/2006/chartDrawing">
    <cdr:from>
      <cdr:x>0.71455</cdr:x>
      <cdr:y>0.92282</cdr:y>
    </cdr:from>
    <cdr:to>
      <cdr:x>0.9776</cdr:x>
      <cdr:y>0.99316</cdr:y>
    </cdr:to>
    <cdr:sp macro="" textlink="">
      <cdr:nvSpPr>
        <cdr:cNvPr id="16" name="TextBox 1"/>
        <cdr:cNvSpPr txBox="1"/>
      </cdr:nvSpPr>
      <cdr:spPr>
        <a:xfrm xmlns:a="http://schemas.openxmlformats.org/drawingml/2006/main">
          <a:off x="5629966" y="4477026"/>
          <a:ext cx="2072639" cy="341243"/>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800"/>
            <a:t>The sum of the two lines is equal to the percent</a:t>
          </a:r>
          <a:br>
            <a:rPr lang="en-US" sz="800"/>
          </a:br>
          <a:r>
            <a:rPr lang="en-US" sz="800"/>
            <a:t>of students proficient on the state assessment </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23FFD77-B70F-4C91-AB16-9AE5BE853A3D}" type="datetimeFigureOut">
              <a:rPr lang="en-US" smtClean="0"/>
              <a:t>10/15/2014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2D01071-E5FE-462A-A1BF-99A24D88ADBD}" type="slidenum">
              <a:rPr lang="en-US" smtClean="0"/>
              <a:t>‹#›</a:t>
            </a:fld>
            <a:endParaRPr lang="en-US"/>
          </a:p>
        </p:txBody>
      </p:sp>
    </p:spTree>
    <p:extLst>
      <p:ext uri="{BB962C8B-B14F-4D97-AF65-F5344CB8AC3E}">
        <p14:creationId xmlns:p14="http://schemas.microsoft.com/office/powerpoint/2010/main" val="8742324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13A59A-4D25-42B2-B0B9-B662A35F6762}" type="datetimeFigureOut">
              <a:rPr lang="en-US" smtClean="0"/>
              <a:t>10/15/2014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B56125-6B3F-4AEC-8326-CD6B73576ACA}" type="slidenum">
              <a:rPr lang="en-US" smtClean="0"/>
              <a:t>‹#›</a:t>
            </a:fld>
            <a:endParaRPr lang="en-US"/>
          </a:p>
        </p:txBody>
      </p:sp>
    </p:spTree>
    <p:extLst>
      <p:ext uri="{BB962C8B-B14F-4D97-AF65-F5344CB8AC3E}">
        <p14:creationId xmlns:p14="http://schemas.microsoft.com/office/powerpoint/2010/main" val="361575340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B56125-6B3F-4AEC-8326-CD6B73576ACA}" type="slidenum">
              <a:rPr lang="en-US" smtClean="0"/>
              <a:t>1</a:t>
            </a:fld>
            <a:endParaRPr lang="en-US"/>
          </a:p>
        </p:txBody>
      </p:sp>
    </p:spTree>
    <p:extLst>
      <p:ext uri="{BB962C8B-B14F-4D97-AF65-F5344CB8AC3E}">
        <p14:creationId xmlns:p14="http://schemas.microsoft.com/office/powerpoint/2010/main" val="2963263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endParaRPr lang="en-US" dirty="0" smtClean="0">
              <a:latin typeface="Arial" charset="0"/>
            </a:endParaRPr>
          </a:p>
        </p:txBody>
      </p:sp>
    </p:spTree>
    <p:extLst>
      <p:ext uri="{BB962C8B-B14F-4D97-AF65-F5344CB8AC3E}">
        <p14:creationId xmlns:p14="http://schemas.microsoft.com/office/powerpoint/2010/main" val="14127701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p:spPr>
        <p:txBody>
          <a:bodyPr/>
          <a:lstStyle/>
          <a:p>
            <a:endParaRPr lang="en-US" dirty="0" smtClean="0">
              <a:latin typeface="Arial" charset="0"/>
            </a:endParaRPr>
          </a:p>
        </p:txBody>
      </p:sp>
    </p:spTree>
    <p:extLst>
      <p:ext uri="{BB962C8B-B14F-4D97-AF65-F5344CB8AC3E}">
        <p14:creationId xmlns:p14="http://schemas.microsoft.com/office/powerpoint/2010/main" val="22160446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1"/>
          </p:nvPr>
        </p:nvSpPr>
        <p:spPr/>
        <p:txBody>
          <a:bodyPr/>
          <a:lstStyle/>
          <a:p>
            <a:fld id="{8A4AC9D9-4E18-49D6-A9E1-EC21DE5D5301}" type="slidenum">
              <a:rPr lang="en-US" smtClean="0">
                <a:solidFill>
                  <a:prstClr val="black"/>
                </a:solidFill>
              </a:rPr>
              <a:pPr/>
              <a:t>19</a:t>
            </a:fld>
            <a:endParaRPr lang="en-US" dirty="0">
              <a:solidFill>
                <a:prstClr val="black"/>
              </a:solidFill>
            </a:endParaRPr>
          </a:p>
        </p:txBody>
      </p:sp>
      <p:sp>
        <p:nvSpPr>
          <p:cNvPr id="6" name="Header Placeholder 5"/>
          <p:cNvSpPr>
            <a:spLocks noGrp="1"/>
          </p:cNvSpPr>
          <p:nvPr>
            <p:ph type="hdr" sz="quarter" idx="12"/>
          </p:nvPr>
        </p:nvSpPr>
        <p:spPr/>
        <p:txBody>
          <a:bodyPr/>
          <a:lstStyle/>
          <a:p>
            <a:endParaRPr lang="en-US" dirty="0">
              <a:solidFill>
                <a:prstClr val="black"/>
              </a:solidFill>
            </a:endParaRPr>
          </a:p>
        </p:txBody>
      </p:sp>
    </p:spTree>
    <p:extLst>
      <p:ext uri="{BB962C8B-B14F-4D97-AF65-F5344CB8AC3E}">
        <p14:creationId xmlns:p14="http://schemas.microsoft.com/office/powerpoint/2010/main" val="33588033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1"/>
          </p:nvPr>
        </p:nvSpPr>
        <p:spPr/>
        <p:txBody>
          <a:bodyPr/>
          <a:lstStyle/>
          <a:p>
            <a:fld id="{8A4AC9D9-4E18-49D6-A9E1-EC21DE5D5301}" type="slidenum">
              <a:rPr lang="en-US" smtClean="0">
                <a:solidFill>
                  <a:prstClr val="black"/>
                </a:solidFill>
              </a:rPr>
              <a:pPr/>
              <a:t>20</a:t>
            </a:fld>
            <a:endParaRPr lang="en-US" dirty="0">
              <a:solidFill>
                <a:prstClr val="black"/>
              </a:solidFill>
            </a:endParaRPr>
          </a:p>
        </p:txBody>
      </p:sp>
      <p:sp>
        <p:nvSpPr>
          <p:cNvPr id="6" name="Header Placeholder 5"/>
          <p:cNvSpPr>
            <a:spLocks noGrp="1"/>
          </p:cNvSpPr>
          <p:nvPr>
            <p:ph type="hdr" sz="quarter" idx="12"/>
          </p:nvPr>
        </p:nvSpPr>
        <p:spPr/>
        <p:txBody>
          <a:bodyPr/>
          <a:lstStyle/>
          <a:p>
            <a:endParaRPr lang="en-US" dirty="0">
              <a:solidFill>
                <a:prstClr val="black"/>
              </a:solidFill>
            </a:endParaRPr>
          </a:p>
        </p:txBody>
      </p:sp>
    </p:spTree>
    <p:extLst>
      <p:ext uri="{BB962C8B-B14F-4D97-AF65-F5344CB8AC3E}">
        <p14:creationId xmlns:p14="http://schemas.microsoft.com/office/powerpoint/2010/main" val="20360939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1"/>
          </p:nvPr>
        </p:nvSpPr>
        <p:spPr/>
        <p:txBody>
          <a:bodyPr/>
          <a:lstStyle/>
          <a:p>
            <a:fld id="{8A4AC9D9-4E18-49D6-A9E1-EC21DE5D5301}" type="slidenum">
              <a:rPr lang="en-US" smtClean="0">
                <a:solidFill>
                  <a:prstClr val="black"/>
                </a:solidFill>
              </a:rPr>
              <a:pPr/>
              <a:t>21</a:t>
            </a:fld>
            <a:endParaRPr lang="en-US" dirty="0">
              <a:solidFill>
                <a:prstClr val="black"/>
              </a:solidFill>
            </a:endParaRPr>
          </a:p>
        </p:txBody>
      </p:sp>
      <p:sp>
        <p:nvSpPr>
          <p:cNvPr id="6" name="Header Placeholder 5"/>
          <p:cNvSpPr>
            <a:spLocks noGrp="1"/>
          </p:cNvSpPr>
          <p:nvPr>
            <p:ph type="hdr" sz="quarter" idx="12"/>
          </p:nvPr>
        </p:nvSpPr>
        <p:spPr/>
        <p:txBody>
          <a:bodyPr/>
          <a:lstStyle/>
          <a:p>
            <a:endParaRPr lang="en-US" dirty="0">
              <a:solidFill>
                <a:prstClr val="black"/>
              </a:solidFill>
            </a:endParaRPr>
          </a:p>
        </p:txBody>
      </p:sp>
    </p:spTree>
    <p:extLst>
      <p:ext uri="{BB962C8B-B14F-4D97-AF65-F5344CB8AC3E}">
        <p14:creationId xmlns:p14="http://schemas.microsoft.com/office/powerpoint/2010/main" val="16425621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1"/>
          </p:nvPr>
        </p:nvSpPr>
        <p:spPr/>
        <p:txBody>
          <a:bodyPr/>
          <a:lstStyle/>
          <a:p>
            <a:fld id="{8A4AC9D9-4E18-49D6-A9E1-EC21DE5D5301}" type="slidenum">
              <a:rPr lang="en-US" smtClean="0">
                <a:solidFill>
                  <a:prstClr val="black"/>
                </a:solidFill>
              </a:rPr>
              <a:pPr/>
              <a:t>22</a:t>
            </a:fld>
            <a:endParaRPr lang="en-US" dirty="0">
              <a:solidFill>
                <a:prstClr val="black"/>
              </a:solidFill>
            </a:endParaRPr>
          </a:p>
        </p:txBody>
      </p:sp>
      <p:sp>
        <p:nvSpPr>
          <p:cNvPr id="6" name="Header Placeholder 5"/>
          <p:cNvSpPr>
            <a:spLocks noGrp="1"/>
          </p:cNvSpPr>
          <p:nvPr>
            <p:ph type="hdr" sz="quarter" idx="12"/>
          </p:nvPr>
        </p:nvSpPr>
        <p:spPr/>
        <p:txBody>
          <a:bodyPr/>
          <a:lstStyle/>
          <a:p>
            <a:endParaRPr lang="en-US" dirty="0">
              <a:solidFill>
                <a:prstClr val="black"/>
              </a:solidFill>
            </a:endParaRPr>
          </a:p>
        </p:txBody>
      </p:sp>
    </p:spTree>
    <p:extLst>
      <p:ext uri="{BB962C8B-B14F-4D97-AF65-F5344CB8AC3E}">
        <p14:creationId xmlns:p14="http://schemas.microsoft.com/office/powerpoint/2010/main" val="26721824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Slide Number Placeholder 4"/>
          <p:cNvSpPr>
            <a:spLocks noGrp="1"/>
          </p:cNvSpPr>
          <p:nvPr>
            <p:ph type="sldNum" sz="quarter" idx="11"/>
          </p:nvPr>
        </p:nvSpPr>
        <p:spPr/>
        <p:txBody>
          <a:bodyPr/>
          <a:lstStyle/>
          <a:p>
            <a:fld id="{8A4AC9D9-4E18-49D6-A9E1-EC21DE5D5301}" type="slidenum">
              <a:rPr lang="en-US" smtClean="0">
                <a:solidFill>
                  <a:prstClr val="black"/>
                </a:solidFill>
              </a:rPr>
              <a:pPr/>
              <a:t>23</a:t>
            </a:fld>
            <a:endParaRPr lang="en-US" dirty="0">
              <a:solidFill>
                <a:prstClr val="black"/>
              </a:solidFill>
            </a:endParaRPr>
          </a:p>
        </p:txBody>
      </p:sp>
    </p:spTree>
    <p:extLst>
      <p:ext uri="{BB962C8B-B14F-4D97-AF65-F5344CB8AC3E}">
        <p14:creationId xmlns:p14="http://schemas.microsoft.com/office/powerpoint/2010/main" val="580305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D482A01-C8AD-4C19-9BD5-81C2CA81B578}" type="slidenum">
              <a:rPr lang="en-US" smtClean="0">
                <a:solidFill>
                  <a:prstClr val="black"/>
                </a:solidFill>
              </a:rPr>
              <a:pPr fontAlgn="base">
                <a:spcBef>
                  <a:spcPct val="0"/>
                </a:spcBef>
                <a:spcAft>
                  <a:spcPct val="0"/>
                </a:spcAft>
                <a:defRPr/>
              </a:pPr>
              <a:t>24</a:t>
            </a:fld>
            <a:endParaRPr lang="en-US" dirty="0" smtClean="0">
              <a:solidFill>
                <a:prstClr val="black"/>
              </a:solidFill>
            </a:endParaRPr>
          </a:p>
        </p:txBody>
      </p:sp>
      <p:sp>
        <p:nvSpPr>
          <p:cNvPr id="30723" name="Rectangle 2"/>
          <p:cNvSpPr>
            <a:spLocks noGrp="1" noRot="1" noChangeAspect="1" noChangeArrowheads="1" noTextEdit="1"/>
          </p:cNvSpPr>
          <p:nvPr>
            <p:ph type="sldImg"/>
          </p:nvPr>
        </p:nvSpPr>
        <p:spPr bwMode="auto">
          <a:xfrm>
            <a:off x="1303338" y="687388"/>
            <a:ext cx="4471987" cy="33528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4" name="Rectangle 3"/>
          <p:cNvSpPr>
            <a:spLocks noGrp="1" noChangeArrowheads="1"/>
          </p:cNvSpPr>
          <p:nvPr>
            <p:ph type="body" idx="1"/>
          </p:nvPr>
        </p:nvSpPr>
        <p:spPr bwMode="auto">
          <a:xfrm>
            <a:off x="941974" y="4277045"/>
            <a:ext cx="5193131" cy="405037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09" tIns="45703" rIns="91409" bIns="45703" numCol="1" anchor="t" anchorCtr="0" compatLnSpc="1">
            <a:prstTxWarp prst="textNoShape">
              <a:avLst/>
            </a:prstTxWarp>
          </a:bodyPr>
          <a:lstStyle/>
          <a:p>
            <a:pPr eaLnBrk="1" hangingPunct="1">
              <a:spcBef>
                <a:spcPct val="0"/>
              </a:spcBef>
            </a:pPr>
            <a:endParaRPr lang="en-US" sz="2400" dirty="0"/>
          </a:p>
        </p:txBody>
      </p:sp>
      <p:sp>
        <p:nvSpPr>
          <p:cNvPr id="3" name="Header Placeholder 2"/>
          <p:cNvSpPr>
            <a:spLocks noGrp="1"/>
          </p:cNvSpPr>
          <p:nvPr>
            <p:ph type="hdr" sz="quarter" idx="10"/>
          </p:nvPr>
        </p:nvSpPr>
        <p:spPr/>
        <p:txBody>
          <a:bodyPr/>
          <a:lstStyle/>
          <a:p>
            <a:endParaRPr lang="en-US" dirty="0">
              <a:solidFill>
                <a:prstClr val="black"/>
              </a:solidFill>
            </a:endParaRPr>
          </a:p>
        </p:txBody>
      </p:sp>
    </p:spTree>
    <p:extLst>
      <p:ext uri="{BB962C8B-B14F-4D97-AF65-F5344CB8AC3E}">
        <p14:creationId xmlns:p14="http://schemas.microsoft.com/office/powerpoint/2010/main" val="4927236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D482A01-C8AD-4C19-9BD5-81C2CA81B578}" type="slidenum">
              <a:rPr lang="en-US" smtClean="0">
                <a:solidFill>
                  <a:prstClr val="black"/>
                </a:solidFill>
              </a:rPr>
              <a:pPr fontAlgn="base">
                <a:spcBef>
                  <a:spcPct val="0"/>
                </a:spcBef>
                <a:spcAft>
                  <a:spcPct val="0"/>
                </a:spcAft>
                <a:defRPr/>
              </a:pPr>
              <a:t>25</a:t>
            </a:fld>
            <a:endParaRPr lang="en-US" dirty="0" smtClean="0">
              <a:solidFill>
                <a:prstClr val="black"/>
              </a:solidFill>
            </a:endParaRPr>
          </a:p>
        </p:txBody>
      </p:sp>
      <p:sp>
        <p:nvSpPr>
          <p:cNvPr id="30723" name="Rectangle 2"/>
          <p:cNvSpPr>
            <a:spLocks noGrp="1" noRot="1" noChangeAspect="1" noChangeArrowheads="1" noTextEdit="1"/>
          </p:cNvSpPr>
          <p:nvPr>
            <p:ph type="sldImg"/>
          </p:nvPr>
        </p:nvSpPr>
        <p:spPr bwMode="auto">
          <a:xfrm>
            <a:off x="1303338" y="687388"/>
            <a:ext cx="4471987" cy="33528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4" name="Rectangle 3"/>
          <p:cNvSpPr>
            <a:spLocks noGrp="1" noChangeArrowheads="1"/>
          </p:cNvSpPr>
          <p:nvPr>
            <p:ph type="body" idx="1"/>
          </p:nvPr>
        </p:nvSpPr>
        <p:spPr bwMode="auto">
          <a:xfrm>
            <a:off x="941974" y="4277045"/>
            <a:ext cx="5193131" cy="405037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09" tIns="45703" rIns="91409" bIns="45703" numCol="1" anchor="t" anchorCtr="0" compatLnSpc="1">
            <a:prstTxWarp prst="textNoShape">
              <a:avLst/>
            </a:prstTxWarp>
          </a:bodyPr>
          <a:lstStyle/>
          <a:p>
            <a:pPr eaLnBrk="1" hangingPunct="1">
              <a:spcBef>
                <a:spcPct val="0"/>
              </a:spcBef>
            </a:pPr>
            <a:endParaRPr lang="en-US" sz="2400" dirty="0"/>
          </a:p>
        </p:txBody>
      </p:sp>
      <p:sp>
        <p:nvSpPr>
          <p:cNvPr id="3" name="Header Placeholder 2"/>
          <p:cNvSpPr>
            <a:spLocks noGrp="1"/>
          </p:cNvSpPr>
          <p:nvPr>
            <p:ph type="hdr" sz="quarter" idx="10"/>
          </p:nvPr>
        </p:nvSpPr>
        <p:spPr/>
        <p:txBody>
          <a:bodyPr/>
          <a:lstStyle/>
          <a:p>
            <a:endParaRPr lang="en-US" dirty="0">
              <a:solidFill>
                <a:prstClr val="black"/>
              </a:solidFill>
            </a:endParaRPr>
          </a:p>
        </p:txBody>
      </p:sp>
    </p:spTree>
    <p:extLst>
      <p:ext uri="{BB962C8B-B14F-4D97-AF65-F5344CB8AC3E}">
        <p14:creationId xmlns:p14="http://schemas.microsoft.com/office/powerpoint/2010/main" val="33070643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4AC9D9-4E18-49D6-A9E1-EC21DE5D5301}" type="slidenum">
              <a:rPr lang="en-US" smtClean="0">
                <a:solidFill>
                  <a:prstClr val="black"/>
                </a:solidFill>
              </a:rPr>
              <a:pPr/>
              <a:t>26</a:t>
            </a:fld>
            <a:endParaRPr lang="en-US" dirty="0">
              <a:solidFill>
                <a:prstClr val="black"/>
              </a:solidFill>
            </a:endParaRPr>
          </a:p>
        </p:txBody>
      </p:sp>
      <p:sp>
        <p:nvSpPr>
          <p:cNvPr id="6" name="Header Placeholder 5"/>
          <p:cNvSpPr>
            <a:spLocks noGrp="1"/>
          </p:cNvSpPr>
          <p:nvPr>
            <p:ph type="hdr" sz="quarter" idx="11"/>
          </p:nvPr>
        </p:nvSpPr>
        <p:spPr/>
        <p:txBody>
          <a:bodyPr/>
          <a:lstStyle/>
          <a:p>
            <a:endParaRPr lang="en-US" dirty="0">
              <a:solidFill>
                <a:prstClr val="black"/>
              </a:solidFill>
            </a:endParaRPr>
          </a:p>
        </p:txBody>
      </p:sp>
    </p:spTree>
    <p:extLst>
      <p:ext uri="{BB962C8B-B14F-4D97-AF65-F5344CB8AC3E}">
        <p14:creationId xmlns:p14="http://schemas.microsoft.com/office/powerpoint/2010/main" val="3091517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B56125-6B3F-4AEC-8326-CD6B73576ACA}" type="slidenum">
              <a:rPr lang="en-US" smtClean="0"/>
              <a:t>2</a:t>
            </a:fld>
            <a:endParaRPr lang="en-US"/>
          </a:p>
        </p:txBody>
      </p:sp>
    </p:spTree>
    <p:extLst>
      <p:ext uri="{BB962C8B-B14F-4D97-AF65-F5344CB8AC3E}">
        <p14:creationId xmlns:p14="http://schemas.microsoft.com/office/powerpoint/2010/main" val="2601194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4AC9D9-4E18-49D6-A9E1-EC21DE5D5301}" type="slidenum">
              <a:rPr lang="en-US" smtClean="0">
                <a:solidFill>
                  <a:prstClr val="black"/>
                </a:solidFill>
              </a:rPr>
              <a:pPr/>
              <a:t>27</a:t>
            </a:fld>
            <a:endParaRPr lang="en-US">
              <a:solidFill>
                <a:prstClr val="black"/>
              </a:solidFill>
            </a:endParaRPr>
          </a:p>
        </p:txBody>
      </p:sp>
      <p:sp>
        <p:nvSpPr>
          <p:cNvPr id="6" name="Header Placeholder 5"/>
          <p:cNvSpPr>
            <a:spLocks noGrp="1"/>
          </p:cNvSpPr>
          <p:nvPr>
            <p:ph type="hdr" sz="quarter" idx="11"/>
          </p:nvPr>
        </p:nvSpPr>
        <p:spPr/>
        <p:txBody>
          <a:bodyPr/>
          <a:lstStyle/>
          <a:p>
            <a:endParaRPr lang="en-US">
              <a:solidFill>
                <a:prstClr val="black"/>
              </a:solidFill>
            </a:endParaRPr>
          </a:p>
        </p:txBody>
      </p:sp>
    </p:spTree>
    <p:extLst>
      <p:ext uri="{BB962C8B-B14F-4D97-AF65-F5344CB8AC3E}">
        <p14:creationId xmlns:p14="http://schemas.microsoft.com/office/powerpoint/2010/main" val="34448706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4AC9D9-4E18-49D6-A9E1-EC21DE5D5301}" type="slidenum">
              <a:rPr lang="en-US" smtClean="0">
                <a:solidFill>
                  <a:prstClr val="black"/>
                </a:solidFill>
              </a:rPr>
              <a:pPr/>
              <a:t>28</a:t>
            </a:fld>
            <a:endParaRPr lang="en-US">
              <a:solidFill>
                <a:prstClr val="black"/>
              </a:solidFill>
            </a:endParaRPr>
          </a:p>
        </p:txBody>
      </p:sp>
      <p:sp>
        <p:nvSpPr>
          <p:cNvPr id="6" name="Header Placeholder 5"/>
          <p:cNvSpPr>
            <a:spLocks noGrp="1"/>
          </p:cNvSpPr>
          <p:nvPr>
            <p:ph type="hdr" sz="quarter" idx="11"/>
          </p:nvPr>
        </p:nvSpPr>
        <p:spPr/>
        <p:txBody>
          <a:bodyPr/>
          <a:lstStyle/>
          <a:p>
            <a:endParaRPr lang="en-US">
              <a:solidFill>
                <a:prstClr val="black"/>
              </a:solidFill>
            </a:endParaRPr>
          </a:p>
        </p:txBody>
      </p:sp>
    </p:spTree>
    <p:extLst>
      <p:ext uri="{BB962C8B-B14F-4D97-AF65-F5344CB8AC3E}">
        <p14:creationId xmlns:p14="http://schemas.microsoft.com/office/powerpoint/2010/main" val="27773500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r>
              <a:rPr lang="en-US" smtClean="0">
                <a:latin typeface="Arial" charset="0"/>
              </a:rPr>
              <a:t>Key points:</a:t>
            </a:r>
          </a:p>
          <a:p>
            <a:r>
              <a:rPr lang="en-US" smtClean="0">
                <a:latin typeface="Arial" charset="0"/>
              </a:rPr>
              <a:t>Don’t make too much of small differences.</a:t>
            </a:r>
          </a:p>
        </p:txBody>
      </p:sp>
    </p:spTree>
    <p:extLst>
      <p:ext uri="{BB962C8B-B14F-4D97-AF65-F5344CB8AC3E}">
        <p14:creationId xmlns:p14="http://schemas.microsoft.com/office/powerpoint/2010/main" val="14671807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marL="228600" indent="-228600">
              <a:buFontTx/>
              <a:buAutoNum type="arabicParenR"/>
            </a:pPr>
            <a:endParaRPr lang="en-US" dirty="0" smtClean="0">
              <a:latin typeface="Arial" charset="0"/>
            </a:endParaRPr>
          </a:p>
          <a:p>
            <a:pPr marL="228600" indent="-228600">
              <a:buFontTx/>
              <a:buAutoNum type="arabicParenR"/>
            </a:pPr>
            <a:endParaRPr lang="en-US" dirty="0" smtClean="0">
              <a:latin typeface="Arial" charset="0"/>
            </a:endParaRPr>
          </a:p>
        </p:txBody>
      </p:sp>
    </p:spTree>
    <p:extLst>
      <p:ext uri="{BB962C8B-B14F-4D97-AF65-F5344CB8AC3E}">
        <p14:creationId xmlns:p14="http://schemas.microsoft.com/office/powerpoint/2010/main" val="41796906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endParaRPr lang="en-US" dirty="0" smtClean="0">
              <a:latin typeface="Arial" charset="0"/>
            </a:endParaRPr>
          </a:p>
        </p:txBody>
      </p:sp>
    </p:spTree>
    <p:extLst>
      <p:ext uri="{BB962C8B-B14F-4D97-AF65-F5344CB8AC3E}">
        <p14:creationId xmlns:p14="http://schemas.microsoft.com/office/powerpoint/2010/main" val="2639106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B56125-6B3F-4AEC-8326-CD6B73576ACA}" type="slidenum">
              <a:rPr lang="en-US" smtClean="0"/>
              <a:t>3</a:t>
            </a:fld>
            <a:endParaRPr lang="en-US"/>
          </a:p>
        </p:txBody>
      </p:sp>
    </p:spTree>
    <p:extLst>
      <p:ext uri="{BB962C8B-B14F-4D97-AF65-F5344CB8AC3E}">
        <p14:creationId xmlns:p14="http://schemas.microsoft.com/office/powerpoint/2010/main" val="2342880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B56125-6B3F-4AEC-8326-CD6B73576ACA}" type="slidenum">
              <a:rPr lang="en-US" smtClean="0"/>
              <a:t>4</a:t>
            </a:fld>
            <a:endParaRPr lang="en-US"/>
          </a:p>
        </p:txBody>
      </p:sp>
    </p:spTree>
    <p:extLst>
      <p:ext uri="{BB962C8B-B14F-4D97-AF65-F5344CB8AC3E}">
        <p14:creationId xmlns:p14="http://schemas.microsoft.com/office/powerpoint/2010/main" val="20736831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B56125-6B3F-4AEC-8326-CD6B73576ACA}" type="slidenum">
              <a:rPr lang="en-US" smtClean="0"/>
              <a:t>6</a:t>
            </a:fld>
            <a:endParaRPr lang="en-US"/>
          </a:p>
        </p:txBody>
      </p:sp>
    </p:spTree>
    <p:extLst>
      <p:ext uri="{BB962C8B-B14F-4D97-AF65-F5344CB8AC3E}">
        <p14:creationId xmlns:p14="http://schemas.microsoft.com/office/powerpoint/2010/main" val="36065143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B56125-6B3F-4AEC-8326-CD6B73576ACA}" type="slidenum">
              <a:rPr lang="en-US" smtClean="0"/>
              <a:t>7</a:t>
            </a:fld>
            <a:endParaRPr lang="en-US"/>
          </a:p>
        </p:txBody>
      </p:sp>
    </p:spTree>
    <p:extLst>
      <p:ext uri="{BB962C8B-B14F-4D97-AF65-F5344CB8AC3E}">
        <p14:creationId xmlns:p14="http://schemas.microsoft.com/office/powerpoint/2010/main" val="3847955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B56125-6B3F-4AEC-8326-CD6B73576ACA}" type="slidenum">
              <a:rPr lang="en-US" smtClean="0"/>
              <a:t>8</a:t>
            </a:fld>
            <a:endParaRPr lang="en-US"/>
          </a:p>
        </p:txBody>
      </p:sp>
    </p:spTree>
    <p:extLst>
      <p:ext uri="{BB962C8B-B14F-4D97-AF65-F5344CB8AC3E}">
        <p14:creationId xmlns:p14="http://schemas.microsoft.com/office/powerpoint/2010/main" val="21605200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B56125-6B3F-4AEC-8326-CD6B73576ACA}" type="slidenum">
              <a:rPr lang="en-US" smtClean="0"/>
              <a:t>9</a:t>
            </a:fld>
            <a:endParaRPr lang="en-US"/>
          </a:p>
        </p:txBody>
      </p:sp>
    </p:spTree>
    <p:extLst>
      <p:ext uri="{BB962C8B-B14F-4D97-AF65-F5344CB8AC3E}">
        <p14:creationId xmlns:p14="http://schemas.microsoft.com/office/powerpoint/2010/main" val="1798412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B56125-6B3F-4AEC-8326-CD6B73576ACA}" type="slidenum">
              <a:rPr lang="en-US" smtClean="0"/>
              <a:t>10</a:t>
            </a:fld>
            <a:endParaRPr lang="en-US"/>
          </a:p>
        </p:txBody>
      </p:sp>
    </p:spTree>
    <p:extLst>
      <p:ext uri="{BB962C8B-B14F-4D97-AF65-F5344CB8AC3E}">
        <p14:creationId xmlns:p14="http://schemas.microsoft.com/office/powerpoint/2010/main" val="2436133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DDAD55-E481-4FA6-9A89-8E7C8DF5941D}" type="datetime1">
              <a:rPr lang="en-US" smtClean="0"/>
              <a:t>10/15/2014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6133B4-9753-403C-8F44-ED890199EA9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5CB3BF-460E-448B-BB97-A9A83FE3DFB0}" type="datetime1">
              <a:rPr lang="en-US" smtClean="0"/>
              <a:t>10/15/2014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6133B4-9753-403C-8F44-ED890199EA9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99D40B-2EA6-404E-A184-974F6A2F28D7}" type="datetime1">
              <a:rPr lang="en-US" smtClean="0"/>
              <a:t>10/15/2014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6133B4-9753-403C-8F44-ED890199EA9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30A045-97A1-4ADB-B76A-2D2F5D024186}" type="datetime1">
              <a:rPr lang="en-US" smtClean="0"/>
              <a:t>10/15/2014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6133B4-9753-403C-8F44-ED890199EA9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CBC242-2B25-4ADC-9ED9-8E0BD52AF68E}" type="datetime1">
              <a:rPr lang="en-US" smtClean="0"/>
              <a:t>10/15/2014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6133B4-9753-403C-8F44-ED890199EA9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6F4D66-A0F4-47CA-A3A7-99B284664216}" type="datetime1">
              <a:rPr lang="en-US" smtClean="0"/>
              <a:t>10/15/2014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6133B4-9753-403C-8F44-ED890199EA9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D89772-DD17-48EA-9240-F836B0E6797E}" type="datetime1">
              <a:rPr lang="en-US" smtClean="0"/>
              <a:t>10/15/2014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6133B4-9753-403C-8F44-ED890199EA9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AE1BC7-3BE6-4487-8E4D-80F09D1076FC}" type="datetime1">
              <a:rPr lang="en-US" smtClean="0"/>
              <a:t>10/15/2014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6133B4-9753-403C-8F44-ED890199EA9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2C7FAA-D9C7-471F-A40F-3F62A5863595}" type="datetime1">
              <a:rPr lang="en-US" smtClean="0"/>
              <a:t>10/15/2014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6133B4-9753-403C-8F44-ED890199EA9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99205A-46EC-4A62-BB3C-249AF256F724}" type="datetime1">
              <a:rPr lang="en-US" smtClean="0"/>
              <a:t>10/15/2014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6133B4-9753-403C-8F44-ED890199EA9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C37DC3-A2DD-4796-A8A8-88C217F281FF}" type="datetime1">
              <a:rPr lang="en-US" smtClean="0"/>
              <a:t>10/15/2014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6133B4-9753-403C-8F44-ED890199EA9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CC4305-06E0-4740-B76E-21B16FF4C068}" type="datetime1">
              <a:rPr lang="en-US" smtClean="0"/>
              <a:t>10/15/2014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6133B4-9753-403C-8F44-ED890199EA9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1.jpeg"/></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1.jpe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1.jpeg"/></Relationships>
</file>

<file path=ppt/slides/_rels/slide2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18.xml"/><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1.jpe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1.jpe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1.jpe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1.jpeg"/></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mailto:deb.Lindsey@wyo.gov"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3600"/>
            <a:ext cx="7924800" cy="1524000"/>
          </a:xfrm>
        </p:spPr>
        <p:txBody>
          <a:bodyPr>
            <a:normAutofit/>
          </a:bodyPr>
          <a:lstStyle/>
          <a:p>
            <a:pPr algn="l"/>
            <a:r>
              <a:rPr lang="en-US" sz="4800" b="1" dirty="0" smtClean="0">
                <a:solidFill>
                  <a:schemeClr val="accent2"/>
                </a:solidFill>
              </a:rPr>
              <a:t>Assessment &amp; Accountability</a:t>
            </a:r>
            <a:endParaRPr lang="en-US" sz="4800" b="1" dirty="0">
              <a:solidFill>
                <a:schemeClr val="accent2"/>
              </a:solidFill>
            </a:endParaRPr>
          </a:p>
        </p:txBody>
      </p:sp>
      <p:sp>
        <p:nvSpPr>
          <p:cNvPr id="6" name="TextBox 5"/>
          <p:cNvSpPr txBox="1"/>
          <p:nvPr/>
        </p:nvSpPr>
        <p:spPr>
          <a:xfrm>
            <a:off x="533400" y="3477161"/>
            <a:ext cx="8382000" cy="2985433"/>
          </a:xfrm>
          <a:prstGeom prst="rect">
            <a:avLst/>
          </a:prstGeom>
          <a:noFill/>
        </p:spPr>
        <p:txBody>
          <a:bodyPr wrap="square" rtlCol="0">
            <a:spAutoFit/>
          </a:bodyPr>
          <a:lstStyle/>
          <a:p>
            <a:pPr marL="457200" indent="-457200"/>
            <a:r>
              <a:rPr lang="en-US" sz="4400" b="1" dirty="0" smtClean="0">
                <a:solidFill>
                  <a:srgbClr val="0070C0"/>
                </a:solidFill>
                <a:latin typeface="+mj-lt"/>
              </a:rPr>
              <a:t>Statewide System of Support</a:t>
            </a:r>
            <a:br>
              <a:rPr lang="en-US" sz="4400" b="1" dirty="0" smtClean="0">
                <a:solidFill>
                  <a:srgbClr val="0070C0"/>
                </a:solidFill>
                <a:latin typeface="+mj-lt"/>
              </a:rPr>
            </a:br>
            <a:r>
              <a:rPr lang="en-US" sz="4400" b="1" dirty="0" smtClean="0">
                <a:solidFill>
                  <a:srgbClr val="0070C0"/>
                </a:solidFill>
                <a:latin typeface="+mj-lt"/>
              </a:rPr>
              <a:t>Meeting</a:t>
            </a:r>
            <a:br>
              <a:rPr lang="en-US" sz="4400" b="1" dirty="0" smtClean="0">
                <a:solidFill>
                  <a:srgbClr val="0070C0"/>
                </a:solidFill>
                <a:latin typeface="+mj-lt"/>
              </a:rPr>
            </a:br>
            <a:endParaRPr lang="en-US" sz="4400" b="1" dirty="0" smtClean="0">
              <a:solidFill>
                <a:srgbClr val="0070C0"/>
              </a:solidFill>
              <a:latin typeface="+mj-lt"/>
            </a:endParaRPr>
          </a:p>
          <a:p>
            <a:pPr marL="457200" indent="-457200"/>
            <a:r>
              <a:rPr lang="en-US" sz="2800" b="1" dirty="0" smtClean="0">
                <a:solidFill>
                  <a:srgbClr val="0070C0"/>
                </a:solidFill>
                <a:latin typeface="+mj-lt"/>
              </a:rPr>
              <a:t>October 15, 2014</a:t>
            </a:r>
            <a:endParaRPr lang="en-US" sz="4400" b="1" dirty="0" smtClean="0">
              <a:solidFill>
                <a:srgbClr val="0070C0"/>
              </a:solidFill>
              <a:latin typeface="+mj-lt"/>
            </a:endParaRPr>
          </a:p>
          <a:p>
            <a:r>
              <a:rPr lang="en-US" sz="2800" b="1" dirty="0" smtClean="0">
                <a:solidFill>
                  <a:srgbClr val="0070C0"/>
                </a:solidFill>
                <a:latin typeface="+mj-lt"/>
                <a:cs typeface="Arial" pitchFamily="34" charset="0"/>
              </a:rPr>
              <a:t>Deb Lindsey, Division Administrator</a:t>
            </a:r>
            <a:endParaRPr lang="en-US" sz="2800" dirty="0" smtClean="0">
              <a:latin typeface="+mj-lt"/>
              <a:cs typeface="Arial" pitchFamily="34" charset="0"/>
            </a:endParaRPr>
          </a:p>
        </p:txBody>
      </p:sp>
      <p:pic>
        <p:nvPicPr>
          <p:cNvPr id="7" name="Picture 6" descr="wdelogo_solid.png"/>
          <p:cNvPicPr>
            <a:picLocks noChangeAspect="1"/>
          </p:cNvPicPr>
          <p:nvPr/>
        </p:nvPicPr>
        <p:blipFill>
          <a:blip r:embed="rId3" cstate="print"/>
          <a:stretch>
            <a:fillRect/>
          </a:stretch>
        </p:blipFill>
        <p:spPr>
          <a:xfrm>
            <a:off x="490537" y="381000"/>
            <a:ext cx="957263" cy="957263"/>
          </a:xfrm>
          <a:prstGeom prst="rect">
            <a:avLst/>
          </a:prstGeom>
        </p:spPr>
      </p:pic>
      <p:sp>
        <p:nvSpPr>
          <p:cNvPr id="8" name="TextBox 7"/>
          <p:cNvSpPr txBox="1"/>
          <p:nvPr/>
        </p:nvSpPr>
        <p:spPr>
          <a:xfrm>
            <a:off x="1447800" y="572869"/>
            <a:ext cx="7924800" cy="584775"/>
          </a:xfrm>
          <a:prstGeom prst="rect">
            <a:avLst/>
          </a:prstGeom>
          <a:noFill/>
        </p:spPr>
        <p:txBody>
          <a:bodyPr wrap="square" rtlCol="0">
            <a:spAutoFit/>
          </a:bodyPr>
          <a:lstStyle/>
          <a:p>
            <a:pPr marL="457200" indent="-457200"/>
            <a:r>
              <a:rPr lang="en-US" sz="3200" b="1" dirty="0" smtClean="0">
                <a:solidFill>
                  <a:srgbClr val="0070C0"/>
                </a:solidFill>
                <a:latin typeface="+mj-lt"/>
              </a:rPr>
              <a:t>Wyoming Department of Education</a:t>
            </a:r>
          </a:p>
        </p:txBody>
      </p:sp>
      <p:cxnSp>
        <p:nvCxnSpPr>
          <p:cNvPr id="10" name="Straight Connector 9"/>
          <p:cNvCxnSpPr/>
          <p:nvPr/>
        </p:nvCxnSpPr>
        <p:spPr>
          <a:xfrm>
            <a:off x="533400" y="1524000"/>
            <a:ext cx="8001000" cy="0"/>
          </a:xfrm>
          <a:prstGeom prst="line">
            <a:avLst/>
          </a:prstGeom>
          <a:ln w="76200" cmpd="dbl"/>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latin typeface="Calibri" pitchFamily="34" charset="0"/>
              </a:rPr>
              <a:t>2015 Assessment</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r>
              <a:rPr lang="en-US" dirty="0" smtClean="0"/>
              <a:t>No changes to state statute in 2014 Legislative Session </a:t>
            </a:r>
          </a:p>
          <a:p>
            <a:r>
              <a:rPr lang="en-US" dirty="0" smtClean="0"/>
              <a:t>Continue PAWS, grades 3 – 8, with current blueprints &amp; summer 2014 cut scores </a:t>
            </a:r>
          </a:p>
          <a:p>
            <a:r>
              <a:rPr lang="en-US" dirty="0" smtClean="0"/>
              <a:t>Continue SAWS, grades 3, 5, &amp; 7; use summer 2014 cuts for 5 &amp; 7 (grade 3 cuts to be set in summer 2015)</a:t>
            </a:r>
          </a:p>
          <a:p>
            <a:r>
              <a:rPr lang="en-US" dirty="0" smtClean="0"/>
              <a:t>Adopt new ALT beginning in 2015</a:t>
            </a:r>
          </a:p>
          <a:p>
            <a:r>
              <a:rPr lang="en-US" dirty="0" smtClean="0"/>
              <a:t>Continue </a:t>
            </a:r>
            <a:r>
              <a:rPr lang="en-US" dirty="0"/>
              <a:t>with </a:t>
            </a:r>
            <a:r>
              <a:rPr lang="en-US" dirty="0" smtClean="0"/>
              <a:t>ACT Explore</a:t>
            </a:r>
            <a:r>
              <a:rPr lang="en-US" dirty="0"/>
              <a:t>, </a:t>
            </a:r>
            <a:r>
              <a:rPr lang="en-US" dirty="0" smtClean="0"/>
              <a:t>ACT Plan</a:t>
            </a:r>
            <a:r>
              <a:rPr lang="en-US" dirty="0"/>
              <a:t>, and ACT Plus Writing at grades 9 – </a:t>
            </a:r>
            <a:r>
              <a:rPr lang="en-US" dirty="0" smtClean="0"/>
              <a:t>11; use new Wyoming ACT scale for cut scores needed for WAEA and federal reporting</a:t>
            </a:r>
          </a:p>
        </p:txBody>
      </p:sp>
      <p:pic>
        <p:nvPicPr>
          <p:cNvPr id="4" name="Picture 3" descr="wdelogo_solid.png"/>
          <p:cNvPicPr>
            <a:picLocks noChangeAspect="1"/>
          </p:cNvPicPr>
          <p:nvPr/>
        </p:nvPicPr>
        <p:blipFill>
          <a:blip r:embed="rId3" cstate="print"/>
          <a:stretch>
            <a:fillRect/>
          </a:stretch>
        </p:blipFill>
        <p:spPr>
          <a:xfrm>
            <a:off x="8034337" y="5791200"/>
            <a:ext cx="957263" cy="957263"/>
          </a:xfrm>
          <a:prstGeom prst="rect">
            <a:avLst/>
          </a:prstGeom>
        </p:spPr>
      </p:pic>
      <p:sp>
        <p:nvSpPr>
          <p:cNvPr id="5" name="Slide Number Placeholder 4"/>
          <p:cNvSpPr>
            <a:spLocks noGrp="1"/>
          </p:cNvSpPr>
          <p:nvPr>
            <p:ph type="sldNum" sz="quarter" idx="12"/>
          </p:nvPr>
        </p:nvSpPr>
        <p:spPr/>
        <p:txBody>
          <a:bodyPr/>
          <a:lstStyle/>
          <a:p>
            <a:fld id="{2B6133B4-9753-403C-8F44-ED890199EA91}" type="slidenum">
              <a:rPr lang="en-US" smtClean="0"/>
              <a:pPr/>
              <a:t>10</a:t>
            </a:fld>
            <a:endParaRPr lang="en-US"/>
          </a:p>
        </p:txBody>
      </p:sp>
    </p:spTree>
    <p:extLst>
      <p:ext uri="{BB962C8B-B14F-4D97-AF65-F5344CB8AC3E}">
        <p14:creationId xmlns:p14="http://schemas.microsoft.com/office/powerpoint/2010/main" val="37206641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WAEA Indicators</a:t>
            </a:r>
            <a:endParaRPr lang="en-US" b="1" dirty="0">
              <a:solidFill>
                <a:srgbClr val="0070C0"/>
              </a:solidFill>
            </a:endParaRPr>
          </a:p>
        </p:txBody>
      </p:sp>
      <p:sp>
        <p:nvSpPr>
          <p:cNvPr id="3" name="Content Placeholder 2"/>
          <p:cNvSpPr>
            <a:spLocks noGrp="1"/>
          </p:cNvSpPr>
          <p:nvPr>
            <p:ph idx="1"/>
          </p:nvPr>
        </p:nvSpPr>
        <p:spPr/>
        <p:txBody>
          <a:bodyPr>
            <a:normAutofit/>
          </a:bodyPr>
          <a:lstStyle/>
          <a:p>
            <a:r>
              <a:rPr lang="en-US" dirty="0" smtClean="0"/>
              <a:t>Elementary and Middle</a:t>
            </a:r>
          </a:p>
          <a:p>
            <a:pPr lvl="1"/>
            <a:r>
              <a:rPr lang="en-US" dirty="0" smtClean="0"/>
              <a:t>Achievement</a:t>
            </a:r>
          </a:p>
          <a:p>
            <a:pPr lvl="1"/>
            <a:r>
              <a:rPr lang="en-US" dirty="0" smtClean="0"/>
              <a:t>Growth</a:t>
            </a:r>
          </a:p>
          <a:p>
            <a:pPr lvl="1"/>
            <a:r>
              <a:rPr lang="en-US" dirty="0" smtClean="0"/>
              <a:t>Equity</a:t>
            </a:r>
          </a:p>
          <a:p>
            <a:r>
              <a:rPr lang="en-US" dirty="0" smtClean="0"/>
              <a:t>High School</a:t>
            </a:r>
          </a:p>
          <a:p>
            <a:pPr lvl="1"/>
            <a:r>
              <a:rPr lang="en-US" dirty="0" smtClean="0"/>
              <a:t>Achievement</a:t>
            </a:r>
          </a:p>
          <a:p>
            <a:pPr lvl="1"/>
            <a:r>
              <a:rPr lang="en-US" dirty="0" smtClean="0"/>
              <a:t>Equity</a:t>
            </a:r>
          </a:p>
          <a:p>
            <a:pPr lvl="1"/>
            <a:r>
              <a:rPr lang="en-US" dirty="0" smtClean="0"/>
              <a:t>College Readiness</a:t>
            </a:r>
          </a:p>
        </p:txBody>
      </p:sp>
      <p:sp>
        <p:nvSpPr>
          <p:cNvPr id="4" name="Left Arrow 3"/>
          <p:cNvSpPr/>
          <p:nvPr/>
        </p:nvSpPr>
        <p:spPr>
          <a:xfrm>
            <a:off x="3200400" y="274320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170" name="Picture 2" descr="C:\Users\dlinds\AppData\Local\Microsoft\Windows\Temporary Internet Files\Content.IE5\VCH464JY\MC900431585[1].png"/>
          <p:cNvPicPr>
            <a:picLocks noChangeAspect="1" noChangeArrowheads="1"/>
          </p:cNvPicPr>
          <p:nvPr/>
        </p:nvPicPr>
        <p:blipFill>
          <a:blip r:embed="rId2" cstate="print"/>
          <a:srcRect/>
          <a:stretch>
            <a:fillRect/>
          </a:stretch>
        </p:blipFill>
        <p:spPr bwMode="auto">
          <a:xfrm>
            <a:off x="5638800" y="3429000"/>
            <a:ext cx="2971572" cy="2971572"/>
          </a:xfrm>
          <a:prstGeom prst="rect">
            <a:avLst/>
          </a:prstGeom>
          <a:noFill/>
        </p:spPr>
      </p:pic>
      <p:sp>
        <p:nvSpPr>
          <p:cNvPr id="6" name="TextBox 5"/>
          <p:cNvSpPr txBox="1"/>
          <p:nvPr/>
        </p:nvSpPr>
        <p:spPr>
          <a:xfrm>
            <a:off x="5638800" y="2819400"/>
            <a:ext cx="3116622" cy="369332"/>
          </a:xfrm>
          <a:prstGeom prst="rect">
            <a:avLst/>
          </a:prstGeom>
          <a:noFill/>
        </p:spPr>
        <p:txBody>
          <a:bodyPr wrap="none" rtlCol="0">
            <a:spAutoFit/>
          </a:bodyPr>
          <a:lstStyle/>
          <a:p>
            <a:r>
              <a:rPr lang="en-US" dirty="0" smtClean="0"/>
              <a:t>Wyoming School Rating System</a:t>
            </a:r>
            <a:endParaRPr lang="en-US" dirty="0"/>
          </a:p>
        </p:txBody>
      </p:sp>
      <p:sp>
        <p:nvSpPr>
          <p:cNvPr id="7" name="Left Arrow 6"/>
          <p:cNvSpPr/>
          <p:nvPr/>
        </p:nvSpPr>
        <p:spPr>
          <a:xfrm>
            <a:off x="3200400" y="327660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p:txBody>
          <a:bodyPr/>
          <a:lstStyle/>
          <a:p>
            <a:fld id="{2B6133B4-9753-403C-8F44-ED890199EA91}" type="slidenum">
              <a:rPr lang="en-US" smtClean="0"/>
              <a:pPr/>
              <a:t>11</a:t>
            </a:fld>
            <a:endParaRPr lang="en-US"/>
          </a:p>
        </p:txBody>
      </p:sp>
    </p:spTree>
    <p:extLst>
      <p:ext uri="{BB962C8B-B14F-4D97-AF65-F5344CB8AC3E}">
        <p14:creationId xmlns:p14="http://schemas.microsoft.com/office/powerpoint/2010/main" val="3724652716"/>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b="1" dirty="0" smtClean="0">
                <a:solidFill>
                  <a:srgbClr val="0070C0"/>
                </a:solidFill>
              </a:rPr>
              <a:t>What is growth?</a:t>
            </a:r>
          </a:p>
        </p:txBody>
      </p:sp>
      <p:sp>
        <p:nvSpPr>
          <p:cNvPr id="13315" name="Rectangle 3"/>
          <p:cNvSpPr>
            <a:spLocks noGrp="1" noChangeArrowheads="1"/>
          </p:cNvSpPr>
          <p:nvPr>
            <p:ph type="body" idx="1"/>
          </p:nvPr>
        </p:nvSpPr>
        <p:spPr>
          <a:xfrm>
            <a:off x="457200" y="1371600"/>
            <a:ext cx="8229600" cy="4724400"/>
          </a:xfrm>
        </p:spPr>
        <p:txBody>
          <a:bodyPr/>
          <a:lstStyle/>
          <a:p>
            <a:pPr eaLnBrk="1" hangingPunct="1"/>
            <a:r>
              <a:rPr lang="en-US" dirty="0" smtClean="0"/>
              <a:t>PAWS shows how each student is achieving relative to state standards</a:t>
            </a:r>
          </a:p>
          <a:p>
            <a:pPr lvl="1" eaLnBrk="1" hangingPunct="1"/>
            <a:r>
              <a:rPr lang="en-US" sz="2000" dirty="0" smtClean="0"/>
              <a:t>Is John proficient in 6</a:t>
            </a:r>
            <a:r>
              <a:rPr lang="en-US" sz="2000" baseline="30000" dirty="0" smtClean="0"/>
              <a:t>th</a:t>
            </a:r>
            <a:r>
              <a:rPr lang="en-US" sz="2000" dirty="0" smtClean="0"/>
              <a:t> grade mathematics?  What percent of his peers are proficient?</a:t>
            </a:r>
          </a:p>
          <a:p>
            <a:pPr eaLnBrk="1" hangingPunct="1">
              <a:buNone/>
            </a:pPr>
            <a:endParaRPr lang="en-US" sz="1600" dirty="0" smtClean="0"/>
          </a:p>
          <a:p>
            <a:pPr eaLnBrk="1" hangingPunct="1"/>
            <a:r>
              <a:rPr lang="en-US" dirty="0" smtClean="0"/>
              <a:t>Growth measures change in an individual student’s performance over time, using scale scores from one year to the next</a:t>
            </a:r>
          </a:p>
          <a:p>
            <a:pPr lvl="1" eaLnBrk="1" hangingPunct="1"/>
            <a:r>
              <a:rPr lang="en-US" sz="2000" dirty="0" smtClean="0"/>
              <a:t>How much did John improve in mathematics from 5</a:t>
            </a:r>
            <a:r>
              <a:rPr lang="en-US" sz="2000" baseline="30000" dirty="0" smtClean="0"/>
              <a:t>th</a:t>
            </a:r>
            <a:r>
              <a:rPr lang="en-US" sz="2000" dirty="0" smtClean="0"/>
              <a:t> grade to 6</a:t>
            </a:r>
            <a:r>
              <a:rPr lang="en-US" sz="2000" baseline="30000" dirty="0" smtClean="0"/>
              <a:t>th</a:t>
            </a:r>
            <a:r>
              <a:rPr lang="en-US" sz="2000" dirty="0" smtClean="0"/>
              <a:t> grade relative to </a:t>
            </a:r>
            <a:r>
              <a:rPr lang="en-US" sz="1800" dirty="0" smtClean="0"/>
              <a:t>his academic peers?</a:t>
            </a:r>
          </a:p>
          <a:p>
            <a:pPr eaLnBrk="1" hangingPunct="1"/>
            <a:endParaRPr lang="en-US" sz="2000" dirty="0" smtClean="0"/>
          </a:p>
        </p:txBody>
      </p:sp>
      <p:pic>
        <p:nvPicPr>
          <p:cNvPr id="4" name="Picture 3" descr="wdelogo_solid.png"/>
          <p:cNvPicPr>
            <a:picLocks noChangeAspect="1"/>
          </p:cNvPicPr>
          <p:nvPr/>
        </p:nvPicPr>
        <p:blipFill>
          <a:blip r:embed="rId3" cstate="print"/>
          <a:stretch>
            <a:fillRect/>
          </a:stretch>
        </p:blipFill>
        <p:spPr>
          <a:xfrm>
            <a:off x="8034337" y="5715000"/>
            <a:ext cx="957263" cy="957263"/>
          </a:xfrm>
          <a:prstGeom prst="rect">
            <a:avLst/>
          </a:prstGeom>
        </p:spPr>
      </p:pic>
      <p:sp>
        <p:nvSpPr>
          <p:cNvPr id="3" name="Slide Number Placeholder 2"/>
          <p:cNvSpPr>
            <a:spLocks noGrp="1"/>
          </p:cNvSpPr>
          <p:nvPr>
            <p:ph type="sldNum" sz="quarter" idx="12"/>
          </p:nvPr>
        </p:nvSpPr>
        <p:spPr/>
        <p:txBody>
          <a:bodyPr/>
          <a:lstStyle/>
          <a:p>
            <a:fld id="{2B6133B4-9753-403C-8F44-ED890199EA91}" type="slidenum">
              <a:rPr lang="en-US" smtClean="0"/>
              <a:pPr/>
              <a:t>12</a:t>
            </a:fld>
            <a:endParaRPr lang="en-US"/>
          </a:p>
        </p:txBody>
      </p:sp>
    </p:spTree>
    <p:extLst>
      <p:ext uri="{BB962C8B-B14F-4D97-AF65-F5344CB8AC3E}">
        <p14:creationId xmlns:p14="http://schemas.microsoft.com/office/powerpoint/2010/main" val="3640757850"/>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b="1" dirty="0" smtClean="0">
                <a:solidFill>
                  <a:srgbClr val="0070C0"/>
                </a:solidFill>
              </a:rPr>
              <a:t>Why measure growth?</a:t>
            </a:r>
          </a:p>
        </p:txBody>
      </p:sp>
      <p:sp>
        <p:nvSpPr>
          <p:cNvPr id="14339" name="Rectangle 3"/>
          <p:cNvSpPr>
            <a:spLocks noGrp="1" noChangeArrowheads="1"/>
          </p:cNvSpPr>
          <p:nvPr>
            <p:ph type="body" idx="1"/>
          </p:nvPr>
        </p:nvSpPr>
        <p:spPr>
          <a:xfrm>
            <a:off x="457200" y="1371600"/>
            <a:ext cx="8229600" cy="4724400"/>
          </a:xfrm>
        </p:spPr>
        <p:txBody>
          <a:bodyPr>
            <a:normAutofit lnSpcReduction="10000"/>
          </a:bodyPr>
          <a:lstStyle/>
          <a:p>
            <a:pPr eaLnBrk="1" hangingPunct="1"/>
            <a:r>
              <a:rPr lang="en-US" dirty="0" smtClean="0"/>
              <a:t>Measures progress for students at all performance levels</a:t>
            </a:r>
          </a:p>
          <a:p>
            <a:pPr lvl="1" eaLnBrk="1" hangingPunct="1"/>
            <a:r>
              <a:rPr lang="en-US" sz="1800" dirty="0" smtClean="0"/>
              <a:t>A student can achieve at a low level but still improve relative to his academic peers</a:t>
            </a:r>
          </a:p>
          <a:p>
            <a:pPr lvl="1" eaLnBrk="1" hangingPunct="1"/>
            <a:r>
              <a:rPr lang="en-US" sz="1800" dirty="0" smtClean="0"/>
              <a:t>Another could achieve well but not improve much from year to year</a:t>
            </a:r>
          </a:p>
          <a:p>
            <a:pPr lvl="1" eaLnBrk="1" hangingPunct="1"/>
            <a:r>
              <a:rPr lang="en-US" sz="1800" dirty="0" smtClean="0"/>
              <a:t>Considered to be more fair in school accountability systems</a:t>
            </a:r>
          </a:p>
          <a:p>
            <a:pPr lvl="1" eaLnBrk="1" hangingPunct="1"/>
            <a:endParaRPr lang="en-US" sz="1800" dirty="0" smtClean="0"/>
          </a:p>
          <a:p>
            <a:pPr eaLnBrk="1" hangingPunct="1"/>
            <a:r>
              <a:rPr lang="en-US" dirty="0" smtClean="0"/>
              <a:t>Provides evidence of improvement even among those with low achievement</a:t>
            </a:r>
          </a:p>
          <a:p>
            <a:pPr eaLnBrk="1" hangingPunct="1"/>
            <a:endParaRPr lang="en-US" sz="1600" dirty="0" smtClean="0"/>
          </a:p>
          <a:p>
            <a:pPr eaLnBrk="1" hangingPunct="1"/>
            <a:r>
              <a:rPr lang="en-US" dirty="0" smtClean="0"/>
              <a:t>Gives high achieving students and schools something to strive for beyond proficiency</a:t>
            </a:r>
            <a:endParaRPr lang="en-US" sz="1600" dirty="0" smtClean="0"/>
          </a:p>
          <a:p>
            <a:pPr eaLnBrk="1" hangingPunct="1"/>
            <a:endParaRPr lang="en-US" sz="2000" dirty="0" smtClean="0"/>
          </a:p>
        </p:txBody>
      </p:sp>
      <p:pic>
        <p:nvPicPr>
          <p:cNvPr id="4" name="Picture 3" descr="wdelogo_solid.png"/>
          <p:cNvPicPr>
            <a:picLocks noChangeAspect="1"/>
          </p:cNvPicPr>
          <p:nvPr/>
        </p:nvPicPr>
        <p:blipFill>
          <a:blip r:embed="rId3" cstate="print"/>
          <a:stretch>
            <a:fillRect/>
          </a:stretch>
        </p:blipFill>
        <p:spPr>
          <a:xfrm>
            <a:off x="8034337" y="5791200"/>
            <a:ext cx="957263" cy="957263"/>
          </a:xfrm>
          <a:prstGeom prst="rect">
            <a:avLst/>
          </a:prstGeom>
        </p:spPr>
      </p:pic>
      <p:sp>
        <p:nvSpPr>
          <p:cNvPr id="3" name="Slide Number Placeholder 2"/>
          <p:cNvSpPr>
            <a:spLocks noGrp="1"/>
          </p:cNvSpPr>
          <p:nvPr>
            <p:ph type="sldNum" sz="quarter" idx="12"/>
          </p:nvPr>
        </p:nvSpPr>
        <p:spPr/>
        <p:txBody>
          <a:bodyPr/>
          <a:lstStyle/>
          <a:p>
            <a:fld id="{2B6133B4-9753-403C-8F44-ED890199EA91}" type="slidenum">
              <a:rPr lang="en-US" smtClean="0"/>
              <a:pPr/>
              <a:t>13</a:t>
            </a:fld>
            <a:endParaRPr lang="en-US"/>
          </a:p>
        </p:txBody>
      </p:sp>
    </p:spTree>
    <p:extLst>
      <p:ext uri="{BB962C8B-B14F-4D97-AF65-F5344CB8AC3E}">
        <p14:creationId xmlns:p14="http://schemas.microsoft.com/office/powerpoint/2010/main" val="876030472"/>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Growth Across Years</a:t>
            </a:r>
            <a:endParaRPr lang="en-US" b="1" dirty="0">
              <a:solidFill>
                <a:srgbClr val="0070C0"/>
              </a:solidFill>
            </a:endParaRPr>
          </a:p>
        </p:txBody>
      </p:sp>
      <p:cxnSp>
        <p:nvCxnSpPr>
          <p:cNvPr id="5" name="Straight Connector 4"/>
          <p:cNvCxnSpPr/>
          <p:nvPr/>
        </p:nvCxnSpPr>
        <p:spPr>
          <a:xfrm flipV="1">
            <a:off x="609600" y="4648200"/>
            <a:ext cx="7848600" cy="762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1295400" y="2514600"/>
            <a:ext cx="7162800" cy="762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295400" y="5181600"/>
            <a:ext cx="5683672" cy="461665"/>
          </a:xfrm>
          <a:prstGeom prst="rect">
            <a:avLst/>
          </a:prstGeom>
          <a:noFill/>
        </p:spPr>
        <p:txBody>
          <a:bodyPr wrap="none" rtlCol="0">
            <a:spAutoFit/>
          </a:bodyPr>
          <a:lstStyle/>
          <a:p>
            <a:r>
              <a:rPr lang="en-US" sz="2400" dirty="0" smtClean="0"/>
              <a:t>Grade 4 Performance Levels:  PAWS Reading</a:t>
            </a:r>
            <a:endParaRPr lang="en-US" sz="2400" dirty="0"/>
          </a:p>
        </p:txBody>
      </p:sp>
      <p:sp>
        <p:nvSpPr>
          <p:cNvPr id="8" name="TextBox 7"/>
          <p:cNvSpPr txBox="1"/>
          <p:nvPr/>
        </p:nvSpPr>
        <p:spPr>
          <a:xfrm>
            <a:off x="1905000" y="3048000"/>
            <a:ext cx="5683672" cy="461665"/>
          </a:xfrm>
          <a:prstGeom prst="rect">
            <a:avLst/>
          </a:prstGeom>
          <a:noFill/>
        </p:spPr>
        <p:txBody>
          <a:bodyPr wrap="none" rtlCol="0">
            <a:spAutoFit/>
          </a:bodyPr>
          <a:lstStyle/>
          <a:p>
            <a:r>
              <a:rPr lang="en-US" sz="2400" dirty="0" smtClean="0"/>
              <a:t>Grade 5 Performance Levels:  PAWS Reading</a:t>
            </a:r>
            <a:endParaRPr lang="en-US" sz="2400" dirty="0"/>
          </a:p>
        </p:txBody>
      </p:sp>
      <p:cxnSp>
        <p:nvCxnSpPr>
          <p:cNvPr id="10" name="Straight Connector 9"/>
          <p:cNvCxnSpPr/>
          <p:nvPr/>
        </p:nvCxnSpPr>
        <p:spPr>
          <a:xfrm>
            <a:off x="3276600" y="2209800"/>
            <a:ext cx="0" cy="609600"/>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410200" y="2133600"/>
            <a:ext cx="0" cy="609600"/>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543800" y="2133600"/>
            <a:ext cx="0" cy="609600"/>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057400" y="4495800"/>
            <a:ext cx="0" cy="609600"/>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343400" y="4495800"/>
            <a:ext cx="0" cy="609600"/>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705600" y="4419600"/>
            <a:ext cx="0" cy="609600"/>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685800" y="4267200"/>
            <a:ext cx="1293046" cy="369332"/>
          </a:xfrm>
          <a:prstGeom prst="rect">
            <a:avLst/>
          </a:prstGeom>
          <a:noFill/>
        </p:spPr>
        <p:txBody>
          <a:bodyPr wrap="none" rtlCol="0">
            <a:spAutoFit/>
          </a:bodyPr>
          <a:lstStyle/>
          <a:p>
            <a:r>
              <a:rPr lang="en-US" dirty="0" smtClean="0"/>
              <a:t>Below Basic</a:t>
            </a:r>
            <a:endParaRPr lang="en-US" dirty="0"/>
          </a:p>
        </p:txBody>
      </p:sp>
      <p:sp>
        <p:nvSpPr>
          <p:cNvPr id="21" name="TextBox 20"/>
          <p:cNvSpPr txBox="1"/>
          <p:nvPr/>
        </p:nvSpPr>
        <p:spPr>
          <a:xfrm>
            <a:off x="1676400" y="2057400"/>
            <a:ext cx="1293046" cy="369332"/>
          </a:xfrm>
          <a:prstGeom prst="rect">
            <a:avLst/>
          </a:prstGeom>
          <a:noFill/>
        </p:spPr>
        <p:txBody>
          <a:bodyPr wrap="none" rtlCol="0">
            <a:spAutoFit/>
          </a:bodyPr>
          <a:lstStyle/>
          <a:p>
            <a:r>
              <a:rPr lang="en-US" dirty="0" smtClean="0"/>
              <a:t>Below Basic</a:t>
            </a:r>
            <a:endParaRPr lang="en-US" dirty="0"/>
          </a:p>
        </p:txBody>
      </p:sp>
      <p:sp>
        <p:nvSpPr>
          <p:cNvPr id="22" name="TextBox 21"/>
          <p:cNvSpPr txBox="1"/>
          <p:nvPr/>
        </p:nvSpPr>
        <p:spPr>
          <a:xfrm>
            <a:off x="2895600" y="4191000"/>
            <a:ext cx="660758" cy="369332"/>
          </a:xfrm>
          <a:prstGeom prst="rect">
            <a:avLst/>
          </a:prstGeom>
          <a:noFill/>
        </p:spPr>
        <p:txBody>
          <a:bodyPr wrap="none" rtlCol="0">
            <a:spAutoFit/>
          </a:bodyPr>
          <a:lstStyle/>
          <a:p>
            <a:r>
              <a:rPr lang="en-US" dirty="0" smtClean="0"/>
              <a:t>Basic</a:t>
            </a:r>
            <a:endParaRPr lang="en-US" dirty="0"/>
          </a:p>
        </p:txBody>
      </p:sp>
      <p:sp>
        <p:nvSpPr>
          <p:cNvPr id="24" name="TextBox 23"/>
          <p:cNvSpPr txBox="1"/>
          <p:nvPr/>
        </p:nvSpPr>
        <p:spPr>
          <a:xfrm>
            <a:off x="4114800" y="2133600"/>
            <a:ext cx="660758" cy="369332"/>
          </a:xfrm>
          <a:prstGeom prst="rect">
            <a:avLst/>
          </a:prstGeom>
          <a:noFill/>
        </p:spPr>
        <p:txBody>
          <a:bodyPr wrap="none" rtlCol="0">
            <a:spAutoFit/>
          </a:bodyPr>
          <a:lstStyle/>
          <a:p>
            <a:r>
              <a:rPr lang="en-US" dirty="0" smtClean="0"/>
              <a:t>Basic</a:t>
            </a:r>
            <a:endParaRPr lang="en-US" dirty="0"/>
          </a:p>
        </p:txBody>
      </p:sp>
      <p:sp>
        <p:nvSpPr>
          <p:cNvPr id="25" name="TextBox 24"/>
          <p:cNvSpPr txBox="1"/>
          <p:nvPr/>
        </p:nvSpPr>
        <p:spPr>
          <a:xfrm>
            <a:off x="5105400" y="4191000"/>
            <a:ext cx="1087734" cy="369332"/>
          </a:xfrm>
          <a:prstGeom prst="rect">
            <a:avLst/>
          </a:prstGeom>
          <a:noFill/>
        </p:spPr>
        <p:txBody>
          <a:bodyPr wrap="none" rtlCol="0">
            <a:spAutoFit/>
          </a:bodyPr>
          <a:lstStyle/>
          <a:p>
            <a:r>
              <a:rPr lang="en-US" dirty="0" smtClean="0"/>
              <a:t>Proficient</a:t>
            </a:r>
            <a:endParaRPr lang="en-US" dirty="0"/>
          </a:p>
        </p:txBody>
      </p:sp>
      <p:sp>
        <p:nvSpPr>
          <p:cNvPr id="26" name="TextBox 25"/>
          <p:cNvSpPr txBox="1"/>
          <p:nvPr/>
        </p:nvSpPr>
        <p:spPr>
          <a:xfrm>
            <a:off x="5867400" y="2057400"/>
            <a:ext cx="1087734" cy="369332"/>
          </a:xfrm>
          <a:prstGeom prst="rect">
            <a:avLst/>
          </a:prstGeom>
          <a:noFill/>
        </p:spPr>
        <p:txBody>
          <a:bodyPr wrap="none" rtlCol="0">
            <a:spAutoFit/>
          </a:bodyPr>
          <a:lstStyle/>
          <a:p>
            <a:r>
              <a:rPr lang="en-US" dirty="0" smtClean="0"/>
              <a:t>Proficient</a:t>
            </a:r>
            <a:endParaRPr lang="en-US" dirty="0"/>
          </a:p>
        </p:txBody>
      </p:sp>
      <p:sp>
        <p:nvSpPr>
          <p:cNvPr id="27" name="TextBox 26"/>
          <p:cNvSpPr txBox="1"/>
          <p:nvPr/>
        </p:nvSpPr>
        <p:spPr>
          <a:xfrm>
            <a:off x="7086600" y="4191000"/>
            <a:ext cx="1107804" cy="369332"/>
          </a:xfrm>
          <a:prstGeom prst="rect">
            <a:avLst/>
          </a:prstGeom>
          <a:noFill/>
        </p:spPr>
        <p:txBody>
          <a:bodyPr wrap="none" rtlCol="0">
            <a:spAutoFit/>
          </a:bodyPr>
          <a:lstStyle/>
          <a:p>
            <a:r>
              <a:rPr lang="en-US" dirty="0" smtClean="0"/>
              <a:t>Advanced</a:t>
            </a:r>
            <a:endParaRPr lang="en-US" dirty="0"/>
          </a:p>
        </p:txBody>
      </p:sp>
      <p:sp>
        <p:nvSpPr>
          <p:cNvPr id="28" name="TextBox 27"/>
          <p:cNvSpPr txBox="1"/>
          <p:nvPr/>
        </p:nvSpPr>
        <p:spPr>
          <a:xfrm>
            <a:off x="7696200" y="1981200"/>
            <a:ext cx="1107804" cy="369332"/>
          </a:xfrm>
          <a:prstGeom prst="rect">
            <a:avLst/>
          </a:prstGeom>
          <a:noFill/>
        </p:spPr>
        <p:txBody>
          <a:bodyPr wrap="none" rtlCol="0">
            <a:spAutoFit/>
          </a:bodyPr>
          <a:lstStyle/>
          <a:p>
            <a:r>
              <a:rPr lang="en-US" dirty="0" smtClean="0"/>
              <a:t>Advanced</a:t>
            </a:r>
            <a:endParaRPr lang="en-US" dirty="0"/>
          </a:p>
        </p:txBody>
      </p:sp>
      <p:sp>
        <p:nvSpPr>
          <p:cNvPr id="29" name="Sun 28"/>
          <p:cNvSpPr/>
          <p:nvPr/>
        </p:nvSpPr>
        <p:spPr>
          <a:xfrm>
            <a:off x="2286000" y="4267200"/>
            <a:ext cx="533400" cy="685800"/>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Sun 29"/>
          <p:cNvSpPr/>
          <p:nvPr/>
        </p:nvSpPr>
        <p:spPr>
          <a:xfrm>
            <a:off x="4800600" y="2133600"/>
            <a:ext cx="533400" cy="685800"/>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descr="wdelogo_solid.png"/>
          <p:cNvPicPr>
            <a:picLocks noChangeAspect="1"/>
          </p:cNvPicPr>
          <p:nvPr/>
        </p:nvPicPr>
        <p:blipFill>
          <a:blip r:embed="rId2" cstate="print"/>
          <a:stretch>
            <a:fillRect/>
          </a:stretch>
        </p:blipFill>
        <p:spPr>
          <a:xfrm>
            <a:off x="8034337" y="5791200"/>
            <a:ext cx="957263" cy="957263"/>
          </a:xfrm>
          <a:prstGeom prst="rect">
            <a:avLst/>
          </a:prstGeom>
        </p:spPr>
      </p:pic>
      <p:sp>
        <p:nvSpPr>
          <p:cNvPr id="4" name="Slide Number Placeholder 3"/>
          <p:cNvSpPr>
            <a:spLocks noGrp="1"/>
          </p:cNvSpPr>
          <p:nvPr>
            <p:ph type="sldNum" sz="quarter" idx="12"/>
          </p:nvPr>
        </p:nvSpPr>
        <p:spPr/>
        <p:txBody>
          <a:bodyPr/>
          <a:lstStyle/>
          <a:p>
            <a:fld id="{2B6133B4-9753-403C-8F44-ED890199EA91}" type="slidenum">
              <a:rPr lang="en-US" smtClean="0"/>
              <a:pPr/>
              <a:t>14</a:t>
            </a:fld>
            <a:endParaRPr lang="en-US"/>
          </a:p>
        </p:txBody>
      </p:sp>
    </p:spTree>
    <p:extLst>
      <p:ext uri="{BB962C8B-B14F-4D97-AF65-F5344CB8AC3E}">
        <p14:creationId xmlns:p14="http://schemas.microsoft.com/office/powerpoint/2010/main" val="22470305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Growth Across Years</a:t>
            </a:r>
            <a:endParaRPr lang="en-US" b="1" dirty="0">
              <a:solidFill>
                <a:srgbClr val="0070C0"/>
              </a:solidFill>
            </a:endParaRPr>
          </a:p>
        </p:txBody>
      </p:sp>
      <p:cxnSp>
        <p:nvCxnSpPr>
          <p:cNvPr id="5" name="Straight Connector 4"/>
          <p:cNvCxnSpPr/>
          <p:nvPr/>
        </p:nvCxnSpPr>
        <p:spPr>
          <a:xfrm flipV="1">
            <a:off x="609600" y="4648200"/>
            <a:ext cx="7848600" cy="762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1295400" y="2514600"/>
            <a:ext cx="7162800" cy="762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295400" y="5181600"/>
            <a:ext cx="5683672" cy="461665"/>
          </a:xfrm>
          <a:prstGeom prst="rect">
            <a:avLst/>
          </a:prstGeom>
          <a:noFill/>
        </p:spPr>
        <p:txBody>
          <a:bodyPr wrap="none" rtlCol="0">
            <a:spAutoFit/>
          </a:bodyPr>
          <a:lstStyle/>
          <a:p>
            <a:r>
              <a:rPr lang="en-US" sz="2400" dirty="0" smtClean="0"/>
              <a:t>Grade 4 Performance Levels:  PAWS Reading</a:t>
            </a:r>
            <a:endParaRPr lang="en-US" sz="2400" dirty="0"/>
          </a:p>
        </p:txBody>
      </p:sp>
      <p:sp>
        <p:nvSpPr>
          <p:cNvPr id="8" name="TextBox 7"/>
          <p:cNvSpPr txBox="1"/>
          <p:nvPr/>
        </p:nvSpPr>
        <p:spPr>
          <a:xfrm>
            <a:off x="1905000" y="3048000"/>
            <a:ext cx="5683672" cy="461665"/>
          </a:xfrm>
          <a:prstGeom prst="rect">
            <a:avLst/>
          </a:prstGeom>
          <a:noFill/>
        </p:spPr>
        <p:txBody>
          <a:bodyPr wrap="none" rtlCol="0">
            <a:spAutoFit/>
          </a:bodyPr>
          <a:lstStyle/>
          <a:p>
            <a:r>
              <a:rPr lang="en-US" sz="2400" dirty="0" smtClean="0"/>
              <a:t>Grade 5 Performance Levels:  PAWS Reading</a:t>
            </a:r>
            <a:endParaRPr lang="en-US" sz="2400" dirty="0"/>
          </a:p>
        </p:txBody>
      </p:sp>
      <p:cxnSp>
        <p:nvCxnSpPr>
          <p:cNvPr id="10" name="Straight Connector 9"/>
          <p:cNvCxnSpPr/>
          <p:nvPr/>
        </p:nvCxnSpPr>
        <p:spPr>
          <a:xfrm>
            <a:off x="3276600" y="2209800"/>
            <a:ext cx="0" cy="609600"/>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410200" y="2133600"/>
            <a:ext cx="0" cy="609600"/>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543800" y="2133600"/>
            <a:ext cx="0" cy="609600"/>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057400" y="4495800"/>
            <a:ext cx="0" cy="609600"/>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343400" y="4495800"/>
            <a:ext cx="0" cy="609600"/>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705600" y="4419600"/>
            <a:ext cx="0" cy="609600"/>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685800" y="4267200"/>
            <a:ext cx="1293046" cy="369332"/>
          </a:xfrm>
          <a:prstGeom prst="rect">
            <a:avLst/>
          </a:prstGeom>
          <a:noFill/>
        </p:spPr>
        <p:txBody>
          <a:bodyPr wrap="none" rtlCol="0">
            <a:spAutoFit/>
          </a:bodyPr>
          <a:lstStyle/>
          <a:p>
            <a:r>
              <a:rPr lang="en-US" dirty="0" smtClean="0"/>
              <a:t>Below Basic</a:t>
            </a:r>
            <a:endParaRPr lang="en-US" dirty="0"/>
          </a:p>
        </p:txBody>
      </p:sp>
      <p:sp>
        <p:nvSpPr>
          <p:cNvPr id="21" name="TextBox 20"/>
          <p:cNvSpPr txBox="1"/>
          <p:nvPr/>
        </p:nvSpPr>
        <p:spPr>
          <a:xfrm>
            <a:off x="1676400" y="2057400"/>
            <a:ext cx="1293046" cy="369332"/>
          </a:xfrm>
          <a:prstGeom prst="rect">
            <a:avLst/>
          </a:prstGeom>
          <a:noFill/>
        </p:spPr>
        <p:txBody>
          <a:bodyPr wrap="none" rtlCol="0">
            <a:spAutoFit/>
          </a:bodyPr>
          <a:lstStyle/>
          <a:p>
            <a:r>
              <a:rPr lang="en-US" dirty="0" smtClean="0"/>
              <a:t>Below Basic</a:t>
            </a:r>
            <a:endParaRPr lang="en-US" dirty="0"/>
          </a:p>
        </p:txBody>
      </p:sp>
      <p:sp>
        <p:nvSpPr>
          <p:cNvPr id="22" name="TextBox 21"/>
          <p:cNvSpPr txBox="1"/>
          <p:nvPr/>
        </p:nvSpPr>
        <p:spPr>
          <a:xfrm>
            <a:off x="2895600" y="4191000"/>
            <a:ext cx="660758" cy="369332"/>
          </a:xfrm>
          <a:prstGeom prst="rect">
            <a:avLst/>
          </a:prstGeom>
          <a:noFill/>
        </p:spPr>
        <p:txBody>
          <a:bodyPr wrap="none" rtlCol="0">
            <a:spAutoFit/>
          </a:bodyPr>
          <a:lstStyle/>
          <a:p>
            <a:r>
              <a:rPr lang="en-US" dirty="0" smtClean="0"/>
              <a:t>Basic</a:t>
            </a:r>
            <a:endParaRPr lang="en-US" dirty="0"/>
          </a:p>
        </p:txBody>
      </p:sp>
      <p:sp>
        <p:nvSpPr>
          <p:cNvPr id="24" name="TextBox 23"/>
          <p:cNvSpPr txBox="1"/>
          <p:nvPr/>
        </p:nvSpPr>
        <p:spPr>
          <a:xfrm>
            <a:off x="4114800" y="2133600"/>
            <a:ext cx="660758" cy="369332"/>
          </a:xfrm>
          <a:prstGeom prst="rect">
            <a:avLst/>
          </a:prstGeom>
          <a:noFill/>
        </p:spPr>
        <p:txBody>
          <a:bodyPr wrap="none" rtlCol="0">
            <a:spAutoFit/>
          </a:bodyPr>
          <a:lstStyle/>
          <a:p>
            <a:r>
              <a:rPr lang="en-US" dirty="0" smtClean="0"/>
              <a:t>Basic</a:t>
            </a:r>
            <a:endParaRPr lang="en-US" dirty="0"/>
          </a:p>
        </p:txBody>
      </p:sp>
      <p:sp>
        <p:nvSpPr>
          <p:cNvPr id="25" name="TextBox 24"/>
          <p:cNvSpPr txBox="1"/>
          <p:nvPr/>
        </p:nvSpPr>
        <p:spPr>
          <a:xfrm>
            <a:off x="5105400" y="4191000"/>
            <a:ext cx="1087734" cy="369332"/>
          </a:xfrm>
          <a:prstGeom prst="rect">
            <a:avLst/>
          </a:prstGeom>
          <a:noFill/>
        </p:spPr>
        <p:txBody>
          <a:bodyPr wrap="none" rtlCol="0">
            <a:spAutoFit/>
          </a:bodyPr>
          <a:lstStyle/>
          <a:p>
            <a:r>
              <a:rPr lang="en-US" dirty="0" smtClean="0"/>
              <a:t>Proficient</a:t>
            </a:r>
            <a:endParaRPr lang="en-US" dirty="0"/>
          </a:p>
        </p:txBody>
      </p:sp>
      <p:sp>
        <p:nvSpPr>
          <p:cNvPr id="26" name="TextBox 25"/>
          <p:cNvSpPr txBox="1"/>
          <p:nvPr/>
        </p:nvSpPr>
        <p:spPr>
          <a:xfrm>
            <a:off x="5867400" y="2057400"/>
            <a:ext cx="1087734" cy="369332"/>
          </a:xfrm>
          <a:prstGeom prst="rect">
            <a:avLst/>
          </a:prstGeom>
          <a:noFill/>
        </p:spPr>
        <p:txBody>
          <a:bodyPr wrap="none" rtlCol="0">
            <a:spAutoFit/>
          </a:bodyPr>
          <a:lstStyle/>
          <a:p>
            <a:r>
              <a:rPr lang="en-US" dirty="0" smtClean="0"/>
              <a:t>Proficient</a:t>
            </a:r>
            <a:endParaRPr lang="en-US" dirty="0"/>
          </a:p>
        </p:txBody>
      </p:sp>
      <p:sp>
        <p:nvSpPr>
          <p:cNvPr id="27" name="TextBox 26"/>
          <p:cNvSpPr txBox="1"/>
          <p:nvPr/>
        </p:nvSpPr>
        <p:spPr>
          <a:xfrm>
            <a:off x="7086600" y="4191000"/>
            <a:ext cx="1107804" cy="369332"/>
          </a:xfrm>
          <a:prstGeom prst="rect">
            <a:avLst/>
          </a:prstGeom>
          <a:noFill/>
        </p:spPr>
        <p:txBody>
          <a:bodyPr wrap="none" rtlCol="0">
            <a:spAutoFit/>
          </a:bodyPr>
          <a:lstStyle/>
          <a:p>
            <a:r>
              <a:rPr lang="en-US" dirty="0" smtClean="0"/>
              <a:t>Advanced</a:t>
            </a:r>
            <a:endParaRPr lang="en-US" dirty="0"/>
          </a:p>
        </p:txBody>
      </p:sp>
      <p:sp>
        <p:nvSpPr>
          <p:cNvPr id="28" name="TextBox 27"/>
          <p:cNvSpPr txBox="1"/>
          <p:nvPr/>
        </p:nvSpPr>
        <p:spPr>
          <a:xfrm>
            <a:off x="7696200" y="1981200"/>
            <a:ext cx="1107804" cy="369332"/>
          </a:xfrm>
          <a:prstGeom prst="rect">
            <a:avLst/>
          </a:prstGeom>
          <a:noFill/>
        </p:spPr>
        <p:txBody>
          <a:bodyPr wrap="none" rtlCol="0">
            <a:spAutoFit/>
          </a:bodyPr>
          <a:lstStyle/>
          <a:p>
            <a:r>
              <a:rPr lang="en-US" dirty="0" smtClean="0"/>
              <a:t>Advanced</a:t>
            </a:r>
            <a:endParaRPr lang="en-US" dirty="0"/>
          </a:p>
        </p:txBody>
      </p:sp>
      <p:sp>
        <p:nvSpPr>
          <p:cNvPr id="29" name="Sun 28"/>
          <p:cNvSpPr/>
          <p:nvPr/>
        </p:nvSpPr>
        <p:spPr>
          <a:xfrm>
            <a:off x="5410200" y="4343400"/>
            <a:ext cx="533400" cy="685800"/>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Sun 29"/>
          <p:cNvSpPr/>
          <p:nvPr/>
        </p:nvSpPr>
        <p:spPr>
          <a:xfrm>
            <a:off x="5410200" y="2209800"/>
            <a:ext cx="533400" cy="685800"/>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descr="wdelogo_solid.png"/>
          <p:cNvPicPr>
            <a:picLocks noChangeAspect="1"/>
          </p:cNvPicPr>
          <p:nvPr/>
        </p:nvPicPr>
        <p:blipFill>
          <a:blip r:embed="rId2" cstate="print"/>
          <a:stretch>
            <a:fillRect/>
          </a:stretch>
        </p:blipFill>
        <p:spPr>
          <a:xfrm>
            <a:off x="8034337" y="5791200"/>
            <a:ext cx="957263" cy="957263"/>
          </a:xfrm>
          <a:prstGeom prst="rect">
            <a:avLst/>
          </a:prstGeom>
        </p:spPr>
      </p:pic>
      <p:sp>
        <p:nvSpPr>
          <p:cNvPr id="4" name="Slide Number Placeholder 3"/>
          <p:cNvSpPr>
            <a:spLocks noGrp="1"/>
          </p:cNvSpPr>
          <p:nvPr>
            <p:ph type="sldNum" sz="quarter" idx="12"/>
          </p:nvPr>
        </p:nvSpPr>
        <p:spPr/>
        <p:txBody>
          <a:bodyPr/>
          <a:lstStyle/>
          <a:p>
            <a:fld id="{2B6133B4-9753-403C-8F44-ED890199EA91}" type="slidenum">
              <a:rPr lang="en-US" smtClean="0"/>
              <a:pPr/>
              <a:t>15</a:t>
            </a:fld>
            <a:endParaRPr lang="en-US"/>
          </a:p>
        </p:txBody>
      </p:sp>
    </p:spTree>
    <p:extLst>
      <p:ext uri="{BB962C8B-B14F-4D97-AF65-F5344CB8AC3E}">
        <p14:creationId xmlns:p14="http://schemas.microsoft.com/office/powerpoint/2010/main" val="4616386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a:xfrm>
            <a:off x="152400" y="457200"/>
            <a:ext cx="8839200" cy="1143000"/>
          </a:xfrm>
          <a:noFill/>
          <a:ln>
            <a:miter lim="800000"/>
            <a:headEnd/>
            <a:tailEnd/>
          </a:ln>
        </p:spPr>
        <p:txBody>
          <a:bodyPr vert="horz" wrap="square" lIns="91440" tIns="45720" rIns="91440" bIns="45720" numCol="1" anchor="t" anchorCtr="0" compatLnSpc="1">
            <a:prstTxWarp prst="textNoShape">
              <a:avLst/>
            </a:prstTxWarp>
          </a:bodyPr>
          <a:lstStyle/>
          <a:p>
            <a:pPr algn="ctr" eaLnBrk="1" hangingPunct="1"/>
            <a:r>
              <a:rPr lang="en-US" b="1" dirty="0" smtClean="0">
                <a:solidFill>
                  <a:srgbClr val="0070C0"/>
                </a:solidFill>
                <a:latin typeface="+mn-lt"/>
              </a:rPr>
              <a:t>Growth Models </a:t>
            </a:r>
            <a:r>
              <a:rPr lang="en-US" b="1" dirty="0">
                <a:solidFill>
                  <a:srgbClr val="0070C0"/>
                </a:solidFill>
                <a:latin typeface="+mn-lt"/>
              </a:rPr>
              <a:t>Have</a:t>
            </a:r>
            <a:r>
              <a:rPr lang="en-US" b="1" dirty="0" smtClean="0">
                <a:solidFill>
                  <a:srgbClr val="0070C0"/>
                </a:solidFill>
                <a:latin typeface="+mn-lt"/>
              </a:rPr>
              <a:t> Shown…</a:t>
            </a:r>
          </a:p>
        </p:txBody>
      </p:sp>
      <p:sp>
        <p:nvSpPr>
          <p:cNvPr id="9219" name="Content Placeholder 2"/>
          <p:cNvSpPr>
            <a:spLocks noGrp="1"/>
          </p:cNvSpPr>
          <p:nvPr>
            <p:ph idx="1"/>
          </p:nvPr>
        </p:nvSpPr>
        <p:spPr bwMode="auto">
          <a:xfrm>
            <a:off x="457200" y="1371600"/>
            <a:ext cx="8229600" cy="5105400"/>
          </a:xfrm>
          <a:noFill/>
          <a:ln>
            <a:miter lim="800000"/>
            <a:headEnd/>
            <a:tailEnd/>
          </a:ln>
        </p:spPr>
        <p:txBody>
          <a:bodyPr vert="horz" wrap="square" lIns="91440" tIns="45720" rIns="91440" bIns="45720" numCol="1" anchor="t" anchorCtr="0" compatLnSpc="1">
            <a:prstTxWarp prst="textNoShape">
              <a:avLst/>
            </a:prstTxWarp>
          </a:bodyPr>
          <a:lstStyle/>
          <a:p>
            <a:pPr marL="514350" indent="-514350" eaLnBrk="1" hangingPunct="1">
              <a:spcAft>
                <a:spcPts val="1000"/>
              </a:spcAft>
            </a:pPr>
            <a:r>
              <a:rPr lang="en-US" sz="2800" dirty="0" smtClean="0"/>
              <a:t>Growth not correlated with proficient status</a:t>
            </a:r>
          </a:p>
          <a:p>
            <a:pPr marL="514350" indent="-514350" eaLnBrk="1" hangingPunct="1">
              <a:spcAft>
                <a:spcPts val="1000"/>
              </a:spcAft>
            </a:pPr>
            <a:r>
              <a:rPr lang="en-US" sz="2800" dirty="0" smtClean="0"/>
              <a:t>Growth gaps can narrow among student groups </a:t>
            </a:r>
          </a:p>
          <a:p>
            <a:pPr marL="514350" indent="-514350" eaLnBrk="1" hangingPunct="1">
              <a:spcAft>
                <a:spcPts val="1000"/>
              </a:spcAft>
            </a:pPr>
            <a:r>
              <a:rPr lang="en-US" sz="2800" dirty="0" smtClean="0"/>
              <a:t>Many low-achieving students not growing fast enough to catch up</a:t>
            </a:r>
          </a:p>
          <a:p>
            <a:pPr marL="514350" indent="-514350" eaLnBrk="1" hangingPunct="1">
              <a:spcAft>
                <a:spcPts val="1000"/>
              </a:spcAft>
            </a:pPr>
            <a:r>
              <a:rPr lang="en-US" sz="2800" dirty="0" smtClean="0"/>
              <a:t>Many proficient students not keeping up</a:t>
            </a:r>
          </a:p>
          <a:p>
            <a:pPr marL="514350" indent="-514350" eaLnBrk="1" hangingPunct="1">
              <a:spcAft>
                <a:spcPts val="1000"/>
              </a:spcAft>
            </a:pPr>
            <a:r>
              <a:rPr lang="en-US" sz="2800" dirty="0" smtClean="0"/>
              <a:t>High-achieving schools can show low growth and low-achieving schools can show high growth</a:t>
            </a:r>
          </a:p>
        </p:txBody>
      </p:sp>
      <p:pic>
        <p:nvPicPr>
          <p:cNvPr id="4" name="Picture 3" descr="wdelogo_solid.png"/>
          <p:cNvPicPr>
            <a:picLocks noChangeAspect="1"/>
          </p:cNvPicPr>
          <p:nvPr/>
        </p:nvPicPr>
        <p:blipFill>
          <a:blip r:embed="rId2" cstate="print"/>
          <a:stretch>
            <a:fillRect/>
          </a:stretch>
        </p:blipFill>
        <p:spPr>
          <a:xfrm>
            <a:off x="8034337" y="5791200"/>
            <a:ext cx="957263" cy="957263"/>
          </a:xfrm>
          <a:prstGeom prst="rect">
            <a:avLst/>
          </a:prstGeom>
        </p:spPr>
      </p:pic>
      <p:sp>
        <p:nvSpPr>
          <p:cNvPr id="3" name="Slide Number Placeholder 2"/>
          <p:cNvSpPr>
            <a:spLocks noGrp="1"/>
          </p:cNvSpPr>
          <p:nvPr>
            <p:ph type="sldNum" sz="quarter" idx="12"/>
          </p:nvPr>
        </p:nvSpPr>
        <p:spPr/>
        <p:txBody>
          <a:bodyPr/>
          <a:lstStyle/>
          <a:p>
            <a:fld id="{2B6133B4-9753-403C-8F44-ED890199EA91}" type="slidenum">
              <a:rPr lang="en-US" smtClean="0"/>
              <a:pPr/>
              <a:t>16</a:t>
            </a:fld>
            <a:endParaRPr lang="en-US"/>
          </a:p>
        </p:txBody>
      </p:sp>
    </p:spTree>
    <p:extLst>
      <p:ext uri="{BB962C8B-B14F-4D97-AF65-F5344CB8AC3E}">
        <p14:creationId xmlns:p14="http://schemas.microsoft.com/office/powerpoint/2010/main" val="2997883348"/>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44562"/>
          </a:xfrm>
        </p:spPr>
        <p:txBody>
          <a:bodyPr/>
          <a:lstStyle/>
          <a:p>
            <a:pPr algn="ctr"/>
            <a:r>
              <a:rPr lang="en-US" b="1" dirty="0" smtClean="0">
                <a:solidFill>
                  <a:srgbClr val="0070C0"/>
                </a:solidFill>
                <a:latin typeface="+mn-lt"/>
              </a:rPr>
              <a:t>Growth Terms</a:t>
            </a:r>
            <a:r>
              <a:rPr lang="en-US" dirty="0" smtClean="0"/>
              <a:t>	</a:t>
            </a:r>
            <a:endParaRPr lang="en-US" dirty="0"/>
          </a:p>
        </p:txBody>
      </p:sp>
      <p:sp>
        <p:nvSpPr>
          <p:cNvPr id="4" name="Content Placeholder 3"/>
          <p:cNvSpPr>
            <a:spLocks noGrp="1"/>
          </p:cNvSpPr>
          <p:nvPr>
            <p:ph sz="quarter" idx="1"/>
          </p:nvPr>
        </p:nvSpPr>
        <p:spPr>
          <a:xfrm>
            <a:off x="457200" y="969323"/>
            <a:ext cx="8229600" cy="5105400"/>
          </a:xfrm>
        </p:spPr>
        <p:txBody>
          <a:bodyPr>
            <a:normAutofit fontScale="77500" lnSpcReduction="20000"/>
          </a:bodyPr>
          <a:lstStyle/>
          <a:p>
            <a:pPr marL="0" indent="0">
              <a:buNone/>
            </a:pPr>
            <a:endParaRPr lang="en-US" dirty="0"/>
          </a:p>
          <a:p>
            <a:pPr marL="514350" indent="-514350">
              <a:buNone/>
            </a:pPr>
            <a:r>
              <a:rPr lang="en-US" sz="4400" b="1" dirty="0" smtClean="0">
                <a:solidFill>
                  <a:srgbClr val="FF0000"/>
                </a:solidFill>
              </a:rPr>
              <a:t>Student Growth Percentiles (SGP)</a:t>
            </a:r>
            <a:r>
              <a:rPr lang="en-US" sz="4400" dirty="0" smtClean="0"/>
              <a:t> – a normative measure that compares students with other like-performing students across the state.  A SGP produces a relative percentile score (such as 70</a:t>
            </a:r>
            <a:r>
              <a:rPr lang="en-US" sz="4400" baseline="30000" dirty="0" smtClean="0"/>
              <a:t>th</a:t>
            </a:r>
            <a:r>
              <a:rPr lang="en-US" sz="4400" dirty="0" smtClean="0"/>
              <a:t> percentile) that tells the student that s/he scored equal to or better than 70% of students who had scores like him in the previous year in the state.  </a:t>
            </a:r>
            <a:r>
              <a:rPr lang="en-US" sz="4400" dirty="0" smtClean="0">
                <a:solidFill>
                  <a:srgbClr val="FF0000"/>
                </a:solidFill>
              </a:rPr>
              <a:t>Median Growth Percentiles (MGPs)</a:t>
            </a:r>
            <a:r>
              <a:rPr lang="en-US" sz="4400" dirty="0" smtClean="0"/>
              <a:t> are used to summarize SGPs across classes, grades, and schools.</a:t>
            </a:r>
          </a:p>
        </p:txBody>
      </p:sp>
      <p:pic>
        <p:nvPicPr>
          <p:cNvPr id="5" name="Picture 4" descr="wdelogo_solid.png"/>
          <p:cNvPicPr>
            <a:picLocks noChangeAspect="1"/>
          </p:cNvPicPr>
          <p:nvPr/>
        </p:nvPicPr>
        <p:blipFill>
          <a:blip r:embed="rId2" cstate="print"/>
          <a:stretch>
            <a:fillRect/>
          </a:stretch>
        </p:blipFill>
        <p:spPr>
          <a:xfrm>
            <a:off x="8034337" y="5791200"/>
            <a:ext cx="957263" cy="957263"/>
          </a:xfrm>
          <a:prstGeom prst="rect">
            <a:avLst/>
          </a:prstGeom>
        </p:spPr>
      </p:pic>
      <p:sp>
        <p:nvSpPr>
          <p:cNvPr id="6" name="Slide Number Placeholder 5"/>
          <p:cNvSpPr>
            <a:spLocks noGrp="1"/>
          </p:cNvSpPr>
          <p:nvPr>
            <p:ph type="sldNum" sz="quarter" idx="12"/>
          </p:nvPr>
        </p:nvSpPr>
        <p:spPr/>
        <p:txBody>
          <a:bodyPr/>
          <a:lstStyle/>
          <a:p>
            <a:fld id="{2B6133B4-9753-403C-8F44-ED890199EA91}" type="slidenum">
              <a:rPr lang="en-US" smtClean="0"/>
              <a:pPr/>
              <a:t>17</a:t>
            </a:fld>
            <a:endParaRPr lang="en-US"/>
          </a:p>
        </p:txBody>
      </p:sp>
    </p:spTree>
    <p:extLst>
      <p:ext uri="{BB962C8B-B14F-4D97-AF65-F5344CB8AC3E}">
        <p14:creationId xmlns:p14="http://schemas.microsoft.com/office/powerpoint/2010/main" val="2495754038"/>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44562"/>
          </a:xfrm>
        </p:spPr>
        <p:txBody>
          <a:bodyPr/>
          <a:lstStyle/>
          <a:p>
            <a:pPr algn="ctr"/>
            <a:r>
              <a:rPr lang="en-US" b="1" dirty="0" smtClean="0">
                <a:solidFill>
                  <a:srgbClr val="0070C0"/>
                </a:solidFill>
                <a:latin typeface="+mn-lt"/>
              </a:rPr>
              <a:t>Growth Terms</a:t>
            </a:r>
            <a:r>
              <a:rPr lang="en-US" dirty="0" smtClean="0"/>
              <a:t>	</a:t>
            </a:r>
            <a:endParaRPr lang="en-US" dirty="0"/>
          </a:p>
        </p:txBody>
      </p:sp>
      <p:sp>
        <p:nvSpPr>
          <p:cNvPr id="4" name="Content Placeholder 3"/>
          <p:cNvSpPr>
            <a:spLocks noGrp="1"/>
          </p:cNvSpPr>
          <p:nvPr>
            <p:ph sz="quarter" idx="1"/>
          </p:nvPr>
        </p:nvSpPr>
        <p:spPr>
          <a:xfrm>
            <a:off x="283368" y="1219200"/>
            <a:ext cx="8229600" cy="5105400"/>
          </a:xfrm>
        </p:spPr>
        <p:txBody>
          <a:bodyPr>
            <a:normAutofit fontScale="77500" lnSpcReduction="20000"/>
          </a:bodyPr>
          <a:lstStyle/>
          <a:p>
            <a:pPr marL="514350" indent="-514350">
              <a:buNone/>
            </a:pPr>
            <a:r>
              <a:rPr lang="en-US" sz="4400" b="1" dirty="0" smtClean="0">
                <a:solidFill>
                  <a:srgbClr val="FF0000"/>
                </a:solidFill>
              </a:rPr>
              <a:t>Adequate Student Growth Percentiles (AGP)</a:t>
            </a:r>
            <a:r>
              <a:rPr lang="en-US" sz="4400" dirty="0" smtClean="0"/>
              <a:t> – a criterion-referenced measure relative to proficiency that measures how far away from proficiency a student is and answers: “how much growth does a student have to make to reach proficiency in three years or by the end of 8</a:t>
            </a:r>
            <a:r>
              <a:rPr lang="en-US" sz="4400" baseline="30000" dirty="0" smtClean="0"/>
              <a:t>th</a:t>
            </a:r>
            <a:r>
              <a:rPr lang="en-US" sz="4400" dirty="0" smtClean="0"/>
              <a:t> grade?”  A student can make 70</a:t>
            </a:r>
            <a:r>
              <a:rPr lang="en-US" sz="4400" baseline="30000" dirty="0" smtClean="0"/>
              <a:t>th</a:t>
            </a:r>
            <a:r>
              <a:rPr lang="en-US" sz="4400" dirty="0" smtClean="0"/>
              <a:t> percentile growth and still not meet AGP goals. </a:t>
            </a:r>
            <a:r>
              <a:rPr lang="en-US" sz="4400" u="sng" dirty="0" smtClean="0"/>
              <a:t>AGPs are NOT reported in 2014 because of the change in cut scores but will return with the 2015 SPRs</a:t>
            </a:r>
            <a:r>
              <a:rPr lang="en-US" sz="4400" dirty="0" smtClean="0"/>
              <a:t>.  When SGP =&gt; AGP, then the student is on track.</a:t>
            </a:r>
          </a:p>
        </p:txBody>
      </p:sp>
      <p:pic>
        <p:nvPicPr>
          <p:cNvPr id="5" name="Picture 4" descr="wdelogo_solid.png"/>
          <p:cNvPicPr>
            <a:picLocks noChangeAspect="1"/>
          </p:cNvPicPr>
          <p:nvPr/>
        </p:nvPicPr>
        <p:blipFill>
          <a:blip r:embed="rId2" cstate="print"/>
          <a:stretch>
            <a:fillRect/>
          </a:stretch>
        </p:blipFill>
        <p:spPr>
          <a:xfrm>
            <a:off x="8034337" y="5791200"/>
            <a:ext cx="957263" cy="957263"/>
          </a:xfrm>
          <a:prstGeom prst="rect">
            <a:avLst/>
          </a:prstGeom>
        </p:spPr>
      </p:pic>
      <p:sp>
        <p:nvSpPr>
          <p:cNvPr id="6" name="Slide Number Placeholder 5"/>
          <p:cNvSpPr>
            <a:spLocks noGrp="1"/>
          </p:cNvSpPr>
          <p:nvPr>
            <p:ph type="sldNum" sz="quarter" idx="12"/>
          </p:nvPr>
        </p:nvSpPr>
        <p:spPr/>
        <p:txBody>
          <a:bodyPr/>
          <a:lstStyle/>
          <a:p>
            <a:fld id="{2B6133B4-9753-403C-8F44-ED890199EA91}" type="slidenum">
              <a:rPr lang="en-US" smtClean="0"/>
              <a:pPr/>
              <a:t>18</a:t>
            </a:fld>
            <a:endParaRPr lang="en-US"/>
          </a:p>
        </p:txBody>
      </p:sp>
    </p:spTree>
    <p:extLst>
      <p:ext uri="{BB962C8B-B14F-4D97-AF65-F5344CB8AC3E}">
        <p14:creationId xmlns:p14="http://schemas.microsoft.com/office/powerpoint/2010/main" val="2729856203"/>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5"/>
          <p:cNvSpPr txBox="1">
            <a:spLocks noChangeArrowheads="1"/>
          </p:cNvSpPr>
          <p:nvPr/>
        </p:nvSpPr>
        <p:spPr bwMode="auto">
          <a:xfrm>
            <a:off x="76200" y="76200"/>
            <a:ext cx="899795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800" b="1" dirty="0" smtClean="0">
                <a:solidFill>
                  <a:srgbClr val="000000"/>
                </a:solidFill>
                <a:latin typeface="Calibri" pitchFamily="34" charset="0"/>
              </a:rPr>
              <a:t>A student’s PAWS scores can be plotted from one year to the next</a:t>
            </a:r>
            <a:endParaRPr lang="en-US" sz="2800" b="1" dirty="0">
              <a:solidFill>
                <a:srgbClr val="000000"/>
              </a:solidFill>
              <a:latin typeface="Calibri" pitchFamily="34" charset="0"/>
            </a:endParaRPr>
          </a:p>
        </p:txBody>
      </p:sp>
      <p:cxnSp>
        <p:nvCxnSpPr>
          <p:cNvPr id="8" name="Straight Connector 7"/>
          <p:cNvCxnSpPr/>
          <p:nvPr/>
        </p:nvCxnSpPr>
        <p:spPr>
          <a:xfrm>
            <a:off x="1524000" y="1447800"/>
            <a:ext cx="0" cy="381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914400" y="1524000"/>
            <a:ext cx="914400" cy="400110"/>
          </a:xfrm>
          <a:prstGeom prst="rect">
            <a:avLst/>
          </a:prstGeom>
          <a:noFill/>
        </p:spPr>
        <p:txBody>
          <a:bodyPr wrap="square" rtlCol="0">
            <a:spAutoFit/>
          </a:bodyPr>
          <a:lstStyle/>
          <a:p>
            <a:r>
              <a:rPr lang="en-US" sz="2000" dirty="0" smtClean="0">
                <a:solidFill>
                  <a:prstClr val="black"/>
                </a:solidFill>
              </a:rPr>
              <a:t>500</a:t>
            </a:r>
            <a:endParaRPr lang="en-US" sz="2000" dirty="0">
              <a:solidFill>
                <a:prstClr val="black"/>
              </a:solidFill>
            </a:endParaRPr>
          </a:p>
        </p:txBody>
      </p:sp>
      <p:sp>
        <p:nvSpPr>
          <p:cNvPr id="12" name="TextBox 11"/>
          <p:cNvSpPr txBox="1"/>
          <p:nvPr/>
        </p:nvSpPr>
        <p:spPr>
          <a:xfrm>
            <a:off x="914400" y="2133600"/>
            <a:ext cx="914400" cy="400110"/>
          </a:xfrm>
          <a:prstGeom prst="rect">
            <a:avLst/>
          </a:prstGeom>
          <a:noFill/>
        </p:spPr>
        <p:txBody>
          <a:bodyPr wrap="square" rtlCol="0">
            <a:spAutoFit/>
          </a:bodyPr>
          <a:lstStyle/>
          <a:p>
            <a:r>
              <a:rPr lang="en-US" sz="2000" dirty="0" smtClean="0">
                <a:solidFill>
                  <a:prstClr val="black"/>
                </a:solidFill>
              </a:rPr>
              <a:t>450</a:t>
            </a:r>
            <a:endParaRPr lang="en-US" sz="2000" dirty="0">
              <a:solidFill>
                <a:prstClr val="black"/>
              </a:solidFill>
            </a:endParaRPr>
          </a:p>
        </p:txBody>
      </p:sp>
      <p:sp>
        <p:nvSpPr>
          <p:cNvPr id="13" name="TextBox 12"/>
          <p:cNvSpPr txBox="1"/>
          <p:nvPr/>
        </p:nvSpPr>
        <p:spPr>
          <a:xfrm>
            <a:off x="914400" y="2743200"/>
            <a:ext cx="914400" cy="400110"/>
          </a:xfrm>
          <a:prstGeom prst="rect">
            <a:avLst/>
          </a:prstGeom>
          <a:noFill/>
        </p:spPr>
        <p:txBody>
          <a:bodyPr wrap="square" rtlCol="0">
            <a:spAutoFit/>
          </a:bodyPr>
          <a:lstStyle/>
          <a:p>
            <a:r>
              <a:rPr lang="en-US" sz="2000" dirty="0" smtClean="0">
                <a:solidFill>
                  <a:prstClr val="black"/>
                </a:solidFill>
              </a:rPr>
              <a:t>400</a:t>
            </a:r>
            <a:endParaRPr lang="en-US" sz="2000" dirty="0">
              <a:solidFill>
                <a:prstClr val="black"/>
              </a:solidFill>
            </a:endParaRPr>
          </a:p>
        </p:txBody>
      </p:sp>
      <p:sp>
        <p:nvSpPr>
          <p:cNvPr id="14" name="TextBox 13"/>
          <p:cNvSpPr txBox="1"/>
          <p:nvPr/>
        </p:nvSpPr>
        <p:spPr>
          <a:xfrm>
            <a:off x="914400" y="3352800"/>
            <a:ext cx="914400" cy="400110"/>
          </a:xfrm>
          <a:prstGeom prst="rect">
            <a:avLst/>
          </a:prstGeom>
          <a:noFill/>
        </p:spPr>
        <p:txBody>
          <a:bodyPr wrap="square" rtlCol="0">
            <a:spAutoFit/>
          </a:bodyPr>
          <a:lstStyle/>
          <a:p>
            <a:r>
              <a:rPr lang="en-US" sz="2000" dirty="0" smtClean="0">
                <a:solidFill>
                  <a:prstClr val="black"/>
                </a:solidFill>
              </a:rPr>
              <a:t>350</a:t>
            </a:r>
            <a:endParaRPr lang="en-US" sz="2000" dirty="0">
              <a:solidFill>
                <a:prstClr val="black"/>
              </a:solidFill>
            </a:endParaRPr>
          </a:p>
        </p:txBody>
      </p:sp>
      <p:sp>
        <p:nvSpPr>
          <p:cNvPr id="15" name="TextBox 14"/>
          <p:cNvSpPr txBox="1"/>
          <p:nvPr/>
        </p:nvSpPr>
        <p:spPr>
          <a:xfrm>
            <a:off x="914400" y="3962400"/>
            <a:ext cx="914400" cy="400110"/>
          </a:xfrm>
          <a:prstGeom prst="rect">
            <a:avLst/>
          </a:prstGeom>
          <a:noFill/>
        </p:spPr>
        <p:txBody>
          <a:bodyPr wrap="square" rtlCol="0">
            <a:spAutoFit/>
          </a:bodyPr>
          <a:lstStyle/>
          <a:p>
            <a:r>
              <a:rPr lang="en-US" sz="2000" dirty="0" smtClean="0">
                <a:solidFill>
                  <a:prstClr val="black"/>
                </a:solidFill>
              </a:rPr>
              <a:t>300</a:t>
            </a:r>
            <a:endParaRPr lang="en-US" sz="2000" dirty="0">
              <a:solidFill>
                <a:prstClr val="black"/>
              </a:solidFill>
            </a:endParaRPr>
          </a:p>
        </p:txBody>
      </p:sp>
      <p:sp>
        <p:nvSpPr>
          <p:cNvPr id="16" name="TextBox 15"/>
          <p:cNvSpPr txBox="1"/>
          <p:nvPr/>
        </p:nvSpPr>
        <p:spPr>
          <a:xfrm>
            <a:off x="914400" y="4583668"/>
            <a:ext cx="914400" cy="400110"/>
          </a:xfrm>
          <a:prstGeom prst="rect">
            <a:avLst/>
          </a:prstGeom>
          <a:noFill/>
        </p:spPr>
        <p:txBody>
          <a:bodyPr wrap="square" rtlCol="0">
            <a:spAutoFit/>
          </a:bodyPr>
          <a:lstStyle/>
          <a:p>
            <a:r>
              <a:rPr lang="en-US" sz="2000" dirty="0" smtClean="0">
                <a:solidFill>
                  <a:prstClr val="black"/>
                </a:solidFill>
              </a:rPr>
              <a:t>250</a:t>
            </a:r>
            <a:endParaRPr lang="en-US" sz="2000" dirty="0">
              <a:solidFill>
                <a:prstClr val="black"/>
              </a:solidFill>
            </a:endParaRPr>
          </a:p>
        </p:txBody>
      </p:sp>
      <p:sp>
        <p:nvSpPr>
          <p:cNvPr id="23" name="TextBox 22"/>
          <p:cNvSpPr txBox="1"/>
          <p:nvPr/>
        </p:nvSpPr>
        <p:spPr>
          <a:xfrm>
            <a:off x="4041775" y="5879068"/>
            <a:ext cx="1063625" cy="369332"/>
          </a:xfrm>
          <a:prstGeom prst="rect">
            <a:avLst/>
          </a:prstGeom>
          <a:noFill/>
        </p:spPr>
        <p:txBody>
          <a:bodyPr wrap="square" rtlCol="0">
            <a:spAutoFit/>
          </a:bodyPr>
          <a:lstStyle/>
          <a:p>
            <a:r>
              <a:rPr lang="en-US" dirty="0" smtClean="0">
                <a:solidFill>
                  <a:prstClr val="black"/>
                </a:solidFill>
              </a:rPr>
              <a:t>Grade</a:t>
            </a:r>
            <a:endParaRPr lang="en-US" dirty="0">
              <a:solidFill>
                <a:prstClr val="black"/>
              </a:solidFill>
            </a:endParaRPr>
          </a:p>
        </p:txBody>
      </p:sp>
      <p:sp>
        <p:nvSpPr>
          <p:cNvPr id="24" name="TextBox 23"/>
          <p:cNvSpPr txBox="1"/>
          <p:nvPr/>
        </p:nvSpPr>
        <p:spPr>
          <a:xfrm rot="16200000">
            <a:off x="-1696506" y="3068107"/>
            <a:ext cx="4402723" cy="400110"/>
          </a:xfrm>
          <a:prstGeom prst="rect">
            <a:avLst/>
          </a:prstGeom>
          <a:noFill/>
        </p:spPr>
        <p:txBody>
          <a:bodyPr wrap="square" rtlCol="0">
            <a:spAutoFit/>
          </a:bodyPr>
          <a:lstStyle/>
          <a:p>
            <a:pPr algn="ctr"/>
            <a:r>
              <a:rPr lang="en-US" sz="2000" dirty="0" smtClean="0">
                <a:solidFill>
                  <a:prstClr val="black"/>
                </a:solidFill>
              </a:rPr>
              <a:t>Mathematics PAWS scaled score</a:t>
            </a:r>
            <a:endParaRPr lang="en-US" sz="2000" dirty="0">
              <a:solidFill>
                <a:prstClr val="black"/>
              </a:solidFill>
            </a:endParaRPr>
          </a:p>
        </p:txBody>
      </p:sp>
      <p:sp>
        <p:nvSpPr>
          <p:cNvPr id="26" name="Oval 25"/>
          <p:cNvSpPr/>
          <p:nvPr/>
        </p:nvSpPr>
        <p:spPr>
          <a:xfrm>
            <a:off x="1828800" y="2482334"/>
            <a:ext cx="200055" cy="18466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27" name="Straight Connector 26"/>
          <p:cNvCxnSpPr/>
          <p:nvPr/>
        </p:nvCxnSpPr>
        <p:spPr>
          <a:xfrm>
            <a:off x="1524000" y="5257800"/>
            <a:ext cx="403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807779" y="5410200"/>
            <a:ext cx="457200" cy="461665"/>
          </a:xfrm>
          <a:prstGeom prst="rect">
            <a:avLst/>
          </a:prstGeom>
          <a:noFill/>
        </p:spPr>
        <p:txBody>
          <a:bodyPr wrap="square" rtlCol="0">
            <a:spAutoFit/>
          </a:bodyPr>
          <a:lstStyle/>
          <a:p>
            <a:r>
              <a:rPr lang="en-US" sz="2400" dirty="0" smtClean="0">
                <a:solidFill>
                  <a:prstClr val="black"/>
                </a:solidFill>
              </a:rPr>
              <a:t>3</a:t>
            </a:r>
            <a:endParaRPr lang="en-US" sz="2400" dirty="0">
              <a:solidFill>
                <a:prstClr val="black"/>
              </a:solidFill>
            </a:endParaRPr>
          </a:p>
        </p:txBody>
      </p:sp>
      <p:sp>
        <p:nvSpPr>
          <p:cNvPr id="29" name="TextBox 28"/>
          <p:cNvSpPr txBox="1"/>
          <p:nvPr/>
        </p:nvSpPr>
        <p:spPr>
          <a:xfrm>
            <a:off x="2667000" y="5421868"/>
            <a:ext cx="457200" cy="461665"/>
          </a:xfrm>
          <a:prstGeom prst="rect">
            <a:avLst/>
          </a:prstGeom>
          <a:noFill/>
        </p:spPr>
        <p:txBody>
          <a:bodyPr wrap="square" rtlCol="0">
            <a:spAutoFit/>
          </a:bodyPr>
          <a:lstStyle/>
          <a:p>
            <a:r>
              <a:rPr lang="en-US" sz="2400" dirty="0" smtClean="0">
                <a:solidFill>
                  <a:prstClr val="black"/>
                </a:solidFill>
              </a:rPr>
              <a:t>4</a:t>
            </a:r>
            <a:endParaRPr lang="en-US" sz="2400" dirty="0">
              <a:solidFill>
                <a:prstClr val="black"/>
              </a:solidFill>
            </a:endParaRPr>
          </a:p>
        </p:txBody>
      </p:sp>
      <p:sp>
        <p:nvSpPr>
          <p:cNvPr id="30" name="TextBox 29"/>
          <p:cNvSpPr txBox="1"/>
          <p:nvPr/>
        </p:nvSpPr>
        <p:spPr>
          <a:xfrm>
            <a:off x="3505200" y="5410200"/>
            <a:ext cx="457200" cy="461665"/>
          </a:xfrm>
          <a:prstGeom prst="rect">
            <a:avLst/>
          </a:prstGeom>
          <a:noFill/>
        </p:spPr>
        <p:txBody>
          <a:bodyPr wrap="square" rtlCol="0">
            <a:spAutoFit/>
          </a:bodyPr>
          <a:lstStyle/>
          <a:p>
            <a:r>
              <a:rPr lang="en-US" sz="2400" dirty="0" smtClean="0">
                <a:solidFill>
                  <a:prstClr val="black"/>
                </a:solidFill>
              </a:rPr>
              <a:t>5</a:t>
            </a:r>
            <a:endParaRPr lang="en-US" sz="2400" dirty="0">
              <a:solidFill>
                <a:prstClr val="black"/>
              </a:solidFill>
            </a:endParaRPr>
          </a:p>
        </p:txBody>
      </p:sp>
      <p:sp>
        <p:nvSpPr>
          <p:cNvPr id="31" name="TextBox 30"/>
          <p:cNvSpPr txBox="1"/>
          <p:nvPr/>
        </p:nvSpPr>
        <p:spPr>
          <a:xfrm>
            <a:off x="4495800" y="5410200"/>
            <a:ext cx="457200" cy="461665"/>
          </a:xfrm>
          <a:prstGeom prst="rect">
            <a:avLst/>
          </a:prstGeom>
          <a:noFill/>
        </p:spPr>
        <p:txBody>
          <a:bodyPr wrap="square" rtlCol="0">
            <a:spAutoFit/>
          </a:bodyPr>
          <a:lstStyle/>
          <a:p>
            <a:r>
              <a:rPr lang="en-US" sz="2400" dirty="0" smtClean="0">
                <a:solidFill>
                  <a:prstClr val="black"/>
                </a:solidFill>
              </a:rPr>
              <a:t>6</a:t>
            </a:r>
            <a:endParaRPr lang="en-US" sz="2400" dirty="0">
              <a:solidFill>
                <a:prstClr val="black"/>
              </a:solidFill>
            </a:endParaRPr>
          </a:p>
        </p:txBody>
      </p:sp>
      <p:sp>
        <p:nvSpPr>
          <p:cNvPr id="21" name="TextBox 20"/>
          <p:cNvSpPr txBox="1"/>
          <p:nvPr/>
        </p:nvSpPr>
        <p:spPr>
          <a:xfrm>
            <a:off x="1676400" y="2590800"/>
            <a:ext cx="914400" cy="400110"/>
          </a:xfrm>
          <a:prstGeom prst="rect">
            <a:avLst/>
          </a:prstGeom>
          <a:noFill/>
        </p:spPr>
        <p:txBody>
          <a:bodyPr wrap="square" rtlCol="0">
            <a:spAutoFit/>
          </a:bodyPr>
          <a:lstStyle/>
          <a:p>
            <a:r>
              <a:rPr lang="en-US" sz="2000" dirty="0" smtClean="0">
                <a:solidFill>
                  <a:prstClr val="black"/>
                </a:solidFill>
              </a:rPr>
              <a:t>425</a:t>
            </a:r>
            <a:endParaRPr lang="en-US" sz="2000" dirty="0">
              <a:solidFill>
                <a:prstClr val="black"/>
              </a:solidFill>
            </a:endParaRPr>
          </a:p>
        </p:txBody>
      </p:sp>
      <p:pic>
        <p:nvPicPr>
          <p:cNvPr id="20" name="Picture 19" descr="wdelogo_solid.png"/>
          <p:cNvPicPr>
            <a:picLocks noChangeAspect="1"/>
          </p:cNvPicPr>
          <p:nvPr/>
        </p:nvPicPr>
        <p:blipFill>
          <a:blip r:embed="rId3" cstate="print"/>
          <a:stretch>
            <a:fillRect/>
          </a:stretch>
        </p:blipFill>
        <p:spPr>
          <a:xfrm>
            <a:off x="8034337" y="5791200"/>
            <a:ext cx="957263" cy="957263"/>
          </a:xfrm>
          <a:prstGeom prst="rect">
            <a:avLst/>
          </a:prstGeom>
        </p:spPr>
      </p:pic>
      <p:sp>
        <p:nvSpPr>
          <p:cNvPr id="3" name="Slide Number Placeholder 2"/>
          <p:cNvSpPr>
            <a:spLocks noGrp="1"/>
          </p:cNvSpPr>
          <p:nvPr>
            <p:ph type="sldNum" sz="quarter" idx="12"/>
          </p:nvPr>
        </p:nvSpPr>
        <p:spPr/>
        <p:txBody>
          <a:bodyPr/>
          <a:lstStyle/>
          <a:p>
            <a:fld id="{2B6133B4-9753-403C-8F44-ED890199EA91}" type="slidenum">
              <a:rPr lang="en-US" smtClean="0"/>
              <a:pPr/>
              <a:t>19</a:t>
            </a:fld>
            <a:endParaRPr lang="en-US"/>
          </a:p>
        </p:txBody>
      </p:sp>
    </p:spTree>
    <p:extLst>
      <p:ext uri="{BB962C8B-B14F-4D97-AF65-F5344CB8AC3E}">
        <p14:creationId xmlns:p14="http://schemas.microsoft.com/office/powerpoint/2010/main" val="423748328"/>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Assessment program requirements</a:t>
            </a:r>
          </a:p>
          <a:p>
            <a:r>
              <a:rPr lang="en-US" dirty="0" smtClean="0"/>
              <a:t>Assessment transition, spring 2013 to spring 2015, PAWS</a:t>
            </a:r>
          </a:p>
          <a:p>
            <a:r>
              <a:rPr lang="en-US" dirty="0" smtClean="0"/>
              <a:t>PAWS and ACT standard-setting</a:t>
            </a:r>
          </a:p>
          <a:p>
            <a:r>
              <a:rPr lang="en-US" dirty="0" smtClean="0"/>
              <a:t>Growth:  student growth percentiles, median growth percentiles, adequate growth percentiles, what??!!</a:t>
            </a:r>
            <a:endParaRPr lang="en-US" dirty="0"/>
          </a:p>
        </p:txBody>
      </p:sp>
      <p:pic>
        <p:nvPicPr>
          <p:cNvPr id="4" name="Picture 3" descr="wdelogo_solid.png"/>
          <p:cNvPicPr>
            <a:picLocks noChangeAspect="1"/>
          </p:cNvPicPr>
          <p:nvPr/>
        </p:nvPicPr>
        <p:blipFill>
          <a:blip r:embed="rId3" cstate="print"/>
          <a:stretch>
            <a:fillRect/>
          </a:stretch>
        </p:blipFill>
        <p:spPr>
          <a:xfrm>
            <a:off x="8034337" y="5791200"/>
            <a:ext cx="957263" cy="957263"/>
          </a:xfrm>
          <a:prstGeom prst="rect">
            <a:avLst/>
          </a:prstGeom>
        </p:spPr>
      </p:pic>
      <p:sp>
        <p:nvSpPr>
          <p:cNvPr id="5" name="Title 1"/>
          <p:cNvSpPr txBox="1">
            <a:spLocks/>
          </p:cNvSpPr>
          <p:nvPr/>
        </p:nvSpPr>
        <p:spPr>
          <a:xfrm>
            <a:off x="490959" y="2286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rgbClr val="0070C0"/>
                </a:solidFill>
                <a:latin typeface="Calibri" pitchFamily="34" charset="0"/>
              </a:rPr>
              <a:t>Assessment Topics</a:t>
            </a:r>
            <a:endParaRPr lang="en-US" dirty="0"/>
          </a:p>
        </p:txBody>
      </p:sp>
      <p:sp>
        <p:nvSpPr>
          <p:cNvPr id="2" name="Slide Number Placeholder 1"/>
          <p:cNvSpPr>
            <a:spLocks noGrp="1"/>
          </p:cNvSpPr>
          <p:nvPr>
            <p:ph type="sldNum" sz="quarter" idx="12"/>
          </p:nvPr>
        </p:nvSpPr>
        <p:spPr/>
        <p:txBody>
          <a:bodyPr/>
          <a:lstStyle/>
          <a:p>
            <a:fld id="{2B6133B4-9753-403C-8F44-ED890199EA91}" type="slidenum">
              <a:rPr lang="en-US" smtClean="0"/>
              <a:pPr/>
              <a:t>2</a:t>
            </a:fld>
            <a:endParaRPr lang="en-US"/>
          </a:p>
        </p:txBody>
      </p:sp>
    </p:spTree>
    <p:extLst>
      <p:ext uri="{BB962C8B-B14F-4D97-AF65-F5344CB8AC3E}">
        <p14:creationId xmlns:p14="http://schemas.microsoft.com/office/powerpoint/2010/main" val="32402837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a:off x="1524000" y="1447800"/>
            <a:ext cx="0" cy="381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914400" y="1524000"/>
            <a:ext cx="914400" cy="400110"/>
          </a:xfrm>
          <a:prstGeom prst="rect">
            <a:avLst/>
          </a:prstGeom>
          <a:noFill/>
        </p:spPr>
        <p:txBody>
          <a:bodyPr wrap="square" rtlCol="0">
            <a:spAutoFit/>
          </a:bodyPr>
          <a:lstStyle/>
          <a:p>
            <a:r>
              <a:rPr lang="en-US" sz="2000" dirty="0" smtClean="0">
                <a:solidFill>
                  <a:prstClr val="black"/>
                </a:solidFill>
              </a:rPr>
              <a:t>500</a:t>
            </a:r>
            <a:endParaRPr lang="en-US" sz="2000" dirty="0">
              <a:solidFill>
                <a:prstClr val="black"/>
              </a:solidFill>
            </a:endParaRPr>
          </a:p>
        </p:txBody>
      </p:sp>
      <p:sp>
        <p:nvSpPr>
          <p:cNvPr id="12" name="TextBox 11"/>
          <p:cNvSpPr txBox="1"/>
          <p:nvPr/>
        </p:nvSpPr>
        <p:spPr>
          <a:xfrm>
            <a:off x="914400" y="2133600"/>
            <a:ext cx="914400" cy="400110"/>
          </a:xfrm>
          <a:prstGeom prst="rect">
            <a:avLst/>
          </a:prstGeom>
          <a:noFill/>
        </p:spPr>
        <p:txBody>
          <a:bodyPr wrap="square" rtlCol="0">
            <a:spAutoFit/>
          </a:bodyPr>
          <a:lstStyle/>
          <a:p>
            <a:r>
              <a:rPr lang="en-US" sz="2000" dirty="0" smtClean="0">
                <a:solidFill>
                  <a:prstClr val="black"/>
                </a:solidFill>
              </a:rPr>
              <a:t>450</a:t>
            </a:r>
            <a:endParaRPr lang="en-US" sz="2000" dirty="0">
              <a:solidFill>
                <a:prstClr val="black"/>
              </a:solidFill>
            </a:endParaRPr>
          </a:p>
        </p:txBody>
      </p:sp>
      <p:sp>
        <p:nvSpPr>
          <p:cNvPr id="13" name="TextBox 12"/>
          <p:cNvSpPr txBox="1"/>
          <p:nvPr/>
        </p:nvSpPr>
        <p:spPr>
          <a:xfrm>
            <a:off x="914400" y="2743200"/>
            <a:ext cx="914400" cy="400110"/>
          </a:xfrm>
          <a:prstGeom prst="rect">
            <a:avLst/>
          </a:prstGeom>
          <a:noFill/>
        </p:spPr>
        <p:txBody>
          <a:bodyPr wrap="square" rtlCol="0">
            <a:spAutoFit/>
          </a:bodyPr>
          <a:lstStyle/>
          <a:p>
            <a:r>
              <a:rPr lang="en-US" sz="2000" dirty="0" smtClean="0">
                <a:solidFill>
                  <a:prstClr val="black"/>
                </a:solidFill>
              </a:rPr>
              <a:t>400</a:t>
            </a:r>
            <a:endParaRPr lang="en-US" sz="2000" dirty="0">
              <a:solidFill>
                <a:prstClr val="black"/>
              </a:solidFill>
            </a:endParaRPr>
          </a:p>
        </p:txBody>
      </p:sp>
      <p:sp>
        <p:nvSpPr>
          <p:cNvPr id="14" name="TextBox 13"/>
          <p:cNvSpPr txBox="1"/>
          <p:nvPr/>
        </p:nvSpPr>
        <p:spPr>
          <a:xfrm>
            <a:off x="914400" y="3352800"/>
            <a:ext cx="914400" cy="400110"/>
          </a:xfrm>
          <a:prstGeom prst="rect">
            <a:avLst/>
          </a:prstGeom>
          <a:noFill/>
        </p:spPr>
        <p:txBody>
          <a:bodyPr wrap="square" rtlCol="0">
            <a:spAutoFit/>
          </a:bodyPr>
          <a:lstStyle/>
          <a:p>
            <a:r>
              <a:rPr lang="en-US" sz="2000" dirty="0" smtClean="0">
                <a:solidFill>
                  <a:prstClr val="black"/>
                </a:solidFill>
              </a:rPr>
              <a:t>350</a:t>
            </a:r>
            <a:endParaRPr lang="en-US" sz="2000" dirty="0">
              <a:solidFill>
                <a:prstClr val="black"/>
              </a:solidFill>
            </a:endParaRPr>
          </a:p>
        </p:txBody>
      </p:sp>
      <p:sp>
        <p:nvSpPr>
          <p:cNvPr id="15" name="TextBox 14"/>
          <p:cNvSpPr txBox="1"/>
          <p:nvPr/>
        </p:nvSpPr>
        <p:spPr>
          <a:xfrm>
            <a:off x="914400" y="3962400"/>
            <a:ext cx="914400" cy="400110"/>
          </a:xfrm>
          <a:prstGeom prst="rect">
            <a:avLst/>
          </a:prstGeom>
          <a:noFill/>
        </p:spPr>
        <p:txBody>
          <a:bodyPr wrap="square" rtlCol="0">
            <a:spAutoFit/>
          </a:bodyPr>
          <a:lstStyle/>
          <a:p>
            <a:r>
              <a:rPr lang="en-US" sz="2000" dirty="0" smtClean="0">
                <a:solidFill>
                  <a:prstClr val="black"/>
                </a:solidFill>
              </a:rPr>
              <a:t>300</a:t>
            </a:r>
            <a:endParaRPr lang="en-US" sz="2000" dirty="0">
              <a:solidFill>
                <a:prstClr val="black"/>
              </a:solidFill>
            </a:endParaRPr>
          </a:p>
        </p:txBody>
      </p:sp>
      <p:sp>
        <p:nvSpPr>
          <p:cNvPr id="16" name="TextBox 15"/>
          <p:cNvSpPr txBox="1"/>
          <p:nvPr/>
        </p:nvSpPr>
        <p:spPr>
          <a:xfrm>
            <a:off x="914400" y="4583668"/>
            <a:ext cx="914400" cy="400110"/>
          </a:xfrm>
          <a:prstGeom prst="rect">
            <a:avLst/>
          </a:prstGeom>
          <a:noFill/>
        </p:spPr>
        <p:txBody>
          <a:bodyPr wrap="square" rtlCol="0">
            <a:spAutoFit/>
          </a:bodyPr>
          <a:lstStyle/>
          <a:p>
            <a:r>
              <a:rPr lang="en-US" sz="2000" dirty="0" smtClean="0">
                <a:solidFill>
                  <a:prstClr val="black"/>
                </a:solidFill>
              </a:rPr>
              <a:t>250</a:t>
            </a:r>
            <a:endParaRPr lang="en-US" sz="2000" dirty="0">
              <a:solidFill>
                <a:prstClr val="black"/>
              </a:solidFill>
            </a:endParaRPr>
          </a:p>
        </p:txBody>
      </p:sp>
      <p:sp>
        <p:nvSpPr>
          <p:cNvPr id="23" name="TextBox 22"/>
          <p:cNvSpPr txBox="1"/>
          <p:nvPr/>
        </p:nvSpPr>
        <p:spPr>
          <a:xfrm>
            <a:off x="4041775" y="5879068"/>
            <a:ext cx="1063625" cy="369332"/>
          </a:xfrm>
          <a:prstGeom prst="rect">
            <a:avLst/>
          </a:prstGeom>
          <a:noFill/>
        </p:spPr>
        <p:txBody>
          <a:bodyPr wrap="square" rtlCol="0">
            <a:spAutoFit/>
          </a:bodyPr>
          <a:lstStyle/>
          <a:p>
            <a:r>
              <a:rPr lang="en-US" dirty="0" smtClean="0">
                <a:solidFill>
                  <a:prstClr val="black"/>
                </a:solidFill>
              </a:rPr>
              <a:t>Grade</a:t>
            </a:r>
            <a:endParaRPr lang="en-US" dirty="0">
              <a:solidFill>
                <a:prstClr val="black"/>
              </a:solidFill>
            </a:endParaRPr>
          </a:p>
        </p:txBody>
      </p:sp>
      <p:sp>
        <p:nvSpPr>
          <p:cNvPr id="24" name="TextBox 23"/>
          <p:cNvSpPr txBox="1"/>
          <p:nvPr/>
        </p:nvSpPr>
        <p:spPr>
          <a:xfrm rot="16200000">
            <a:off x="-1696506" y="3068107"/>
            <a:ext cx="4402723" cy="400110"/>
          </a:xfrm>
          <a:prstGeom prst="rect">
            <a:avLst/>
          </a:prstGeom>
          <a:noFill/>
        </p:spPr>
        <p:txBody>
          <a:bodyPr wrap="square" rtlCol="0">
            <a:spAutoFit/>
          </a:bodyPr>
          <a:lstStyle/>
          <a:p>
            <a:pPr algn="ctr"/>
            <a:r>
              <a:rPr lang="en-US" sz="2000" dirty="0" smtClean="0">
                <a:solidFill>
                  <a:prstClr val="black"/>
                </a:solidFill>
              </a:rPr>
              <a:t>Mathematics PAWS scaled score</a:t>
            </a:r>
            <a:endParaRPr lang="en-US" sz="2000" dirty="0">
              <a:solidFill>
                <a:prstClr val="black"/>
              </a:solidFill>
            </a:endParaRPr>
          </a:p>
        </p:txBody>
      </p:sp>
      <p:sp>
        <p:nvSpPr>
          <p:cNvPr id="25" name="Oval 24"/>
          <p:cNvSpPr/>
          <p:nvPr/>
        </p:nvSpPr>
        <p:spPr>
          <a:xfrm>
            <a:off x="2661924" y="2133600"/>
            <a:ext cx="200055" cy="18466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6" name="Oval 25"/>
          <p:cNvSpPr/>
          <p:nvPr/>
        </p:nvSpPr>
        <p:spPr>
          <a:xfrm>
            <a:off x="1828800" y="2482334"/>
            <a:ext cx="200055" cy="18466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34" name="Straight Connector 33"/>
          <p:cNvCxnSpPr/>
          <p:nvPr/>
        </p:nvCxnSpPr>
        <p:spPr>
          <a:xfrm>
            <a:off x="1524000" y="5257800"/>
            <a:ext cx="403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807779" y="5410200"/>
            <a:ext cx="457200" cy="461665"/>
          </a:xfrm>
          <a:prstGeom prst="rect">
            <a:avLst/>
          </a:prstGeom>
          <a:noFill/>
        </p:spPr>
        <p:txBody>
          <a:bodyPr wrap="square" rtlCol="0">
            <a:spAutoFit/>
          </a:bodyPr>
          <a:lstStyle/>
          <a:p>
            <a:r>
              <a:rPr lang="en-US" sz="2400" dirty="0" smtClean="0">
                <a:solidFill>
                  <a:prstClr val="black"/>
                </a:solidFill>
              </a:rPr>
              <a:t>3</a:t>
            </a:r>
            <a:endParaRPr lang="en-US" sz="2400" dirty="0">
              <a:solidFill>
                <a:prstClr val="black"/>
              </a:solidFill>
            </a:endParaRPr>
          </a:p>
        </p:txBody>
      </p:sp>
      <p:sp>
        <p:nvSpPr>
          <p:cNvPr id="36" name="TextBox 35"/>
          <p:cNvSpPr txBox="1"/>
          <p:nvPr/>
        </p:nvSpPr>
        <p:spPr>
          <a:xfrm>
            <a:off x="2667000" y="5421868"/>
            <a:ext cx="457200" cy="461665"/>
          </a:xfrm>
          <a:prstGeom prst="rect">
            <a:avLst/>
          </a:prstGeom>
          <a:noFill/>
        </p:spPr>
        <p:txBody>
          <a:bodyPr wrap="square" rtlCol="0">
            <a:spAutoFit/>
          </a:bodyPr>
          <a:lstStyle/>
          <a:p>
            <a:r>
              <a:rPr lang="en-US" sz="2400" dirty="0" smtClean="0">
                <a:solidFill>
                  <a:prstClr val="black"/>
                </a:solidFill>
              </a:rPr>
              <a:t>4</a:t>
            </a:r>
            <a:endParaRPr lang="en-US" sz="2400" dirty="0">
              <a:solidFill>
                <a:prstClr val="black"/>
              </a:solidFill>
            </a:endParaRPr>
          </a:p>
        </p:txBody>
      </p:sp>
      <p:sp>
        <p:nvSpPr>
          <p:cNvPr id="37" name="TextBox 36"/>
          <p:cNvSpPr txBox="1"/>
          <p:nvPr/>
        </p:nvSpPr>
        <p:spPr>
          <a:xfrm>
            <a:off x="3505200" y="5410200"/>
            <a:ext cx="457200" cy="461665"/>
          </a:xfrm>
          <a:prstGeom prst="rect">
            <a:avLst/>
          </a:prstGeom>
          <a:noFill/>
        </p:spPr>
        <p:txBody>
          <a:bodyPr wrap="square" rtlCol="0">
            <a:spAutoFit/>
          </a:bodyPr>
          <a:lstStyle/>
          <a:p>
            <a:r>
              <a:rPr lang="en-US" sz="2400" dirty="0" smtClean="0">
                <a:solidFill>
                  <a:prstClr val="black"/>
                </a:solidFill>
              </a:rPr>
              <a:t>5</a:t>
            </a:r>
            <a:endParaRPr lang="en-US" sz="2400" dirty="0">
              <a:solidFill>
                <a:prstClr val="black"/>
              </a:solidFill>
            </a:endParaRPr>
          </a:p>
        </p:txBody>
      </p:sp>
      <p:sp>
        <p:nvSpPr>
          <p:cNvPr id="38" name="TextBox 37"/>
          <p:cNvSpPr txBox="1"/>
          <p:nvPr/>
        </p:nvSpPr>
        <p:spPr>
          <a:xfrm>
            <a:off x="4495800" y="5410200"/>
            <a:ext cx="457200" cy="461665"/>
          </a:xfrm>
          <a:prstGeom prst="rect">
            <a:avLst/>
          </a:prstGeom>
          <a:noFill/>
        </p:spPr>
        <p:txBody>
          <a:bodyPr wrap="square" rtlCol="0">
            <a:spAutoFit/>
          </a:bodyPr>
          <a:lstStyle/>
          <a:p>
            <a:r>
              <a:rPr lang="en-US" sz="2400" dirty="0" smtClean="0">
                <a:solidFill>
                  <a:prstClr val="black"/>
                </a:solidFill>
              </a:rPr>
              <a:t>6</a:t>
            </a:r>
            <a:endParaRPr lang="en-US" sz="2400" dirty="0">
              <a:solidFill>
                <a:prstClr val="black"/>
              </a:solidFill>
            </a:endParaRPr>
          </a:p>
        </p:txBody>
      </p:sp>
      <p:sp>
        <p:nvSpPr>
          <p:cNvPr id="22" name="TextBox 21"/>
          <p:cNvSpPr txBox="1"/>
          <p:nvPr/>
        </p:nvSpPr>
        <p:spPr>
          <a:xfrm>
            <a:off x="1676400" y="2590800"/>
            <a:ext cx="914400" cy="400110"/>
          </a:xfrm>
          <a:prstGeom prst="rect">
            <a:avLst/>
          </a:prstGeom>
          <a:noFill/>
        </p:spPr>
        <p:txBody>
          <a:bodyPr wrap="square" rtlCol="0">
            <a:spAutoFit/>
          </a:bodyPr>
          <a:lstStyle/>
          <a:p>
            <a:r>
              <a:rPr lang="en-US" sz="2000" dirty="0" smtClean="0">
                <a:solidFill>
                  <a:prstClr val="black"/>
                </a:solidFill>
              </a:rPr>
              <a:t>425</a:t>
            </a:r>
            <a:endParaRPr lang="en-US" sz="2000" dirty="0">
              <a:solidFill>
                <a:prstClr val="black"/>
              </a:solidFill>
            </a:endParaRPr>
          </a:p>
        </p:txBody>
      </p:sp>
      <p:sp>
        <p:nvSpPr>
          <p:cNvPr id="27" name="TextBox 26"/>
          <p:cNvSpPr txBox="1"/>
          <p:nvPr/>
        </p:nvSpPr>
        <p:spPr>
          <a:xfrm>
            <a:off x="2514600" y="2266890"/>
            <a:ext cx="914400" cy="400110"/>
          </a:xfrm>
          <a:prstGeom prst="rect">
            <a:avLst/>
          </a:prstGeom>
          <a:noFill/>
        </p:spPr>
        <p:txBody>
          <a:bodyPr wrap="square" rtlCol="0">
            <a:spAutoFit/>
          </a:bodyPr>
          <a:lstStyle/>
          <a:p>
            <a:r>
              <a:rPr lang="en-US" sz="2000" dirty="0" smtClean="0">
                <a:solidFill>
                  <a:prstClr val="black"/>
                </a:solidFill>
              </a:rPr>
              <a:t>455</a:t>
            </a:r>
            <a:endParaRPr lang="en-US" sz="2000" dirty="0">
              <a:solidFill>
                <a:prstClr val="black"/>
              </a:solidFill>
            </a:endParaRPr>
          </a:p>
        </p:txBody>
      </p:sp>
      <p:sp>
        <p:nvSpPr>
          <p:cNvPr id="28" name="Text Box 5"/>
          <p:cNvSpPr txBox="1">
            <a:spLocks noChangeArrowheads="1"/>
          </p:cNvSpPr>
          <p:nvPr/>
        </p:nvSpPr>
        <p:spPr bwMode="auto">
          <a:xfrm>
            <a:off x="76200" y="76200"/>
            <a:ext cx="899795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800" b="1" dirty="0" smtClean="0">
                <a:solidFill>
                  <a:srgbClr val="000000"/>
                </a:solidFill>
                <a:latin typeface="Calibri" pitchFamily="34" charset="0"/>
              </a:rPr>
              <a:t>A student’s PAWS scores can be plotted from one year to the next</a:t>
            </a:r>
            <a:endParaRPr lang="en-US" sz="2800" b="1" dirty="0">
              <a:solidFill>
                <a:srgbClr val="000000"/>
              </a:solidFill>
              <a:latin typeface="Calibri" pitchFamily="34" charset="0"/>
            </a:endParaRPr>
          </a:p>
        </p:txBody>
      </p:sp>
      <p:pic>
        <p:nvPicPr>
          <p:cNvPr id="29" name="Picture 28" descr="wdelogo_solid.png"/>
          <p:cNvPicPr>
            <a:picLocks noChangeAspect="1"/>
          </p:cNvPicPr>
          <p:nvPr/>
        </p:nvPicPr>
        <p:blipFill>
          <a:blip r:embed="rId3" cstate="print"/>
          <a:stretch>
            <a:fillRect/>
          </a:stretch>
        </p:blipFill>
        <p:spPr>
          <a:xfrm>
            <a:off x="8034337" y="5791200"/>
            <a:ext cx="957263" cy="957263"/>
          </a:xfrm>
          <a:prstGeom prst="rect">
            <a:avLst/>
          </a:prstGeom>
        </p:spPr>
      </p:pic>
      <p:sp>
        <p:nvSpPr>
          <p:cNvPr id="3" name="Slide Number Placeholder 2"/>
          <p:cNvSpPr>
            <a:spLocks noGrp="1"/>
          </p:cNvSpPr>
          <p:nvPr>
            <p:ph type="sldNum" sz="quarter" idx="12"/>
          </p:nvPr>
        </p:nvSpPr>
        <p:spPr/>
        <p:txBody>
          <a:bodyPr/>
          <a:lstStyle/>
          <a:p>
            <a:fld id="{2B6133B4-9753-403C-8F44-ED890199EA91}" type="slidenum">
              <a:rPr lang="en-US" smtClean="0"/>
              <a:pPr/>
              <a:t>20</a:t>
            </a:fld>
            <a:endParaRPr lang="en-US"/>
          </a:p>
        </p:txBody>
      </p:sp>
    </p:spTree>
    <p:extLst>
      <p:ext uri="{BB962C8B-B14F-4D97-AF65-F5344CB8AC3E}">
        <p14:creationId xmlns:p14="http://schemas.microsoft.com/office/powerpoint/2010/main" val="2035923492"/>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5"/>
          <p:cNvSpPr txBox="1">
            <a:spLocks noChangeArrowheads="1"/>
          </p:cNvSpPr>
          <p:nvPr/>
        </p:nvSpPr>
        <p:spPr bwMode="auto">
          <a:xfrm>
            <a:off x="76200" y="76200"/>
            <a:ext cx="899795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800" b="1" dirty="0" smtClean="0">
                <a:solidFill>
                  <a:srgbClr val="000000"/>
                </a:solidFill>
                <a:latin typeface="Calibri" pitchFamily="34" charset="0"/>
              </a:rPr>
              <a:t>The fourth grade scores of students with the same third grade score can differ and form a distribution</a:t>
            </a:r>
            <a:endParaRPr lang="en-US" sz="2800" b="1" dirty="0">
              <a:solidFill>
                <a:srgbClr val="000000"/>
              </a:solidFill>
              <a:latin typeface="Calibri" pitchFamily="34" charset="0"/>
            </a:endParaRPr>
          </a:p>
        </p:txBody>
      </p:sp>
      <p:cxnSp>
        <p:nvCxnSpPr>
          <p:cNvPr id="8" name="Straight Connector 7"/>
          <p:cNvCxnSpPr/>
          <p:nvPr/>
        </p:nvCxnSpPr>
        <p:spPr>
          <a:xfrm>
            <a:off x="1524000" y="1447800"/>
            <a:ext cx="0" cy="381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524000" y="5257800"/>
            <a:ext cx="403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914400" y="1524000"/>
            <a:ext cx="914400" cy="400110"/>
          </a:xfrm>
          <a:prstGeom prst="rect">
            <a:avLst/>
          </a:prstGeom>
          <a:noFill/>
        </p:spPr>
        <p:txBody>
          <a:bodyPr wrap="square" rtlCol="0">
            <a:spAutoFit/>
          </a:bodyPr>
          <a:lstStyle/>
          <a:p>
            <a:r>
              <a:rPr lang="en-US" sz="2000" dirty="0" smtClean="0">
                <a:solidFill>
                  <a:prstClr val="black"/>
                </a:solidFill>
              </a:rPr>
              <a:t>500</a:t>
            </a:r>
            <a:endParaRPr lang="en-US" sz="2000" dirty="0">
              <a:solidFill>
                <a:prstClr val="black"/>
              </a:solidFill>
            </a:endParaRPr>
          </a:p>
        </p:txBody>
      </p:sp>
      <p:sp>
        <p:nvSpPr>
          <p:cNvPr id="12" name="TextBox 11"/>
          <p:cNvSpPr txBox="1"/>
          <p:nvPr/>
        </p:nvSpPr>
        <p:spPr>
          <a:xfrm>
            <a:off x="914400" y="2133600"/>
            <a:ext cx="914400" cy="400110"/>
          </a:xfrm>
          <a:prstGeom prst="rect">
            <a:avLst/>
          </a:prstGeom>
          <a:noFill/>
        </p:spPr>
        <p:txBody>
          <a:bodyPr wrap="square" rtlCol="0">
            <a:spAutoFit/>
          </a:bodyPr>
          <a:lstStyle/>
          <a:p>
            <a:r>
              <a:rPr lang="en-US" sz="2000" dirty="0" smtClean="0">
                <a:solidFill>
                  <a:prstClr val="black"/>
                </a:solidFill>
              </a:rPr>
              <a:t>450</a:t>
            </a:r>
            <a:endParaRPr lang="en-US" sz="2000" dirty="0">
              <a:solidFill>
                <a:prstClr val="black"/>
              </a:solidFill>
            </a:endParaRPr>
          </a:p>
        </p:txBody>
      </p:sp>
      <p:sp>
        <p:nvSpPr>
          <p:cNvPr id="13" name="TextBox 12"/>
          <p:cNvSpPr txBox="1"/>
          <p:nvPr/>
        </p:nvSpPr>
        <p:spPr>
          <a:xfrm>
            <a:off x="914400" y="2743200"/>
            <a:ext cx="914400" cy="400110"/>
          </a:xfrm>
          <a:prstGeom prst="rect">
            <a:avLst/>
          </a:prstGeom>
          <a:noFill/>
        </p:spPr>
        <p:txBody>
          <a:bodyPr wrap="square" rtlCol="0">
            <a:spAutoFit/>
          </a:bodyPr>
          <a:lstStyle/>
          <a:p>
            <a:r>
              <a:rPr lang="en-US" sz="2000" dirty="0" smtClean="0">
                <a:solidFill>
                  <a:prstClr val="black"/>
                </a:solidFill>
              </a:rPr>
              <a:t>400</a:t>
            </a:r>
            <a:endParaRPr lang="en-US" sz="2000" dirty="0">
              <a:solidFill>
                <a:prstClr val="black"/>
              </a:solidFill>
            </a:endParaRPr>
          </a:p>
        </p:txBody>
      </p:sp>
      <p:sp>
        <p:nvSpPr>
          <p:cNvPr id="14" name="TextBox 13"/>
          <p:cNvSpPr txBox="1"/>
          <p:nvPr/>
        </p:nvSpPr>
        <p:spPr>
          <a:xfrm>
            <a:off x="914400" y="3352800"/>
            <a:ext cx="914400" cy="400110"/>
          </a:xfrm>
          <a:prstGeom prst="rect">
            <a:avLst/>
          </a:prstGeom>
          <a:noFill/>
        </p:spPr>
        <p:txBody>
          <a:bodyPr wrap="square" rtlCol="0">
            <a:spAutoFit/>
          </a:bodyPr>
          <a:lstStyle/>
          <a:p>
            <a:r>
              <a:rPr lang="en-US" sz="2000" dirty="0" smtClean="0">
                <a:solidFill>
                  <a:prstClr val="black"/>
                </a:solidFill>
              </a:rPr>
              <a:t>350</a:t>
            </a:r>
            <a:endParaRPr lang="en-US" sz="2000" dirty="0">
              <a:solidFill>
                <a:prstClr val="black"/>
              </a:solidFill>
            </a:endParaRPr>
          </a:p>
        </p:txBody>
      </p:sp>
      <p:sp>
        <p:nvSpPr>
          <p:cNvPr id="15" name="TextBox 14"/>
          <p:cNvSpPr txBox="1"/>
          <p:nvPr/>
        </p:nvSpPr>
        <p:spPr>
          <a:xfrm>
            <a:off x="914400" y="3962400"/>
            <a:ext cx="914400" cy="400110"/>
          </a:xfrm>
          <a:prstGeom prst="rect">
            <a:avLst/>
          </a:prstGeom>
          <a:noFill/>
        </p:spPr>
        <p:txBody>
          <a:bodyPr wrap="square" rtlCol="0">
            <a:spAutoFit/>
          </a:bodyPr>
          <a:lstStyle/>
          <a:p>
            <a:r>
              <a:rPr lang="en-US" sz="2000" dirty="0" smtClean="0">
                <a:solidFill>
                  <a:prstClr val="black"/>
                </a:solidFill>
              </a:rPr>
              <a:t>300</a:t>
            </a:r>
            <a:endParaRPr lang="en-US" sz="2000" dirty="0">
              <a:solidFill>
                <a:prstClr val="black"/>
              </a:solidFill>
            </a:endParaRPr>
          </a:p>
        </p:txBody>
      </p:sp>
      <p:sp>
        <p:nvSpPr>
          <p:cNvPr id="16" name="TextBox 15"/>
          <p:cNvSpPr txBox="1"/>
          <p:nvPr/>
        </p:nvSpPr>
        <p:spPr>
          <a:xfrm>
            <a:off x="914400" y="4583668"/>
            <a:ext cx="914400" cy="400110"/>
          </a:xfrm>
          <a:prstGeom prst="rect">
            <a:avLst/>
          </a:prstGeom>
          <a:noFill/>
        </p:spPr>
        <p:txBody>
          <a:bodyPr wrap="square" rtlCol="0">
            <a:spAutoFit/>
          </a:bodyPr>
          <a:lstStyle/>
          <a:p>
            <a:r>
              <a:rPr lang="en-US" sz="2000" dirty="0" smtClean="0">
                <a:solidFill>
                  <a:prstClr val="black"/>
                </a:solidFill>
              </a:rPr>
              <a:t>250</a:t>
            </a:r>
            <a:endParaRPr lang="en-US" sz="2000" dirty="0">
              <a:solidFill>
                <a:prstClr val="black"/>
              </a:solidFill>
            </a:endParaRPr>
          </a:p>
        </p:txBody>
      </p:sp>
      <p:sp>
        <p:nvSpPr>
          <p:cNvPr id="17" name="TextBox 16"/>
          <p:cNvSpPr txBox="1"/>
          <p:nvPr/>
        </p:nvSpPr>
        <p:spPr>
          <a:xfrm>
            <a:off x="1807779" y="5410200"/>
            <a:ext cx="457200" cy="461665"/>
          </a:xfrm>
          <a:prstGeom prst="rect">
            <a:avLst/>
          </a:prstGeom>
          <a:noFill/>
        </p:spPr>
        <p:txBody>
          <a:bodyPr wrap="square" rtlCol="0">
            <a:spAutoFit/>
          </a:bodyPr>
          <a:lstStyle/>
          <a:p>
            <a:r>
              <a:rPr lang="en-US" sz="2400" dirty="0" smtClean="0">
                <a:solidFill>
                  <a:prstClr val="black"/>
                </a:solidFill>
              </a:rPr>
              <a:t>3</a:t>
            </a:r>
            <a:endParaRPr lang="en-US" sz="2400" dirty="0">
              <a:solidFill>
                <a:prstClr val="black"/>
              </a:solidFill>
            </a:endParaRPr>
          </a:p>
        </p:txBody>
      </p:sp>
      <p:sp>
        <p:nvSpPr>
          <p:cNvPr id="18" name="TextBox 17"/>
          <p:cNvSpPr txBox="1"/>
          <p:nvPr/>
        </p:nvSpPr>
        <p:spPr>
          <a:xfrm>
            <a:off x="2667000" y="5421868"/>
            <a:ext cx="457200" cy="461665"/>
          </a:xfrm>
          <a:prstGeom prst="rect">
            <a:avLst/>
          </a:prstGeom>
          <a:noFill/>
        </p:spPr>
        <p:txBody>
          <a:bodyPr wrap="square" rtlCol="0">
            <a:spAutoFit/>
          </a:bodyPr>
          <a:lstStyle/>
          <a:p>
            <a:r>
              <a:rPr lang="en-US" sz="2400" dirty="0" smtClean="0">
                <a:solidFill>
                  <a:prstClr val="black"/>
                </a:solidFill>
              </a:rPr>
              <a:t>4</a:t>
            </a:r>
            <a:endParaRPr lang="en-US" sz="2400" dirty="0">
              <a:solidFill>
                <a:prstClr val="black"/>
              </a:solidFill>
            </a:endParaRPr>
          </a:p>
        </p:txBody>
      </p:sp>
      <p:sp>
        <p:nvSpPr>
          <p:cNvPr id="19" name="TextBox 18"/>
          <p:cNvSpPr txBox="1"/>
          <p:nvPr/>
        </p:nvSpPr>
        <p:spPr>
          <a:xfrm>
            <a:off x="3505200" y="5410200"/>
            <a:ext cx="457200" cy="461665"/>
          </a:xfrm>
          <a:prstGeom prst="rect">
            <a:avLst/>
          </a:prstGeom>
          <a:noFill/>
        </p:spPr>
        <p:txBody>
          <a:bodyPr wrap="square" rtlCol="0">
            <a:spAutoFit/>
          </a:bodyPr>
          <a:lstStyle/>
          <a:p>
            <a:r>
              <a:rPr lang="en-US" sz="2400" dirty="0" smtClean="0">
                <a:solidFill>
                  <a:prstClr val="black"/>
                </a:solidFill>
              </a:rPr>
              <a:t>5</a:t>
            </a:r>
            <a:endParaRPr lang="en-US" sz="2400" dirty="0">
              <a:solidFill>
                <a:prstClr val="black"/>
              </a:solidFill>
            </a:endParaRPr>
          </a:p>
        </p:txBody>
      </p:sp>
      <p:sp>
        <p:nvSpPr>
          <p:cNvPr id="20" name="TextBox 19"/>
          <p:cNvSpPr txBox="1"/>
          <p:nvPr/>
        </p:nvSpPr>
        <p:spPr>
          <a:xfrm>
            <a:off x="4495800" y="5410200"/>
            <a:ext cx="457200" cy="461665"/>
          </a:xfrm>
          <a:prstGeom prst="rect">
            <a:avLst/>
          </a:prstGeom>
          <a:noFill/>
        </p:spPr>
        <p:txBody>
          <a:bodyPr wrap="square" rtlCol="0">
            <a:spAutoFit/>
          </a:bodyPr>
          <a:lstStyle/>
          <a:p>
            <a:r>
              <a:rPr lang="en-US" sz="2400" dirty="0" smtClean="0">
                <a:solidFill>
                  <a:prstClr val="black"/>
                </a:solidFill>
              </a:rPr>
              <a:t>6</a:t>
            </a:r>
            <a:endParaRPr lang="en-US" sz="2400" dirty="0">
              <a:solidFill>
                <a:prstClr val="black"/>
              </a:solidFill>
            </a:endParaRPr>
          </a:p>
        </p:txBody>
      </p:sp>
      <p:sp>
        <p:nvSpPr>
          <p:cNvPr id="23" name="TextBox 22"/>
          <p:cNvSpPr txBox="1"/>
          <p:nvPr/>
        </p:nvSpPr>
        <p:spPr>
          <a:xfrm>
            <a:off x="4041775" y="5879068"/>
            <a:ext cx="1063625" cy="369332"/>
          </a:xfrm>
          <a:prstGeom prst="rect">
            <a:avLst/>
          </a:prstGeom>
          <a:noFill/>
        </p:spPr>
        <p:txBody>
          <a:bodyPr wrap="square" rtlCol="0">
            <a:spAutoFit/>
          </a:bodyPr>
          <a:lstStyle/>
          <a:p>
            <a:r>
              <a:rPr lang="en-US" dirty="0" smtClean="0">
                <a:solidFill>
                  <a:prstClr val="black"/>
                </a:solidFill>
              </a:rPr>
              <a:t>Grade</a:t>
            </a:r>
            <a:endParaRPr lang="en-US" dirty="0">
              <a:solidFill>
                <a:prstClr val="black"/>
              </a:solidFill>
            </a:endParaRPr>
          </a:p>
        </p:txBody>
      </p:sp>
      <p:sp>
        <p:nvSpPr>
          <p:cNvPr id="24" name="TextBox 23"/>
          <p:cNvSpPr txBox="1"/>
          <p:nvPr/>
        </p:nvSpPr>
        <p:spPr>
          <a:xfrm rot="16200000">
            <a:off x="-1696506" y="3068107"/>
            <a:ext cx="4402723" cy="400110"/>
          </a:xfrm>
          <a:prstGeom prst="rect">
            <a:avLst/>
          </a:prstGeom>
          <a:noFill/>
        </p:spPr>
        <p:txBody>
          <a:bodyPr wrap="square" rtlCol="0">
            <a:spAutoFit/>
          </a:bodyPr>
          <a:lstStyle/>
          <a:p>
            <a:pPr algn="ctr"/>
            <a:r>
              <a:rPr lang="en-US" sz="2000" dirty="0" smtClean="0">
                <a:solidFill>
                  <a:prstClr val="black"/>
                </a:solidFill>
              </a:rPr>
              <a:t>Mathematics PAWS scaled score</a:t>
            </a:r>
            <a:endParaRPr lang="en-US" sz="2000" dirty="0">
              <a:solidFill>
                <a:prstClr val="black"/>
              </a:solidFill>
            </a:endParaRPr>
          </a:p>
        </p:txBody>
      </p:sp>
      <p:sp>
        <p:nvSpPr>
          <p:cNvPr id="26" name="Oval 25"/>
          <p:cNvSpPr/>
          <p:nvPr/>
        </p:nvSpPr>
        <p:spPr>
          <a:xfrm>
            <a:off x="1828800" y="2482334"/>
            <a:ext cx="200055" cy="18466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6" name="Oval 45"/>
          <p:cNvSpPr/>
          <p:nvPr/>
        </p:nvSpPr>
        <p:spPr>
          <a:xfrm>
            <a:off x="2661924" y="2133600"/>
            <a:ext cx="200055" cy="18466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7" name="Oval 46"/>
          <p:cNvSpPr/>
          <p:nvPr/>
        </p:nvSpPr>
        <p:spPr>
          <a:xfrm>
            <a:off x="1828800" y="2482334"/>
            <a:ext cx="200055" cy="18466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8" name="Oval 47"/>
          <p:cNvSpPr/>
          <p:nvPr/>
        </p:nvSpPr>
        <p:spPr>
          <a:xfrm>
            <a:off x="2661924" y="2133600"/>
            <a:ext cx="200055" cy="18466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0" name="Oval 49"/>
          <p:cNvSpPr/>
          <p:nvPr/>
        </p:nvSpPr>
        <p:spPr>
          <a:xfrm>
            <a:off x="2661924" y="2133600"/>
            <a:ext cx="200055" cy="18466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1" name="Oval 50"/>
          <p:cNvSpPr/>
          <p:nvPr/>
        </p:nvSpPr>
        <p:spPr>
          <a:xfrm>
            <a:off x="1828800" y="2482334"/>
            <a:ext cx="200055" cy="18466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52" name="Straight Connector 51"/>
          <p:cNvCxnSpPr>
            <a:stCxn id="51" idx="0"/>
            <a:endCxn id="50" idx="7"/>
          </p:cNvCxnSpPr>
          <p:nvPr/>
        </p:nvCxnSpPr>
        <p:spPr>
          <a:xfrm flipV="1">
            <a:off x="1928828" y="2160644"/>
            <a:ext cx="903854" cy="3216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Oval 52"/>
          <p:cNvSpPr/>
          <p:nvPr/>
        </p:nvSpPr>
        <p:spPr>
          <a:xfrm>
            <a:off x="2667000" y="3168134"/>
            <a:ext cx="200055" cy="184666"/>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4" name="Oval 53"/>
          <p:cNvSpPr/>
          <p:nvPr/>
        </p:nvSpPr>
        <p:spPr>
          <a:xfrm>
            <a:off x="2667000" y="2819400"/>
            <a:ext cx="200055" cy="184666"/>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5" name="Oval 54"/>
          <p:cNvSpPr/>
          <p:nvPr/>
        </p:nvSpPr>
        <p:spPr>
          <a:xfrm>
            <a:off x="2667000" y="2514600"/>
            <a:ext cx="200055" cy="184666"/>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9" name="Oval 58"/>
          <p:cNvSpPr/>
          <p:nvPr/>
        </p:nvSpPr>
        <p:spPr>
          <a:xfrm>
            <a:off x="2667000" y="1872734"/>
            <a:ext cx="200055" cy="184666"/>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3" name="TextBox 32"/>
          <p:cNvSpPr txBox="1"/>
          <p:nvPr/>
        </p:nvSpPr>
        <p:spPr>
          <a:xfrm>
            <a:off x="1600200" y="2647890"/>
            <a:ext cx="914400" cy="400110"/>
          </a:xfrm>
          <a:prstGeom prst="rect">
            <a:avLst/>
          </a:prstGeom>
          <a:noFill/>
        </p:spPr>
        <p:txBody>
          <a:bodyPr wrap="square" rtlCol="0">
            <a:spAutoFit/>
          </a:bodyPr>
          <a:lstStyle/>
          <a:p>
            <a:r>
              <a:rPr lang="en-US" sz="2000" dirty="0" smtClean="0">
                <a:solidFill>
                  <a:prstClr val="black"/>
                </a:solidFill>
              </a:rPr>
              <a:t>425</a:t>
            </a:r>
            <a:endParaRPr lang="en-US" sz="2000" dirty="0">
              <a:solidFill>
                <a:prstClr val="black"/>
              </a:solidFill>
            </a:endParaRPr>
          </a:p>
        </p:txBody>
      </p:sp>
      <p:sp>
        <p:nvSpPr>
          <p:cNvPr id="34" name="TextBox 33"/>
          <p:cNvSpPr txBox="1"/>
          <p:nvPr/>
        </p:nvSpPr>
        <p:spPr>
          <a:xfrm>
            <a:off x="2667000" y="2209800"/>
            <a:ext cx="914400" cy="400110"/>
          </a:xfrm>
          <a:prstGeom prst="rect">
            <a:avLst/>
          </a:prstGeom>
          <a:noFill/>
        </p:spPr>
        <p:txBody>
          <a:bodyPr wrap="square" rtlCol="0">
            <a:spAutoFit/>
          </a:bodyPr>
          <a:lstStyle/>
          <a:p>
            <a:r>
              <a:rPr lang="en-US" sz="2000" dirty="0" smtClean="0">
                <a:solidFill>
                  <a:prstClr val="black"/>
                </a:solidFill>
              </a:rPr>
              <a:t>455</a:t>
            </a:r>
            <a:endParaRPr lang="en-US" sz="2000" dirty="0">
              <a:solidFill>
                <a:prstClr val="black"/>
              </a:solidFill>
            </a:endParaRPr>
          </a:p>
        </p:txBody>
      </p:sp>
      <p:pic>
        <p:nvPicPr>
          <p:cNvPr id="31" name="Picture 30" descr="wdelogo_solid.png"/>
          <p:cNvPicPr>
            <a:picLocks noChangeAspect="1"/>
          </p:cNvPicPr>
          <p:nvPr/>
        </p:nvPicPr>
        <p:blipFill>
          <a:blip r:embed="rId4" cstate="print"/>
          <a:stretch>
            <a:fillRect/>
          </a:stretch>
        </p:blipFill>
        <p:spPr>
          <a:xfrm>
            <a:off x="8034337" y="5791200"/>
            <a:ext cx="957263" cy="957263"/>
          </a:xfrm>
          <a:prstGeom prst="rect">
            <a:avLst/>
          </a:prstGeom>
        </p:spPr>
      </p:pic>
      <p:sp>
        <p:nvSpPr>
          <p:cNvPr id="3" name="Slide Number Placeholder 2"/>
          <p:cNvSpPr>
            <a:spLocks noGrp="1"/>
          </p:cNvSpPr>
          <p:nvPr>
            <p:ph type="sldNum" sz="quarter" idx="12"/>
          </p:nvPr>
        </p:nvSpPr>
        <p:spPr/>
        <p:txBody>
          <a:bodyPr/>
          <a:lstStyle/>
          <a:p>
            <a:fld id="{2B6133B4-9753-403C-8F44-ED890199EA91}" type="slidenum">
              <a:rPr lang="en-US" smtClean="0"/>
              <a:pPr/>
              <a:t>21</a:t>
            </a:fld>
            <a:endParaRPr lang="en-US"/>
          </a:p>
        </p:txBody>
      </p:sp>
    </p:spTree>
    <p:custDataLst>
      <p:tags r:id="rId1"/>
    </p:custDataLst>
    <p:extLst>
      <p:ext uri="{BB962C8B-B14F-4D97-AF65-F5344CB8AC3E}">
        <p14:creationId xmlns:p14="http://schemas.microsoft.com/office/powerpoint/2010/main" val="1577860609"/>
      </p:ext>
    </p:extLst>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5"/>
          <p:cNvSpPr txBox="1">
            <a:spLocks noChangeArrowheads="1"/>
          </p:cNvSpPr>
          <p:nvPr/>
        </p:nvSpPr>
        <p:spPr bwMode="auto">
          <a:xfrm>
            <a:off x="76200" y="76200"/>
            <a:ext cx="899795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800" b="1" dirty="0" smtClean="0">
                <a:solidFill>
                  <a:srgbClr val="000000"/>
                </a:solidFill>
                <a:latin typeface="Calibri" pitchFamily="34" charset="0"/>
              </a:rPr>
              <a:t>Comparing the example student’s score to students with similar score histories yields a percentile</a:t>
            </a:r>
            <a:endParaRPr lang="en-US" sz="2800" b="1" dirty="0">
              <a:solidFill>
                <a:srgbClr val="000000"/>
              </a:solidFill>
              <a:latin typeface="Calibri" pitchFamily="34" charset="0"/>
            </a:endParaRPr>
          </a:p>
        </p:txBody>
      </p:sp>
      <p:cxnSp>
        <p:nvCxnSpPr>
          <p:cNvPr id="8" name="Straight Connector 7"/>
          <p:cNvCxnSpPr/>
          <p:nvPr/>
        </p:nvCxnSpPr>
        <p:spPr>
          <a:xfrm>
            <a:off x="1524000" y="1447800"/>
            <a:ext cx="0" cy="381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914400" y="1524000"/>
            <a:ext cx="914400" cy="400110"/>
          </a:xfrm>
          <a:prstGeom prst="rect">
            <a:avLst/>
          </a:prstGeom>
          <a:noFill/>
        </p:spPr>
        <p:txBody>
          <a:bodyPr wrap="square" rtlCol="0">
            <a:spAutoFit/>
          </a:bodyPr>
          <a:lstStyle/>
          <a:p>
            <a:r>
              <a:rPr lang="en-US" sz="2000" dirty="0" smtClean="0">
                <a:solidFill>
                  <a:prstClr val="black"/>
                </a:solidFill>
              </a:rPr>
              <a:t>500</a:t>
            </a:r>
            <a:endParaRPr lang="en-US" sz="2000" dirty="0">
              <a:solidFill>
                <a:prstClr val="black"/>
              </a:solidFill>
            </a:endParaRPr>
          </a:p>
        </p:txBody>
      </p:sp>
      <p:sp>
        <p:nvSpPr>
          <p:cNvPr id="12" name="TextBox 11"/>
          <p:cNvSpPr txBox="1"/>
          <p:nvPr/>
        </p:nvSpPr>
        <p:spPr>
          <a:xfrm>
            <a:off x="914400" y="2133600"/>
            <a:ext cx="914400" cy="400110"/>
          </a:xfrm>
          <a:prstGeom prst="rect">
            <a:avLst/>
          </a:prstGeom>
          <a:noFill/>
        </p:spPr>
        <p:txBody>
          <a:bodyPr wrap="square" rtlCol="0">
            <a:spAutoFit/>
          </a:bodyPr>
          <a:lstStyle/>
          <a:p>
            <a:r>
              <a:rPr lang="en-US" sz="2000" dirty="0" smtClean="0">
                <a:solidFill>
                  <a:prstClr val="black"/>
                </a:solidFill>
              </a:rPr>
              <a:t>450</a:t>
            </a:r>
            <a:endParaRPr lang="en-US" sz="2000" dirty="0">
              <a:solidFill>
                <a:prstClr val="black"/>
              </a:solidFill>
            </a:endParaRPr>
          </a:p>
        </p:txBody>
      </p:sp>
      <p:sp>
        <p:nvSpPr>
          <p:cNvPr id="13" name="TextBox 12"/>
          <p:cNvSpPr txBox="1"/>
          <p:nvPr/>
        </p:nvSpPr>
        <p:spPr>
          <a:xfrm>
            <a:off x="914400" y="2743200"/>
            <a:ext cx="914400" cy="400110"/>
          </a:xfrm>
          <a:prstGeom prst="rect">
            <a:avLst/>
          </a:prstGeom>
          <a:noFill/>
        </p:spPr>
        <p:txBody>
          <a:bodyPr wrap="square" rtlCol="0">
            <a:spAutoFit/>
          </a:bodyPr>
          <a:lstStyle/>
          <a:p>
            <a:r>
              <a:rPr lang="en-US" sz="2000" dirty="0" smtClean="0">
                <a:solidFill>
                  <a:prstClr val="black"/>
                </a:solidFill>
              </a:rPr>
              <a:t>400</a:t>
            </a:r>
            <a:endParaRPr lang="en-US" sz="2000" dirty="0">
              <a:solidFill>
                <a:prstClr val="black"/>
              </a:solidFill>
            </a:endParaRPr>
          </a:p>
        </p:txBody>
      </p:sp>
      <p:sp>
        <p:nvSpPr>
          <p:cNvPr id="14" name="TextBox 13"/>
          <p:cNvSpPr txBox="1"/>
          <p:nvPr/>
        </p:nvSpPr>
        <p:spPr>
          <a:xfrm>
            <a:off x="914400" y="3352800"/>
            <a:ext cx="914400" cy="400110"/>
          </a:xfrm>
          <a:prstGeom prst="rect">
            <a:avLst/>
          </a:prstGeom>
          <a:noFill/>
        </p:spPr>
        <p:txBody>
          <a:bodyPr wrap="square" rtlCol="0">
            <a:spAutoFit/>
          </a:bodyPr>
          <a:lstStyle/>
          <a:p>
            <a:r>
              <a:rPr lang="en-US" sz="2000" dirty="0" smtClean="0">
                <a:solidFill>
                  <a:prstClr val="black"/>
                </a:solidFill>
              </a:rPr>
              <a:t>350</a:t>
            </a:r>
            <a:endParaRPr lang="en-US" sz="2000" dirty="0">
              <a:solidFill>
                <a:prstClr val="black"/>
              </a:solidFill>
            </a:endParaRPr>
          </a:p>
        </p:txBody>
      </p:sp>
      <p:sp>
        <p:nvSpPr>
          <p:cNvPr id="15" name="TextBox 14"/>
          <p:cNvSpPr txBox="1"/>
          <p:nvPr/>
        </p:nvSpPr>
        <p:spPr>
          <a:xfrm>
            <a:off x="914400" y="3962400"/>
            <a:ext cx="914400" cy="400110"/>
          </a:xfrm>
          <a:prstGeom prst="rect">
            <a:avLst/>
          </a:prstGeom>
          <a:noFill/>
        </p:spPr>
        <p:txBody>
          <a:bodyPr wrap="square" rtlCol="0">
            <a:spAutoFit/>
          </a:bodyPr>
          <a:lstStyle/>
          <a:p>
            <a:r>
              <a:rPr lang="en-US" sz="2000" dirty="0" smtClean="0">
                <a:solidFill>
                  <a:prstClr val="black"/>
                </a:solidFill>
              </a:rPr>
              <a:t>300</a:t>
            </a:r>
            <a:endParaRPr lang="en-US" sz="2000" dirty="0">
              <a:solidFill>
                <a:prstClr val="black"/>
              </a:solidFill>
            </a:endParaRPr>
          </a:p>
        </p:txBody>
      </p:sp>
      <p:sp>
        <p:nvSpPr>
          <p:cNvPr id="16" name="TextBox 15"/>
          <p:cNvSpPr txBox="1"/>
          <p:nvPr/>
        </p:nvSpPr>
        <p:spPr>
          <a:xfrm>
            <a:off x="914400" y="4583668"/>
            <a:ext cx="914400" cy="400110"/>
          </a:xfrm>
          <a:prstGeom prst="rect">
            <a:avLst/>
          </a:prstGeom>
          <a:noFill/>
        </p:spPr>
        <p:txBody>
          <a:bodyPr wrap="square" rtlCol="0">
            <a:spAutoFit/>
          </a:bodyPr>
          <a:lstStyle/>
          <a:p>
            <a:r>
              <a:rPr lang="en-US" sz="2000" dirty="0" smtClean="0">
                <a:solidFill>
                  <a:prstClr val="black"/>
                </a:solidFill>
              </a:rPr>
              <a:t>250</a:t>
            </a:r>
            <a:endParaRPr lang="en-US" sz="2000" dirty="0">
              <a:solidFill>
                <a:prstClr val="black"/>
              </a:solidFill>
            </a:endParaRPr>
          </a:p>
        </p:txBody>
      </p:sp>
      <p:sp>
        <p:nvSpPr>
          <p:cNvPr id="23" name="TextBox 22"/>
          <p:cNvSpPr txBox="1"/>
          <p:nvPr/>
        </p:nvSpPr>
        <p:spPr>
          <a:xfrm>
            <a:off x="4041775" y="5879068"/>
            <a:ext cx="1063625" cy="369332"/>
          </a:xfrm>
          <a:prstGeom prst="rect">
            <a:avLst/>
          </a:prstGeom>
          <a:noFill/>
        </p:spPr>
        <p:txBody>
          <a:bodyPr wrap="square" rtlCol="0">
            <a:spAutoFit/>
          </a:bodyPr>
          <a:lstStyle/>
          <a:p>
            <a:r>
              <a:rPr lang="en-US" dirty="0" smtClean="0">
                <a:solidFill>
                  <a:prstClr val="black"/>
                </a:solidFill>
              </a:rPr>
              <a:t>Grade</a:t>
            </a:r>
            <a:endParaRPr lang="en-US" dirty="0">
              <a:solidFill>
                <a:prstClr val="black"/>
              </a:solidFill>
            </a:endParaRPr>
          </a:p>
        </p:txBody>
      </p:sp>
      <p:sp>
        <p:nvSpPr>
          <p:cNvPr id="24" name="TextBox 23"/>
          <p:cNvSpPr txBox="1"/>
          <p:nvPr/>
        </p:nvSpPr>
        <p:spPr>
          <a:xfrm rot="16200000">
            <a:off x="-1696506" y="3068107"/>
            <a:ext cx="4402723" cy="400110"/>
          </a:xfrm>
          <a:prstGeom prst="rect">
            <a:avLst/>
          </a:prstGeom>
          <a:noFill/>
        </p:spPr>
        <p:txBody>
          <a:bodyPr wrap="square" rtlCol="0">
            <a:spAutoFit/>
          </a:bodyPr>
          <a:lstStyle/>
          <a:p>
            <a:pPr algn="ctr"/>
            <a:r>
              <a:rPr lang="en-US" sz="2000" dirty="0" smtClean="0">
                <a:solidFill>
                  <a:prstClr val="black"/>
                </a:solidFill>
              </a:rPr>
              <a:t>Mathematics PAWS scaled score</a:t>
            </a:r>
            <a:endParaRPr lang="en-US" sz="2000" dirty="0">
              <a:solidFill>
                <a:prstClr val="black"/>
              </a:solidFill>
            </a:endParaRPr>
          </a:p>
        </p:txBody>
      </p:sp>
      <p:sp>
        <p:nvSpPr>
          <p:cNvPr id="25" name="Oval 24"/>
          <p:cNvSpPr/>
          <p:nvPr/>
        </p:nvSpPr>
        <p:spPr>
          <a:xfrm>
            <a:off x="2661924" y="2133600"/>
            <a:ext cx="200055" cy="18466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6" name="Oval 25"/>
          <p:cNvSpPr/>
          <p:nvPr/>
        </p:nvSpPr>
        <p:spPr>
          <a:xfrm>
            <a:off x="1828800" y="2482334"/>
            <a:ext cx="200055" cy="18466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7" name="TextBox 26"/>
          <p:cNvSpPr txBox="1"/>
          <p:nvPr/>
        </p:nvSpPr>
        <p:spPr>
          <a:xfrm>
            <a:off x="3886200" y="1962090"/>
            <a:ext cx="685800" cy="400110"/>
          </a:xfrm>
          <a:prstGeom prst="rect">
            <a:avLst/>
          </a:prstGeom>
          <a:solidFill>
            <a:schemeClr val="bg1"/>
          </a:solidFill>
          <a:effectLst>
            <a:softEdge rad="63500"/>
          </a:effectLst>
        </p:spPr>
        <p:txBody>
          <a:bodyPr wrap="square" rtlCol="0">
            <a:spAutoFit/>
          </a:bodyPr>
          <a:lstStyle/>
          <a:p>
            <a:pPr algn="ctr"/>
            <a:r>
              <a:rPr lang="en-US" sz="2000" b="1" dirty="0" smtClean="0">
                <a:solidFill>
                  <a:prstClr val="black"/>
                </a:solidFill>
              </a:rPr>
              <a:t>82</a:t>
            </a:r>
            <a:r>
              <a:rPr lang="en-US" sz="2000" b="1" baseline="30000" dirty="0" smtClean="0">
                <a:solidFill>
                  <a:prstClr val="black"/>
                </a:solidFill>
              </a:rPr>
              <a:t>nd</a:t>
            </a:r>
            <a:r>
              <a:rPr lang="en-US" sz="2000" b="1" dirty="0" smtClean="0">
                <a:solidFill>
                  <a:prstClr val="black"/>
                </a:solidFill>
              </a:rPr>
              <a:t> </a:t>
            </a:r>
            <a:endParaRPr lang="en-US" sz="2000" b="1" dirty="0">
              <a:solidFill>
                <a:prstClr val="black"/>
              </a:solidFill>
            </a:endParaRPr>
          </a:p>
        </p:txBody>
      </p:sp>
      <p:cxnSp>
        <p:nvCxnSpPr>
          <p:cNvPr id="28" name="Straight Connector 27"/>
          <p:cNvCxnSpPr/>
          <p:nvPr/>
        </p:nvCxnSpPr>
        <p:spPr>
          <a:xfrm>
            <a:off x="1524000" y="5257800"/>
            <a:ext cx="403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807779" y="5410200"/>
            <a:ext cx="457200" cy="461665"/>
          </a:xfrm>
          <a:prstGeom prst="rect">
            <a:avLst/>
          </a:prstGeom>
          <a:noFill/>
        </p:spPr>
        <p:txBody>
          <a:bodyPr wrap="square" rtlCol="0">
            <a:spAutoFit/>
          </a:bodyPr>
          <a:lstStyle/>
          <a:p>
            <a:r>
              <a:rPr lang="en-US" sz="2400" dirty="0" smtClean="0">
                <a:solidFill>
                  <a:prstClr val="black"/>
                </a:solidFill>
              </a:rPr>
              <a:t>3</a:t>
            </a:r>
            <a:endParaRPr lang="en-US" sz="2400" dirty="0">
              <a:solidFill>
                <a:prstClr val="black"/>
              </a:solidFill>
            </a:endParaRPr>
          </a:p>
        </p:txBody>
      </p:sp>
      <p:sp>
        <p:nvSpPr>
          <p:cNvPr id="31" name="TextBox 30"/>
          <p:cNvSpPr txBox="1"/>
          <p:nvPr/>
        </p:nvSpPr>
        <p:spPr>
          <a:xfrm>
            <a:off x="2667000" y="5421868"/>
            <a:ext cx="457200" cy="461665"/>
          </a:xfrm>
          <a:prstGeom prst="rect">
            <a:avLst/>
          </a:prstGeom>
          <a:noFill/>
        </p:spPr>
        <p:txBody>
          <a:bodyPr wrap="square" rtlCol="0">
            <a:spAutoFit/>
          </a:bodyPr>
          <a:lstStyle/>
          <a:p>
            <a:r>
              <a:rPr lang="en-US" sz="2400" dirty="0" smtClean="0">
                <a:solidFill>
                  <a:prstClr val="black"/>
                </a:solidFill>
              </a:rPr>
              <a:t>4</a:t>
            </a:r>
            <a:endParaRPr lang="en-US" sz="2400" dirty="0">
              <a:solidFill>
                <a:prstClr val="black"/>
              </a:solidFill>
            </a:endParaRPr>
          </a:p>
        </p:txBody>
      </p:sp>
      <p:sp>
        <p:nvSpPr>
          <p:cNvPr id="32" name="TextBox 31"/>
          <p:cNvSpPr txBox="1"/>
          <p:nvPr/>
        </p:nvSpPr>
        <p:spPr>
          <a:xfrm>
            <a:off x="3505200" y="5410200"/>
            <a:ext cx="457200" cy="461665"/>
          </a:xfrm>
          <a:prstGeom prst="rect">
            <a:avLst/>
          </a:prstGeom>
          <a:noFill/>
        </p:spPr>
        <p:txBody>
          <a:bodyPr wrap="square" rtlCol="0">
            <a:spAutoFit/>
          </a:bodyPr>
          <a:lstStyle/>
          <a:p>
            <a:r>
              <a:rPr lang="en-US" sz="2400" dirty="0" smtClean="0">
                <a:solidFill>
                  <a:prstClr val="black"/>
                </a:solidFill>
              </a:rPr>
              <a:t>5</a:t>
            </a:r>
            <a:endParaRPr lang="en-US" sz="2400" dirty="0">
              <a:solidFill>
                <a:prstClr val="black"/>
              </a:solidFill>
            </a:endParaRPr>
          </a:p>
        </p:txBody>
      </p:sp>
      <p:sp>
        <p:nvSpPr>
          <p:cNvPr id="33" name="TextBox 32"/>
          <p:cNvSpPr txBox="1"/>
          <p:nvPr/>
        </p:nvSpPr>
        <p:spPr>
          <a:xfrm>
            <a:off x="4495800" y="5410200"/>
            <a:ext cx="457200" cy="461665"/>
          </a:xfrm>
          <a:prstGeom prst="rect">
            <a:avLst/>
          </a:prstGeom>
          <a:noFill/>
        </p:spPr>
        <p:txBody>
          <a:bodyPr wrap="square" rtlCol="0">
            <a:spAutoFit/>
          </a:bodyPr>
          <a:lstStyle/>
          <a:p>
            <a:r>
              <a:rPr lang="en-US" sz="2400" dirty="0" smtClean="0">
                <a:solidFill>
                  <a:prstClr val="black"/>
                </a:solidFill>
              </a:rPr>
              <a:t>6</a:t>
            </a:r>
            <a:endParaRPr lang="en-US" sz="2400" dirty="0">
              <a:solidFill>
                <a:prstClr val="black"/>
              </a:solidFill>
            </a:endParaRPr>
          </a:p>
        </p:txBody>
      </p:sp>
      <p:sp>
        <p:nvSpPr>
          <p:cNvPr id="34" name="Oval 33"/>
          <p:cNvSpPr/>
          <p:nvPr/>
        </p:nvSpPr>
        <p:spPr>
          <a:xfrm>
            <a:off x="2661924" y="2133600"/>
            <a:ext cx="200055" cy="18466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9" name="TextBox 38"/>
          <p:cNvSpPr txBox="1"/>
          <p:nvPr/>
        </p:nvSpPr>
        <p:spPr>
          <a:xfrm>
            <a:off x="3867500" y="2343090"/>
            <a:ext cx="628300" cy="400110"/>
          </a:xfrm>
          <a:prstGeom prst="rect">
            <a:avLst/>
          </a:prstGeom>
          <a:solidFill>
            <a:schemeClr val="bg1"/>
          </a:solidFill>
          <a:effectLst>
            <a:softEdge rad="63500"/>
          </a:effectLst>
        </p:spPr>
        <p:txBody>
          <a:bodyPr wrap="square" rtlCol="0">
            <a:spAutoFit/>
          </a:bodyPr>
          <a:lstStyle/>
          <a:p>
            <a:pPr algn="ctr"/>
            <a:r>
              <a:rPr lang="en-US" sz="2000" b="1" dirty="0" smtClean="0">
                <a:solidFill>
                  <a:prstClr val="black"/>
                </a:solidFill>
              </a:rPr>
              <a:t>50</a:t>
            </a:r>
            <a:r>
              <a:rPr lang="en-US" sz="2000" b="1" baseline="30000" dirty="0" smtClean="0">
                <a:solidFill>
                  <a:prstClr val="black"/>
                </a:solidFill>
              </a:rPr>
              <a:t>th</a:t>
            </a:r>
            <a:r>
              <a:rPr lang="en-US" sz="2000" b="1" dirty="0" smtClean="0">
                <a:solidFill>
                  <a:prstClr val="black"/>
                </a:solidFill>
              </a:rPr>
              <a:t> </a:t>
            </a:r>
            <a:endParaRPr lang="en-US" sz="2000" b="1" dirty="0">
              <a:solidFill>
                <a:prstClr val="black"/>
              </a:solidFill>
            </a:endParaRPr>
          </a:p>
        </p:txBody>
      </p:sp>
      <p:cxnSp>
        <p:nvCxnSpPr>
          <p:cNvPr id="9" name="Straight Arrow Connector 8"/>
          <p:cNvCxnSpPr/>
          <p:nvPr/>
        </p:nvCxnSpPr>
        <p:spPr>
          <a:xfrm flipH="1">
            <a:off x="2861981" y="2209800"/>
            <a:ext cx="1005519"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39" idx="1"/>
          </p:cNvCxnSpPr>
          <p:nvPr/>
        </p:nvCxnSpPr>
        <p:spPr>
          <a:xfrm flipH="1">
            <a:off x="2861979" y="2543145"/>
            <a:ext cx="1005521" cy="419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1999558" y="2639956"/>
            <a:ext cx="667442" cy="560444"/>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2" name="Oval 41"/>
          <p:cNvSpPr/>
          <p:nvPr/>
        </p:nvSpPr>
        <p:spPr>
          <a:xfrm>
            <a:off x="2661924" y="2133600"/>
            <a:ext cx="200055" cy="18466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3" name="Oval 42"/>
          <p:cNvSpPr/>
          <p:nvPr/>
        </p:nvSpPr>
        <p:spPr>
          <a:xfrm>
            <a:off x="1828800" y="2482334"/>
            <a:ext cx="200055" cy="18466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44" name="Straight Connector 43"/>
          <p:cNvCxnSpPr>
            <a:stCxn id="43" idx="0"/>
            <a:endCxn id="42" idx="7"/>
          </p:cNvCxnSpPr>
          <p:nvPr/>
        </p:nvCxnSpPr>
        <p:spPr>
          <a:xfrm flipV="1">
            <a:off x="1928828" y="2160644"/>
            <a:ext cx="903854" cy="3216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Oval 44"/>
          <p:cNvSpPr/>
          <p:nvPr/>
        </p:nvSpPr>
        <p:spPr>
          <a:xfrm>
            <a:off x="2667000" y="3168134"/>
            <a:ext cx="200055" cy="184666"/>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6" name="Oval 45"/>
          <p:cNvSpPr/>
          <p:nvPr/>
        </p:nvSpPr>
        <p:spPr>
          <a:xfrm>
            <a:off x="2667000" y="2819400"/>
            <a:ext cx="200055" cy="184666"/>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7" name="Oval 46"/>
          <p:cNvSpPr/>
          <p:nvPr/>
        </p:nvSpPr>
        <p:spPr>
          <a:xfrm>
            <a:off x="2667000" y="2514600"/>
            <a:ext cx="200055" cy="184666"/>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48" name="Straight Connector 47"/>
          <p:cNvCxnSpPr>
            <a:endCxn id="46" idx="3"/>
          </p:cNvCxnSpPr>
          <p:nvPr/>
        </p:nvCxnSpPr>
        <p:spPr>
          <a:xfrm>
            <a:off x="1981200" y="2590800"/>
            <a:ext cx="715097" cy="386222"/>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43" idx="6"/>
          </p:cNvCxnSpPr>
          <p:nvPr/>
        </p:nvCxnSpPr>
        <p:spPr>
          <a:xfrm>
            <a:off x="2028855" y="2574667"/>
            <a:ext cx="667442" cy="21355"/>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V="1">
            <a:off x="1905000" y="1986422"/>
            <a:ext cx="791297" cy="50682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52" name="Oval 51"/>
          <p:cNvSpPr/>
          <p:nvPr/>
        </p:nvSpPr>
        <p:spPr>
          <a:xfrm>
            <a:off x="2667000" y="1872734"/>
            <a:ext cx="200055" cy="184666"/>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36" name="Picture 35" descr="wdelogo_solid.png"/>
          <p:cNvPicPr>
            <a:picLocks noChangeAspect="1"/>
          </p:cNvPicPr>
          <p:nvPr/>
        </p:nvPicPr>
        <p:blipFill>
          <a:blip r:embed="rId3" cstate="print"/>
          <a:stretch>
            <a:fillRect/>
          </a:stretch>
        </p:blipFill>
        <p:spPr>
          <a:xfrm>
            <a:off x="8034337" y="5791200"/>
            <a:ext cx="957263" cy="957263"/>
          </a:xfrm>
          <a:prstGeom prst="rect">
            <a:avLst/>
          </a:prstGeom>
        </p:spPr>
      </p:pic>
      <p:sp>
        <p:nvSpPr>
          <p:cNvPr id="3" name="Slide Number Placeholder 2"/>
          <p:cNvSpPr>
            <a:spLocks noGrp="1"/>
          </p:cNvSpPr>
          <p:nvPr>
            <p:ph type="sldNum" sz="quarter" idx="12"/>
          </p:nvPr>
        </p:nvSpPr>
        <p:spPr/>
        <p:txBody>
          <a:bodyPr/>
          <a:lstStyle/>
          <a:p>
            <a:fld id="{2B6133B4-9753-403C-8F44-ED890199EA91}" type="slidenum">
              <a:rPr lang="en-US" smtClean="0"/>
              <a:pPr/>
              <a:t>22</a:t>
            </a:fld>
            <a:endParaRPr lang="en-US"/>
          </a:p>
        </p:txBody>
      </p:sp>
    </p:spTree>
    <p:extLst>
      <p:ext uri="{BB962C8B-B14F-4D97-AF65-F5344CB8AC3E}">
        <p14:creationId xmlns:p14="http://schemas.microsoft.com/office/powerpoint/2010/main" val="3278619672"/>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5"/>
          <p:cNvSpPr txBox="1">
            <a:spLocks noChangeArrowheads="1"/>
          </p:cNvSpPr>
          <p:nvPr/>
        </p:nvSpPr>
        <p:spPr bwMode="auto">
          <a:xfrm>
            <a:off x="76200" y="76200"/>
            <a:ext cx="9067800"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500" b="1" dirty="0" smtClean="0">
                <a:solidFill>
                  <a:srgbClr val="000000"/>
                </a:solidFill>
                <a:latin typeface="Calibri" pitchFamily="34" charset="0"/>
              </a:rPr>
              <a:t>The </a:t>
            </a:r>
            <a:r>
              <a:rPr lang="en-US" sz="2500" b="1" u="sng" dirty="0" smtClean="0">
                <a:solidFill>
                  <a:srgbClr val="FF0000"/>
                </a:solidFill>
                <a:latin typeface="Calibri" pitchFamily="34" charset="0"/>
              </a:rPr>
              <a:t>fifth</a:t>
            </a:r>
            <a:r>
              <a:rPr lang="en-US" sz="2500" b="1" dirty="0" smtClean="0">
                <a:solidFill>
                  <a:srgbClr val="000000"/>
                </a:solidFill>
                <a:latin typeface="Calibri" pitchFamily="34" charset="0"/>
              </a:rPr>
              <a:t> grade growth percentile is calculated relative to students with similar score histories at both </a:t>
            </a:r>
            <a:r>
              <a:rPr lang="en-US" sz="2500" b="1" u="sng" dirty="0" smtClean="0">
                <a:solidFill>
                  <a:srgbClr val="FF0000"/>
                </a:solidFill>
                <a:latin typeface="Calibri" pitchFamily="34" charset="0"/>
              </a:rPr>
              <a:t>grades three and four</a:t>
            </a:r>
            <a:endParaRPr lang="en-US" sz="2500" b="1" u="sng" dirty="0">
              <a:solidFill>
                <a:srgbClr val="FF0000"/>
              </a:solidFill>
              <a:latin typeface="Calibri" pitchFamily="34" charset="0"/>
            </a:endParaRPr>
          </a:p>
        </p:txBody>
      </p:sp>
      <p:cxnSp>
        <p:nvCxnSpPr>
          <p:cNvPr id="8" name="Straight Connector 7"/>
          <p:cNvCxnSpPr/>
          <p:nvPr/>
        </p:nvCxnSpPr>
        <p:spPr>
          <a:xfrm>
            <a:off x="1524000" y="1447800"/>
            <a:ext cx="0" cy="381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914400" y="1524000"/>
            <a:ext cx="914400" cy="400110"/>
          </a:xfrm>
          <a:prstGeom prst="rect">
            <a:avLst/>
          </a:prstGeom>
          <a:noFill/>
        </p:spPr>
        <p:txBody>
          <a:bodyPr wrap="square" rtlCol="0">
            <a:spAutoFit/>
          </a:bodyPr>
          <a:lstStyle/>
          <a:p>
            <a:r>
              <a:rPr lang="en-US" sz="2000" dirty="0" smtClean="0">
                <a:solidFill>
                  <a:prstClr val="black"/>
                </a:solidFill>
              </a:rPr>
              <a:t>500</a:t>
            </a:r>
            <a:endParaRPr lang="en-US" sz="2000" dirty="0">
              <a:solidFill>
                <a:prstClr val="black"/>
              </a:solidFill>
            </a:endParaRPr>
          </a:p>
        </p:txBody>
      </p:sp>
      <p:sp>
        <p:nvSpPr>
          <p:cNvPr id="12" name="TextBox 11"/>
          <p:cNvSpPr txBox="1"/>
          <p:nvPr/>
        </p:nvSpPr>
        <p:spPr>
          <a:xfrm>
            <a:off x="914400" y="2133600"/>
            <a:ext cx="914400" cy="400110"/>
          </a:xfrm>
          <a:prstGeom prst="rect">
            <a:avLst/>
          </a:prstGeom>
          <a:noFill/>
        </p:spPr>
        <p:txBody>
          <a:bodyPr wrap="square" rtlCol="0">
            <a:spAutoFit/>
          </a:bodyPr>
          <a:lstStyle/>
          <a:p>
            <a:r>
              <a:rPr lang="en-US" sz="2000" dirty="0" smtClean="0">
                <a:solidFill>
                  <a:prstClr val="black"/>
                </a:solidFill>
              </a:rPr>
              <a:t>450</a:t>
            </a:r>
            <a:endParaRPr lang="en-US" sz="2000" dirty="0">
              <a:solidFill>
                <a:prstClr val="black"/>
              </a:solidFill>
            </a:endParaRPr>
          </a:p>
        </p:txBody>
      </p:sp>
      <p:sp>
        <p:nvSpPr>
          <p:cNvPr id="13" name="TextBox 12"/>
          <p:cNvSpPr txBox="1"/>
          <p:nvPr/>
        </p:nvSpPr>
        <p:spPr>
          <a:xfrm>
            <a:off x="914400" y="2743200"/>
            <a:ext cx="914400" cy="400110"/>
          </a:xfrm>
          <a:prstGeom prst="rect">
            <a:avLst/>
          </a:prstGeom>
          <a:noFill/>
        </p:spPr>
        <p:txBody>
          <a:bodyPr wrap="square" rtlCol="0">
            <a:spAutoFit/>
          </a:bodyPr>
          <a:lstStyle/>
          <a:p>
            <a:r>
              <a:rPr lang="en-US" sz="2000" dirty="0" smtClean="0">
                <a:solidFill>
                  <a:prstClr val="black"/>
                </a:solidFill>
              </a:rPr>
              <a:t>400</a:t>
            </a:r>
            <a:endParaRPr lang="en-US" sz="2000" dirty="0">
              <a:solidFill>
                <a:prstClr val="black"/>
              </a:solidFill>
            </a:endParaRPr>
          </a:p>
        </p:txBody>
      </p:sp>
      <p:sp>
        <p:nvSpPr>
          <p:cNvPr id="14" name="TextBox 13"/>
          <p:cNvSpPr txBox="1"/>
          <p:nvPr/>
        </p:nvSpPr>
        <p:spPr>
          <a:xfrm>
            <a:off x="914400" y="3352800"/>
            <a:ext cx="914400" cy="400110"/>
          </a:xfrm>
          <a:prstGeom prst="rect">
            <a:avLst/>
          </a:prstGeom>
          <a:noFill/>
        </p:spPr>
        <p:txBody>
          <a:bodyPr wrap="square" rtlCol="0">
            <a:spAutoFit/>
          </a:bodyPr>
          <a:lstStyle/>
          <a:p>
            <a:r>
              <a:rPr lang="en-US" sz="2000" dirty="0" smtClean="0">
                <a:solidFill>
                  <a:prstClr val="black"/>
                </a:solidFill>
              </a:rPr>
              <a:t>350</a:t>
            </a:r>
            <a:endParaRPr lang="en-US" sz="2000" dirty="0">
              <a:solidFill>
                <a:prstClr val="black"/>
              </a:solidFill>
            </a:endParaRPr>
          </a:p>
        </p:txBody>
      </p:sp>
      <p:sp>
        <p:nvSpPr>
          <p:cNvPr id="15" name="TextBox 14"/>
          <p:cNvSpPr txBox="1"/>
          <p:nvPr/>
        </p:nvSpPr>
        <p:spPr>
          <a:xfrm>
            <a:off x="914400" y="3962400"/>
            <a:ext cx="914400" cy="400110"/>
          </a:xfrm>
          <a:prstGeom prst="rect">
            <a:avLst/>
          </a:prstGeom>
          <a:noFill/>
        </p:spPr>
        <p:txBody>
          <a:bodyPr wrap="square" rtlCol="0">
            <a:spAutoFit/>
          </a:bodyPr>
          <a:lstStyle/>
          <a:p>
            <a:r>
              <a:rPr lang="en-US" sz="2000" dirty="0" smtClean="0">
                <a:solidFill>
                  <a:prstClr val="black"/>
                </a:solidFill>
              </a:rPr>
              <a:t>300</a:t>
            </a:r>
            <a:endParaRPr lang="en-US" sz="2000" dirty="0">
              <a:solidFill>
                <a:prstClr val="black"/>
              </a:solidFill>
            </a:endParaRPr>
          </a:p>
        </p:txBody>
      </p:sp>
      <p:sp>
        <p:nvSpPr>
          <p:cNvPr id="16" name="TextBox 15"/>
          <p:cNvSpPr txBox="1"/>
          <p:nvPr/>
        </p:nvSpPr>
        <p:spPr>
          <a:xfrm>
            <a:off x="914400" y="4583668"/>
            <a:ext cx="914400" cy="400110"/>
          </a:xfrm>
          <a:prstGeom prst="rect">
            <a:avLst/>
          </a:prstGeom>
          <a:noFill/>
        </p:spPr>
        <p:txBody>
          <a:bodyPr wrap="square" rtlCol="0">
            <a:spAutoFit/>
          </a:bodyPr>
          <a:lstStyle/>
          <a:p>
            <a:r>
              <a:rPr lang="en-US" sz="2000" dirty="0" smtClean="0">
                <a:solidFill>
                  <a:prstClr val="black"/>
                </a:solidFill>
              </a:rPr>
              <a:t>250</a:t>
            </a:r>
            <a:endParaRPr lang="en-US" sz="2000" dirty="0">
              <a:solidFill>
                <a:prstClr val="black"/>
              </a:solidFill>
            </a:endParaRPr>
          </a:p>
        </p:txBody>
      </p:sp>
      <p:sp>
        <p:nvSpPr>
          <p:cNvPr id="23" name="TextBox 22"/>
          <p:cNvSpPr txBox="1"/>
          <p:nvPr/>
        </p:nvSpPr>
        <p:spPr>
          <a:xfrm>
            <a:off x="4041775" y="5879068"/>
            <a:ext cx="1063625" cy="369332"/>
          </a:xfrm>
          <a:prstGeom prst="rect">
            <a:avLst/>
          </a:prstGeom>
          <a:noFill/>
        </p:spPr>
        <p:txBody>
          <a:bodyPr wrap="square" rtlCol="0">
            <a:spAutoFit/>
          </a:bodyPr>
          <a:lstStyle/>
          <a:p>
            <a:r>
              <a:rPr lang="en-US" dirty="0" smtClean="0">
                <a:solidFill>
                  <a:prstClr val="black"/>
                </a:solidFill>
              </a:rPr>
              <a:t>Grade</a:t>
            </a:r>
            <a:endParaRPr lang="en-US" dirty="0">
              <a:solidFill>
                <a:prstClr val="black"/>
              </a:solidFill>
            </a:endParaRPr>
          </a:p>
        </p:txBody>
      </p:sp>
      <p:sp>
        <p:nvSpPr>
          <p:cNvPr id="24" name="TextBox 23"/>
          <p:cNvSpPr txBox="1"/>
          <p:nvPr/>
        </p:nvSpPr>
        <p:spPr>
          <a:xfrm rot="16200000">
            <a:off x="-1696506" y="3068107"/>
            <a:ext cx="4402723" cy="400110"/>
          </a:xfrm>
          <a:prstGeom prst="rect">
            <a:avLst/>
          </a:prstGeom>
          <a:noFill/>
        </p:spPr>
        <p:txBody>
          <a:bodyPr wrap="square" rtlCol="0">
            <a:spAutoFit/>
          </a:bodyPr>
          <a:lstStyle/>
          <a:p>
            <a:pPr algn="ctr"/>
            <a:r>
              <a:rPr lang="en-US" sz="2000" dirty="0" smtClean="0">
                <a:solidFill>
                  <a:prstClr val="black"/>
                </a:solidFill>
              </a:rPr>
              <a:t>Mathematics PAWS scaled score</a:t>
            </a:r>
            <a:endParaRPr lang="en-US" sz="2000" dirty="0">
              <a:solidFill>
                <a:prstClr val="black"/>
              </a:solidFill>
            </a:endParaRPr>
          </a:p>
        </p:txBody>
      </p:sp>
      <p:sp>
        <p:nvSpPr>
          <p:cNvPr id="25" name="Oval 24"/>
          <p:cNvSpPr/>
          <p:nvPr/>
        </p:nvSpPr>
        <p:spPr>
          <a:xfrm>
            <a:off x="2661924" y="2133600"/>
            <a:ext cx="200055" cy="18466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6" name="Oval 25"/>
          <p:cNvSpPr/>
          <p:nvPr/>
        </p:nvSpPr>
        <p:spPr>
          <a:xfrm>
            <a:off x="1828800" y="2482334"/>
            <a:ext cx="200055" cy="18466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0" name="Oval 29"/>
          <p:cNvSpPr/>
          <p:nvPr/>
        </p:nvSpPr>
        <p:spPr>
          <a:xfrm>
            <a:off x="3505200" y="2286000"/>
            <a:ext cx="200055" cy="18466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8" name="TextBox 27"/>
          <p:cNvSpPr txBox="1"/>
          <p:nvPr/>
        </p:nvSpPr>
        <p:spPr>
          <a:xfrm>
            <a:off x="4495800" y="2495490"/>
            <a:ext cx="838200" cy="400110"/>
          </a:xfrm>
          <a:prstGeom prst="rect">
            <a:avLst/>
          </a:prstGeom>
          <a:solidFill>
            <a:schemeClr val="bg1"/>
          </a:solidFill>
          <a:effectLst>
            <a:softEdge rad="63500"/>
          </a:effectLst>
        </p:spPr>
        <p:txBody>
          <a:bodyPr wrap="square" rtlCol="0">
            <a:spAutoFit/>
          </a:bodyPr>
          <a:lstStyle/>
          <a:p>
            <a:pPr algn="ctr"/>
            <a:r>
              <a:rPr lang="en-US" sz="2000" b="1" dirty="0" smtClean="0">
                <a:solidFill>
                  <a:prstClr val="black"/>
                </a:solidFill>
              </a:rPr>
              <a:t>46</a:t>
            </a:r>
            <a:r>
              <a:rPr lang="en-US" sz="2000" b="1" baseline="30000" dirty="0" smtClean="0">
                <a:solidFill>
                  <a:prstClr val="black"/>
                </a:solidFill>
              </a:rPr>
              <a:t>th</a:t>
            </a:r>
            <a:r>
              <a:rPr lang="en-US" sz="2000" b="1" dirty="0" smtClean="0">
                <a:solidFill>
                  <a:prstClr val="black"/>
                </a:solidFill>
              </a:rPr>
              <a:t>  </a:t>
            </a:r>
            <a:endParaRPr lang="en-US" sz="2000" b="1" dirty="0">
              <a:solidFill>
                <a:prstClr val="black"/>
              </a:solidFill>
            </a:endParaRPr>
          </a:p>
        </p:txBody>
      </p:sp>
      <p:cxnSp>
        <p:nvCxnSpPr>
          <p:cNvPr id="3" name="Straight Connector 2"/>
          <p:cNvCxnSpPr>
            <a:stCxn id="26" idx="0"/>
            <a:endCxn id="25" idx="7"/>
          </p:cNvCxnSpPr>
          <p:nvPr/>
        </p:nvCxnSpPr>
        <p:spPr>
          <a:xfrm flipV="1">
            <a:off x="1928828" y="2160644"/>
            <a:ext cx="903854" cy="32169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1524000" y="5257800"/>
            <a:ext cx="403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1807779" y="5410200"/>
            <a:ext cx="457200" cy="461665"/>
          </a:xfrm>
          <a:prstGeom prst="rect">
            <a:avLst/>
          </a:prstGeom>
          <a:noFill/>
        </p:spPr>
        <p:txBody>
          <a:bodyPr wrap="square" rtlCol="0">
            <a:spAutoFit/>
          </a:bodyPr>
          <a:lstStyle/>
          <a:p>
            <a:r>
              <a:rPr lang="en-US" sz="2400" dirty="0" smtClean="0">
                <a:solidFill>
                  <a:prstClr val="black"/>
                </a:solidFill>
              </a:rPr>
              <a:t>3</a:t>
            </a:r>
            <a:endParaRPr lang="en-US" sz="2400" dirty="0">
              <a:solidFill>
                <a:prstClr val="black"/>
              </a:solidFill>
            </a:endParaRPr>
          </a:p>
        </p:txBody>
      </p:sp>
      <p:sp>
        <p:nvSpPr>
          <p:cNvPr id="34" name="TextBox 33"/>
          <p:cNvSpPr txBox="1"/>
          <p:nvPr/>
        </p:nvSpPr>
        <p:spPr>
          <a:xfrm>
            <a:off x="2667000" y="5421868"/>
            <a:ext cx="457200" cy="461665"/>
          </a:xfrm>
          <a:prstGeom prst="rect">
            <a:avLst/>
          </a:prstGeom>
          <a:noFill/>
        </p:spPr>
        <p:txBody>
          <a:bodyPr wrap="square" rtlCol="0">
            <a:spAutoFit/>
          </a:bodyPr>
          <a:lstStyle/>
          <a:p>
            <a:r>
              <a:rPr lang="en-US" sz="2400" dirty="0" smtClean="0">
                <a:solidFill>
                  <a:prstClr val="black"/>
                </a:solidFill>
              </a:rPr>
              <a:t>4</a:t>
            </a:r>
            <a:endParaRPr lang="en-US" sz="2400" dirty="0">
              <a:solidFill>
                <a:prstClr val="black"/>
              </a:solidFill>
            </a:endParaRPr>
          </a:p>
        </p:txBody>
      </p:sp>
      <p:sp>
        <p:nvSpPr>
          <p:cNvPr id="35" name="TextBox 34"/>
          <p:cNvSpPr txBox="1"/>
          <p:nvPr/>
        </p:nvSpPr>
        <p:spPr>
          <a:xfrm>
            <a:off x="3505200" y="5410200"/>
            <a:ext cx="457200" cy="461665"/>
          </a:xfrm>
          <a:prstGeom prst="rect">
            <a:avLst/>
          </a:prstGeom>
          <a:noFill/>
        </p:spPr>
        <p:txBody>
          <a:bodyPr wrap="square" rtlCol="0">
            <a:spAutoFit/>
          </a:bodyPr>
          <a:lstStyle/>
          <a:p>
            <a:r>
              <a:rPr lang="en-US" sz="2400" dirty="0" smtClean="0">
                <a:solidFill>
                  <a:prstClr val="black"/>
                </a:solidFill>
              </a:rPr>
              <a:t>5</a:t>
            </a:r>
            <a:endParaRPr lang="en-US" sz="2400" dirty="0">
              <a:solidFill>
                <a:prstClr val="black"/>
              </a:solidFill>
            </a:endParaRPr>
          </a:p>
        </p:txBody>
      </p:sp>
      <p:sp>
        <p:nvSpPr>
          <p:cNvPr id="36" name="TextBox 35"/>
          <p:cNvSpPr txBox="1"/>
          <p:nvPr/>
        </p:nvSpPr>
        <p:spPr>
          <a:xfrm>
            <a:off x="4495800" y="5410200"/>
            <a:ext cx="457200" cy="461665"/>
          </a:xfrm>
          <a:prstGeom prst="rect">
            <a:avLst/>
          </a:prstGeom>
          <a:noFill/>
        </p:spPr>
        <p:txBody>
          <a:bodyPr wrap="square" rtlCol="0">
            <a:spAutoFit/>
          </a:bodyPr>
          <a:lstStyle/>
          <a:p>
            <a:r>
              <a:rPr lang="en-US" sz="2400" dirty="0" smtClean="0">
                <a:solidFill>
                  <a:prstClr val="black"/>
                </a:solidFill>
              </a:rPr>
              <a:t>6</a:t>
            </a:r>
            <a:endParaRPr lang="en-US" sz="2400" dirty="0">
              <a:solidFill>
                <a:prstClr val="black"/>
              </a:solidFill>
            </a:endParaRPr>
          </a:p>
        </p:txBody>
      </p:sp>
      <p:sp>
        <p:nvSpPr>
          <p:cNvPr id="37" name="Rectangle 2"/>
          <p:cNvSpPr>
            <a:spLocks noChangeArrowheads="1"/>
          </p:cNvSpPr>
          <p:nvPr/>
        </p:nvSpPr>
        <p:spPr bwMode="auto">
          <a:xfrm>
            <a:off x="6324600" y="1986422"/>
            <a:ext cx="2362200" cy="1713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63500" tIns="25400" rIns="63500" bIns="25400">
            <a:spAutoFit/>
          </a:bodyPr>
          <a:lstStyle/>
          <a:p>
            <a:pPr eaLnBrk="0" hangingPunct="0">
              <a:spcBef>
                <a:spcPct val="25000"/>
              </a:spcBef>
            </a:pPr>
            <a:r>
              <a:rPr lang="en-US" b="1" dirty="0" smtClean="0">
                <a:solidFill>
                  <a:srgbClr val="000099"/>
                </a:solidFill>
              </a:rPr>
              <a:t>Other students whose scores diverged from the example student are no longer considered to have a similar score history</a:t>
            </a:r>
            <a:endParaRPr lang="en-US" b="1" dirty="0">
              <a:solidFill>
                <a:srgbClr val="000099"/>
              </a:solidFill>
              <a:cs typeface="Arial" charset="0"/>
            </a:endParaRPr>
          </a:p>
        </p:txBody>
      </p:sp>
      <p:sp>
        <p:nvSpPr>
          <p:cNvPr id="40" name="Oval 39"/>
          <p:cNvSpPr/>
          <p:nvPr/>
        </p:nvSpPr>
        <p:spPr>
          <a:xfrm>
            <a:off x="2667000" y="3168134"/>
            <a:ext cx="200055" cy="184666"/>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1" name="Oval 40"/>
          <p:cNvSpPr/>
          <p:nvPr/>
        </p:nvSpPr>
        <p:spPr>
          <a:xfrm>
            <a:off x="2667000" y="2819400"/>
            <a:ext cx="200055" cy="184666"/>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2" name="Oval 41"/>
          <p:cNvSpPr/>
          <p:nvPr/>
        </p:nvSpPr>
        <p:spPr>
          <a:xfrm>
            <a:off x="2667000" y="2514600"/>
            <a:ext cx="200055" cy="184666"/>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48" name="Straight Arrow Connector 47"/>
          <p:cNvCxnSpPr>
            <a:stCxn id="28" idx="1"/>
          </p:cNvCxnSpPr>
          <p:nvPr/>
        </p:nvCxnSpPr>
        <p:spPr>
          <a:xfrm flipH="1" flipV="1">
            <a:off x="3733800" y="2438400"/>
            <a:ext cx="762000" cy="25714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2667000" y="1872734"/>
            <a:ext cx="200055" cy="184666"/>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3" name="Oval 52"/>
          <p:cNvSpPr/>
          <p:nvPr/>
        </p:nvSpPr>
        <p:spPr>
          <a:xfrm>
            <a:off x="2667000" y="2133600"/>
            <a:ext cx="200055" cy="18466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54" name="Straight Connector 53"/>
          <p:cNvCxnSpPr>
            <a:stCxn id="25" idx="6"/>
            <a:endCxn id="30" idx="2"/>
          </p:cNvCxnSpPr>
          <p:nvPr/>
        </p:nvCxnSpPr>
        <p:spPr>
          <a:xfrm>
            <a:off x="2861979" y="2225933"/>
            <a:ext cx="643221" cy="152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Oval 54"/>
          <p:cNvSpPr/>
          <p:nvPr/>
        </p:nvSpPr>
        <p:spPr>
          <a:xfrm>
            <a:off x="3505200" y="2819400"/>
            <a:ext cx="200055" cy="184666"/>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6" name="Oval 55"/>
          <p:cNvSpPr/>
          <p:nvPr/>
        </p:nvSpPr>
        <p:spPr>
          <a:xfrm>
            <a:off x="3505200" y="2057400"/>
            <a:ext cx="200055" cy="184666"/>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7" name="Oval 56"/>
          <p:cNvSpPr/>
          <p:nvPr/>
        </p:nvSpPr>
        <p:spPr>
          <a:xfrm>
            <a:off x="3505200" y="1796534"/>
            <a:ext cx="200055" cy="184666"/>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1" name="Oval 60"/>
          <p:cNvSpPr/>
          <p:nvPr/>
        </p:nvSpPr>
        <p:spPr>
          <a:xfrm>
            <a:off x="3505200" y="1524000"/>
            <a:ext cx="200055" cy="184666"/>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2" name="Oval 61"/>
          <p:cNvSpPr/>
          <p:nvPr/>
        </p:nvSpPr>
        <p:spPr>
          <a:xfrm>
            <a:off x="3505200" y="2558534"/>
            <a:ext cx="200055" cy="184666"/>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38" name="Picture 37" descr="wdelogo_solid.png"/>
          <p:cNvPicPr>
            <a:picLocks noChangeAspect="1"/>
          </p:cNvPicPr>
          <p:nvPr/>
        </p:nvPicPr>
        <p:blipFill>
          <a:blip r:embed="rId4" cstate="print"/>
          <a:stretch>
            <a:fillRect/>
          </a:stretch>
        </p:blipFill>
        <p:spPr>
          <a:xfrm>
            <a:off x="8034337" y="5791200"/>
            <a:ext cx="957263" cy="957263"/>
          </a:xfrm>
          <a:prstGeom prst="rect">
            <a:avLst/>
          </a:prstGeom>
        </p:spPr>
      </p:pic>
      <p:sp>
        <p:nvSpPr>
          <p:cNvPr id="4" name="Slide Number Placeholder 3"/>
          <p:cNvSpPr>
            <a:spLocks noGrp="1"/>
          </p:cNvSpPr>
          <p:nvPr>
            <p:ph type="sldNum" sz="quarter" idx="12"/>
          </p:nvPr>
        </p:nvSpPr>
        <p:spPr/>
        <p:txBody>
          <a:bodyPr/>
          <a:lstStyle/>
          <a:p>
            <a:fld id="{2B6133B4-9753-403C-8F44-ED890199EA91}" type="slidenum">
              <a:rPr lang="en-US" smtClean="0"/>
              <a:pPr/>
              <a:t>23</a:t>
            </a:fld>
            <a:endParaRPr lang="en-US"/>
          </a:p>
        </p:txBody>
      </p:sp>
    </p:spTree>
    <p:custDataLst>
      <p:tags r:id="rId1"/>
    </p:custDataLst>
    <p:extLst>
      <p:ext uri="{BB962C8B-B14F-4D97-AF65-F5344CB8AC3E}">
        <p14:creationId xmlns:p14="http://schemas.microsoft.com/office/powerpoint/2010/main" val="1160213078"/>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Text Box 4"/>
          <p:cNvSpPr txBox="1">
            <a:spLocks noChangeArrowheads="1"/>
          </p:cNvSpPr>
          <p:nvPr/>
        </p:nvSpPr>
        <p:spPr bwMode="auto">
          <a:xfrm>
            <a:off x="288925" y="60325"/>
            <a:ext cx="18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dirty="0">
              <a:solidFill>
                <a:prstClr val="black"/>
              </a:solidFill>
              <a:latin typeface="Calibri" pitchFamily="34" charset="0"/>
            </a:endParaRPr>
          </a:p>
        </p:txBody>
      </p:sp>
      <p:graphicFrame>
        <p:nvGraphicFramePr>
          <p:cNvPr id="8" name="Table 7"/>
          <p:cNvGraphicFramePr>
            <a:graphicFrameLocks noGrp="1"/>
          </p:cNvGraphicFramePr>
          <p:nvPr>
            <p:extLst/>
          </p:nvPr>
        </p:nvGraphicFramePr>
        <p:xfrm>
          <a:off x="1" y="2133600"/>
          <a:ext cx="9143998" cy="2860040"/>
        </p:xfrm>
        <a:graphic>
          <a:graphicData uri="http://schemas.openxmlformats.org/drawingml/2006/table">
            <a:tbl>
              <a:tblPr firstRow="1" bandRow="1">
                <a:tableStyleId>{5C22544A-7EE6-4342-B048-85BDC9FD1C3A}</a:tableStyleId>
              </a:tblPr>
              <a:tblGrid>
                <a:gridCol w="1719384"/>
                <a:gridCol w="2344615"/>
                <a:gridCol w="2266461"/>
                <a:gridCol w="2813538"/>
              </a:tblGrid>
              <a:tr h="370840">
                <a:tc>
                  <a:txBody>
                    <a:bodyPr/>
                    <a:lstStyle/>
                    <a:p>
                      <a:pPr algn="ctr"/>
                      <a:r>
                        <a:rPr lang="en-US" dirty="0" smtClean="0"/>
                        <a:t>Six </a:t>
                      </a:r>
                      <a:r>
                        <a:rPr lang="en-US" baseline="0" dirty="0" smtClean="0"/>
                        <a:t>s</a:t>
                      </a:r>
                      <a:r>
                        <a:rPr lang="en-US" dirty="0" smtClean="0"/>
                        <a:t>tudents</a:t>
                      </a:r>
                      <a:r>
                        <a:rPr lang="en-US" baseline="0" dirty="0" smtClean="0"/>
                        <a:t> across WY</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Grade 3 mathematics</a:t>
                      </a:r>
                      <a:r>
                        <a:rPr lang="en-US" baseline="0" dirty="0" smtClean="0"/>
                        <a:t> PAWS scaled score</a:t>
                      </a:r>
                      <a:endParaRPr lang="en-US" dirty="0" smtClean="0"/>
                    </a:p>
                  </a:txBody>
                  <a:tcPr/>
                </a:tc>
                <a:tc>
                  <a:txBody>
                    <a:bodyPr/>
                    <a:lstStyle/>
                    <a:p>
                      <a:pPr algn="ctr"/>
                      <a:r>
                        <a:rPr lang="en-US" dirty="0" smtClean="0"/>
                        <a:t>Grade 4 mathematics PAWS scaled score</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Grade 4 mathematics student growth percentile</a:t>
                      </a:r>
                    </a:p>
                  </a:txBody>
                  <a:tcPr/>
                </a:tc>
              </a:tr>
              <a:tr h="350520">
                <a:tc>
                  <a:txBody>
                    <a:bodyPr/>
                    <a:lstStyle/>
                    <a:p>
                      <a:pPr algn="ctr"/>
                      <a:r>
                        <a:rPr lang="en-US" dirty="0" smtClean="0"/>
                        <a:t>A</a:t>
                      </a:r>
                      <a:endParaRPr lang="en-US" dirty="0"/>
                    </a:p>
                  </a:txBody>
                  <a:tcPr/>
                </a:tc>
                <a:tc>
                  <a:txBody>
                    <a:bodyPr/>
                    <a:lstStyle/>
                    <a:p>
                      <a:pPr algn="ctr"/>
                      <a:r>
                        <a:rPr lang="en-US" dirty="0" smtClean="0"/>
                        <a:t>400</a:t>
                      </a:r>
                      <a:endParaRPr lang="en-US" dirty="0"/>
                    </a:p>
                  </a:txBody>
                  <a:tcPr/>
                </a:tc>
                <a:tc>
                  <a:txBody>
                    <a:bodyPr/>
                    <a:lstStyle/>
                    <a:p>
                      <a:pPr algn="ctr"/>
                      <a:r>
                        <a:rPr lang="en-US" dirty="0" smtClean="0"/>
                        <a:t>318</a:t>
                      </a:r>
                      <a:endParaRPr lang="en-US" dirty="0"/>
                    </a:p>
                  </a:txBody>
                  <a:tcPr/>
                </a:tc>
                <a:tc>
                  <a:txBody>
                    <a:bodyPr/>
                    <a:lstStyle/>
                    <a:p>
                      <a:pPr algn="ctr"/>
                      <a:r>
                        <a:rPr lang="en-US" dirty="0" smtClean="0"/>
                        <a:t>16</a:t>
                      </a:r>
                      <a:endParaRPr lang="en-US" dirty="0"/>
                    </a:p>
                  </a:txBody>
                  <a:tcPr/>
                </a:tc>
              </a:tr>
              <a:tr h="370840">
                <a:tc>
                  <a:txBody>
                    <a:bodyPr/>
                    <a:lstStyle/>
                    <a:p>
                      <a:pPr algn="ctr"/>
                      <a:r>
                        <a:rPr lang="en-US" dirty="0" smtClean="0"/>
                        <a:t>B</a:t>
                      </a:r>
                      <a:endParaRPr lang="en-US" dirty="0"/>
                    </a:p>
                  </a:txBody>
                  <a:tcPr/>
                </a:tc>
                <a:tc>
                  <a:txBody>
                    <a:bodyPr/>
                    <a:lstStyle/>
                    <a:p>
                      <a:pPr algn="ctr"/>
                      <a:r>
                        <a:rPr lang="en-US" dirty="0" smtClean="0"/>
                        <a:t>400</a:t>
                      </a:r>
                      <a:endParaRPr lang="en-US" dirty="0"/>
                    </a:p>
                  </a:txBody>
                  <a:tcPr/>
                </a:tc>
                <a:tc>
                  <a:txBody>
                    <a:bodyPr/>
                    <a:lstStyle/>
                    <a:p>
                      <a:pPr algn="ctr"/>
                      <a:r>
                        <a:rPr lang="en-US" dirty="0" smtClean="0"/>
                        <a:t>400</a:t>
                      </a:r>
                      <a:endParaRPr lang="en-US" dirty="0"/>
                    </a:p>
                  </a:txBody>
                  <a:tcPr/>
                </a:tc>
                <a:tc>
                  <a:txBody>
                    <a:bodyPr/>
                    <a:lstStyle/>
                    <a:p>
                      <a:pPr algn="ctr"/>
                      <a:r>
                        <a:rPr lang="en-US" dirty="0" smtClean="0"/>
                        <a:t>28</a:t>
                      </a:r>
                      <a:endParaRPr lang="en-US" dirty="0"/>
                    </a:p>
                  </a:txBody>
                  <a:tcPr/>
                </a:tc>
              </a:tr>
              <a:tr h="370840">
                <a:tc>
                  <a:txBody>
                    <a:bodyPr/>
                    <a:lstStyle/>
                    <a:p>
                      <a:pPr algn="ctr"/>
                      <a:r>
                        <a:rPr lang="en-US" dirty="0" smtClean="0"/>
                        <a:t>C</a:t>
                      </a:r>
                      <a:endParaRPr lang="en-US" dirty="0"/>
                    </a:p>
                  </a:txBody>
                  <a:tcPr/>
                </a:tc>
                <a:tc>
                  <a:txBody>
                    <a:bodyPr/>
                    <a:lstStyle/>
                    <a:p>
                      <a:pPr algn="ctr"/>
                      <a:r>
                        <a:rPr lang="en-US" dirty="0" smtClean="0"/>
                        <a:t>400</a:t>
                      </a:r>
                      <a:endParaRPr lang="en-US" dirty="0"/>
                    </a:p>
                  </a:txBody>
                  <a:tcPr/>
                </a:tc>
                <a:tc>
                  <a:txBody>
                    <a:bodyPr/>
                    <a:lstStyle/>
                    <a:p>
                      <a:pPr algn="ctr"/>
                      <a:r>
                        <a:rPr lang="en-US" dirty="0" smtClean="0"/>
                        <a:t>400</a:t>
                      </a:r>
                      <a:endParaRPr lang="en-US" dirty="0"/>
                    </a:p>
                  </a:txBody>
                  <a:tcPr/>
                </a:tc>
                <a:tc>
                  <a:txBody>
                    <a:bodyPr/>
                    <a:lstStyle/>
                    <a:p>
                      <a:pPr algn="ctr"/>
                      <a:r>
                        <a:rPr lang="en-US" dirty="0" smtClean="0"/>
                        <a:t>28</a:t>
                      </a:r>
                      <a:endParaRPr lang="en-US" dirty="0"/>
                    </a:p>
                  </a:txBody>
                  <a:tcPr/>
                </a:tc>
              </a:tr>
              <a:tr h="370840">
                <a:tc>
                  <a:txBody>
                    <a:bodyPr/>
                    <a:lstStyle/>
                    <a:p>
                      <a:pPr algn="ctr"/>
                      <a:r>
                        <a:rPr lang="en-US" dirty="0" smtClean="0"/>
                        <a:t>D</a:t>
                      </a:r>
                      <a:endParaRPr lang="en-US" dirty="0"/>
                    </a:p>
                  </a:txBody>
                  <a:tcPr/>
                </a:tc>
                <a:tc>
                  <a:txBody>
                    <a:bodyPr/>
                    <a:lstStyle/>
                    <a:p>
                      <a:pPr algn="ctr"/>
                      <a:r>
                        <a:rPr lang="en-US" dirty="0" smtClean="0"/>
                        <a:t>400</a:t>
                      </a:r>
                      <a:endParaRPr lang="en-US" dirty="0"/>
                    </a:p>
                  </a:txBody>
                  <a:tcPr/>
                </a:tc>
                <a:tc>
                  <a:txBody>
                    <a:bodyPr/>
                    <a:lstStyle/>
                    <a:p>
                      <a:pPr algn="ctr"/>
                      <a:r>
                        <a:rPr lang="en-US" dirty="0" smtClean="0"/>
                        <a:t>434</a:t>
                      </a:r>
                      <a:endParaRPr lang="en-US" dirty="0"/>
                    </a:p>
                  </a:txBody>
                  <a:tcPr/>
                </a:tc>
                <a:tc>
                  <a:txBody>
                    <a:bodyPr/>
                    <a:lstStyle/>
                    <a:p>
                      <a:pPr algn="ctr"/>
                      <a:r>
                        <a:rPr lang="en-US" dirty="0" smtClean="0"/>
                        <a:t>49</a:t>
                      </a:r>
                      <a:endParaRPr lang="en-US" dirty="0"/>
                    </a:p>
                  </a:txBody>
                  <a:tcPr/>
                </a:tc>
              </a:tr>
              <a:tr h="370840">
                <a:tc>
                  <a:txBody>
                    <a:bodyPr/>
                    <a:lstStyle/>
                    <a:p>
                      <a:pPr algn="ctr"/>
                      <a:r>
                        <a:rPr lang="en-US" dirty="0" smtClean="0"/>
                        <a:t>E</a:t>
                      </a:r>
                      <a:endParaRPr lang="en-US" dirty="0"/>
                    </a:p>
                  </a:txBody>
                  <a:tcPr/>
                </a:tc>
                <a:tc>
                  <a:txBody>
                    <a:bodyPr/>
                    <a:lstStyle/>
                    <a:p>
                      <a:pPr algn="ctr"/>
                      <a:r>
                        <a:rPr lang="en-US" dirty="0" smtClean="0"/>
                        <a:t>400</a:t>
                      </a:r>
                      <a:endParaRPr lang="en-US" dirty="0"/>
                    </a:p>
                  </a:txBody>
                  <a:tcPr/>
                </a:tc>
                <a:tc>
                  <a:txBody>
                    <a:bodyPr/>
                    <a:lstStyle/>
                    <a:p>
                      <a:pPr algn="ctr"/>
                      <a:r>
                        <a:rPr lang="en-US" dirty="0" smtClean="0"/>
                        <a:t>482</a:t>
                      </a:r>
                      <a:endParaRPr lang="en-US" dirty="0"/>
                    </a:p>
                  </a:txBody>
                  <a:tcPr/>
                </a:tc>
                <a:tc>
                  <a:txBody>
                    <a:bodyPr/>
                    <a:lstStyle/>
                    <a:p>
                      <a:pPr algn="ctr"/>
                      <a:r>
                        <a:rPr lang="en-US" dirty="0" smtClean="0"/>
                        <a:t>64</a:t>
                      </a:r>
                      <a:endParaRPr lang="en-US" dirty="0"/>
                    </a:p>
                  </a:txBody>
                  <a:tcPr/>
                </a:tc>
              </a:tr>
              <a:tr h="370840">
                <a:tc>
                  <a:txBody>
                    <a:bodyPr/>
                    <a:lstStyle/>
                    <a:p>
                      <a:pPr algn="ctr"/>
                      <a:r>
                        <a:rPr lang="en-US" dirty="0" smtClean="0"/>
                        <a:t>F</a:t>
                      </a:r>
                      <a:endParaRPr lang="en-US" dirty="0"/>
                    </a:p>
                  </a:txBody>
                  <a:tcPr/>
                </a:tc>
                <a:tc>
                  <a:txBody>
                    <a:bodyPr/>
                    <a:lstStyle/>
                    <a:p>
                      <a:pPr algn="ctr"/>
                      <a:r>
                        <a:rPr lang="en-US" dirty="0" smtClean="0"/>
                        <a:t>400</a:t>
                      </a:r>
                      <a:endParaRPr lang="en-US" dirty="0"/>
                    </a:p>
                  </a:txBody>
                  <a:tcPr/>
                </a:tc>
                <a:tc>
                  <a:txBody>
                    <a:bodyPr/>
                    <a:lstStyle/>
                    <a:p>
                      <a:pPr algn="ctr"/>
                      <a:r>
                        <a:rPr lang="en-US" dirty="0" smtClean="0"/>
                        <a:t>530</a:t>
                      </a:r>
                      <a:endParaRPr lang="en-US" dirty="0"/>
                    </a:p>
                  </a:txBody>
                  <a:tcPr/>
                </a:tc>
                <a:tc>
                  <a:txBody>
                    <a:bodyPr/>
                    <a:lstStyle/>
                    <a:p>
                      <a:pPr algn="ctr"/>
                      <a:r>
                        <a:rPr lang="en-US" dirty="0" smtClean="0"/>
                        <a:t>89</a:t>
                      </a:r>
                      <a:endParaRPr lang="en-US" dirty="0"/>
                    </a:p>
                  </a:txBody>
                  <a:tcPr/>
                </a:tc>
              </a:tr>
            </a:tbl>
          </a:graphicData>
        </a:graphic>
      </p:graphicFrame>
      <p:pic>
        <p:nvPicPr>
          <p:cNvPr id="6" name="Picture 5" descr="wdelogo_solid.png"/>
          <p:cNvPicPr>
            <a:picLocks noChangeAspect="1"/>
          </p:cNvPicPr>
          <p:nvPr/>
        </p:nvPicPr>
        <p:blipFill>
          <a:blip r:embed="rId4" cstate="print"/>
          <a:stretch>
            <a:fillRect/>
          </a:stretch>
        </p:blipFill>
        <p:spPr>
          <a:xfrm>
            <a:off x="8034337" y="5791200"/>
            <a:ext cx="957263" cy="957263"/>
          </a:xfrm>
          <a:prstGeom prst="rect">
            <a:avLst/>
          </a:prstGeom>
        </p:spPr>
      </p:pic>
      <p:sp>
        <p:nvSpPr>
          <p:cNvPr id="2" name="Rectangle 1"/>
          <p:cNvSpPr/>
          <p:nvPr/>
        </p:nvSpPr>
        <p:spPr>
          <a:xfrm>
            <a:off x="2133600" y="5191035"/>
            <a:ext cx="4572000" cy="1200329"/>
          </a:xfrm>
          <a:prstGeom prst="rect">
            <a:avLst/>
          </a:prstGeom>
        </p:spPr>
        <p:txBody>
          <a:bodyPr>
            <a:spAutoFit/>
          </a:bodyPr>
          <a:lstStyle/>
          <a:p>
            <a:r>
              <a:rPr lang="en-US" b="1" dirty="0">
                <a:solidFill>
                  <a:srgbClr val="000000"/>
                </a:solidFill>
                <a:latin typeface="Calibri" pitchFamily="34" charset="0"/>
              </a:rPr>
              <a:t>A student growth percentile compares the student’s current PAWS score with the scores of students throughout the state with similar score histories</a:t>
            </a:r>
          </a:p>
        </p:txBody>
      </p:sp>
      <p:sp>
        <p:nvSpPr>
          <p:cNvPr id="9" name="Text Box 5"/>
          <p:cNvSpPr txBox="1">
            <a:spLocks noChangeArrowheads="1"/>
          </p:cNvSpPr>
          <p:nvPr/>
        </p:nvSpPr>
        <p:spPr bwMode="auto">
          <a:xfrm>
            <a:off x="0" y="267668"/>
            <a:ext cx="89979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3600" b="1" dirty="0" smtClean="0">
                <a:solidFill>
                  <a:srgbClr val="0070C0"/>
                </a:solidFill>
                <a:latin typeface="Calibri" pitchFamily="34" charset="0"/>
              </a:rPr>
              <a:t>SGP Features</a:t>
            </a:r>
            <a:endParaRPr lang="en-US" sz="3600" b="1" dirty="0">
              <a:solidFill>
                <a:srgbClr val="0070C0"/>
              </a:solidFill>
              <a:latin typeface="Calibri" pitchFamily="34" charset="0"/>
            </a:endParaRPr>
          </a:p>
        </p:txBody>
      </p:sp>
      <p:sp>
        <p:nvSpPr>
          <p:cNvPr id="4" name="Slide Number Placeholder 3"/>
          <p:cNvSpPr>
            <a:spLocks noGrp="1"/>
          </p:cNvSpPr>
          <p:nvPr>
            <p:ph type="sldNum" sz="quarter" idx="12"/>
          </p:nvPr>
        </p:nvSpPr>
        <p:spPr/>
        <p:txBody>
          <a:bodyPr/>
          <a:lstStyle/>
          <a:p>
            <a:fld id="{2B6133B4-9753-403C-8F44-ED890199EA91}" type="slidenum">
              <a:rPr lang="en-US" smtClean="0"/>
              <a:pPr/>
              <a:t>24</a:t>
            </a:fld>
            <a:endParaRPr lang="en-US"/>
          </a:p>
        </p:txBody>
      </p:sp>
    </p:spTree>
    <p:custDataLst>
      <p:tags r:id="rId1"/>
    </p:custDataLst>
    <p:extLst>
      <p:ext uri="{BB962C8B-B14F-4D97-AF65-F5344CB8AC3E}">
        <p14:creationId xmlns:p14="http://schemas.microsoft.com/office/powerpoint/2010/main" val="3360406460"/>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Text Box 4"/>
          <p:cNvSpPr txBox="1">
            <a:spLocks noChangeArrowheads="1"/>
          </p:cNvSpPr>
          <p:nvPr/>
        </p:nvSpPr>
        <p:spPr bwMode="auto">
          <a:xfrm>
            <a:off x="288925" y="60325"/>
            <a:ext cx="18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dirty="0">
              <a:solidFill>
                <a:prstClr val="black"/>
              </a:solidFill>
              <a:latin typeface="Calibri" pitchFamily="34" charset="0"/>
            </a:endParaRPr>
          </a:p>
        </p:txBody>
      </p:sp>
      <p:sp>
        <p:nvSpPr>
          <p:cNvPr id="7" name="Text Box 5"/>
          <p:cNvSpPr txBox="1">
            <a:spLocks noChangeArrowheads="1"/>
          </p:cNvSpPr>
          <p:nvPr/>
        </p:nvSpPr>
        <p:spPr bwMode="auto">
          <a:xfrm>
            <a:off x="0" y="267668"/>
            <a:ext cx="89979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3600" b="1" dirty="0" smtClean="0">
                <a:solidFill>
                  <a:srgbClr val="0070C0"/>
                </a:solidFill>
                <a:latin typeface="Calibri" pitchFamily="34" charset="0"/>
              </a:rPr>
              <a:t>SGP Features</a:t>
            </a:r>
            <a:endParaRPr lang="en-US" sz="3600" b="1" dirty="0">
              <a:solidFill>
                <a:srgbClr val="0070C0"/>
              </a:solidFill>
              <a:latin typeface="Calibri" pitchFamily="34" charset="0"/>
            </a:endParaRPr>
          </a:p>
        </p:txBody>
      </p:sp>
      <p:graphicFrame>
        <p:nvGraphicFramePr>
          <p:cNvPr id="4" name="Diagram 3"/>
          <p:cNvGraphicFramePr/>
          <p:nvPr>
            <p:extLst>
              <p:ext uri="{D42A27DB-BD31-4B8C-83A1-F6EECF244321}">
                <p14:modId xmlns:p14="http://schemas.microsoft.com/office/powerpoint/2010/main" val="3099764884"/>
              </p:ext>
            </p:extLst>
          </p:nvPr>
        </p:nvGraphicFramePr>
        <p:xfrm>
          <a:off x="242887" y="1219200"/>
          <a:ext cx="8748713" cy="43894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TextBox 2"/>
          <p:cNvSpPr txBox="1"/>
          <p:nvPr/>
        </p:nvSpPr>
        <p:spPr>
          <a:xfrm>
            <a:off x="549275" y="1916668"/>
            <a:ext cx="1355725" cy="369332"/>
          </a:xfrm>
          <a:prstGeom prst="rect">
            <a:avLst/>
          </a:prstGeom>
          <a:noFill/>
        </p:spPr>
        <p:txBody>
          <a:bodyPr wrap="square" rtlCol="0">
            <a:spAutoFit/>
          </a:bodyPr>
          <a:lstStyle/>
          <a:p>
            <a:pPr algn="ctr"/>
            <a:r>
              <a:rPr lang="en-US" dirty="0" smtClean="0">
                <a:solidFill>
                  <a:prstClr val="black"/>
                </a:solidFill>
              </a:rPr>
              <a:t>SGP: 1-99</a:t>
            </a:r>
            <a:endParaRPr lang="en-US" dirty="0">
              <a:solidFill>
                <a:prstClr val="black"/>
              </a:solidFill>
            </a:endParaRPr>
          </a:p>
        </p:txBody>
      </p:sp>
      <p:pic>
        <p:nvPicPr>
          <p:cNvPr id="8" name="Picture 7" descr="wdelogo_solid.png"/>
          <p:cNvPicPr>
            <a:picLocks noChangeAspect="1"/>
          </p:cNvPicPr>
          <p:nvPr/>
        </p:nvPicPr>
        <p:blipFill>
          <a:blip r:embed="rId9" cstate="print"/>
          <a:stretch>
            <a:fillRect/>
          </a:stretch>
        </p:blipFill>
        <p:spPr>
          <a:xfrm>
            <a:off x="8034337" y="5791200"/>
            <a:ext cx="957263" cy="957263"/>
          </a:xfrm>
          <a:prstGeom prst="rect">
            <a:avLst/>
          </a:prstGeom>
        </p:spPr>
      </p:pic>
      <p:sp>
        <p:nvSpPr>
          <p:cNvPr id="6" name="Slide Number Placeholder 5"/>
          <p:cNvSpPr>
            <a:spLocks noGrp="1"/>
          </p:cNvSpPr>
          <p:nvPr>
            <p:ph type="sldNum" sz="quarter" idx="12"/>
          </p:nvPr>
        </p:nvSpPr>
        <p:spPr/>
        <p:txBody>
          <a:bodyPr/>
          <a:lstStyle/>
          <a:p>
            <a:fld id="{2B6133B4-9753-403C-8F44-ED890199EA91}" type="slidenum">
              <a:rPr lang="en-US" smtClean="0"/>
              <a:pPr/>
              <a:t>25</a:t>
            </a:fld>
            <a:endParaRPr lang="en-US"/>
          </a:p>
        </p:txBody>
      </p:sp>
    </p:spTree>
    <p:custDataLst>
      <p:tags r:id="rId1"/>
    </p:custDataLst>
    <p:extLst>
      <p:ext uri="{BB962C8B-B14F-4D97-AF65-F5344CB8AC3E}">
        <p14:creationId xmlns:p14="http://schemas.microsoft.com/office/powerpoint/2010/main" val="3564986964"/>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3200" dirty="0" smtClean="0">
                <a:solidFill>
                  <a:srgbClr val="0070C0"/>
                </a:solidFill>
              </a:rPr>
              <a:t>Example 1</a:t>
            </a:r>
            <a:endParaRPr lang="en-US" sz="3200" dirty="0">
              <a:solidFill>
                <a:srgbClr val="0070C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710519310"/>
              </p:ext>
            </p:extLst>
          </p:nvPr>
        </p:nvGraphicFramePr>
        <p:xfrm>
          <a:off x="152400" y="1219200"/>
          <a:ext cx="8763000" cy="741680"/>
        </p:xfrm>
        <a:graphic>
          <a:graphicData uri="http://schemas.openxmlformats.org/drawingml/2006/table">
            <a:tbl>
              <a:tblPr firstRow="1" bandRow="1">
                <a:tableStyleId>{3C2FFA5D-87B4-456A-9821-1D502468CF0F}</a:tableStyleId>
              </a:tblPr>
              <a:tblGrid>
                <a:gridCol w="1752600"/>
                <a:gridCol w="1066800"/>
                <a:gridCol w="1066800"/>
                <a:gridCol w="1219200"/>
                <a:gridCol w="3657600"/>
              </a:tblGrid>
              <a:tr h="370840">
                <a:tc>
                  <a:txBody>
                    <a:bodyPr/>
                    <a:lstStyle/>
                    <a:p>
                      <a:pPr algn="ctr"/>
                      <a:r>
                        <a:rPr lang="en-US" dirty="0" smtClean="0"/>
                        <a:t>Student</a:t>
                      </a:r>
                      <a:endParaRPr lang="en-US" dirty="0"/>
                    </a:p>
                  </a:txBody>
                  <a:tcPr/>
                </a:tc>
                <a:tc>
                  <a:txBody>
                    <a:bodyPr/>
                    <a:lstStyle/>
                    <a:p>
                      <a:pPr algn="ctr"/>
                      <a:r>
                        <a:rPr lang="en-US" dirty="0" smtClean="0"/>
                        <a:t>3</a:t>
                      </a:r>
                      <a:r>
                        <a:rPr lang="en-US" baseline="30000" dirty="0" smtClean="0"/>
                        <a:t>rd</a:t>
                      </a:r>
                      <a:r>
                        <a:rPr lang="en-US" baseline="0" dirty="0" smtClean="0"/>
                        <a:t> grade</a:t>
                      </a:r>
                      <a:endParaRPr lang="en-US" dirty="0"/>
                    </a:p>
                  </a:txBody>
                  <a:tcPr/>
                </a:tc>
                <a:tc>
                  <a:txBody>
                    <a:bodyPr/>
                    <a:lstStyle/>
                    <a:p>
                      <a:pPr algn="ctr"/>
                      <a:r>
                        <a:rPr lang="en-US" dirty="0" smtClean="0"/>
                        <a:t>4</a:t>
                      </a:r>
                      <a:r>
                        <a:rPr lang="en-US" baseline="30000" dirty="0" smtClean="0"/>
                        <a:t>th</a:t>
                      </a:r>
                      <a:r>
                        <a:rPr lang="en-US" dirty="0" smtClean="0"/>
                        <a:t> grade</a:t>
                      </a:r>
                      <a:endParaRPr lang="en-US" dirty="0"/>
                    </a:p>
                  </a:txBody>
                  <a:tcPr/>
                </a:tc>
                <a:tc>
                  <a:txBody>
                    <a:bodyPr/>
                    <a:lstStyle/>
                    <a:p>
                      <a:pPr algn="ctr"/>
                      <a:r>
                        <a:rPr lang="en-US" dirty="0" smtClean="0"/>
                        <a:t>5</a:t>
                      </a:r>
                      <a:r>
                        <a:rPr lang="en-US" baseline="30000" dirty="0" smtClean="0"/>
                        <a:t>th</a:t>
                      </a:r>
                      <a:r>
                        <a:rPr lang="en-US" dirty="0" smtClean="0"/>
                        <a:t> grade</a:t>
                      </a:r>
                      <a:endParaRPr lang="en-US" dirty="0"/>
                    </a:p>
                  </a:txBody>
                  <a:tcPr/>
                </a:tc>
                <a:tc>
                  <a:txBody>
                    <a:bodyPr/>
                    <a:lstStyle/>
                    <a:p>
                      <a:pPr algn="ctr"/>
                      <a:r>
                        <a:rPr lang="en-US" dirty="0" smtClean="0"/>
                        <a:t>SGP associated with 5</a:t>
                      </a:r>
                      <a:r>
                        <a:rPr lang="en-US" baseline="30000" dirty="0" smtClean="0"/>
                        <a:t>th</a:t>
                      </a:r>
                      <a:r>
                        <a:rPr lang="en-US" dirty="0" smtClean="0"/>
                        <a:t> grade score</a:t>
                      </a:r>
                      <a:endParaRPr lang="en-US" dirty="0"/>
                    </a:p>
                  </a:txBody>
                  <a:tcPr/>
                </a:tc>
              </a:tr>
              <a:tr h="370840">
                <a:tc>
                  <a:txBody>
                    <a:bodyPr/>
                    <a:lstStyle/>
                    <a:p>
                      <a:r>
                        <a:rPr lang="en-US" dirty="0" smtClean="0"/>
                        <a:t>Suzie</a:t>
                      </a:r>
                      <a:endParaRPr lang="en-US" dirty="0"/>
                    </a:p>
                  </a:txBody>
                  <a:tcPr/>
                </a:tc>
                <a:tc>
                  <a:txBody>
                    <a:bodyPr/>
                    <a:lstStyle/>
                    <a:p>
                      <a:pPr algn="ctr"/>
                      <a:r>
                        <a:rPr lang="en-US" dirty="0" smtClean="0"/>
                        <a:t>270</a:t>
                      </a:r>
                      <a:endParaRPr lang="en-US" dirty="0"/>
                    </a:p>
                  </a:txBody>
                  <a:tcPr/>
                </a:tc>
                <a:tc>
                  <a:txBody>
                    <a:bodyPr/>
                    <a:lstStyle/>
                    <a:p>
                      <a:pPr algn="ctr"/>
                      <a:r>
                        <a:rPr lang="en-US" dirty="0" smtClean="0"/>
                        <a:t>300</a:t>
                      </a:r>
                      <a:endParaRPr lang="en-US" dirty="0"/>
                    </a:p>
                  </a:txBody>
                  <a:tcPr/>
                </a:tc>
                <a:tc>
                  <a:txBody>
                    <a:bodyPr/>
                    <a:lstStyle/>
                    <a:p>
                      <a:pPr algn="ctr"/>
                      <a:r>
                        <a:rPr lang="en-US" dirty="0" smtClean="0"/>
                        <a:t>365</a:t>
                      </a:r>
                      <a:endParaRPr lang="en-US" dirty="0"/>
                    </a:p>
                  </a:txBody>
                  <a:tcPr/>
                </a:tc>
                <a:tc>
                  <a:txBody>
                    <a:bodyPr/>
                    <a:lstStyle/>
                    <a:p>
                      <a:pPr algn="ctr"/>
                      <a:r>
                        <a:rPr lang="en-US" dirty="0" smtClean="0"/>
                        <a:t>70</a:t>
                      </a:r>
                      <a:endParaRPr lang="en-US" dirty="0"/>
                    </a:p>
                  </a:txBody>
                  <a:tcPr/>
                </a:tc>
              </a:tr>
            </a:tbl>
          </a:graphicData>
        </a:graphic>
      </p:graphicFrame>
      <p:sp>
        <p:nvSpPr>
          <p:cNvPr id="6" name="TextBox 5"/>
          <p:cNvSpPr txBox="1"/>
          <p:nvPr/>
        </p:nvSpPr>
        <p:spPr>
          <a:xfrm>
            <a:off x="283029" y="2602468"/>
            <a:ext cx="8229600" cy="369332"/>
          </a:xfrm>
          <a:prstGeom prst="rect">
            <a:avLst/>
          </a:prstGeom>
          <a:noFill/>
        </p:spPr>
        <p:txBody>
          <a:bodyPr wrap="square" rtlCol="0">
            <a:spAutoFit/>
          </a:bodyPr>
          <a:lstStyle/>
          <a:p>
            <a:r>
              <a:rPr lang="en-US" dirty="0" smtClean="0">
                <a:solidFill>
                  <a:prstClr val="black"/>
                </a:solidFill>
              </a:rPr>
              <a:t>What does Suzie’s 5</a:t>
            </a:r>
            <a:r>
              <a:rPr lang="en-US" baseline="30000" dirty="0" smtClean="0">
                <a:solidFill>
                  <a:prstClr val="black"/>
                </a:solidFill>
              </a:rPr>
              <a:t>th</a:t>
            </a:r>
            <a:r>
              <a:rPr lang="en-US" dirty="0" smtClean="0">
                <a:solidFill>
                  <a:prstClr val="black"/>
                </a:solidFill>
              </a:rPr>
              <a:t> grade scale score tell you?</a:t>
            </a:r>
          </a:p>
        </p:txBody>
      </p:sp>
      <p:sp>
        <p:nvSpPr>
          <p:cNvPr id="7" name="TextBox 6"/>
          <p:cNvSpPr txBox="1"/>
          <p:nvPr/>
        </p:nvSpPr>
        <p:spPr>
          <a:xfrm>
            <a:off x="268184" y="3632031"/>
            <a:ext cx="8229600" cy="369332"/>
          </a:xfrm>
          <a:prstGeom prst="rect">
            <a:avLst/>
          </a:prstGeom>
          <a:noFill/>
        </p:spPr>
        <p:txBody>
          <a:bodyPr wrap="square" rtlCol="0">
            <a:spAutoFit/>
          </a:bodyPr>
          <a:lstStyle/>
          <a:p>
            <a:r>
              <a:rPr lang="en-US" dirty="0" smtClean="0">
                <a:solidFill>
                  <a:prstClr val="black"/>
                </a:solidFill>
              </a:rPr>
              <a:t>What can you tell from Suzie’s growth percentile of 70?</a:t>
            </a:r>
          </a:p>
        </p:txBody>
      </p:sp>
      <p:sp>
        <p:nvSpPr>
          <p:cNvPr id="9" name="TextBox 8"/>
          <p:cNvSpPr txBox="1"/>
          <p:nvPr/>
        </p:nvSpPr>
        <p:spPr>
          <a:xfrm>
            <a:off x="283029" y="2941766"/>
            <a:ext cx="8229600" cy="646331"/>
          </a:xfrm>
          <a:prstGeom prst="rect">
            <a:avLst/>
          </a:prstGeom>
          <a:noFill/>
        </p:spPr>
        <p:txBody>
          <a:bodyPr wrap="square" rtlCol="0">
            <a:spAutoFit/>
          </a:bodyPr>
          <a:lstStyle/>
          <a:p>
            <a:r>
              <a:rPr lang="en-US" i="1" dirty="0" smtClean="0">
                <a:solidFill>
                  <a:srgbClr val="FF0000"/>
                </a:solidFill>
              </a:rPr>
              <a:t>If you have the scale score ranges with each performance level, then you’ll know which proficiency category she’s in..</a:t>
            </a:r>
          </a:p>
        </p:txBody>
      </p:sp>
      <p:sp>
        <p:nvSpPr>
          <p:cNvPr id="10" name="TextBox 9"/>
          <p:cNvSpPr txBox="1"/>
          <p:nvPr/>
        </p:nvSpPr>
        <p:spPr>
          <a:xfrm>
            <a:off x="268184" y="3989179"/>
            <a:ext cx="8229600" cy="369332"/>
          </a:xfrm>
          <a:prstGeom prst="rect">
            <a:avLst/>
          </a:prstGeom>
          <a:noFill/>
        </p:spPr>
        <p:txBody>
          <a:bodyPr wrap="square" rtlCol="0">
            <a:spAutoFit/>
          </a:bodyPr>
          <a:lstStyle/>
          <a:p>
            <a:r>
              <a:rPr lang="en-US" i="1" dirty="0" smtClean="0">
                <a:solidFill>
                  <a:srgbClr val="FF0000"/>
                </a:solidFill>
              </a:rPr>
              <a:t>At fifth grade, Suzie outperformed 70 percent of students with similar score histories.</a:t>
            </a:r>
          </a:p>
        </p:txBody>
      </p:sp>
      <p:sp>
        <p:nvSpPr>
          <p:cNvPr id="12" name="TextBox 11"/>
          <p:cNvSpPr txBox="1"/>
          <p:nvPr/>
        </p:nvSpPr>
        <p:spPr>
          <a:xfrm>
            <a:off x="304800" y="4454733"/>
            <a:ext cx="8229600" cy="646331"/>
          </a:xfrm>
          <a:prstGeom prst="rect">
            <a:avLst/>
          </a:prstGeom>
          <a:noFill/>
        </p:spPr>
        <p:txBody>
          <a:bodyPr wrap="square" rtlCol="0">
            <a:spAutoFit/>
          </a:bodyPr>
          <a:lstStyle/>
          <a:p>
            <a:r>
              <a:rPr lang="en-US" dirty="0" smtClean="0">
                <a:solidFill>
                  <a:prstClr val="black"/>
                </a:solidFill>
              </a:rPr>
              <a:t>Can you calculate Suzie’s growth percentile just by knowing her previous years’ scores?</a:t>
            </a:r>
          </a:p>
        </p:txBody>
      </p:sp>
      <p:sp>
        <p:nvSpPr>
          <p:cNvPr id="13" name="TextBox 12"/>
          <p:cNvSpPr txBox="1"/>
          <p:nvPr/>
        </p:nvSpPr>
        <p:spPr>
          <a:xfrm>
            <a:off x="304800" y="4999801"/>
            <a:ext cx="8763000" cy="646331"/>
          </a:xfrm>
          <a:prstGeom prst="rect">
            <a:avLst/>
          </a:prstGeom>
          <a:noFill/>
        </p:spPr>
        <p:txBody>
          <a:bodyPr wrap="square" rtlCol="0">
            <a:spAutoFit/>
          </a:bodyPr>
          <a:lstStyle/>
          <a:p>
            <a:r>
              <a:rPr lang="en-US" i="1" dirty="0" smtClean="0">
                <a:solidFill>
                  <a:srgbClr val="FF0000"/>
                </a:solidFill>
              </a:rPr>
              <a:t>No, because we do not have the distribution of scores from students with similar score histories.</a:t>
            </a:r>
          </a:p>
        </p:txBody>
      </p:sp>
      <p:pic>
        <p:nvPicPr>
          <p:cNvPr id="15" name="Picture 14" descr="wdelogo_solid.png"/>
          <p:cNvPicPr>
            <a:picLocks noChangeAspect="1"/>
          </p:cNvPicPr>
          <p:nvPr/>
        </p:nvPicPr>
        <p:blipFill>
          <a:blip r:embed="rId4" cstate="print"/>
          <a:stretch>
            <a:fillRect/>
          </a:stretch>
        </p:blipFill>
        <p:spPr>
          <a:xfrm>
            <a:off x="8034337" y="5791200"/>
            <a:ext cx="957263" cy="957263"/>
          </a:xfrm>
          <a:prstGeom prst="rect">
            <a:avLst/>
          </a:prstGeom>
        </p:spPr>
      </p:pic>
      <p:sp>
        <p:nvSpPr>
          <p:cNvPr id="16" name="Slide Number Placeholder 15"/>
          <p:cNvSpPr>
            <a:spLocks noGrp="1"/>
          </p:cNvSpPr>
          <p:nvPr>
            <p:ph type="sldNum" sz="quarter" idx="12"/>
          </p:nvPr>
        </p:nvSpPr>
        <p:spPr/>
        <p:txBody>
          <a:bodyPr/>
          <a:lstStyle/>
          <a:p>
            <a:fld id="{2B6133B4-9753-403C-8F44-ED890199EA91}" type="slidenum">
              <a:rPr lang="en-US" smtClean="0"/>
              <a:pPr/>
              <a:t>26</a:t>
            </a:fld>
            <a:endParaRPr lang="en-US"/>
          </a:p>
        </p:txBody>
      </p:sp>
    </p:spTree>
    <p:custDataLst>
      <p:tags r:id="rId1"/>
    </p:custDataLst>
    <p:extLst>
      <p:ext uri="{BB962C8B-B14F-4D97-AF65-F5344CB8AC3E}">
        <p14:creationId xmlns:p14="http://schemas.microsoft.com/office/powerpoint/2010/main" val="162427024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0" grpId="0"/>
      <p:bldP spid="12" grpId="0"/>
      <p:bldP spid="13" grpId="0"/>
    </p:bld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14" name="Table 13"/>
          <p:cNvGraphicFramePr>
            <a:graphicFrameLocks noGrp="1"/>
          </p:cNvGraphicFramePr>
          <p:nvPr>
            <p:extLst/>
          </p:nvPr>
        </p:nvGraphicFramePr>
        <p:xfrm>
          <a:off x="228600" y="767080"/>
          <a:ext cx="8763000" cy="2966720"/>
        </p:xfrm>
        <a:graphic>
          <a:graphicData uri="http://schemas.openxmlformats.org/drawingml/2006/table">
            <a:tbl>
              <a:tblPr firstRow="1" bandRow="1">
                <a:tableStyleId>{3C2FFA5D-87B4-456A-9821-1D502468CF0F}</a:tableStyleId>
              </a:tblPr>
              <a:tblGrid>
                <a:gridCol w="1752600"/>
                <a:gridCol w="1066800"/>
                <a:gridCol w="1066800"/>
                <a:gridCol w="1219200"/>
                <a:gridCol w="3657600"/>
              </a:tblGrid>
              <a:tr h="370840">
                <a:tc>
                  <a:txBody>
                    <a:bodyPr/>
                    <a:lstStyle/>
                    <a:p>
                      <a:pPr algn="ctr"/>
                      <a:r>
                        <a:rPr lang="en-US" dirty="0" smtClean="0"/>
                        <a:t>Student</a:t>
                      </a:r>
                      <a:endParaRPr lang="en-US" dirty="0"/>
                    </a:p>
                  </a:txBody>
                  <a:tcPr/>
                </a:tc>
                <a:tc>
                  <a:txBody>
                    <a:bodyPr/>
                    <a:lstStyle/>
                    <a:p>
                      <a:pPr algn="ctr"/>
                      <a:r>
                        <a:rPr lang="en-US" dirty="0" smtClean="0"/>
                        <a:t>3</a:t>
                      </a:r>
                      <a:r>
                        <a:rPr lang="en-US" baseline="30000" dirty="0" smtClean="0"/>
                        <a:t>rd</a:t>
                      </a:r>
                      <a:r>
                        <a:rPr lang="en-US" baseline="0" dirty="0" smtClean="0"/>
                        <a:t> grade</a:t>
                      </a:r>
                      <a:endParaRPr lang="en-US" dirty="0"/>
                    </a:p>
                  </a:txBody>
                  <a:tcPr/>
                </a:tc>
                <a:tc>
                  <a:txBody>
                    <a:bodyPr/>
                    <a:lstStyle/>
                    <a:p>
                      <a:pPr algn="ctr"/>
                      <a:r>
                        <a:rPr lang="en-US" dirty="0" smtClean="0"/>
                        <a:t>4</a:t>
                      </a:r>
                      <a:r>
                        <a:rPr lang="en-US" baseline="30000" dirty="0" smtClean="0"/>
                        <a:t>th</a:t>
                      </a:r>
                      <a:r>
                        <a:rPr lang="en-US" dirty="0" smtClean="0"/>
                        <a:t> grade</a:t>
                      </a:r>
                      <a:endParaRPr lang="en-US" dirty="0"/>
                    </a:p>
                  </a:txBody>
                  <a:tcPr/>
                </a:tc>
                <a:tc>
                  <a:txBody>
                    <a:bodyPr/>
                    <a:lstStyle/>
                    <a:p>
                      <a:pPr algn="ctr"/>
                      <a:r>
                        <a:rPr lang="en-US" dirty="0" smtClean="0"/>
                        <a:t>5</a:t>
                      </a:r>
                      <a:r>
                        <a:rPr lang="en-US" baseline="30000" dirty="0" smtClean="0"/>
                        <a:t>th</a:t>
                      </a:r>
                      <a:r>
                        <a:rPr lang="en-US" dirty="0" smtClean="0"/>
                        <a:t> grade</a:t>
                      </a:r>
                      <a:endParaRPr lang="en-US" dirty="0"/>
                    </a:p>
                  </a:txBody>
                  <a:tcPr/>
                </a:tc>
                <a:tc>
                  <a:txBody>
                    <a:bodyPr/>
                    <a:lstStyle/>
                    <a:p>
                      <a:pPr algn="ctr"/>
                      <a:r>
                        <a:rPr lang="en-US" dirty="0" smtClean="0"/>
                        <a:t>SGP associated with 5</a:t>
                      </a:r>
                      <a:r>
                        <a:rPr lang="en-US" baseline="30000" dirty="0" smtClean="0"/>
                        <a:t>th</a:t>
                      </a:r>
                      <a:r>
                        <a:rPr lang="en-US" dirty="0" smtClean="0"/>
                        <a:t> grade score</a:t>
                      </a:r>
                      <a:endParaRPr lang="en-US" dirty="0"/>
                    </a:p>
                  </a:txBody>
                  <a:tcPr/>
                </a:tc>
              </a:tr>
              <a:tr h="370840">
                <a:tc>
                  <a:txBody>
                    <a:bodyPr/>
                    <a:lstStyle/>
                    <a:p>
                      <a:r>
                        <a:rPr lang="en-US" dirty="0" smtClean="0"/>
                        <a:t>Suzie</a:t>
                      </a:r>
                      <a:endParaRPr lang="en-US" dirty="0"/>
                    </a:p>
                  </a:txBody>
                  <a:tcPr/>
                </a:tc>
                <a:tc>
                  <a:txBody>
                    <a:bodyPr/>
                    <a:lstStyle/>
                    <a:p>
                      <a:pPr algn="ctr"/>
                      <a:r>
                        <a:rPr lang="en-US" dirty="0" smtClean="0"/>
                        <a:t>270</a:t>
                      </a:r>
                      <a:endParaRPr lang="en-US" dirty="0"/>
                    </a:p>
                  </a:txBody>
                  <a:tcPr/>
                </a:tc>
                <a:tc>
                  <a:txBody>
                    <a:bodyPr/>
                    <a:lstStyle/>
                    <a:p>
                      <a:pPr algn="ctr"/>
                      <a:r>
                        <a:rPr lang="en-US" dirty="0" smtClean="0"/>
                        <a:t>300</a:t>
                      </a:r>
                      <a:endParaRPr lang="en-US" dirty="0"/>
                    </a:p>
                  </a:txBody>
                  <a:tcPr/>
                </a:tc>
                <a:tc>
                  <a:txBody>
                    <a:bodyPr/>
                    <a:lstStyle/>
                    <a:p>
                      <a:pPr algn="ctr"/>
                      <a:r>
                        <a:rPr lang="en-US" dirty="0" smtClean="0"/>
                        <a:t>365</a:t>
                      </a:r>
                      <a:endParaRPr lang="en-US" dirty="0"/>
                    </a:p>
                  </a:txBody>
                  <a:tcPr/>
                </a:tc>
                <a:tc>
                  <a:txBody>
                    <a:bodyPr/>
                    <a:lstStyle/>
                    <a:p>
                      <a:pPr algn="ctr"/>
                      <a:r>
                        <a:rPr lang="en-US" dirty="0" smtClean="0"/>
                        <a:t>70</a:t>
                      </a:r>
                      <a:endParaRPr lang="en-US" dirty="0"/>
                    </a:p>
                  </a:txBody>
                  <a:tcPr/>
                </a:tc>
              </a:tr>
              <a:tr h="370840">
                <a:tc>
                  <a:txBody>
                    <a:bodyPr/>
                    <a:lstStyle/>
                    <a:p>
                      <a:r>
                        <a:rPr lang="en-US" dirty="0" smtClean="0"/>
                        <a:t>Victor</a:t>
                      </a:r>
                      <a:endParaRPr lang="en-US" dirty="0"/>
                    </a:p>
                  </a:txBody>
                  <a:tcPr/>
                </a:tc>
                <a:tc>
                  <a:txBody>
                    <a:bodyPr/>
                    <a:lstStyle/>
                    <a:p>
                      <a:pPr algn="ctr"/>
                      <a:r>
                        <a:rPr lang="en-US" dirty="0" smtClean="0"/>
                        <a:t>310</a:t>
                      </a:r>
                      <a:endParaRPr lang="en-US" dirty="0"/>
                    </a:p>
                  </a:txBody>
                  <a:tcPr/>
                </a:tc>
                <a:tc>
                  <a:txBody>
                    <a:bodyPr/>
                    <a:lstStyle/>
                    <a:p>
                      <a:pPr algn="ctr"/>
                      <a:r>
                        <a:rPr lang="en-US" dirty="0" smtClean="0"/>
                        <a:t>340</a:t>
                      </a:r>
                      <a:endParaRPr lang="en-US" dirty="0"/>
                    </a:p>
                  </a:txBody>
                  <a:tcPr/>
                </a:tc>
                <a:tc>
                  <a:txBody>
                    <a:bodyPr/>
                    <a:lstStyle/>
                    <a:p>
                      <a:pPr algn="ctr"/>
                      <a:r>
                        <a:rPr lang="en-US" dirty="0" smtClean="0"/>
                        <a:t>365</a:t>
                      </a:r>
                      <a:endParaRPr lang="en-US" dirty="0"/>
                    </a:p>
                  </a:txBody>
                  <a:tcPr/>
                </a:tc>
                <a:tc>
                  <a:txBody>
                    <a:bodyPr/>
                    <a:lstStyle/>
                    <a:p>
                      <a:pPr algn="ctr"/>
                      <a:r>
                        <a:rPr lang="en-US" dirty="0" smtClean="0"/>
                        <a:t>30</a:t>
                      </a:r>
                      <a:endParaRPr lang="en-US" dirty="0"/>
                    </a:p>
                  </a:txBody>
                  <a:tcPr/>
                </a:tc>
              </a:tr>
              <a:tr h="370840">
                <a:tc>
                  <a:txBody>
                    <a:bodyPr/>
                    <a:lstStyle/>
                    <a:p>
                      <a:r>
                        <a:rPr lang="en-US" dirty="0" smtClean="0"/>
                        <a:t>Keisha</a:t>
                      </a:r>
                      <a:endParaRPr lang="en-US" dirty="0"/>
                    </a:p>
                  </a:txBody>
                  <a:tcPr/>
                </a:tc>
                <a:tc>
                  <a:txBody>
                    <a:bodyPr/>
                    <a:lstStyle/>
                    <a:p>
                      <a:pPr algn="ctr"/>
                      <a:r>
                        <a:rPr lang="en-US" dirty="0" smtClean="0"/>
                        <a:t>410</a:t>
                      </a:r>
                      <a:endParaRPr lang="en-US" dirty="0"/>
                    </a:p>
                  </a:txBody>
                  <a:tcPr/>
                </a:tc>
                <a:tc>
                  <a:txBody>
                    <a:bodyPr/>
                    <a:lstStyle/>
                    <a:p>
                      <a:pPr algn="ctr"/>
                      <a:r>
                        <a:rPr lang="en-US" dirty="0" smtClean="0"/>
                        <a:t>435</a:t>
                      </a:r>
                      <a:endParaRPr lang="en-US" dirty="0"/>
                    </a:p>
                  </a:txBody>
                  <a:tcPr/>
                </a:tc>
                <a:tc>
                  <a:txBody>
                    <a:bodyPr/>
                    <a:lstStyle/>
                    <a:p>
                      <a:pPr algn="ctr"/>
                      <a:r>
                        <a:rPr lang="en-US" dirty="0" smtClean="0"/>
                        <a:t>460</a:t>
                      </a:r>
                      <a:endParaRPr lang="en-US" dirty="0"/>
                    </a:p>
                  </a:txBody>
                  <a:tcPr/>
                </a:tc>
                <a:tc>
                  <a:txBody>
                    <a:bodyPr/>
                    <a:lstStyle/>
                    <a:p>
                      <a:pPr algn="ctr"/>
                      <a:r>
                        <a:rPr lang="en-US" dirty="0" smtClean="0"/>
                        <a:t>60</a:t>
                      </a:r>
                      <a:endParaRPr lang="en-US" dirty="0"/>
                    </a:p>
                  </a:txBody>
                  <a:tcPr/>
                </a:tc>
              </a:tr>
              <a:tr h="370840">
                <a:tc>
                  <a:txBody>
                    <a:bodyPr/>
                    <a:lstStyle/>
                    <a:p>
                      <a:r>
                        <a:rPr lang="en-US" dirty="0" smtClean="0"/>
                        <a:t>Dante</a:t>
                      </a:r>
                      <a:endParaRPr lang="en-US" dirty="0"/>
                    </a:p>
                  </a:txBody>
                  <a:tcPr/>
                </a:tc>
                <a:tc>
                  <a:txBody>
                    <a:bodyPr/>
                    <a:lstStyle/>
                    <a:p>
                      <a:pPr algn="ctr"/>
                      <a:r>
                        <a:rPr lang="en-US" dirty="0" smtClean="0"/>
                        <a:t>400</a:t>
                      </a:r>
                      <a:endParaRPr lang="en-US" dirty="0"/>
                    </a:p>
                  </a:txBody>
                  <a:tcPr/>
                </a:tc>
                <a:tc>
                  <a:txBody>
                    <a:bodyPr/>
                    <a:lstStyle/>
                    <a:p>
                      <a:pPr algn="ctr"/>
                      <a:r>
                        <a:rPr lang="en-US" dirty="0" smtClean="0"/>
                        <a:t>-</a:t>
                      </a:r>
                      <a:endParaRPr lang="en-US" dirty="0"/>
                    </a:p>
                  </a:txBody>
                  <a:tcPr/>
                </a:tc>
                <a:tc>
                  <a:txBody>
                    <a:bodyPr/>
                    <a:lstStyle/>
                    <a:p>
                      <a:pPr algn="ctr"/>
                      <a:r>
                        <a:rPr lang="en-US" dirty="0" smtClean="0"/>
                        <a:t>460</a:t>
                      </a:r>
                      <a:endParaRPr lang="en-US" dirty="0"/>
                    </a:p>
                  </a:txBody>
                  <a:tcPr/>
                </a:tc>
                <a:tc>
                  <a:txBody>
                    <a:bodyPr/>
                    <a:lstStyle/>
                    <a:p>
                      <a:pPr algn="ctr"/>
                      <a:r>
                        <a:rPr lang="en-US" dirty="0" smtClean="0"/>
                        <a:t>-</a:t>
                      </a:r>
                      <a:endParaRPr lang="en-US" dirty="0"/>
                    </a:p>
                  </a:txBody>
                  <a:tcPr/>
                </a:tc>
              </a:tr>
              <a:tr h="370840">
                <a:tc>
                  <a:txBody>
                    <a:bodyPr/>
                    <a:lstStyle/>
                    <a:p>
                      <a:r>
                        <a:rPr lang="en-US" dirty="0" err="1" smtClean="0"/>
                        <a:t>Jamar</a:t>
                      </a:r>
                      <a:endParaRPr lang="en-US" dirty="0"/>
                    </a:p>
                  </a:txBody>
                  <a:tcPr/>
                </a:tc>
                <a:tc>
                  <a:txBody>
                    <a:bodyPr/>
                    <a:lstStyle/>
                    <a:p>
                      <a:pPr algn="ctr"/>
                      <a:r>
                        <a:rPr lang="en-US" dirty="0" smtClean="0"/>
                        <a:t>-</a:t>
                      </a:r>
                      <a:endParaRPr lang="en-US" dirty="0"/>
                    </a:p>
                  </a:txBody>
                  <a:tcPr/>
                </a:tc>
                <a:tc>
                  <a:txBody>
                    <a:bodyPr/>
                    <a:lstStyle/>
                    <a:p>
                      <a:pPr algn="ctr"/>
                      <a:r>
                        <a:rPr lang="en-US" dirty="0" smtClean="0"/>
                        <a:t>470</a:t>
                      </a:r>
                      <a:endParaRPr lang="en-US" dirty="0"/>
                    </a:p>
                  </a:txBody>
                  <a:tcPr/>
                </a:tc>
                <a:tc>
                  <a:txBody>
                    <a:bodyPr/>
                    <a:lstStyle/>
                    <a:p>
                      <a:pPr algn="ctr"/>
                      <a:r>
                        <a:rPr lang="en-US" dirty="0" smtClean="0"/>
                        <a:t>500</a:t>
                      </a:r>
                      <a:endParaRPr lang="en-US" dirty="0"/>
                    </a:p>
                  </a:txBody>
                  <a:tcPr/>
                </a:tc>
                <a:tc>
                  <a:txBody>
                    <a:bodyPr/>
                    <a:lstStyle/>
                    <a:p>
                      <a:pPr algn="ctr"/>
                      <a:r>
                        <a:rPr lang="en-US" dirty="0" smtClean="0"/>
                        <a:t>50</a:t>
                      </a:r>
                      <a:endParaRPr lang="en-US" dirty="0"/>
                    </a:p>
                  </a:txBody>
                  <a:tcPr/>
                </a:tc>
              </a:tr>
              <a:tr h="370840">
                <a:tc>
                  <a:txBody>
                    <a:bodyPr/>
                    <a:lstStyle/>
                    <a:p>
                      <a:r>
                        <a:rPr lang="en-US" dirty="0" err="1" smtClean="0"/>
                        <a:t>Mya</a:t>
                      </a:r>
                      <a:endParaRPr lang="en-US" dirty="0"/>
                    </a:p>
                  </a:txBody>
                  <a:tcPr/>
                </a:tc>
                <a:tc>
                  <a:txBody>
                    <a:bodyPr/>
                    <a:lstStyle/>
                    <a:p>
                      <a:pPr algn="ctr"/>
                      <a:r>
                        <a:rPr lang="en-US" dirty="0" smtClean="0"/>
                        <a:t>260</a:t>
                      </a:r>
                      <a:endParaRPr lang="en-US" dirty="0"/>
                    </a:p>
                  </a:txBody>
                  <a:tcPr/>
                </a:tc>
                <a:tc>
                  <a:txBody>
                    <a:bodyPr/>
                    <a:lstStyle/>
                    <a:p>
                      <a:pPr algn="ctr"/>
                      <a:r>
                        <a:rPr lang="en-US" dirty="0" smtClean="0"/>
                        <a:t>290</a:t>
                      </a:r>
                      <a:endParaRPr lang="en-US" dirty="0"/>
                    </a:p>
                  </a:txBody>
                  <a:tcPr/>
                </a:tc>
                <a:tc>
                  <a:txBody>
                    <a:bodyPr/>
                    <a:lstStyle/>
                    <a:p>
                      <a:pPr algn="ctr"/>
                      <a:r>
                        <a:rPr lang="en-US" dirty="0" smtClean="0"/>
                        <a:t>335</a:t>
                      </a:r>
                      <a:endParaRPr lang="en-US" dirty="0"/>
                    </a:p>
                  </a:txBody>
                  <a:tcPr/>
                </a:tc>
                <a:tc>
                  <a:txBody>
                    <a:bodyPr/>
                    <a:lstStyle/>
                    <a:p>
                      <a:pPr algn="ctr"/>
                      <a:r>
                        <a:rPr lang="en-US" dirty="0" smtClean="0"/>
                        <a:t>65</a:t>
                      </a:r>
                      <a:endParaRPr lang="en-US" dirty="0"/>
                    </a:p>
                  </a:txBody>
                  <a:tcPr/>
                </a:tc>
              </a:tr>
              <a:tr h="370840">
                <a:tc>
                  <a:txBody>
                    <a:bodyPr/>
                    <a:lstStyle/>
                    <a:p>
                      <a:r>
                        <a:rPr lang="en-US" dirty="0" smtClean="0"/>
                        <a:t>Zachary</a:t>
                      </a:r>
                      <a:endParaRPr lang="en-US" dirty="0"/>
                    </a:p>
                  </a:txBody>
                  <a:tcPr/>
                </a:tc>
                <a:tc>
                  <a:txBody>
                    <a:bodyPr/>
                    <a:lstStyle/>
                    <a:p>
                      <a:pPr algn="ctr"/>
                      <a:r>
                        <a:rPr lang="en-US" dirty="0" smtClean="0"/>
                        <a:t>420</a:t>
                      </a:r>
                      <a:endParaRPr lang="en-US" dirty="0"/>
                    </a:p>
                  </a:txBody>
                  <a:tcPr/>
                </a:tc>
                <a:tc>
                  <a:txBody>
                    <a:bodyPr/>
                    <a:lstStyle/>
                    <a:p>
                      <a:pPr algn="ctr"/>
                      <a:r>
                        <a:rPr lang="en-US" dirty="0" smtClean="0"/>
                        <a:t>450</a:t>
                      </a:r>
                      <a:endParaRPr lang="en-US" dirty="0"/>
                    </a:p>
                  </a:txBody>
                  <a:tcPr/>
                </a:tc>
                <a:tc>
                  <a:txBody>
                    <a:bodyPr/>
                    <a:lstStyle/>
                    <a:p>
                      <a:pPr algn="ctr"/>
                      <a:r>
                        <a:rPr lang="en-US" dirty="0" smtClean="0"/>
                        <a:t>440</a:t>
                      </a:r>
                      <a:endParaRPr lang="en-US" dirty="0"/>
                    </a:p>
                  </a:txBody>
                  <a:tcPr/>
                </a:tc>
                <a:tc>
                  <a:txBody>
                    <a:bodyPr/>
                    <a:lstStyle/>
                    <a:p>
                      <a:pPr algn="ctr"/>
                      <a:r>
                        <a:rPr lang="en-US" dirty="0" smtClean="0"/>
                        <a:t>8</a:t>
                      </a:r>
                      <a:endParaRPr lang="en-US" dirty="0"/>
                    </a:p>
                  </a:txBody>
                  <a:tcPr/>
                </a:tc>
              </a:tr>
            </a:tbl>
          </a:graphicData>
        </a:graphic>
      </p:graphicFrame>
      <p:sp>
        <p:nvSpPr>
          <p:cNvPr id="4" name="Rectangle 3"/>
          <p:cNvSpPr/>
          <p:nvPr/>
        </p:nvSpPr>
        <p:spPr>
          <a:xfrm>
            <a:off x="228600" y="3289280"/>
            <a:ext cx="8839200" cy="2585323"/>
          </a:xfrm>
          <a:prstGeom prst="rect">
            <a:avLst/>
          </a:prstGeom>
        </p:spPr>
        <p:txBody>
          <a:bodyPr wrap="square">
            <a:spAutoFit/>
          </a:bodyPr>
          <a:lstStyle/>
          <a:p>
            <a:endParaRPr lang="en-US" dirty="0" smtClean="0">
              <a:solidFill>
                <a:prstClr val="black"/>
              </a:solidFill>
            </a:endParaRPr>
          </a:p>
          <a:p>
            <a:endParaRPr lang="en-US" dirty="0" smtClean="0">
              <a:solidFill>
                <a:prstClr val="black"/>
              </a:solidFill>
            </a:endParaRPr>
          </a:p>
          <a:p>
            <a:r>
              <a:rPr lang="en-US" dirty="0" smtClean="0">
                <a:solidFill>
                  <a:prstClr val="black"/>
                </a:solidFill>
              </a:rPr>
              <a:t>Explain how </a:t>
            </a:r>
            <a:r>
              <a:rPr lang="en-US" dirty="0">
                <a:solidFill>
                  <a:prstClr val="black"/>
                </a:solidFill>
              </a:rPr>
              <a:t>Suzie and </a:t>
            </a:r>
            <a:r>
              <a:rPr lang="en-US" dirty="0" smtClean="0">
                <a:solidFill>
                  <a:prstClr val="black"/>
                </a:solidFill>
              </a:rPr>
              <a:t>Victor achieved </a:t>
            </a:r>
            <a:r>
              <a:rPr lang="en-US" dirty="0">
                <a:solidFill>
                  <a:prstClr val="black"/>
                </a:solidFill>
              </a:rPr>
              <a:t>the same 5</a:t>
            </a:r>
            <a:r>
              <a:rPr lang="en-US" baseline="30000" dirty="0">
                <a:solidFill>
                  <a:prstClr val="black"/>
                </a:solidFill>
              </a:rPr>
              <a:t>th</a:t>
            </a:r>
            <a:r>
              <a:rPr lang="en-US" dirty="0">
                <a:solidFill>
                  <a:prstClr val="black"/>
                </a:solidFill>
              </a:rPr>
              <a:t> grade </a:t>
            </a:r>
            <a:r>
              <a:rPr lang="en-US" dirty="0" smtClean="0">
                <a:solidFill>
                  <a:prstClr val="black"/>
                </a:solidFill>
              </a:rPr>
              <a:t>scale </a:t>
            </a:r>
            <a:r>
              <a:rPr lang="en-US" dirty="0">
                <a:solidFill>
                  <a:prstClr val="black"/>
                </a:solidFill>
              </a:rPr>
              <a:t>score but different growth percentiles.</a:t>
            </a:r>
          </a:p>
          <a:p>
            <a:endParaRPr lang="en-US" dirty="0" smtClean="0">
              <a:solidFill>
                <a:prstClr val="black"/>
              </a:solidFill>
            </a:endParaRPr>
          </a:p>
          <a:p>
            <a:endParaRPr lang="en-US" dirty="0">
              <a:solidFill>
                <a:prstClr val="black"/>
              </a:solidFill>
            </a:endParaRPr>
          </a:p>
          <a:p>
            <a:r>
              <a:rPr lang="en-US" dirty="0">
                <a:solidFill>
                  <a:prstClr val="black"/>
                </a:solidFill>
              </a:rPr>
              <a:t>  </a:t>
            </a:r>
            <a:r>
              <a:rPr lang="en-US" dirty="0" smtClean="0">
                <a:solidFill>
                  <a:prstClr val="black"/>
                </a:solidFill>
              </a:rPr>
              <a:t>How </a:t>
            </a:r>
            <a:r>
              <a:rPr lang="en-US" dirty="0">
                <a:solidFill>
                  <a:prstClr val="black"/>
                </a:solidFill>
              </a:rPr>
              <a:t>can Suzie and </a:t>
            </a:r>
            <a:r>
              <a:rPr lang="en-US" dirty="0" smtClean="0">
                <a:solidFill>
                  <a:prstClr val="black"/>
                </a:solidFill>
              </a:rPr>
              <a:t>Mya have </a:t>
            </a:r>
            <a:r>
              <a:rPr lang="en-US" dirty="0">
                <a:solidFill>
                  <a:prstClr val="black"/>
                </a:solidFill>
              </a:rPr>
              <a:t>almost the same growth percentile, but different achievement?</a:t>
            </a:r>
          </a:p>
          <a:p>
            <a:r>
              <a:rPr lang="en-US" dirty="0">
                <a:solidFill>
                  <a:prstClr val="black"/>
                </a:solidFill>
              </a:rPr>
              <a:t>  </a:t>
            </a:r>
          </a:p>
        </p:txBody>
      </p:sp>
      <p:sp>
        <p:nvSpPr>
          <p:cNvPr id="15" name="TextBox 14"/>
          <p:cNvSpPr txBox="1"/>
          <p:nvPr/>
        </p:nvSpPr>
        <p:spPr>
          <a:xfrm>
            <a:off x="228600" y="4306669"/>
            <a:ext cx="8763000" cy="646331"/>
          </a:xfrm>
          <a:prstGeom prst="rect">
            <a:avLst/>
          </a:prstGeom>
          <a:noFill/>
        </p:spPr>
        <p:txBody>
          <a:bodyPr wrap="square" rtlCol="0">
            <a:spAutoFit/>
          </a:bodyPr>
          <a:lstStyle/>
          <a:p>
            <a:r>
              <a:rPr lang="en-US" i="1" dirty="0" smtClean="0">
                <a:solidFill>
                  <a:srgbClr val="FF0000"/>
                </a:solidFill>
              </a:rPr>
              <a:t>Suzie and Victor’s growth percentiles are based on two different distributions of scores that reflect their different score histories.</a:t>
            </a:r>
          </a:p>
        </p:txBody>
      </p:sp>
      <p:sp>
        <p:nvSpPr>
          <p:cNvPr id="6" name="Rectangle 5"/>
          <p:cNvSpPr/>
          <p:nvPr/>
        </p:nvSpPr>
        <p:spPr>
          <a:xfrm>
            <a:off x="187036" y="5551437"/>
            <a:ext cx="8763000" cy="646331"/>
          </a:xfrm>
          <a:prstGeom prst="rect">
            <a:avLst/>
          </a:prstGeom>
        </p:spPr>
        <p:txBody>
          <a:bodyPr wrap="square">
            <a:spAutoFit/>
          </a:bodyPr>
          <a:lstStyle/>
          <a:p>
            <a:r>
              <a:rPr lang="en-US" i="1" dirty="0" smtClean="0">
                <a:solidFill>
                  <a:srgbClr val="FF0000"/>
                </a:solidFill>
              </a:rPr>
              <a:t>Relative to each student’s state-wide comparison distribution, Suzie and </a:t>
            </a:r>
            <a:r>
              <a:rPr lang="en-US" i="1" dirty="0" err="1" smtClean="0">
                <a:solidFill>
                  <a:srgbClr val="FF0000"/>
                </a:solidFill>
              </a:rPr>
              <a:t>Mya</a:t>
            </a:r>
            <a:r>
              <a:rPr lang="en-US" i="1" dirty="0" smtClean="0">
                <a:solidFill>
                  <a:srgbClr val="FF0000"/>
                </a:solidFill>
              </a:rPr>
              <a:t> achieved a similar percentile. The scores associated with each distribution will differ.</a:t>
            </a:r>
            <a:endParaRPr lang="en-US" i="1" dirty="0">
              <a:solidFill>
                <a:srgbClr val="FF0000"/>
              </a:solidFill>
            </a:endParaRPr>
          </a:p>
        </p:txBody>
      </p:sp>
      <p:sp>
        <p:nvSpPr>
          <p:cNvPr id="10" name="Title 1"/>
          <p:cNvSpPr>
            <a:spLocks noGrp="1"/>
          </p:cNvSpPr>
          <p:nvPr>
            <p:ph type="title"/>
          </p:nvPr>
        </p:nvSpPr>
        <p:spPr>
          <a:xfrm>
            <a:off x="457200" y="-76200"/>
            <a:ext cx="8229600" cy="1143000"/>
          </a:xfrm>
        </p:spPr>
        <p:txBody>
          <a:bodyPr>
            <a:normAutofit/>
          </a:bodyPr>
          <a:lstStyle/>
          <a:p>
            <a:r>
              <a:rPr lang="en-US" sz="3200" dirty="0" smtClean="0">
                <a:solidFill>
                  <a:srgbClr val="0070C0"/>
                </a:solidFill>
              </a:rPr>
              <a:t>Example 2</a:t>
            </a:r>
            <a:endParaRPr lang="en-US" sz="3200" dirty="0">
              <a:solidFill>
                <a:srgbClr val="0070C0"/>
              </a:solidFill>
            </a:endParaRPr>
          </a:p>
        </p:txBody>
      </p:sp>
      <p:pic>
        <p:nvPicPr>
          <p:cNvPr id="11" name="Picture 10" descr="wdelogo_solid.png"/>
          <p:cNvPicPr>
            <a:picLocks noChangeAspect="1"/>
          </p:cNvPicPr>
          <p:nvPr/>
        </p:nvPicPr>
        <p:blipFill>
          <a:blip r:embed="rId4" cstate="print"/>
          <a:stretch>
            <a:fillRect/>
          </a:stretch>
        </p:blipFill>
        <p:spPr>
          <a:xfrm>
            <a:off x="8034337" y="5791200"/>
            <a:ext cx="957263" cy="957263"/>
          </a:xfrm>
          <a:prstGeom prst="rect">
            <a:avLst/>
          </a:prstGeom>
        </p:spPr>
      </p:pic>
      <p:sp>
        <p:nvSpPr>
          <p:cNvPr id="5" name="Slide Number Placeholder 4"/>
          <p:cNvSpPr>
            <a:spLocks noGrp="1"/>
          </p:cNvSpPr>
          <p:nvPr>
            <p:ph type="sldNum" sz="quarter" idx="12"/>
          </p:nvPr>
        </p:nvSpPr>
        <p:spPr/>
        <p:txBody>
          <a:bodyPr/>
          <a:lstStyle/>
          <a:p>
            <a:fld id="{2B6133B4-9753-403C-8F44-ED890199EA91}" type="slidenum">
              <a:rPr lang="en-US" smtClean="0"/>
              <a:pPr/>
              <a:t>27</a:t>
            </a:fld>
            <a:endParaRPr lang="en-US"/>
          </a:p>
        </p:txBody>
      </p:sp>
    </p:spTree>
    <p:custDataLst>
      <p:tags r:id="rId1"/>
    </p:custDataLst>
    <p:extLst>
      <p:ext uri="{BB962C8B-B14F-4D97-AF65-F5344CB8AC3E}">
        <p14:creationId xmlns:p14="http://schemas.microsoft.com/office/powerpoint/2010/main" val="334083600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p:cNvGraphicFramePr>
            <a:graphicFrameLocks noGrp="1"/>
          </p:cNvGraphicFramePr>
          <p:nvPr>
            <p:extLst/>
          </p:nvPr>
        </p:nvGraphicFramePr>
        <p:xfrm>
          <a:off x="228600" y="690880"/>
          <a:ext cx="8763000" cy="2966720"/>
        </p:xfrm>
        <a:graphic>
          <a:graphicData uri="http://schemas.openxmlformats.org/drawingml/2006/table">
            <a:tbl>
              <a:tblPr firstRow="1" bandRow="1">
                <a:tableStyleId>{3C2FFA5D-87B4-456A-9821-1D502468CF0F}</a:tableStyleId>
              </a:tblPr>
              <a:tblGrid>
                <a:gridCol w="1752600"/>
                <a:gridCol w="1066800"/>
                <a:gridCol w="1066800"/>
                <a:gridCol w="1219200"/>
                <a:gridCol w="3657600"/>
              </a:tblGrid>
              <a:tr h="370840">
                <a:tc>
                  <a:txBody>
                    <a:bodyPr/>
                    <a:lstStyle/>
                    <a:p>
                      <a:pPr algn="ctr"/>
                      <a:r>
                        <a:rPr lang="en-US" dirty="0" smtClean="0"/>
                        <a:t>Student</a:t>
                      </a:r>
                      <a:endParaRPr lang="en-US" dirty="0"/>
                    </a:p>
                  </a:txBody>
                  <a:tcPr/>
                </a:tc>
                <a:tc>
                  <a:txBody>
                    <a:bodyPr/>
                    <a:lstStyle/>
                    <a:p>
                      <a:pPr algn="ctr"/>
                      <a:r>
                        <a:rPr lang="en-US" dirty="0" smtClean="0"/>
                        <a:t>3</a:t>
                      </a:r>
                      <a:r>
                        <a:rPr lang="en-US" baseline="30000" dirty="0" smtClean="0"/>
                        <a:t>rd</a:t>
                      </a:r>
                      <a:r>
                        <a:rPr lang="en-US" baseline="0" dirty="0" smtClean="0"/>
                        <a:t> grade</a:t>
                      </a:r>
                      <a:endParaRPr lang="en-US" dirty="0"/>
                    </a:p>
                  </a:txBody>
                  <a:tcPr/>
                </a:tc>
                <a:tc>
                  <a:txBody>
                    <a:bodyPr/>
                    <a:lstStyle/>
                    <a:p>
                      <a:pPr algn="ctr"/>
                      <a:r>
                        <a:rPr lang="en-US" dirty="0" smtClean="0"/>
                        <a:t>4</a:t>
                      </a:r>
                      <a:r>
                        <a:rPr lang="en-US" baseline="30000" dirty="0" smtClean="0"/>
                        <a:t>th</a:t>
                      </a:r>
                      <a:r>
                        <a:rPr lang="en-US" dirty="0" smtClean="0"/>
                        <a:t> grade</a:t>
                      </a:r>
                      <a:endParaRPr lang="en-US" dirty="0"/>
                    </a:p>
                  </a:txBody>
                  <a:tcPr/>
                </a:tc>
                <a:tc>
                  <a:txBody>
                    <a:bodyPr/>
                    <a:lstStyle/>
                    <a:p>
                      <a:pPr algn="ctr"/>
                      <a:r>
                        <a:rPr lang="en-US" dirty="0" smtClean="0"/>
                        <a:t>5</a:t>
                      </a:r>
                      <a:r>
                        <a:rPr lang="en-US" baseline="30000" dirty="0" smtClean="0"/>
                        <a:t>th</a:t>
                      </a:r>
                      <a:r>
                        <a:rPr lang="en-US" dirty="0" smtClean="0"/>
                        <a:t> grade</a:t>
                      </a:r>
                      <a:endParaRPr lang="en-US" dirty="0"/>
                    </a:p>
                  </a:txBody>
                  <a:tcPr/>
                </a:tc>
                <a:tc>
                  <a:txBody>
                    <a:bodyPr/>
                    <a:lstStyle/>
                    <a:p>
                      <a:pPr algn="ctr"/>
                      <a:r>
                        <a:rPr lang="en-US" dirty="0" err="1" smtClean="0"/>
                        <a:t>SGP</a:t>
                      </a:r>
                      <a:r>
                        <a:rPr lang="en-US" dirty="0" smtClean="0"/>
                        <a:t> associated with 5</a:t>
                      </a:r>
                      <a:r>
                        <a:rPr lang="en-US" baseline="30000" dirty="0" smtClean="0"/>
                        <a:t>th</a:t>
                      </a:r>
                      <a:r>
                        <a:rPr lang="en-US" dirty="0" smtClean="0"/>
                        <a:t> grade score</a:t>
                      </a:r>
                      <a:endParaRPr lang="en-US" dirty="0"/>
                    </a:p>
                  </a:txBody>
                  <a:tcPr/>
                </a:tc>
              </a:tr>
              <a:tr h="370840">
                <a:tc>
                  <a:txBody>
                    <a:bodyPr/>
                    <a:lstStyle/>
                    <a:p>
                      <a:r>
                        <a:rPr lang="en-US" dirty="0" smtClean="0"/>
                        <a:t>Suzie</a:t>
                      </a:r>
                      <a:endParaRPr lang="en-US" dirty="0"/>
                    </a:p>
                  </a:txBody>
                  <a:tcPr/>
                </a:tc>
                <a:tc>
                  <a:txBody>
                    <a:bodyPr/>
                    <a:lstStyle/>
                    <a:p>
                      <a:pPr algn="ctr"/>
                      <a:r>
                        <a:rPr lang="en-US" dirty="0" smtClean="0"/>
                        <a:t>270</a:t>
                      </a:r>
                      <a:endParaRPr lang="en-US" dirty="0"/>
                    </a:p>
                  </a:txBody>
                  <a:tcPr/>
                </a:tc>
                <a:tc>
                  <a:txBody>
                    <a:bodyPr/>
                    <a:lstStyle/>
                    <a:p>
                      <a:pPr algn="ctr"/>
                      <a:r>
                        <a:rPr lang="en-US" dirty="0" smtClean="0"/>
                        <a:t>300</a:t>
                      </a:r>
                      <a:endParaRPr lang="en-US" dirty="0"/>
                    </a:p>
                  </a:txBody>
                  <a:tcPr/>
                </a:tc>
                <a:tc>
                  <a:txBody>
                    <a:bodyPr/>
                    <a:lstStyle/>
                    <a:p>
                      <a:pPr algn="ctr"/>
                      <a:r>
                        <a:rPr lang="en-US" dirty="0" smtClean="0"/>
                        <a:t>365</a:t>
                      </a:r>
                      <a:endParaRPr lang="en-US" dirty="0"/>
                    </a:p>
                  </a:txBody>
                  <a:tcPr/>
                </a:tc>
                <a:tc>
                  <a:txBody>
                    <a:bodyPr/>
                    <a:lstStyle/>
                    <a:p>
                      <a:pPr algn="ctr"/>
                      <a:r>
                        <a:rPr lang="en-US" dirty="0" smtClean="0"/>
                        <a:t>70</a:t>
                      </a:r>
                      <a:endParaRPr lang="en-US" dirty="0"/>
                    </a:p>
                  </a:txBody>
                  <a:tcPr/>
                </a:tc>
              </a:tr>
              <a:tr h="370840">
                <a:tc>
                  <a:txBody>
                    <a:bodyPr/>
                    <a:lstStyle/>
                    <a:p>
                      <a:r>
                        <a:rPr lang="en-US" dirty="0" smtClean="0"/>
                        <a:t>Victor</a:t>
                      </a:r>
                      <a:endParaRPr lang="en-US" dirty="0"/>
                    </a:p>
                  </a:txBody>
                  <a:tcPr/>
                </a:tc>
                <a:tc>
                  <a:txBody>
                    <a:bodyPr/>
                    <a:lstStyle/>
                    <a:p>
                      <a:pPr algn="ctr"/>
                      <a:r>
                        <a:rPr lang="en-US" dirty="0" smtClean="0"/>
                        <a:t>310</a:t>
                      </a:r>
                      <a:endParaRPr lang="en-US" dirty="0"/>
                    </a:p>
                  </a:txBody>
                  <a:tcPr/>
                </a:tc>
                <a:tc>
                  <a:txBody>
                    <a:bodyPr/>
                    <a:lstStyle/>
                    <a:p>
                      <a:pPr algn="ctr"/>
                      <a:r>
                        <a:rPr lang="en-US" dirty="0" smtClean="0"/>
                        <a:t>340</a:t>
                      </a:r>
                      <a:endParaRPr lang="en-US" dirty="0"/>
                    </a:p>
                  </a:txBody>
                  <a:tcPr/>
                </a:tc>
                <a:tc>
                  <a:txBody>
                    <a:bodyPr/>
                    <a:lstStyle/>
                    <a:p>
                      <a:pPr algn="ctr"/>
                      <a:r>
                        <a:rPr lang="en-US" dirty="0" smtClean="0"/>
                        <a:t>365</a:t>
                      </a:r>
                      <a:endParaRPr lang="en-US" dirty="0"/>
                    </a:p>
                  </a:txBody>
                  <a:tcPr/>
                </a:tc>
                <a:tc>
                  <a:txBody>
                    <a:bodyPr/>
                    <a:lstStyle/>
                    <a:p>
                      <a:pPr algn="ctr"/>
                      <a:r>
                        <a:rPr lang="en-US" dirty="0" smtClean="0"/>
                        <a:t>30</a:t>
                      </a:r>
                      <a:endParaRPr lang="en-US" dirty="0"/>
                    </a:p>
                  </a:txBody>
                  <a:tcPr/>
                </a:tc>
              </a:tr>
              <a:tr h="370840">
                <a:tc>
                  <a:txBody>
                    <a:bodyPr/>
                    <a:lstStyle/>
                    <a:p>
                      <a:r>
                        <a:rPr lang="en-US" dirty="0" smtClean="0"/>
                        <a:t>Emily</a:t>
                      </a:r>
                      <a:endParaRPr lang="en-US" dirty="0"/>
                    </a:p>
                  </a:txBody>
                  <a:tcPr/>
                </a:tc>
                <a:tc>
                  <a:txBody>
                    <a:bodyPr/>
                    <a:lstStyle/>
                    <a:p>
                      <a:pPr algn="ctr"/>
                      <a:r>
                        <a:rPr lang="en-US" dirty="0" smtClean="0"/>
                        <a:t>410</a:t>
                      </a:r>
                      <a:endParaRPr lang="en-US" dirty="0"/>
                    </a:p>
                  </a:txBody>
                  <a:tcPr/>
                </a:tc>
                <a:tc>
                  <a:txBody>
                    <a:bodyPr/>
                    <a:lstStyle/>
                    <a:p>
                      <a:pPr algn="ctr"/>
                      <a:r>
                        <a:rPr lang="en-US" dirty="0" smtClean="0"/>
                        <a:t>435</a:t>
                      </a:r>
                      <a:endParaRPr lang="en-US" dirty="0"/>
                    </a:p>
                  </a:txBody>
                  <a:tcPr/>
                </a:tc>
                <a:tc>
                  <a:txBody>
                    <a:bodyPr/>
                    <a:lstStyle/>
                    <a:p>
                      <a:pPr algn="ctr"/>
                      <a:r>
                        <a:rPr lang="en-US" dirty="0" smtClean="0"/>
                        <a:t>460</a:t>
                      </a:r>
                      <a:endParaRPr lang="en-US" dirty="0"/>
                    </a:p>
                  </a:txBody>
                  <a:tcPr/>
                </a:tc>
                <a:tc>
                  <a:txBody>
                    <a:bodyPr/>
                    <a:lstStyle/>
                    <a:p>
                      <a:pPr algn="ctr"/>
                      <a:r>
                        <a:rPr lang="en-US" dirty="0" smtClean="0"/>
                        <a:t>60</a:t>
                      </a:r>
                      <a:endParaRPr lang="en-US" dirty="0"/>
                    </a:p>
                  </a:txBody>
                  <a:tcPr/>
                </a:tc>
              </a:tr>
              <a:tr h="370840">
                <a:tc>
                  <a:txBody>
                    <a:bodyPr/>
                    <a:lstStyle/>
                    <a:p>
                      <a:r>
                        <a:rPr lang="en-US" dirty="0" smtClean="0"/>
                        <a:t>Dante</a:t>
                      </a:r>
                      <a:endParaRPr lang="en-US" dirty="0"/>
                    </a:p>
                  </a:txBody>
                  <a:tcPr/>
                </a:tc>
                <a:tc>
                  <a:txBody>
                    <a:bodyPr/>
                    <a:lstStyle/>
                    <a:p>
                      <a:pPr algn="ctr"/>
                      <a:r>
                        <a:rPr lang="en-US" dirty="0" smtClean="0"/>
                        <a:t>400</a:t>
                      </a:r>
                      <a:endParaRPr lang="en-US" dirty="0"/>
                    </a:p>
                  </a:txBody>
                  <a:tcPr/>
                </a:tc>
                <a:tc>
                  <a:txBody>
                    <a:bodyPr/>
                    <a:lstStyle/>
                    <a:p>
                      <a:pPr algn="ctr"/>
                      <a:r>
                        <a:rPr lang="en-US" dirty="0" smtClean="0"/>
                        <a:t>-</a:t>
                      </a:r>
                      <a:endParaRPr lang="en-US" dirty="0"/>
                    </a:p>
                  </a:txBody>
                  <a:tcPr/>
                </a:tc>
                <a:tc>
                  <a:txBody>
                    <a:bodyPr/>
                    <a:lstStyle/>
                    <a:p>
                      <a:pPr algn="ctr"/>
                      <a:r>
                        <a:rPr lang="en-US" dirty="0" smtClean="0"/>
                        <a:t>460</a:t>
                      </a:r>
                      <a:endParaRPr lang="en-US" dirty="0"/>
                    </a:p>
                  </a:txBody>
                  <a:tcPr/>
                </a:tc>
                <a:tc>
                  <a:txBody>
                    <a:bodyPr/>
                    <a:lstStyle/>
                    <a:p>
                      <a:pPr algn="ctr"/>
                      <a:r>
                        <a:rPr lang="en-US" dirty="0" smtClean="0"/>
                        <a:t>-</a:t>
                      </a:r>
                      <a:endParaRPr lang="en-US" dirty="0"/>
                    </a:p>
                  </a:txBody>
                  <a:tcPr/>
                </a:tc>
              </a:tr>
              <a:tr h="370840">
                <a:tc>
                  <a:txBody>
                    <a:bodyPr/>
                    <a:lstStyle/>
                    <a:p>
                      <a:r>
                        <a:rPr lang="en-US" dirty="0" err="1" smtClean="0"/>
                        <a:t>Jamar</a:t>
                      </a:r>
                      <a:endParaRPr lang="en-US" dirty="0"/>
                    </a:p>
                  </a:txBody>
                  <a:tcPr/>
                </a:tc>
                <a:tc>
                  <a:txBody>
                    <a:bodyPr/>
                    <a:lstStyle/>
                    <a:p>
                      <a:pPr algn="ctr"/>
                      <a:r>
                        <a:rPr lang="en-US" dirty="0" smtClean="0"/>
                        <a:t>-</a:t>
                      </a:r>
                      <a:endParaRPr lang="en-US" dirty="0"/>
                    </a:p>
                  </a:txBody>
                  <a:tcPr/>
                </a:tc>
                <a:tc>
                  <a:txBody>
                    <a:bodyPr/>
                    <a:lstStyle/>
                    <a:p>
                      <a:pPr algn="ctr"/>
                      <a:r>
                        <a:rPr lang="en-US" dirty="0" smtClean="0"/>
                        <a:t>470</a:t>
                      </a:r>
                      <a:endParaRPr lang="en-US" dirty="0"/>
                    </a:p>
                  </a:txBody>
                  <a:tcPr/>
                </a:tc>
                <a:tc>
                  <a:txBody>
                    <a:bodyPr/>
                    <a:lstStyle/>
                    <a:p>
                      <a:pPr algn="ctr"/>
                      <a:r>
                        <a:rPr lang="en-US" dirty="0" smtClean="0"/>
                        <a:t>500</a:t>
                      </a:r>
                      <a:endParaRPr lang="en-US" dirty="0"/>
                    </a:p>
                  </a:txBody>
                  <a:tcPr/>
                </a:tc>
                <a:tc>
                  <a:txBody>
                    <a:bodyPr/>
                    <a:lstStyle/>
                    <a:p>
                      <a:pPr algn="ctr"/>
                      <a:r>
                        <a:rPr lang="en-US" dirty="0" smtClean="0"/>
                        <a:t>50</a:t>
                      </a:r>
                      <a:endParaRPr lang="en-US" dirty="0"/>
                    </a:p>
                  </a:txBody>
                  <a:tcPr/>
                </a:tc>
              </a:tr>
              <a:tr h="370840">
                <a:tc>
                  <a:txBody>
                    <a:bodyPr/>
                    <a:lstStyle/>
                    <a:p>
                      <a:r>
                        <a:rPr lang="en-US" dirty="0" err="1" smtClean="0"/>
                        <a:t>Mya</a:t>
                      </a:r>
                      <a:endParaRPr lang="en-US" dirty="0"/>
                    </a:p>
                  </a:txBody>
                  <a:tcPr/>
                </a:tc>
                <a:tc>
                  <a:txBody>
                    <a:bodyPr/>
                    <a:lstStyle/>
                    <a:p>
                      <a:pPr algn="ctr"/>
                      <a:r>
                        <a:rPr lang="en-US" dirty="0" smtClean="0"/>
                        <a:t>260</a:t>
                      </a:r>
                      <a:endParaRPr lang="en-US" dirty="0"/>
                    </a:p>
                  </a:txBody>
                  <a:tcPr/>
                </a:tc>
                <a:tc>
                  <a:txBody>
                    <a:bodyPr/>
                    <a:lstStyle/>
                    <a:p>
                      <a:pPr algn="ctr"/>
                      <a:r>
                        <a:rPr lang="en-US" dirty="0" smtClean="0"/>
                        <a:t>290</a:t>
                      </a:r>
                      <a:endParaRPr lang="en-US" dirty="0"/>
                    </a:p>
                  </a:txBody>
                  <a:tcPr/>
                </a:tc>
                <a:tc>
                  <a:txBody>
                    <a:bodyPr/>
                    <a:lstStyle/>
                    <a:p>
                      <a:pPr algn="ctr"/>
                      <a:r>
                        <a:rPr lang="en-US" dirty="0" smtClean="0"/>
                        <a:t>335</a:t>
                      </a:r>
                      <a:endParaRPr lang="en-US" dirty="0"/>
                    </a:p>
                  </a:txBody>
                  <a:tcPr/>
                </a:tc>
                <a:tc>
                  <a:txBody>
                    <a:bodyPr/>
                    <a:lstStyle/>
                    <a:p>
                      <a:pPr algn="ctr"/>
                      <a:r>
                        <a:rPr lang="en-US" dirty="0" smtClean="0"/>
                        <a:t>65</a:t>
                      </a:r>
                      <a:endParaRPr lang="en-US" dirty="0"/>
                    </a:p>
                  </a:txBody>
                  <a:tcPr/>
                </a:tc>
              </a:tr>
              <a:tr h="370840">
                <a:tc>
                  <a:txBody>
                    <a:bodyPr/>
                    <a:lstStyle/>
                    <a:p>
                      <a:r>
                        <a:rPr lang="en-US" dirty="0" smtClean="0"/>
                        <a:t>Zachary</a:t>
                      </a:r>
                      <a:endParaRPr lang="en-US" dirty="0"/>
                    </a:p>
                  </a:txBody>
                  <a:tcPr/>
                </a:tc>
                <a:tc>
                  <a:txBody>
                    <a:bodyPr/>
                    <a:lstStyle/>
                    <a:p>
                      <a:pPr algn="ctr"/>
                      <a:r>
                        <a:rPr lang="en-US" dirty="0" smtClean="0"/>
                        <a:t>420</a:t>
                      </a:r>
                      <a:endParaRPr lang="en-US" dirty="0"/>
                    </a:p>
                  </a:txBody>
                  <a:tcPr/>
                </a:tc>
                <a:tc>
                  <a:txBody>
                    <a:bodyPr/>
                    <a:lstStyle/>
                    <a:p>
                      <a:pPr algn="ctr"/>
                      <a:r>
                        <a:rPr lang="en-US" dirty="0" smtClean="0"/>
                        <a:t>450</a:t>
                      </a:r>
                      <a:endParaRPr lang="en-US" dirty="0"/>
                    </a:p>
                  </a:txBody>
                  <a:tcPr/>
                </a:tc>
                <a:tc>
                  <a:txBody>
                    <a:bodyPr/>
                    <a:lstStyle/>
                    <a:p>
                      <a:pPr algn="ctr"/>
                      <a:r>
                        <a:rPr lang="en-US" dirty="0" smtClean="0"/>
                        <a:t>440</a:t>
                      </a:r>
                      <a:endParaRPr lang="en-US" dirty="0"/>
                    </a:p>
                  </a:txBody>
                  <a:tcPr/>
                </a:tc>
                <a:tc>
                  <a:txBody>
                    <a:bodyPr/>
                    <a:lstStyle/>
                    <a:p>
                      <a:pPr algn="ctr"/>
                      <a:r>
                        <a:rPr lang="en-US" dirty="0" smtClean="0"/>
                        <a:t>8</a:t>
                      </a:r>
                      <a:endParaRPr lang="en-US" dirty="0"/>
                    </a:p>
                  </a:txBody>
                  <a:tcPr/>
                </a:tc>
              </a:tr>
            </a:tbl>
          </a:graphicData>
        </a:graphic>
      </p:graphicFrame>
      <p:sp>
        <p:nvSpPr>
          <p:cNvPr id="4" name="Rectangle 3"/>
          <p:cNvSpPr/>
          <p:nvPr/>
        </p:nvSpPr>
        <p:spPr>
          <a:xfrm>
            <a:off x="231569" y="3235910"/>
            <a:ext cx="8839200" cy="2308324"/>
          </a:xfrm>
          <a:prstGeom prst="rect">
            <a:avLst/>
          </a:prstGeom>
        </p:spPr>
        <p:txBody>
          <a:bodyPr wrap="square">
            <a:spAutoFit/>
          </a:bodyPr>
          <a:lstStyle/>
          <a:p>
            <a:r>
              <a:rPr lang="en-US" dirty="0">
                <a:solidFill>
                  <a:prstClr val="black"/>
                </a:solidFill>
              </a:rPr>
              <a:t> </a:t>
            </a:r>
          </a:p>
          <a:p>
            <a:r>
              <a:rPr lang="en-US" dirty="0">
                <a:solidFill>
                  <a:prstClr val="black"/>
                </a:solidFill>
              </a:rPr>
              <a:t> </a:t>
            </a:r>
            <a:endParaRPr lang="en-US" dirty="0" smtClean="0">
              <a:solidFill>
                <a:prstClr val="black"/>
              </a:solidFill>
            </a:endParaRPr>
          </a:p>
          <a:p>
            <a:r>
              <a:rPr lang="en-US" dirty="0" smtClean="0">
                <a:solidFill>
                  <a:prstClr val="black"/>
                </a:solidFill>
              </a:rPr>
              <a:t>Why </a:t>
            </a:r>
            <a:r>
              <a:rPr lang="en-US" dirty="0">
                <a:solidFill>
                  <a:prstClr val="black"/>
                </a:solidFill>
              </a:rPr>
              <a:t>does </a:t>
            </a:r>
            <a:r>
              <a:rPr lang="en-US" dirty="0" err="1" smtClean="0">
                <a:solidFill>
                  <a:prstClr val="black"/>
                </a:solidFill>
              </a:rPr>
              <a:t>Jamar</a:t>
            </a:r>
            <a:r>
              <a:rPr lang="en-US" dirty="0" smtClean="0">
                <a:solidFill>
                  <a:prstClr val="black"/>
                </a:solidFill>
              </a:rPr>
              <a:t> but </a:t>
            </a:r>
            <a:r>
              <a:rPr lang="en-US" dirty="0">
                <a:solidFill>
                  <a:prstClr val="black"/>
                </a:solidFill>
              </a:rPr>
              <a:t>not </a:t>
            </a:r>
            <a:r>
              <a:rPr lang="en-US" dirty="0" smtClean="0">
                <a:solidFill>
                  <a:prstClr val="black"/>
                </a:solidFill>
              </a:rPr>
              <a:t>Dante, </a:t>
            </a:r>
            <a:r>
              <a:rPr lang="en-US" dirty="0">
                <a:solidFill>
                  <a:prstClr val="black"/>
                </a:solidFill>
              </a:rPr>
              <a:t>have a student growth percentile?</a:t>
            </a:r>
          </a:p>
          <a:p>
            <a:r>
              <a:rPr lang="en-US" dirty="0">
                <a:solidFill>
                  <a:prstClr val="black"/>
                </a:solidFill>
              </a:rPr>
              <a:t> </a:t>
            </a:r>
            <a:endParaRPr lang="en-US" dirty="0" smtClean="0">
              <a:solidFill>
                <a:prstClr val="black"/>
              </a:solidFill>
            </a:endParaRPr>
          </a:p>
          <a:p>
            <a:endParaRPr lang="en-US" dirty="0" smtClean="0">
              <a:solidFill>
                <a:prstClr val="black"/>
              </a:solidFill>
            </a:endParaRPr>
          </a:p>
          <a:p>
            <a:r>
              <a:rPr lang="en-US" dirty="0" smtClean="0">
                <a:solidFill>
                  <a:prstClr val="black"/>
                </a:solidFill>
              </a:rPr>
              <a:t>Should Zachary’s teacher be concerned about </a:t>
            </a:r>
            <a:r>
              <a:rPr lang="en-US" dirty="0">
                <a:solidFill>
                  <a:prstClr val="black"/>
                </a:solidFill>
              </a:rPr>
              <a:t>his performance, given his </a:t>
            </a:r>
            <a:r>
              <a:rPr lang="en-US" dirty="0" smtClean="0">
                <a:solidFill>
                  <a:prstClr val="black"/>
                </a:solidFill>
              </a:rPr>
              <a:t>scale </a:t>
            </a:r>
            <a:r>
              <a:rPr lang="en-US" dirty="0">
                <a:solidFill>
                  <a:prstClr val="black"/>
                </a:solidFill>
              </a:rPr>
              <a:t>score and </a:t>
            </a:r>
            <a:r>
              <a:rPr lang="en-US" dirty="0" smtClean="0">
                <a:solidFill>
                  <a:prstClr val="black"/>
                </a:solidFill>
              </a:rPr>
              <a:t>growth percentiles</a:t>
            </a:r>
            <a:r>
              <a:rPr lang="en-US" dirty="0">
                <a:solidFill>
                  <a:prstClr val="black"/>
                </a:solidFill>
              </a:rPr>
              <a:t>?</a:t>
            </a:r>
          </a:p>
          <a:p>
            <a:r>
              <a:rPr lang="en-US" dirty="0">
                <a:solidFill>
                  <a:prstClr val="black"/>
                </a:solidFill>
              </a:rPr>
              <a:t> </a:t>
            </a:r>
          </a:p>
        </p:txBody>
      </p:sp>
      <p:sp>
        <p:nvSpPr>
          <p:cNvPr id="5" name="Rectangle 4"/>
          <p:cNvSpPr/>
          <p:nvPr/>
        </p:nvSpPr>
        <p:spPr>
          <a:xfrm>
            <a:off x="228600" y="4191000"/>
            <a:ext cx="6629400" cy="369332"/>
          </a:xfrm>
          <a:prstGeom prst="rect">
            <a:avLst/>
          </a:prstGeom>
        </p:spPr>
        <p:txBody>
          <a:bodyPr wrap="square">
            <a:spAutoFit/>
          </a:bodyPr>
          <a:lstStyle/>
          <a:p>
            <a:r>
              <a:rPr lang="en-US" i="1" dirty="0" err="1" smtClean="0">
                <a:solidFill>
                  <a:srgbClr val="FF0000"/>
                </a:solidFill>
              </a:rPr>
              <a:t>Jamar</a:t>
            </a:r>
            <a:r>
              <a:rPr lang="en-US" i="1" dirty="0" smtClean="0">
                <a:solidFill>
                  <a:srgbClr val="FF0000"/>
                </a:solidFill>
              </a:rPr>
              <a:t> has two consecutive years’ worth of data; Dante does not.</a:t>
            </a:r>
            <a:endParaRPr lang="en-US" i="1" dirty="0">
              <a:solidFill>
                <a:srgbClr val="FF0000"/>
              </a:solidFill>
            </a:endParaRPr>
          </a:p>
        </p:txBody>
      </p:sp>
      <p:sp>
        <p:nvSpPr>
          <p:cNvPr id="7" name="Rectangle 6"/>
          <p:cNvSpPr/>
          <p:nvPr/>
        </p:nvSpPr>
        <p:spPr>
          <a:xfrm>
            <a:off x="228600" y="5221069"/>
            <a:ext cx="8610600" cy="923330"/>
          </a:xfrm>
          <a:prstGeom prst="rect">
            <a:avLst/>
          </a:prstGeom>
        </p:spPr>
        <p:txBody>
          <a:bodyPr wrap="square">
            <a:spAutoFit/>
          </a:bodyPr>
          <a:lstStyle/>
          <a:p>
            <a:r>
              <a:rPr lang="en-US" i="1" dirty="0" smtClean="0">
                <a:solidFill>
                  <a:srgbClr val="FF0000"/>
                </a:solidFill>
              </a:rPr>
              <a:t>Zachary is achieving at a high level but his progress relative to other students in the state who also have this score history, is low.  This is concerning because all students, including high achieving ones, can and do achieve high growth.</a:t>
            </a:r>
            <a:endParaRPr lang="en-US" i="1" dirty="0">
              <a:solidFill>
                <a:srgbClr val="FF0000"/>
              </a:solidFill>
            </a:endParaRPr>
          </a:p>
        </p:txBody>
      </p:sp>
      <p:sp>
        <p:nvSpPr>
          <p:cNvPr id="8" name="Title 1"/>
          <p:cNvSpPr>
            <a:spLocks noGrp="1"/>
          </p:cNvSpPr>
          <p:nvPr>
            <p:ph type="title"/>
          </p:nvPr>
        </p:nvSpPr>
        <p:spPr>
          <a:xfrm>
            <a:off x="457200" y="-76200"/>
            <a:ext cx="8229600" cy="1143000"/>
          </a:xfrm>
        </p:spPr>
        <p:txBody>
          <a:bodyPr>
            <a:normAutofit/>
          </a:bodyPr>
          <a:lstStyle/>
          <a:p>
            <a:r>
              <a:rPr lang="en-US" sz="3200" dirty="0" smtClean="0">
                <a:solidFill>
                  <a:srgbClr val="0070C0"/>
                </a:solidFill>
              </a:rPr>
              <a:t>Example 3</a:t>
            </a:r>
            <a:endParaRPr lang="en-US" sz="3200" dirty="0">
              <a:solidFill>
                <a:srgbClr val="0070C0"/>
              </a:solidFill>
            </a:endParaRPr>
          </a:p>
        </p:txBody>
      </p:sp>
      <p:pic>
        <p:nvPicPr>
          <p:cNvPr id="9" name="Picture 8" descr="wdelogo_solid.png"/>
          <p:cNvPicPr>
            <a:picLocks noChangeAspect="1"/>
          </p:cNvPicPr>
          <p:nvPr/>
        </p:nvPicPr>
        <p:blipFill>
          <a:blip r:embed="rId4" cstate="print"/>
          <a:stretch>
            <a:fillRect/>
          </a:stretch>
        </p:blipFill>
        <p:spPr>
          <a:xfrm>
            <a:off x="8034337" y="5791200"/>
            <a:ext cx="957263" cy="957263"/>
          </a:xfrm>
          <a:prstGeom prst="rect">
            <a:avLst/>
          </a:prstGeom>
        </p:spPr>
      </p:pic>
      <p:sp>
        <p:nvSpPr>
          <p:cNvPr id="10" name="Slide Number Placeholder 9"/>
          <p:cNvSpPr>
            <a:spLocks noGrp="1"/>
          </p:cNvSpPr>
          <p:nvPr>
            <p:ph type="sldNum" sz="quarter" idx="12"/>
          </p:nvPr>
        </p:nvSpPr>
        <p:spPr/>
        <p:txBody>
          <a:bodyPr/>
          <a:lstStyle/>
          <a:p>
            <a:fld id="{2B6133B4-9753-403C-8F44-ED890199EA91}" type="slidenum">
              <a:rPr lang="en-US" smtClean="0"/>
              <a:pPr/>
              <a:t>28</a:t>
            </a:fld>
            <a:endParaRPr lang="en-US"/>
          </a:p>
        </p:txBody>
      </p:sp>
    </p:spTree>
    <p:custDataLst>
      <p:tags r:id="rId1"/>
    </p:custDataLst>
    <p:extLst>
      <p:ext uri="{BB962C8B-B14F-4D97-AF65-F5344CB8AC3E}">
        <p14:creationId xmlns:p14="http://schemas.microsoft.com/office/powerpoint/2010/main" val="275319857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p:txBody>
          <a:bodyPr/>
          <a:lstStyle/>
          <a:p>
            <a:pPr eaLnBrk="1" hangingPunct="1"/>
            <a:r>
              <a:rPr lang="en-US" b="1" dirty="0" smtClean="0">
                <a:solidFill>
                  <a:srgbClr val="0070C0"/>
                </a:solidFill>
              </a:rPr>
              <a:t>Rules of Thumb</a:t>
            </a:r>
            <a:endParaRPr lang="en-US" sz="3200" b="1" dirty="0" smtClean="0">
              <a:solidFill>
                <a:srgbClr val="0070C0"/>
              </a:solidFill>
            </a:endParaRPr>
          </a:p>
        </p:txBody>
      </p:sp>
      <p:sp>
        <p:nvSpPr>
          <p:cNvPr id="21507" name="Rectangle 3"/>
          <p:cNvSpPr>
            <a:spLocks noGrp="1" noChangeArrowheads="1"/>
          </p:cNvSpPr>
          <p:nvPr>
            <p:ph type="body" idx="4294967295"/>
          </p:nvPr>
        </p:nvSpPr>
        <p:spPr>
          <a:xfrm>
            <a:off x="457200" y="1371600"/>
            <a:ext cx="8229600" cy="4724400"/>
          </a:xfrm>
        </p:spPr>
        <p:txBody>
          <a:bodyPr>
            <a:normAutofit fontScale="92500"/>
          </a:bodyPr>
          <a:lstStyle/>
          <a:p>
            <a:pPr eaLnBrk="1" hangingPunct="1">
              <a:spcAft>
                <a:spcPct val="50000"/>
              </a:spcAft>
            </a:pPr>
            <a:r>
              <a:rPr lang="en-US" dirty="0" smtClean="0"/>
              <a:t>Typical student growth percentiles are between about 40 and 60</a:t>
            </a:r>
          </a:p>
          <a:p>
            <a:pPr eaLnBrk="1" hangingPunct="1">
              <a:spcAft>
                <a:spcPct val="50000"/>
              </a:spcAft>
            </a:pPr>
            <a:r>
              <a:rPr lang="en-US" dirty="0" smtClean="0"/>
              <a:t>WY School Performance Reports </a:t>
            </a:r>
            <a:br>
              <a:rPr lang="en-US" dirty="0" smtClean="0"/>
            </a:br>
            <a:r>
              <a:rPr lang="en-US" dirty="0" smtClean="0"/>
              <a:t>&gt;=60 Exceeding, &gt;=45 to &lt;60 Meeting, &lt;45Below</a:t>
            </a:r>
          </a:p>
          <a:p>
            <a:pPr eaLnBrk="1" hangingPunct="1">
              <a:spcAft>
                <a:spcPct val="50000"/>
              </a:spcAft>
            </a:pPr>
            <a:r>
              <a:rPr lang="en-US" dirty="0" smtClean="0"/>
              <a:t>Students or groups outside this range has higher or lower than typical growth </a:t>
            </a:r>
          </a:p>
          <a:p>
            <a:pPr eaLnBrk="1" hangingPunct="1">
              <a:spcAft>
                <a:spcPct val="50000"/>
              </a:spcAft>
            </a:pPr>
            <a:r>
              <a:rPr lang="en-US" dirty="0" smtClean="0"/>
              <a:t>Differences of fewer than 10 SGP points are likely not educationally meaningful</a:t>
            </a:r>
          </a:p>
        </p:txBody>
      </p:sp>
      <p:pic>
        <p:nvPicPr>
          <p:cNvPr id="4" name="Picture 3" descr="wdelogo_solid.png"/>
          <p:cNvPicPr>
            <a:picLocks noChangeAspect="1"/>
          </p:cNvPicPr>
          <p:nvPr/>
        </p:nvPicPr>
        <p:blipFill>
          <a:blip r:embed="rId3" cstate="print"/>
          <a:stretch>
            <a:fillRect/>
          </a:stretch>
        </p:blipFill>
        <p:spPr>
          <a:xfrm>
            <a:off x="8034337" y="5791200"/>
            <a:ext cx="957263" cy="957263"/>
          </a:xfrm>
          <a:prstGeom prst="rect">
            <a:avLst/>
          </a:prstGeom>
        </p:spPr>
      </p:pic>
      <p:sp>
        <p:nvSpPr>
          <p:cNvPr id="3" name="Slide Number Placeholder 2"/>
          <p:cNvSpPr>
            <a:spLocks noGrp="1"/>
          </p:cNvSpPr>
          <p:nvPr>
            <p:ph type="sldNum" sz="quarter" idx="12"/>
          </p:nvPr>
        </p:nvSpPr>
        <p:spPr/>
        <p:txBody>
          <a:bodyPr/>
          <a:lstStyle/>
          <a:p>
            <a:fld id="{2B6133B4-9753-403C-8F44-ED890199EA91}" type="slidenum">
              <a:rPr lang="en-US" smtClean="0"/>
              <a:pPr/>
              <a:t>29</a:t>
            </a:fld>
            <a:endParaRPr lang="en-US"/>
          </a:p>
        </p:txBody>
      </p:sp>
    </p:spTree>
    <p:extLst>
      <p:ext uri="{BB962C8B-B14F-4D97-AF65-F5344CB8AC3E}">
        <p14:creationId xmlns:p14="http://schemas.microsoft.com/office/powerpoint/2010/main" val="2652942510"/>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latin typeface="Calibri" pitchFamily="34" charset="0"/>
              </a:rPr>
              <a:t>Current Assessment </a:t>
            </a:r>
            <a:r>
              <a:rPr lang="en-US" b="1" dirty="0">
                <a:solidFill>
                  <a:srgbClr val="0070C0"/>
                </a:solidFill>
                <a:latin typeface="Calibri" pitchFamily="34" charset="0"/>
              </a:rPr>
              <a:t>Program</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r>
              <a:rPr lang="en-US" dirty="0" smtClean="0"/>
              <a:t>ESEA requires annual testing in grades 3-8, plus once in high school, of ELA/reading and math</a:t>
            </a:r>
          </a:p>
          <a:p>
            <a:r>
              <a:rPr lang="en-US" dirty="0" smtClean="0"/>
              <a:t>ESEA also requires science testing once in each grade span, elementary, middle and high</a:t>
            </a:r>
          </a:p>
          <a:p>
            <a:r>
              <a:rPr lang="en-US" dirty="0" smtClean="0"/>
              <a:t>Wyoming statute requires a writing test in grades 3, 5 and 7 during a window that’s different from the reading and math tests</a:t>
            </a:r>
          </a:p>
          <a:p>
            <a:r>
              <a:rPr lang="en-US" dirty="0" smtClean="0"/>
              <a:t>Wyoming statute also requires the ACT Explore, Plan and ACT Plus Writing in grades 9, 10, </a:t>
            </a:r>
            <a:br>
              <a:rPr lang="en-US" dirty="0" smtClean="0"/>
            </a:br>
            <a:r>
              <a:rPr lang="en-US" dirty="0" smtClean="0"/>
              <a:t>and 11; the ACT at grade 11 serves as the </a:t>
            </a:r>
            <a:br>
              <a:rPr lang="en-US" dirty="0" smtClean="0"/>
            </a:br>
            <a:r>
              <a:rPr lang="en-US" dirty="0" smtClean="0"/>
              <a:t>ESEA-required accountability assessment</a:t>
            </a:r>
            <a:endParaRPr lang="en-US" dirty="0"/>
          </a:p>
        </p:txBody>
      </p:sp>
      <p:pic>
        <p:nvPicPr>
          <p:cNvPr id="4" name="Picture 3" descr="wdelogo_solid.png"/>
          <p:cNvPicPr>
            <a:picLocks noChangeAspect="1"/>
          </p:cNvPicPr>
          <p:nvPr/>
        </p:nvPicPr>
        <p:blipFill>
          <a:blip r:embed="rId3" cstate="print"/>
          <a:stretch>
            <a:fillRect/>
          </a:stretch>
        </p:blipFill>
        <p:spPr>
          <a:xfrm>
            <a:off x="8034337" y="5791200"/>
            <a:ext cx="957263" cy="957263"/>
          </a:xfrm>
          <a:prstGeom prst="rect">
            <a:avLst/>
          </a:prstGeom>
        </p:spPr>
      </p:pic>
      <p:sp>
        <p:nvSpPr>
          <p:cNvPr id="5" name="Slide Number Placeholder 4"/>
          <p:cNvSpPr>
            <a:spLocks noGrp="1"/>
          </p:cNvSpPr>
          <p:nvPr>
            <p:ph type="sldNum" sz="quarter" idx="12"/>
          </p:nvPr>
        </p:nvSpPr>
        <p:spPr/>
        <p:txBody>
          <a:bodyPr/>
          <a:lstStyle/>
          <a:p>
            <a:fld id="{2B6133B4-9753-403C-8F44-ED890199EA91}" type="slidenum">
              <a:rPr lang="en-US" smtClean="0"/>
              <a:pPr/>
              <a:t>3</a:t>
            </a:fld>
            <a:endParaRPr lang="en-US"/>
          </a:p>
        </p:txBody>
      </p:sp>
    </p:spTree>
    <p:extLst>
      <p:ext uri="{BB962C8B-B14F-4D97-AF65-F5344CB8AC3E}">
        <p14:creationId xmlns:p14="http://schemas.microsoft.com/office/powerpoint/2010/main" val="11879053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4294967295"/>
          </p:nvPr>
        </p:nvSpPr>
        <p:spPr>
          <a:xfrm>
            <a:off x="457200" y="1143000"/>
            <a:ext cx="8229600" cy="5029200"/>
          </a:xfrm>
        </p:spPr>
        <p:txBody>
          <a:bodyPr/>
          <a:lstStyle/>
          <a:p>
            <a:pPr eaLnBrk="1" hangingPunct="1">
              <a:lnSpc>
                <a:spcPct val="90000"/>
              </a:lnSpc>
            </a:pPr>
            <a:r>
              <a:rPr lang="en-US" sz="2400" dirty="0" smtClean="0"/>
              <a:t>Growth is </a:t>
            </a:r>
            <a:r>
              <a:rPr lang="en-US" sz="2400" i="1" u="sng" dirty="0" smtClean="0"/>
              <a:t>distinct from achievement</a:t>
            </a:r>
          </a:p>
          <a:p>
            <a:pPr lvl="1" eaLnBrk="1" hangingPunct="1">
              <a:lnSpc>
                <a:spcPct val="90000"/>
              </a:lnSpc>
            </a:pPr>
            <a:r>
              <a:rPr lang="en-US" sz="1800" dirty="0" smtClean="0"/>
              <a:t>A student can achieve at a low level but grow quickly, and vice versa</a:t>
            </a:r>
          </a:p>
          <a:p>
            <a:pPr lvl="1" eaLnBrk="1" hangingPunct="1">
              <a:lnSpc>
                <a:spcPct val="90000"/>
              </a:lnSpc>
            </a:pPr>
            <a:endParaRPr lang="en-US" sz="400" dirty="0" smtClean="0"/>
          </a:p>
          <a:p>
            <a:pPr eaLnBrk="1" hangingPunct="1">
              <a:lnSpc>
                <a:spcPct val="90000"/>
              </a:lnSpc>
            </a:pPr>
            <a:r>
              <a:rPr lang="en-US" sz="2400" dirty="0" smtClean="0"/>
              <a:t>Each student is compared only to his </a:t>
            </a:r>
            <a:r>
              <a:rPr lang="en-US" sz="2400" i="1" u="sng" dirty="0" smtClean="0"/>
              <a:t>statewide academic peers</a:t>
            </a:r>
            <a:r>
              <a:rPr lang="en-US" sz="2400" dirty="0" smtClean="0"/>
              <a:t>, not to all students statewide</a:t>
            </a:r>
          </a:p>
          <a:p>
            <a:pPr lvl="1" eaLnBrk="1" hangingPunct="1">
              <a:lnSpc>
                <a:spcPct val="90000"/>
              </a:lnSpc>
            </a:pPr>
            <a:r>
              <a:rPr lang="en-US" sz="1800" dirty="0" smtClean="0"/>
              <a:t>Others with a similar test score history</a:t>
            </a:r>
          </a:p>
          <a:p>
            <a:pPr lvl="1" eaLnBrk="1" hangingPunct="1">
              <a:lnSpc>
                <a:spcPct val="90000"/>
              </a:lnSpc>
            </a:pPr>
            <a:r>
              <a:rPr lang="en-US" sz="1800" dirty="0" smtClean="0"/>
              <a:t>All students can potentially grow at the 1</a:t>
            </a:r>
            <a:r>
              <a:rPr lang="en-US" sz="1800" baseline="30000" dirty="0" smtClean="0"/>
              <a:t>st</a:t>
            </a:r>
            <a:r>
              <a:rPr lang="en-US" sz="1800" dirty="0" smtClean="0"/>
              <a:t> or 99</a:t>
            </a:r>
            <a:r>
              <a:rPr lang="en-US" sz="1800" baseline="30000" dirty="0" smtClean="0"/>
              <a:t>th</a:t>
            </a:r>
            <a:r>
              <a:rPr lang="en-US" sz="1800" dirty="0" smtClean="0"/>
              <a:t> percentile</a:t>
            </a:r>
          </a:p>
          <a:p>
            <a:pPr lvl="1" eaLnBrk="1" hangingPunct="1">
              <a:lnSpc>
                <a:spcPct val="90000"/>
              </a:lnSpc>
            </a:pPr>
            <a:endParaRPr lang="en-US" sz="400" dirty="0" smtClean="0"/>
          </a:p>
          <a:p>
            <a:pPr eaLnBrk="1" hangingPunct="1">
              <a:lnSpc>
                <a:spcPct val="90000"/>
              </a:lnSpc>
            </a:pPr>
            <a:r>
              <a:rPr lang="en-US" sz="2400" dirty="0" smtClean="0"/>
              <a:t>Growth is </a:t>
            </a:r>
            <a:r>
              <a:rPr lang="en-US" sz="2400" i="1" u="sng" dirty="0" smtClean="0"/>
              <a:t>subject-, grade-, and year-specific</a:t>
            </a:r>
          </a:p>
          <a:p>
            <a:pPr lvl="1" eaLnBrk="1" hangingPunct="1">
              <a:lnSpc>
                <a:spcPct val="90000"/>
              </a:lnSpc>
            </a:pPr>
            <a:r>
              <a:rPr lang="en-US" sz="1800" dirty="0" smtClean="0"/>
              <a:t>Different academic peer groups for each subject, grade, and year</a:t>
            </a:r>
          </a:p>
          <a:p>
            <a:pPr lvl="1" eaLnBrk="1" hangingPunct="1">
              <a:lnSpc>
                <a:spcPct val="90000"/>
              </a:lnSpc>
            </a:pPr>
            <a:r>
              <a:rPr lang="en-US" sz="1800" dirty="0" smtClean="0"/>
              <a:t>Therefore, the same change in scaled scores can yield different student growth percentiles</a:t>
            </a:r>
          </a:p>
          <a:p>
            <a:pPr eaLnBrk="1" hangingPunct="1">
              <a:lnSpc>
                <a:spcPct val="90000"/>
              </a:lnSpc>
              <a:buFontTx/>
              <a:buNone/>
            </a:pPr>
            <a:endParaRPr lang="en-US" sz="400" dirty="0" smtClean="0"/>
          </a:p>
          <a:p>
            <a:pPr eaLnBrk="1" hangingPunct="1">
              <a:lnSpc>
                <a:spcPct val="90000"/>
              </a:lnSpc>
            </a:pPr>
            <a:r>
              <a:rPr lang="en-US" sz="2400" dirty="0" smtClean="0"/>
              <a:t>The percentile is calculated on the </a:t>
            </a:r>
            <a:r>
              <a:rPr lang="en-US" sz="2400" i="1" u="sng" dirty="0" smtClean="0"/>
              <a:t>change in achievement</a:t>
            </a:r>
            <a:r>
              <a:rPr lang="en-US" sz="2400" dirty="0" smtClean="0"/>
              <a:t>, not the absolute level </a:t>
            </a:r>
          </a:p>
          <a:p>
            <a:pPr lvl="1" eaLnBrk="1" hangingPunct="1">
              <a:lnSpc>
                <a:spcPct val="90000"/>
              </a:lnSpc>
            </a:pPr>
            <a:r>
              <a:rPr lang="en-US" sz="1800" dirty="0" smtClean="0"/>
              <a:t>Differs from more familiar norm-referenced measures</a:t>
            </a:r>
          </a:p>
          <a:p>
            <a:pPr eaLnBrk="1" hangingPunct="1">
              <a:lnSpc>
                <a:spcPct val="90000"/>
              </a:lnSpc>
            </a:pPr>
            <a:endParaRPr lang="en-US" sz="400" dirty="0" smtClean="0"/>
          </a:p>
        </p:txBody>
      </p:sp>
      <p:sp>
        <p:nvSpPr>
          <p:cNvPr id="4"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0070C0"/>
                </a:solidFill>
                <a:effectLst/>
                <a:uLnTx/>
                <a:uFillTx/>
                <a:latin typeface="+mj-lt"/>
                <a:ea typeface="+mj-ea"/>
                <a:cs typeface="+mj-cs"/>
              </a:rPr>
              <a:t>Key Concepts</a:t>
            </a:r>
            <a:endParaRPr kumimoji="0" lang="en-US" sz="3200" b="1" i="0" u="none" strike="noStrike" kern="1200" cap="none" spc="0" normalizeH="0" baseline="0" noProof="0" dirty="0" smtClean="0">
              <a:ln>
                <a:noFill/>
              </a:ln>
              <a:solidFill>
                <a:srgbClr val="0070C0"/>
              </a:solidFill>
              <a:effectLst/>
              <a:uLnTx/>
              <a:uFillTx/>
              <a:latin typeface="+mj-lt"/>
              <a:ea typeface="+mj-ea"/>
              <a:cs typeface="+mj-cs"/>
            </a:endParaRPr>
          </a:p>
        </p:txBody>
      </p:sp>
      <p:pic>
        <p:nvPicPr>
          <p:cNvPr id="5" name="Picture 4" descr="wdelogo_solid.png"/>
          <p:cNvPicPr>
            <a:picLocks noChangeAspect="1"/>
          </p:cNvPicPr>
          <p:nvPr/>
        </p:nvPicPr>
        <p:blipFill>
          <a:blip r:embed="rId3" cstate="print"/>
          <a:stretch>
            <a:fillRect/>
          </a:stretch>
        </p:blipFill>
        <p:spPr>
          <a:xfrm>
            <a:off x="8034337" y="5791200"/>
            <a:ext cx="957263" cy="957263"/>
          </a:xfrm>
          <a:prstGeom prst="rect">
            <a:avLst/>
          </a:prstGeom>
        </p:spPr>
      </p:pic>
      <p:sp>
        <p:nvSpPr>
          <p:cNvPr id="3" name="Slide Number Placeholder 2"/>
          <p:cNvSpPr>
            <a:spLocks noGrp="1"/>
          </p:cNvSpPr>
          <p:nvPr>
            <p:ph type="sldNum" sz="quarter" idx="12"/>
          </p:nvPr>
        </p:nvSpPr>
        <p:spPr/>
        <p:txBody>
          <a:bodyPr/>
          <a:lstStyle/>
          <a:p>
            <a:fld id="{2B6133B4-9753-403C-8F44-ED890199EA91}" type="slidenum">
              <a:rPr lang="en-US" smtClean="0"/>
              <a:pPr/>
              <a:t>30</a:t>
            </a:fld>
            <a:endParaRPr lang="en-US"/>
          </a:p>
        </p:txBody>
      </p:sp>
    </p:spTree>
    <p:extLst>
      <p:ext uri="{BB962C8B-B14F-4D97-AF65-F5344CB8AC3E}">
        <p14:creationId xmlns:p14="http://schemas.microsoft.com/office/powerpoint/2010/main" val="1232164827"/>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p:txBody>
          <a:bodyPr>
            <a:normAutofit fontScale="90000"/>
          </a:bodyPr>
          <a:lstStyle/>
          <a:p>
            <a:pPr eaLnBrk="1" hangingPunct="1"/>
            <a:r>
              <a:rPr lang="en-US" b="1" dirty="0" smtClean="0">
                <a:solidFill>
                  <a:srgbClr val="0070C0"/>
                </a:solidFill>
              </a:rPr>
              <a:t>Median Student </a:t>
            </a:r>
            <a:r>
              <a:rPr lang="en-US" b="1" dirty="0">
                <a:solidFill>
                  <a:srgbClr val="0070C0"/>
                </a:solidFill>
              </a:rPr>
              <a:t>G</a:t>
            </a:r>
            <a:r>
              <a:rPr lang="en-US" b="1" dirty="0" smtClean="0">
                <a:solidFill>
                  <a:srgbClr val="0070C0"/>
                </a:solidFill>
              </a:rPr>
              <a:t>rowth </a:t>
            </a:r>
            <a:r>
              <a:rPr lang="en-US" b="1" dirty="0">
                <a:solidFill>
                  <a:srgbClr val="0070C0"/>
                </a:solidFill>
              </a:rPr>
              <a:t>P</a:t>
            </a:r>
            <a:r>
              <a:rPr lang="en-US" b="1" dirty="0" smtClean="0">
                <a:solidFill>
                  <a:srgbClr val="0070C0"/>
                </a:solidFill>
              </a:rPr>
              <a:t>ercentile</a:t>
            </a:r>
            <a:endParaRPr lang="en-US" sz="3200" b="1" dirty="0" smtClean="0">
              <a:solidFill>
                <a:srgbClr val="0070C0"/>
              </a:solidFill>
            </a:endParaRPr>
          </a:p>
        </p:txBody>
      </p:sp>
      <p:graphicFrame>
        <p:nvGraphicFramePr>
          <p:cNvPr id="22583" name="Group 55"/>
          <p:cNvGraphicFramePr>
            <a:graphicFrameLocks noGrp="1"/>
          </p:cNvGraphicFramePr>
          <p:nvPr/>
        </p:nvGraphicFramePr>
        <p:xfrm>
          <a:off x="1219200" y="1371600"/>
          <a:ext cx="2590800" cy="4693920"/>
        </p:xfrm>
        <a:graphic>
          <a:graphicData uri="http://schemas.openxmlformats.org/drawingml/2006/table">
            <a:tbl>
              <a:tblPr/>
              <a:tblGrid>
                <a:gridCol w="1676400"/>
                <a:gridCol w="914400"/>
              </a:tblGrid>
              <a:tr h="3079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rebuchet MS" pitchFamily="34" charset="0"/>
                        </a:rPr>
                        <a:t>Last 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Trebuchet MS" pitchFamily="34" charset="0"/>
                        </a:rPr>
                        <a:t>SGP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1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rebuchet MS" pitchFamily="34" charset="0"/>
                        </a:rPr>
                        <a:t>Lennon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rebuchet MS" pitchFamily="34" charset="0"/>
                        </a:rPr>
                        <a:t>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rebuchet MS" pitchFamily="34" charset="0"/>
                        </a:rPr>
                        <a:t>McCartney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rebuchet MS" pitchFamily="34" charset="0"/>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rebuchet MS" pitchFamily="34" charset="0"/>
                        </a:rPr>
                        <a:t>Starr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rebuchet MS" pitchFamily="34" charset="0"/>
                        </a:rPr>
                        <a:t>21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rebuchet MS" pitchFamily="34" charset="0"/>
                        </a:rPr>
                        <a:t>Harrison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rebuchet MS" pitchFamily="34" charset="0"/>
                        </a:rPr>
                        <a:t>32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rebuchet MS" pitchFamily="34" charset="0"/>
                        </a:rPr>
                        <a:t>Jagger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rebuchet MS" pitchFamily="34" charset="0"/>
                        </a:rPr>
                        <a:t>34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rebuchet MS" pitchFamily="34" charset="0"/>
                        </a:rPr>
                        <a:t>Richards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rebuchet MS" pitchFamily="34" charset="0"/>
                        </a:rPr>
                        <a:t>47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rebuchet MS" pitchFamily="34" charset="0"/>
                        </a:rPr>
                        <a:t>Crosby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rebuchet MS" pitchFamily="34" charset="0"/>
                        </a:rPr>
                        <a:t>55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rebuchet MS" pitchFamily="34" charset="0"/>
                        </a:rPr>
                        <a:t>Stills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rebuchet MS" pitchFamily="34" charset="0"/>
                        </a:rPr>
                        <a:t>61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rebuchet MS" pitchFamily="34" charset="0"/>
                        </a:rPr>
                        <a:t>Nash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rebuchet MS" pitchFamily="34" charset="0"/>
                        </a:rPr>
                        <a:t>63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rebuchet MS" pitchFamily="34" charset="0"/>
                        </a:rPr>
                        <a:t>Young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rebuchet MS" pitchFamily="34" charset="0"/>
                        </a:rPr>
                        <a:t>74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4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rebuchet MS" pitchFamily="34" charset="0"/>
                        </a:rPr>
                        <a:t>Joplin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rebuchet MS" pitchFamily="34" charset="0"/>
                        </a:rPr>
                        <a:t>81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4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rebuchet MS" pitchFamily="34" charset="0"/>
                        </a:rPr>
                        <a:t>Hendrix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rebuchet MS" pitchFamily="34" charset="0"/>
                        </a:rPr>
                        <a:t>88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rebuchet MS" pitchFamily="34" charset="0"/>
                        </a:rPr>
                        <a:t>Jones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rebuchet MS" pitchFamily="34" charset="0"/>
                        </a:rPr>
                        <a:t>95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0530" name="Text Box 72"/>
          <p:cNvSpPr txBox="1">
            <a:spLocks noChangeArrowheads="1"/>
          </p:cNvSpPr>
          <p:nvPr/>
        </p:nvSpPr>
        <p:spPr bwMode="auto">
          <a:xfrm>
            <a:off x="4419600" y="1371600"/>
            <a:ext cx="3962400" cy="2152650"/>
          </a:xfrm>
          <a:prstGeom prst="rect">
            <a:avLst/>
          </a:prstGeom>
          <a:noFill/>
          <a:ln w="9525">
            <a:noFill/>
            <a:miter lim="800000"/>
            <a:headEnd/>
            <a:tailEnd/>
          </a:ln>
        </p:spPr>
        <p:txBody>
          <a:bodyPr>
            <a:spAutoFit/>
          </a:bodyPr>
          <a:lstStyle/>
          <a:p>
            <a:pPr algn="l">
              <a:spcBef>
                <a:spcPct val="50000"/>
              </a:spcBef>
            </a:pPr>
            <a:r>
              <a:rPr lang="en-US" dirty="0">
                <a:latin typeface="Trebuchet MS" pitchFamily="34" charset="0"/>
              </a:rPr>
              <a:t>Imagine that the list of students to the left are all the students in your 6</a:t>
            </a:r>
            <a:r>
              <a:rPr lang="en-US" baseline="30000" dirty="0">
                <a:latin typeface="Trebuchet MS" pitchFamily="34" charset="0"/>
              </a:rPr>
              <a:t>th</a:t>
            </a:r>
            <a:r>
              <a:rPr lang="en-US" dirty="0">
                <a:latin typeface="Trebuchet MS" pitchFamily="34" charset="0"/>
              </a:rPr>
              <a:t> grade class. Note that they are sorted from lowest to highest SGP.</a:t>
            </a:r>
          </a:p>
          <a:p>
            <a:pPr algn="l">
              <a:spcBef>
                <a:spcPct val="50000"/>
              </a:spcBef>
            </a:pPr>
            <a:r>
              <a:rPr lang="en-US" dirty="0">
                <a:latin typeface="Trebuchet MS" pitchFamily="34" charset="0"/>
              </a:rPr>
              <a:t>The point where 50% of students have a higher SGP and 50% have a lower SGP is the median.</a:t>
            </a:r>
          </a:p>
        </p:txBody>
      </p:sp>
      <p:grpSp>
        <p:nvGrpSpPr>
          <p:cNvPr id="2" name="Group 54" descr="This image circles the SGP for Crosby, the median student in this sixth grade class as measured by growth."/>
          <p:cNvGrpSpPr>
            <a:grpSpLocks/>
          </p:cNvGrpSpPr>
          <p:nvPr/>
        </p:nvGrpSpPr>
        <p:grpSpPr bwMode="auto">
          <a:xfrm>
            <a:off x="2743200" y="3581400"/>
            <a:ext cx="5334000" cy="609600"/>
            <a:chOff x="1728" y="2256"/>
            <a:chExt cx="3360" cy="384"/>
          </a:xfrm>
        </p:grpSpPr>
        <p:sp>
          <p:nvSpPr>
            <p:cNvPr id="20532" name="Text Box 68"/>
            <p:cNvSpPr txBox="1">
              <a:spLocks noChangeArrowheads="1"/>
            </p:cNvSpPr>
            <p:nvPr/>
          </p:nvSpPr>
          <p:spPr bwMode="auto">
            <a:xfrm>
              <a:off x="2496" y="2352"/>
              <a:ext cx="2592" cy="231"/>
            </a:xfrm>
            <a:prstGeom prst="rect">
              <a:avLst/>
            </a:prstGeom>
            <a:noFill/>
            <a:ln w="9525">
              <a:noFill/>
              <a:miter lim="800000"/>
              <a:headEnd/>
              <a:tailEnd/>
            </a:ln>
          </p:spPr>
          <p:txBody>
            <a:bodyPr>
              <a:spAutoFit/>
            </a:bodyPr>
            <a:lstStyle/>
            <a:p>
              <a:pPr algn="l">
                <a:spcBef>
                  <a:spcPct val="50000"/>
                </a:spcBef>
              </a:pPr>
              <a:r>
                <a:rPr lang="en-US" b="1" dirty="0">
                  <a:solidFill>
                    <a:srgbClr val="FF9900"/>
                  </a:solidFill>
                  <a:latin typeface="Trebuchet MS" pitchFamily="34" charset="0"/>
                </a:rPr>
                <a:t>Median SGP for the 6</a:t>
              </a:r>
              <a:r>
                <a:rPr lang="en-US" b="1" baseline="30000" dirty="0">
                  <a:solidFill>
                    <a:srgbClr val="FF9900"/>
                  </a:solidFill>
                  <a:latin typeface="Trebuchet MS" pitchFamily="34" charset="0"/>
                </a:rPr>
                <a:t>th</a:t>
              </a:r>
              <a:r>
                <a:rPr lang="en-US" b="1" dirty="0">
                  <a:solidFill>
                    <a:srgbClr val="FF9900"/>
                  </a:solidFill>
                  <a:latin typeface="Trebuchet MS" pitchFamily="34" charset="0"/>
                </a:rPr>
                <a:t> grade class</a:t>
              </a:r>
            </a:p>
          </p:txBody>
        </p:sp>
        <p:sp>
          <p:nvSpPr>
            <p:cNvPr id="20533" name="Oval 73"/>
            <p:cNvSpPr>
              <a:spLocks noChangeArrowheads="1"/>
            </p:cNvSpPr>
            <p:nvPr/>
          </p:nvSpPr>
          <p:spPr bwMode="auto">
            <a:xfrm>
              <a:off x="1728" y="2256"/>
              <a:ext cx="480" cy="384"/>
            </a:xfrm>
            <a:prstGeom prst="ellipse">
              <a:avLst/>
            </a:prstGeom>
            <a:solidFill>
              <a:srgbClr val="FF9900">
                <a:alpha val="32156"/>
              </a:srgbClr>
            </a:solidFill>
            <a:ln w="19050">
              <a:solidFill>
                <a:srgbClr val="FF9900"/>
              </a:solidFill>
              <a:round/>
              <a:headEnd/>
              <a:tailEnd/>
            </a:ln>
          </p:spPr>
          <p:txBody>
            <a:bodyPr wrap="none" anchor="ctr"/>
            <a:lstStyle/>
            <a:p>
              <a:endParaRPr lang="en-US"/>
            </a:p>
          </p:txBody>
        </p:sp>
      </p:grpSp>
      <p:sp>
        <p:nvSpPr>
          <p:cNvPr id="8" name="TextBox 7"/>
          <p:cNvSpPr txBox="1"/>
          <p:nvPr/>
        </p:nvSpPr>
        <p:spPr>
          <a:xfrm>
            <a:off x="4495800" y="4495800"/>
            <a:ext cx="4230710" cy="1200329"/>
          </a:xfrm>
          <a:prstGeom prst="rect">
            <a:avLst/>
          </a:prstGeom>
          <a:noFill/>
        </p:spPr>
        <p:txBody>
          <a:bodyPr wrap="none" rtlCol="0">
            <a:spAutoFit/>
          </a:bodyPr>
          <a:lstStyle/>
          <a:p>
            <a:r>
              <a:rPr lang="en-US" b="1" dirty="0" smtClean="0"/>
              <a:t>The Median Growth Percentile (MGP) </a:t>
            </a:r>
          </a:p>
          <a:p>
            <a:r>
              <a:rPr lang="en-US" b="1" dirty="0" smtClean="0"/>
              <a:t>is used in the Wyoming school rating </a:t>
            </a:r>
          </a:p>
          <a:p>
            <a:r>
              <a:rPr lang="en-US" b="1" dirty="0" smtClean="0"/>
              <a:t>system under the Wyoming Accountability</a:t>
            </a:r>
          </a:p>
          <a:p>
            <a:r>
              <a:rPr lang="en-US" b="1" dirty="0" smtClean="0"/>
              <a:t>in Education Act (WAEA), Enrolled Act 65.</a:t>
            </a:r>
          </a:p>
        </p:txBody>
      </p:sp>
      <p:pic>
        <p:nvPicPr>
          <p:cNvPr id="9" name="Picture 8" descr="wdelogo_solid.png"/>
          <p:cNvPicPr>
            <a:picLocks noChangeAspect="1"/>
          </p:cNvPicPr>
          <p:nvPr/>
        </p:nvPicPr>
        <p:blipFill>
          <a:blip r:embed="rId3" cstate="print"/>
          <a:stretch>
            <a:fillRect/>
          </a:stretch>
        </p:blipFill>
        <p:spPr>
          <a:xfrm>
            <a:off x="8034337" y="5791200"/>
            <a:ext cx="957263" cy="957263"/>
          </a:xfrm>
          <a:prstGeom prst="rect">
            <a:avLst/>
          </a:prstGeom>
        </p:spPr>
      </p:pic>
      <p:sp>
        <p:nvSpPr>
          <p:cNvPr id="4" name="Slide Number Placeholder 3"/>
          <p:cNvSpPr>
            <a:spLocks noGrp="1"/>
          </p:cNvSpPr>
          <p:nvPr>
            <p:ph type="sldNum" sz="quarter" idx="12"/>
          </p:nvPr>
        </p:nvSpPr>
        <p:spPr/>
        <p:txBody>
          <a:bodyPr/>
          <a:lstStyle/>
          <a:p>
            <a:fld id="{2B6133B4-9753-403C-8F44-ED890199EA91}" type="slidenum">
              <a:rPr lang="en-US" smtClean="0"/>
              <a:pPr/>
              <a:t>31</a:t>
            </a:fld>
            <a:endParaRPr lang="en-US"/>
          </a:p>
        </p:txBody>
      </p:sp>
    </p:spTree>
    <p:extLst>
      <p:ext uri="{BB962C8B-B14F-4D97-AF65-F5344CB8AC3E}">
        <p14:creationId xmlns:p14="http://schemas.microsoft.com/office/powerpoint/2010/main" val="2698423048"/>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2B6133B4-9753-403C-8F44-ED890199EA91}" type="slidenum">
              <a:rPr lang="en-US" smtClean="0"/>
              <a:pPr/>
              <a:t>32</a:t>
            </a:fld>
            <a:endParaRPr lang="en-US"/>
          </a:p>
        </p:txBody>
      </p:sp>
      <p:pic>
        <p:nvPicPr>
          <p:cNvPr id="4" name="Picture 3" descr="wdelogo_solid.png"/>
          <p:cNvPicPr>
            <a:picLocks noChangeAspect="1"/>
          </p:cNvPicPr>
          <p:nvPr/>
        </p:nvPicPr>
        <p:blipFill>
          <a:blip r:embed="rId2" cstate="print"/>
          <a:stretch>
            <a:fillRect/>
          </a:stretch>
        </p:blipFill>
        <p:spPr>
          <a:xfrm>
            <a:off x="8034337" y="5791200"/>
            <a:ext cx="957263" cy="957263"/>
          </a:xfrm>
          <a:prstGeom prst="rect">
            <a:avLst/>
          </a:prstGeom>
        </p:spPr>
      </p:pic>
      <p:sp>
        <p:nvSpPr>
          <p:cNvPr id="5" name="Rectangle 2"/>
          <p:cNvSpPr txBox="1">
            <a:spLocks noChangeArrowheads="1"/>
          </p:cNvSpPr>
          <p:nvPr/>
        </p:nvSpPr>
        <p:spPr>
          <a:xfrm>
            <a:off x="457200" y="457200"/>
            <a:ext cx="8229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rgbClr val="0070C0"/>
                </a:solidFill>
              </a:rPr>
              <a:t>Questions?</a:t>
            </a:r>
            <a:endParaRPr lang="en-US" sz="3200" b="1" dirty="0" smtClean="0">
              <a:solidFill>
                <a:srgbClr val="0070C0"/>
              </a:solidFill>
            </a:endParaRPr>
          </a:p>
        </p:txBody>
      </p:sp>
      <p:sp>
        <p:nvSpPr>
          <p:cNvPr id="6" name="Rectangle 3"/>
          <p:cNvSpPr txBox="1">
            <a:spLocks noChangeArrowheads="1"/>
          </p:cNvSpPr>
          <p:nvPr/>
        </p:nvSpPr>
        <p:spPr>
          <a:xfrm>
            <a:off x="1371600" y="2514600"/>
            <a:ext cx="8229600" cy="4724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ct val="50000"/>
              </a:spcAft>
              <a:buNone/>
            </a:pPr>
            <a:r>
              <a:rPr lang="en-US" dirty="0" smtClean="0"/>
              <a:t>Deb Lindsey</a:t>
            </a:r>
            <a:br>
              <a:rPr lang="en-US" dirty="0" smtClean="0"/>
            </a:br>
            <a:r>
              <a:rPr lang="en-US" dirty="0" smtClean="0">
                <a:hlinkClick r:id="rId3"/>
              </a:rPr>
              <a:t>deb.Lindsey@wyo.gov</a:t>
            </a:r>
            <a:r>
              <a:rPr lang="en-US" dirty="0"/>
              <a:t/>
            </a:r>
            <a:br>
              <a:rPr lang="en-US" dirty="0"/>
            </a:br>
            <a:r>
              <a:rPr lang="en-US" dirty="0" smtClean="0"/>
              <a:t>307-777-8753</a:t>
            </a:r>
          </a:p>
        </p:txBody>
      </p:sp>
    </p:spTree>
    <p:extLst>
      <p:ext uri="{BB962C8B-B14F-4D97-AF65-F5344CB8AC3E}">
        <p14:creationId xmlns:p14="http://schemas.microsoft.com/office/powerpoint/2010/main" val="34786058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latin typeface="Calibri" pitchFamily="34" charset="0"/>
              </a:rPr>
              <a:t>Current Assessment </a:t>
            </a:r>
            <a:r>
              <a:rPr lang="en-US" b="1" dirty="0">
                <a:solidFill>
                  <a:srgbClr val="0070C0"/>
                </a:solidFill>
                <a:latin typeface="Calibri" pitchFamily="34" charset="0"/>
              </a:rPr>
              <a:t>Program</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r>
              <a:rPr lang="en-US" dirty="0" smtClean="0"/>
              <a:t>ESEA requires that all assessments measure performance on the state’s adopted content standards</a:t>
            </a:r>
          </a:p>
          <a:p>
            <a:r>
              <a:rPr lang="en-US" dirty="0" smtClean="0"/>
              <a:t>ESEA and IDEA permit adoption of alternate content standards for students with significant cognitive disabilities (1%); these are to be directly aligned to the “primary” content standards</a:t>
            </a:r>
          </a:p>
          <a:p>
            <a:r>
              <a:rPr lang="en-US" dirty="0" smtClean="0"/>
              <a:t>Students with significant cognitive disabilities must participate in alternate assessments aligned to the alternate standards (extensions of the “regular” standards)</a:t>
            </a:r>
          </a:p>
        </p:txBody>
      </p:sp>
      <p:pic>
        <p:nvPicPr>
          <p:cNvPr id="4" name="Picture 3" descr="wdelogo_solid.png"/>
          <p:cNvPicPr>
            <a:picLocks noChangeAspect="1"/>
          </p:cNvPicPr>
          <p:nvPr/>
        </p:nvPicPr>
        <p:blipFill>
          <a:blip r:embed="rId3" cstate="print"/>
          <a:stretch>
            <a:fillRect/>
          </a:stretch>
        </p:blipFill>
        <p:spPr>
          <a:xfrm>
            <a:off x="8034337" y="5791200"/>
            <a:ext cx="957263" cy="957263"/>
          </a:xfrm>
          <a:prstGeom prst="rect">
            <a:avLst/>
          </a:prstGeom>
        </p:spPr>
      </p:pic>
      <p:sp>
        <p:nvSpPr>
          <p:cNvPr id="5" name="Slide Number Placeholder 4"/>
          <p:cNvSpPr>
            <a:spLocks noGrp="1"/>
          </p:cNvSpPr>
          <p:nvPr>
            <p:ph type="sldNum" sz="quarter" idx="12"/>
          </p:nvPr>
        </p:nvSpPr>
        <p:spPr/>
        <p:txBody>
          <a:bodyPr/>
          <a:lstStyle/>
          <a:p>
            <a:fld id="{2B6133B4-9753-403C-8F44-ED890199EA91}" type="slidenum">
              <a:rPr lang="en-US" smtClean="0"/>
              <a:pPr/>
              <a:t>4</a:t>
            </a:fld>
            <a:endParaRPr lang="en-US"/>
          </a:p>
        </p:txBody>
      </p:sp>
    </p:spTree>
    <p:extLst>
      <p:ext uri="{BB962C8B-B14F-4D97-AF65-F5344CB8AC3E}">
        <p14:creationId xmlns:p14="http://schemas.microsoft.com/office/powerpoint/2010/main" val="38867196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PAWS Design Changes</a:t>
            </a:r>
            <a:endParaRPr lang="en-US" b="1" dirty="0">
              <a:solidFill>
                <a:srgbClr val="0070C0"/>
              </a:solidFill>
            </a:endParaRPr>
          </a:p>
        </p:txBody>
      </p:sp>
      <p:sp>
        <p:nvSpPr>
          <p:cNvPr id="3" name="Content Placeholder 2"/>
          <p:cNvSpPr>
            <a:spLocks noGrp="1"/>
          </p:cNvSpPr>
          <p:nvPr>
            <p:ph idx="1"/>
          </p:nvPr>
        </p:nvSpPr>
        <p:spPr>
          <a:xfrm>
            <a:off x="457200" y="1600200"/>
            <a:ext cx="8229600" cy="4038599"/>
          </a:xfrm>
        </p:spPr>
        <p:txBody>
          <a:bodyPr>
            <a:normAutofit/>
          </a:bodyPr>
          <a:lstStyle/>
          <a:p>
            <a:pPr marL="0" indent="0">
              <a:buNone/>
            </a:pPr>
            <a:r>
              <a:rPr lang="en-US" dirty="0" smtClean="0"/>
              <a:t>PAWS blueprint necessitated new proficiency level descriptors, standard-setting and cut scores before 2014 results were released</a:t>
            </a:r>
          </a:p>
        </p:txBody>
      </p:sp>
      <p:sp>
        <p:nvSpPr>
          <p:cNvPr id="9" name="Oval 8"/>
          <p:cNvSpPr/>
          <p:nvPr/>
        </p:nvSpPr>
        <p:spPr>
          <a:xfrm>
            <a:off x="6324600" y="3657600"/>
            <a:ext cx="1676400" cy="1600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324600" y="3733800"/>
            <a:ext cx="1676400" cy="160020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6858000" y="4648200"/>
            <a:ext cx="643125" cy="369332"/>
          </a:xfrm>
          <a:prstGeom prst="rect">
            <a:avLst/>
          </a:prstGeom>
          <a:noFill/>
        </p:spPr>
        <p:txBody>
          <a:bodyPr wrap="none" rtlCol="0">
            <a:spAutoFit/>
          </a:bodyPr>
          <a:lstStyle/>
          <a:p>
            <a:r>
              <a:rPr lang="en-US" dirty="0" smtClean="0"/>
              <a:t>CCSS</a:t>
            </a:r>
            <a:endParaRPr lang="en-US" dirty="0"/>
          </a:p>
        </p:txBody>
      </p:sp>
      <p:sp>
        <p:nvSpPr>
          <p:cNvPr id="14" name="TextBox 13"/>
          <p:cNvSpPr txBox="1"/>
          <p:nvPr/>
        </p:nvSpPr>
        <p:spPr>
          <a:xfrm>
            <a:off x="6858000" y="4114800"/>
            <a:ext cx="720134" cy="369332"/>
          </a:xfrm>
          <a:prstGeom prst="rect">
            <a:avLst/>
          </a:prstGeom>
          <a:noFill/>
        </p:spPr>
        <p:txBody>
          <a:bodyPr wrap="none" rtlCol="0">
            <a:spAutoFit/>
          </a:bodyPr>
          <a:lstStyle/>
          <a:p>
            <a:r>
              <a:rPr lang="en-US" dirty="0" smtClean="0"/>
              <a:t>PAWS</a:t>
            </a:r>
            <a:endParaRPr lang="en-US" dirty="0"/>
          </a:p>
        </p:txBody>
      </p:sp>
      <p:sp>
        <p:nvSpPr>
          <p:cNvPr id="16" name="TextBox 15"/>
          <p:cNvSpPr txBox="1"/>
          <p:nvPr/>
        </p:nvSpPr>
        <p:spPr>
          <a:xfrm>
            <a:off x="4114800" y="5562600"/>
            <a:ext cx="806631" cy="461665"/>
          </a:xfrm>
          <a:prstGeom prst="rect">
            <a:avLst/>
          </a:prstGeom>
          <a:noFill/>
        </p:spPr>
        <p:txBody>
          <a:bodyPr wrap="none" rtlCol="0">
            <a:spAutoFit/>
          </a:bodyPr>
          <a:lstStyle/>
          <a:p>
            <a:r>
              <a:rPr lang="en-US" sz="2400" b="1" dirty="0" smtClean="0"/>
              <a:t>2014</a:t>
            </a:r>
            <a:endParaRPr lang="en-US" sz="2400" b="1" dirty="0"/>
          </a:p>
        </p:txBody>
      </p:sp>
      <p:sp>
        <p:nvSpPr>
          <p:cNvPr id="17" name="Oval 16"/>
          <p:cNvSpPr/>
          <p:nvPr/>
        </p:nvSpPr>
        <p:spPr>
          <a:xfrm>
            <a:off x="3581400" y="3505200"/>
            <a:ext cx="1828800" cy="182880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4038600" y="3886200"/>
            <a:ext cx="914400"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4191000" y="4114800"/>
            <a:ext cx="720134" cy="369332"/>
          </a:xfrm>
          <a:prstGeom prst="rect">
            <a:avLst/>
          </a:prstGeom>
          <a:noFill/>
        </p:spPr>
        <p:txBody>
          <a:bodyPr wrap="none" rtlCol="0">
            <a:spAutoFit/>
          </a:bodyPr>
          <a:lstStyle/>
          <a:p>
            <a:r>
              <a:rPr lang="en-US" dirty="0" smtClean="0"/>
              <a:t>PAWS</a:t>
            </a:r>
            <a:endParaRPr lang="en-US" dirty="0"/>
          </a:p>
        </p:txBody>
      </p:sp>
      <p:sp>
        <p:nvSpPr>
          <p:cNvPr id="20" name="TextBox 19"/>
          <p:cNvSpPr txBox="1"/>
          <p:nvPr/>
        </p:nvSpPr>
        <p:spPr>
          <a:xfrm>
            <a:off x="4191000" y="3505200"/>
            <a:ext cx="643125" cy="369332"/>
          </a:xfrm>
          <a:prstGeom prst="rect">
            <a:avLst/>
          </a:prstGeom>
          <a:noFill/>
        </p:spPr>
        <p:txBody>
          <a:bodyPr wrap="none" rtlCol="0">
            <a:spAutoFit/>
          </a:bodyPr>
          <a:lstStyle/>
          <a:p>
            <a:r>
              <a:rPr lang="en-US" dirty="0" smtClean="0"/>
              <a:t>CCSS</a:t>
            </a:r>
            <a:endParaRPr lang="en-US" dirty="0"/>
          </a:p>
        </p:txBody>
      </p:sp>
      <p:sp>
        <p:nvSpPr>
          <p:cNvPr id="35" name="Oval 34"/>
          <p:cNvSpPr/>
          <p:nvPr/>
        </p:nvSpPr>
        <p:spPr>
          <a:xfrm>
            <a:off x="1066800" y="3733800"/>
            <a:ext cx="1676400" cy="160020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1066800" y="3200400"/>
            <a:ext cx="1676400" cy="1600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1600200" y="4876800"/>
            <a:ext cx="643125" cy="369332"/>
          </a:xfrm>
          <a:prstGeom prst="rect">
            <a:avLst/>
          </a:prstGeom>
          <a:noFill/>
        </p:spPr>
        <p:txBody>
          <a:bodyPr wrap="none" rtlCol="0">
            <a:spAutoFit/>
          </a:bodyPr>
          <a:lstStyle/>
          <a:p>
            <a:r>
              <a:rPr lang="en-US" dirty="0" smtClean="0"/>
              <a:t>CCSS</a:t>
            </a:r>
            <a:endParaRPr lang="en-US" dirty="0"/>
          </a:p>
        </p:txBody>
      </p:sp>
      <p:sp>
        <p:nvSpPr>
          <p:cNvPr id="38" name="TextBox 37"/>
          <p:cNvSpPr txBox="1"/>
          <p:nvPr/>
        </p:nvSpPr>
        <p:spPr>
          <a:xfrm>
            <a:off x="1524000" y="3352800"/>
            <a:ext cx="720134" cy="369332"/>
          </a:xfrm>
          <a:prstGeom prst="rect">
            <a:avLst/>
          </a:prstGeom>
          <a:noFill/>
        </p:spPr>
        <p:txBody>
          <a:bodyPr wrap="none" rtlCol="0">
            <a:spAutoFit/>
          </a:bodyPr>
          <a:lstStyle/>
          <a:p>
            <a:r>
              <a:rPr lang="en-US" dirty="0" smtClean="0"/>
              <a:t>PAWS</a:t>
            </a:r>
            <a:endParaRPr lang="en-US" dirty="0"/>
          </a:p>
        </p:txBody>
      </p:sp>
      <p:sp>
        <p:nvSpPr>
          <p:cNvPr id="39" name="TextBox 38"/>
          <p:cNvSpPr txBox="1"/>
          <p:nvPr/>
        </p:nvSpPr>
        <p:spPr>
          <a:xfrm>
            <a:off x="1447800" y="5562600"/>
            <a:ext cx="806631" cy="461665"/>
          </a:xfrm>
          <a:prstGeom prst="rect">
            <a:avLst/>
          </a:prstGeom>
          <a:noFill/>
        </p:spPr>
        <p:txBody>
          <a:bodyPr wrap="none" rtlCol="0">
            <a:spAutoFit/>
          </a:bodyPr>
          <a:lstStyle/>
          <a:p>
            <a:r>
              <a:rPr lang="en-US" sz="2400" b="1" dirty="0" smtClean="0"/>
              <a:t>2013</a:t>
            </a:r>
            <a:endParaRPr lang="en-US" sz="2400" b="1" dirty="0"/>
          </a:p>
        </p:txBody>
      </p:sp>
      <p:sp>
        <p:nvSpPr>
          <p:cNvPr id="40" name="TextBox 39"/>
          <p:cNvSpPr txBox="1"/>
          <p:nvPr/>
        </p:nvSpPr>
        <p:spPr>
          <a:xfrm>
            <a:off x="6781800" y="5638800"/>
            <a:ext cx="806631" cy="461665"/>
          </a:xfrm>
          <a:prstGeom prst="rect">
            <a:avLst/>
          </a:prstGeom>
          <a:noFill/>
        </p:spPr>
        <p:txBody>
          <a:bodyPr wrap="none" rtlCol="0">
            <a:spAutoFit/>
          </a:bodyPr>
          <a:lstStyle/>
          <a:p>
            <a:r>
              <a:rPr lang="en-US" sz="2400" b="1" dirty="0" smtClean="0"/>
              <a:t>2015</a:t>
            </a:r>
            <a:endParaRPr lang="en-US" sz="2400" b="1" dirty="0"/>
          </a:p>
        </p:txBody>
      </p:sp>
      <p:sp>
        <p:nvSpPr>
          <p:cNvPr id="7" name="Slide Number Placeholder 6"/>
          <p:cNvSpPr>
            <a:spLocks noGrp="1"/>
          </p:cNvSpPr>
          <p:nvPr>
            <p:ph type="sldNum" sz="quarter" idx="12"/>
          </p:nvPr>
        </p:nvSpPr>
        <p:spPr/>
        <p:txBody>
          <a:bodyPr/>
          <a:lstStyle/>
          <a:p>
            <a:fld id="{2B6133B4-9753-403C-8F44-ED890199EA91}" type="slidenum">
              <a:rPr lang="en-US" smtClean="0"/>
              <a:pPr/>
              <a:t>5</a:t>
            </a:fld>
            <a:endParaRPr lang="en-US"/>
          </a:p>
        </p:txBody>
      </p:sp>
      <p:pic>
        <p:nvPicPr>
          <p:cNvPr id="21" name="Picture 20" descr="wdelogo_solid.png"/>
          <p:cNvPicPr>
            <a:picLocks noChangeAspect="1"/>
          </p:cNvPicPr>
          <p:nvPr/>
        </p:nvPicPr>
        <p:blipFill>
          <a:blip r:embed="rId2" cstate="print"/>
          <a:stretch>
            <a:fillRect/>
          </a:stretch>
        </p:blipFill>
        <p:spPr>
          <a:xfrm>
            <a:off x="8034337" y="5791200"/>
            <a:ext cx="957263" cy="957263"/>
          </a:xfrm>
          <a:prstGeom prst="rect">
            <a:avLst/>
          </a:prstGeom>
        </p:spPr>
      </p:pic>
    </p:spTree>
    <p:extLst>
      <p:ext uri="{BB962C8B-B14F-4D97-AF65-F5344CB8AC3E}">
        <p14:creationId xmlns:p14="http://schemas.microsoft.com/office/powerpoint/2010/main" val="27415502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solidFill>
                  <a:srgbClr val="0070C0"/>
                </a:solidFill>
                <a:latin typeface="Calibri" pitchFamily="34" charset="0"/>
              </a:rPr>
              <a:t>Standard-Setting Context</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9502585"/>
              </p:ext>
            </p:extLst>
          </p:nvPr>
        </p:nvGraphicFramePr>
        <p:xfrm>
          <a:off x="152400" y="1066801"/>
          <a:ext cx="8915400" cy="5715000"/>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2B6133B4-9753-403C-8F44-ED890199EA91}" type="slidenum">
              <a:rPr lang="en-US" smtClean="0"/>
              <a:pPr/>
              <a:t>6</a:t>
            </a:fld>
            <a:endParaRPr lang="en-US"/>
          </a:p>
        </p:txBody>
      </p:sp>
    </p:spTree>
    <p:extLst>
      <p:ext uri="{BB962C8B-B14F-4D97-AF65-F5344CB8AC3E}">
        <p14:creationId xmlns:p14="http://schemas.microsoft.com/office/powerpoint/2010/main" val="16194848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solidFill>
                  <a:srgbClr val="0070C0"/>
                </a:solidFill>
                <a:latin typeface="Calibri" pitchFamily="34" charset="0"/>
              </a:rPr>
              <a:t>Standard-Setting Context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15100632"/>
              </p:ext>
            </p:extLst>
          </p:nvPr>
        </p:nvGraphicFramePr>
        <p:xfrm>
          <a:off x="0" y="1066800"/>
          <a:ext cx="9067800" cy="5486400"/>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2B6133B4-9753-403C-8F44-ED890199EA91}" type="slidenum">
              <a:rPr lang="en-US" smtClean="0"/>
              <a:pPr/>
              <a:t>7</a:t>
            </a:fld>
            <a:endParaRPr lang="en-US"/>
          </a:p>
        </p:txBody>
      </p:sp>
    </p:spTree>
    <p:extLst>
      <p:ext uri="{BB962C8B-B14F-4D97-AF65-F5344CB8AC3E}">
        <p14:creationId xmlns:p14="http://schemas.microsoft.com/office/powerpoint/2010/main" val="12164754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Conducted for PAWS, SAWS (gr 5 &amp; 7), and ACT </a:t>
            </a:r>
            <a:endParaRPr lang="en-US" dirty="0"/>
          </a:p>
          <a:p>
            <a:r>
              <a:rPr lang="en-US" dirty="0" smtClean="0"/>
              <a:t>Plans approved by WDE and its Technical Advisory Committee (TAC)</a:t>
            </a:r>
          </a:p>
          <a:p>
            <a:r>
              <a:rPr lang="en-US" dirty="0" smtClean="0"/>
              <a:t>Participants included Wyoming teachers; for ACT, also included administrators and higher </a:t>
            </a:r>
            <a:r>
              <a:rPr lang="en-US" dirty="0" err="1" smtClean="0"/>
              <a:t>ed</a:t>
            </a:r>
            <a:r>
              <a:rPr lang="en-US" dirty="0" smtClean="0"/>
              <a:t> representatives</a:t>
            </a:r>
          </a:p>
          <a:p>
            <a:r>
              <a:rPr lang="en-US" dirty="0" smtClean="0"/>
              <a:t>PAWS-SAWS judgments were standards-based; ACT judgments were empirically-based</a:t>
            </a:r>
          </a:p>
          <a:p>
            <a:r>
              <a:rPr lang="en-US" dirty="0" smtClean="0"/>
              <a:t>Consistent with experiences of other states, different expectations result in lower proficiency rates</a:t>
            </a:r>
            <a:endParaRPr lang="en-US" dirty="0"/>
          </a:p>
        </p:txBody>
      </p:sp>
      <p:pic>
        <p:nvPicPr>
          <p:cNvPr id="4" name="Picture 3" descr="wdelogo_solid.png"/>
          <p:cNvPicPr>
            <a:picLocks noChangeAspect="1"/>
          </p:cNvPicPr>
          <p:nvPr/>
        </p:nvPicPr>
        <p:blipFill>
          <a:blip r:embed="rId3" cstate="print"/>
          <a:stretch>
            <a:fillRect/>
          </a:stretch>
        </p:blipFill>
        <p:spPr>
          <a:xfrm>
            <a:off x="8034337" y="5791200"/>
            <a:ext cx="957263" cy="957263"/>
          </a:xfrm>
          <a:prstGeom prst="rect">
            <a:avLst/>
          </a:prstGeom>
        </p:spPr>
      </p:pic>
      <p:sp>
        <p:nvSpPr>
          <p:cNvPr id="5" name="Title 1"/>
          <p:cNvSpPr txBox="1">
            <a:spLocks/>
          </p:cNvSpPr>
          <p:nvPr/>
        </p:nvSpPr>
        <p:spPr>
          <a:xfrm>
            <a:off x="490959" y="2286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rgbClr val="0070C0"/>
                </a:solidFill>
                <a:latin typeface="Calibri" pitchFamily="34" charset="0"/>
              </a:rPr>
              <a:t>2014 Standard-Setting</a:t>
            </a:r>
            <a:endParaRPr lang="en-US" dirty="0"/>
          </a:p>
        </p:txBody>
      </p:sp>
      <p:sp>
        <p:nvSpPr>
          <p:cNvPr id="2" name="Slide Number Placeholder 1"/>
          <p:cNvSpPr>
            <a:spLocks noGrp="1"/>
          </p:cNvSpPr>
          <p:nvPr>
            <p:ph type="sldNum" sz="quarter" idx="12"/>
          </p:nvPr>
        </p:nvSpPr>
        <p:spPr/>
        <p:txBody>
          <a:bodyPr/>
          <a:lstStyle/>
          <a:p>
            <a:fld id="{2B6133B4-9753-403C-8F44-ED890199EA91}" type="slidenum">
              <a:rPr lang="en-US" smtClean="0"/>
              <a:pPr/>
              <a:t>8</a:t>
            </a:fld>
            <a:endParaRPr lang="en-US"/>
          </a:p>
        </p:txBody>
      </p:sp>
    </p:spTree>
    <p:extLst>
      <p:ext uri="{BB962C8B-B14F-4D97-AF65-F5344CB8AC3E}">
        <p14:creationId xmlns:p14="http://schemas.microsoft.com/office/powerpoint/2010/main" val="12193161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latin typeface="Calibri" pitchFamily="34" charset="0"/>
              </a:rPr>
              <a:t>2014 Results</a:t>
            </a:r>
            <a:endParaRPr lang="en-US" dirty="0"/>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r>
              <a:rPr lang="en-US" dirty="0" smtClean="0"/>
              <a:t>Baseline data from new test based on different expectations in 2012 WY Content and Performance Standards in ELA and Math</a:t>
            </a:r>
          </a:p>
          <a:p>
            <a:r>
              <a:rPr lang="en-US" dirty="0" smtClean="0"/>
              <a:t>Results are not directly comparable to prior years because of the content shift and the “break” in scale -- but can use concordance tables to roughly compare 2013 to 2014</a:t>
            </a:r>
          </a:p>
          <a:p>
            <a:r>
              <a:rPr lang="en-US" dirty="0" smtClean="0"/>
              <a:t>Focus is on continuous improvement; student performance will improve over time as districts continue to implement new standards</a:t>
            </a:r>
          </a:p>
          <a:p>
            <a:r>
              <a:rPr lang="en-US" dirty="0" smtClean="0"/>
              <a:t>Primary purpose of assessment in WY:  support improved teaching and learning, school and program improvement, and measuring performance </a:t>
            </a:r>
            <a:r>
              <a:rPr lang="en-US" dirty="0"/>
              <a:t/>
            </a:r>
            <a:br>
              <a:rPr lang="en-US" dirty="0"/>
            </a:br>
            <a:r>
              <a:rPr lang="en-US" dirty="0" smtClean="0"/>
              <a:t>indicators under W.S. 21-2-204</a:t>
            </a:r>
            <a:endParaRPr lang="en-US" dirty="0"/>
          </a:p>
        </p:txBody>
      </p:sp>
      <p:pic>
        <p:nvPicPr>
          <p:cNvPr id="4" name="Picture 3" descr="wdelogo_solid.png"/>
          <p:cNvPicPr>
            <a:picLocks noChangeAspect="1"/>
          </p:cNvPicPr>
          <p:nvPr/>
        </p:nvPicPr>
        <p:blipFill>
          <a:blip r:embed="rId3" cstate="print"/>
          <a:stretch>
            <a:fillRect/>
          </a:stretch>
        </p:blipFill>
        <p:spPr>
          <a:xfrm>
            <a:off x="8034337" y="5791200"/>
            <a:ext cx="957263" cy="957263"/>
          </a:xfrm>
          <a:prstGeom prst="rect">
            <a:avLst/>
          </a:prstGeom>
        </p:spPr>
      </p:pic>
      <p:sp>
        <p:nvSpPr>
          <p:cNvPr id="5" name="Slide Number Placeholder 4"/>
          <p:cNvSpPr>
            <a:spLocks noGrp="1"/>
          </p:cNvSpPr>
          <p:nvPr>
            <p:ph type="sldNum" sz="quarter" idx="12"/>
          </p:nvPr>
        </p:nvSpPr>
        <p:spPr/>
        <p:txBody>
          <a:bodyPr/>
          <a:lstStyle/>
          <a:p>
            <a:fld id="{2B6133B4-9753-403C-8F44-ED890199EA91}" type="slidenum">
              <a:rPr lang="en-US" smtClean="0"/>
              <a:pPr/>
              <a:t>9</a:t>
            </a:fld>
            <a:endParaRPr lang="en-US"/>
          </a:p>
        </p:txBody>
      </p:sp>
    </p:spTree>
    <p:extLst>
      <p:ext uri="{BB962C8B-B14F-4D97-AF65-F5344CB8AC3E}">
        <p14:creationId xmlns:p14="http://schemas.microsoft.com/office/powerpoint/2010/main" val="205872398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4.1"/>
</p:tagLst>
</file>

<file path=ppt/tags/tag2.xml><?xml version="1.0" encoding="utf-8"?>
<p:tagLst xmlns:a="http://schemas.openxmlformats.org/drawingml/2006/main" xmlns:r="http://schemas.openxmlformats.org/officeDocument/2006/relationships" xmlns:p="http://schemas.openxmlformats.org/presentationml/2006/main">
  <p:tag name="TIMING" val="|2.3"/>
</p:tagLst>
</file>

<file path=ppt/tags/tag3.xml><?xml version="1.0" encoding="utf-8"?>
<p:tagLst xmlns:a="http://schemas.openxmlformats.org/drawingml/2006/main" xmlns:r="http://schemas.openxmlformats.org/officeDocument/2006/relationships" xmlns:p="http://schemas.openxmlformats.org/presentationml/2006/main">
  <p:tag name="TIMING" val="|18.3|9.4|8.7|4.4|27.9"/>
</p:tagLst>
</file>

<file path=ppt/tags/tag4.xml><?xml version="1.0" encoding="utf-8"?>
<p:tagLst xmlns:a="http://schemas.openxmlformats.org/drawingml/2006/main" xmlns:r="http://schemas.openxmlformats.org/officeDocument/2006/relationships" xmlns:p="http://schemas.openxmlformats.org/presentationml/2006/main">
  <p:tag name="TIMING" val="|18.3|9.4|8.7|4.4|27.9"/>
</p:tagLst>
</file>

<file path=ppt/tags/tag5.xml><?xml version="1.0" encoding="utf-8"?>
<p:tagLst xmlns:a="http://schemas.openxmlformats.org/drawingml/2006/main" xmlns:r="http://schemas.openxmlformats.org/officeDocument/2006/relationships" xmlns:p="http://schemas.openxmlformats.org/presentationml/2006/main">
  <p:tag name="TIMING" val="|40.2|9.2|7.1|10.5|7.9|13.8|9.9|11.7"/>
</p:tagLst>
</file>

<file path=ppt/tags/tag6.xml><?xml version="1.0" encoding="utf-8"?>
<p:tagLst xmlns:a="http://schemas.openxmlformats.org/drawingml/2006/main" xmlns:r="http://schemas.openxmlformats.org/officeDocument/2006/relationships" xmlns:p="http://schemas.openxmlformats.org/presentationml/2006/main">
  <p:tag name="TIMING" val="|56.6|36|23.1|13.8|7|26.3|6.6|11.9"/>
</p:tagLst>
</file>

<file path=ppt/tags/tag7.xml><?xml version="1.0" encoding="utf-8"?>
<p:tagLst xmlns:a="http://schemas.openxmlformats.org/drawingml/2006/main" xmlns:r="http://schemas.openxmlformats.org/officeDocument/2006/relationships" xmlns:p="http://schemas.openxmlformats.org/presentationml/2006/main">
  <p:tag name="TIMING" val="|56.6|36|23.1|13.8|7|26.3|6.6|11.9"/>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4486</TotalTime>
  <Words>1936</Words>
  <Application>Microsoft Office PowerPoint</Application>
  <PresentationFormat>On-screen Show (4:3)</PresentationFormat>
  <Paragraphs>455</Paragraphs>
  <Slides>32</Slides>
  <Notes>24</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Trebuchet MS</vt:lpstr>
      <vt:lpstr>Office Theme</vt:lpstr>
      <vt:lpstr>Assessment &amp; Accountability</vt:lpstr>
      <vt:lpstr>PowerPoint Presentation</vt:lpstr>
      <vt:lpstr>Current Assessment Program</vt:lpstr>
      <vt:lpstr>Current Assessment Program</vt:lpstr>
      <vt:lpstr>PAWS Design Changes</vt:lpstr>
      <vt:lpstr>Standard-Setting Context</vt:lpstr>
      <vt:lpstr>Standard-Setting Context</vt:lpstr>
      <vt:lpstr>PowerPoint Presentation</vt:lpstr>
      <vt:lpstr>2014 Results</vt:lpstr>
      <vt:lpstr>2015 Assessment</vt:lpstr>
      <vt:lpstr>WAEA Indicators</vt:lpstr>
      <vt:lpstr>What is growth?</vt:lpstr>
      <vt:lpstr>Why measure growth?</vt:lpstr>
      <vt:lpstr>Growth Across Years</vt:lpstr>
      <vt:lpstr>Growth Across Years</vt:lpstr>
      <vt:lpstr>Growth Models Have Shown…</vt:lpstr>
      <vt:lpstr>Growth Terms </vt:lpstr>
      <vt:lpstr>Growth Terms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Example 1</vt:lpstr>
      <vt:lpstr>Example 2</vt:lpstr>
      <vt:lpstr>Example 3</vt:lpstr>
      <vt:lpstr>Rules of Thumb</vt:lpstr>
      <vt:lpstr>PowerPoint Presentation</vt:lpstr>
      <vt:lpstr>Median Student Growth Percentile</vt:lpstr>
      <vt:lpstr>PowerPoint Presentation</vt:lpstr>
    </vt:vector>
  </TitlesOfParts>
  <Company>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Presentation Title</dc:title>
  <dc:creator>cdunla</dc:creator>
  <cp:lastModifiedBy>Deb Lindsey</cp:lastModifiedBy>
  <cp:revision>127</cp:revision>
  <dcterms:created xsi:type="dcterms:W3CDTF">2013-09-18T20:37:48Z</dcterms:created>
  <dcterms:modified xsi:type="dcterms:W3CDTF">2014-10-15T16:39:43Z</dcterms:modified>
</cp:coreProperties>
</file>