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4" r:id="rId5"/>
    <p:sldId id="265" r:id="rId6"/>
    <p:sldId id="275" r:id="rId7"/>
    <p:sldId id="266" r:id="rId8"/>
    <p:sldId id="267" r:id="rId9"/>
    <p:sldId id="263" r:id="rId10"/>
    <p:sldId id="268" r:id="rId11"/>
    <p:sldId id="270" r:id="rId12"/>
    <p:sldId id="271" r:id="rId13"/>
    <p:sldId id="272" r:id="rId14"/>
    <p:sldId id="273" r:id="rId15"/>
    <p:sldId id="274" r:id="rId16"/>
    <p:sldId id="277"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067D34-99BD-4E3F-874C-E42D4D1A6814}" type="datetimeFigureOut">
              <a:rPr lang="en-US" smtClean="0"/>
              <a:pPr/>
              <a:t>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5FB644-6352-4AB3-9577-C095FB2B8BFE}" type="slidenum">
              <a:rPr lang="en-US" smtClean="0"/>
              <a:pPr/>
              <a:t>‹#›</a:t>
            </a:fld>
            <a:endParaRPr lang="en-US"/>
          </a:p>
        </p:txBody>
      </p:sp>
    </p:spTree>
    <p:extLst>
      <p:ext uri="{BB962C8B-B14F-4D97-AF65-F5344CB8AC3E}">
        <p14:creationId xmlns:p14="http://schemas.microsoft.com/office/powerpoint/2010/main" val="1286511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FF0000"/>
                </a:solidFill>
              </a:rPr>
              <a:t>[Please remind test administrators that they are not allowed to read the test booklet.  There is no reason for them to review the test questions or the test booklets.  Please follow guidelines on page 15 regarding questions students may have during testing]</a:t>
            </a:r>
            <a:endParaRPr lang="en-US" dirty="0"/>
          </a:p>
        </p:txBody>
      </p:sp>
      <p:sp>
        <p:nvSpPr>
          <p:cNvPr id="4" name="Slide Number Placeholder 3"/>
          <p:cNvSpPr>
            <a:spLocks noGrp="1"/>
          </p:cNvSpPr>
          <p:nvPr>
            <p:ph type="sldNum" sz="quarter" idx="10"/>
          </p:nvPr>
        </p:nvSpPr>
        <p:spPr/>
        <p:txBody>
          <a:bodyPr/>
          <a:lstStyle/>
          <a:p>
            <a:fld id="{CF5FB644-6352-4AB3-9577-C095FB2B8BFE}" type="slidenum">
              <a:rPr lang="en-US" smtClean="0"/>
              <a:pPr/>
              <a:t>10</a:t>
            </a:fld>
            <a:endParaRPr lang="en-US"/>
          </a:p>
        </p:txBody>
      </p:sp>
    </p:spTree>
    <p:extLst>
      <p:ext uri="{BB962C8B-B14F-4D97-AF65-F5344CB8AC3E}">
        <p14:creationId xmlns:p14="http://schemas.microsoft.com/office/powerpoint/2010/main" val="3285904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FF0000"/>
                </a:solidFill>
              </a:rPr>
              <a:t>Please emphasize that within a content area sections must be completed in numerical order (first section 1, then 2, then 3)</a:t>
            </a:r>
            <a:endParaRPr lang="en-US" dirty="0"/>
          </a:p>
        </p:txBody>
      </p:sp>
      <p:sp>
        <p:nvSpPr>
          <p:cNvPr id="4" name="Slide Number Placeholder 3"/>
          <p:cNvSpPr>
            <a:spLocks noGrp="1"/>
          </p:cNvSpPr>
          <p:nvPr>
            <p:ph type="sldNum" sz="quarter" idx="10"/>
          </p:nvPr>
        </p:nvSpPr>
        <p:spPr/>
        <p:txBody>
          <a:bodyPr/>
          <a:lstStyle/>
          <a:p>
            <a:fld id="{CF5FB644-6352-4AB3-9577-C095FB2B8BFE}" type="slidenum">
              <a:rPr lang="en-US" smtClean="0"/>
              <a:pPr/>
              <a:t>11</a:t>
            </a:fld>
            <a:endParaRPr lang="en-US"/>
          </a:p>
        </p:txBody>
      </p:sp>
    </p:spTree>
    <p:extLst>
      <p:ext uri="{BB962C8B-B14F-4D97-AF65-F5344CB8AC3E}">
        <p14:creationId xmlns:p14="http://schemas.microsoft.com/office/powerpoint/2010/main" val="183074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[Please walk through this section with your teachers, and check for questions they may have.]</a:t>
            </a:r>
          </a:p>
          <a:p>
            <a:endParaRPr lang="en-US" dirty="0"/>
          </a:p>
        </p:txBody>
      </p:sp>
      <p:sp>
        <p:nvSpPr>
          <p:cNvPr id="4" name="Slide Number Placeholder 3"/>
          <p:cNvSpPr>
            <a:spLocks noGrp="1"/>
          </p:cNvSpPr>
          <p:nvPr>
            <p:ph type="sldNum" sz="quarter" idx="10"/>
          </p:nvPr>
        </p:nvSpPr>
        <p:spPr/>
        <p:txBody>
          <a:bodyPr/>
          <a:lstStyle/>
          <a:p>
            <a:fld id="{CF5FB644-6352-4AB3-9577-C095FB2B8BFE}" type="slidenum">
              <a:rPr lang="en-US" smtClean="0"/>
              <a:pPr/>
              <a:t>14</a:t>
            </a:fld>
            <a:endParaRPr lang="en-US"/>
          </a:p>
        </p:txBody>
      </p:sp>
    </p:spTree>
    <p:extLst>
      <p:ext uri="{BB962C8B-B14F-4D97-AF65-F5344CB8AC3E}">
        <p14:creationId xmlns:p14="http://schemas.microsoft.com/office/powerpoint/2010/main" val="123405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B8662F-3398-4E25-AD4B-608B587A503B}" type="datetimeFigureOut">
              <a:rPr lang="en-US" smtClean="0"/>
              <a:pPr/>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8662F-3398-4E25-AD4B-608B587A503B}" type="datetimeFigureOut">
              <a:rPr lang="en-US" smtClean="0"/>
              <a:pPr/>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8662F-3398-4E25-AD4B-608B587A503B}" type="datetimeFigureOut">
              <a:rPr lang="en-US" smtClean="0"/>
              <a:pPr/>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8662F-3398-4E25-AD4B-608B587A503B}" type="datetimeFigureOut">
              <a:rPr lang="en-US" smtClean="0"/>
              <a:pPr/>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B8662F-3398-4E25-AD4B-608B587A503B}" type="datetimeFigureOut">
              <a:rPr lang="en-US" smtClean="0"/>
              <a:pPr/>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B8662F-3398-4E25-AD4B-608B587A503B}" type="datetimeFigureOut">
              <a:rPr lang="en-US" smtClean="0"/>
              <a:pPr/>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B8662F-3398-4E25-AD4B-608B587A503B}" type="datetimeFigureOut">
              <a:rPr lang="en-US" smtClean="0"/>
              <a:pPr/>
              <a:t>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B8662F-3398-4E25-AD4B-608B587A503B}" type="datetimeFigureOut">
              <a:rPr lang="en-US" smtClean="0"/>
              <a:pPr/>
              <a:t>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8662F-3398-4E25-AD4B-608B587A503B}" type="datetimeFigureOut">
              <a:rPr lang="en-US" smtClean="0"/>
              <a:pPr/>
              <a:t>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B8662F-3398-4E25-AD4B-608B587A503B}" type="datetimeFigureOut">
              <a:rPr lang="en-US" smtClean="0"/>
              <a:pPr/>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B8662F-3398-4E25-AD4B-608B587A503B}" type="datetimeFigureOut">
              <a:rPr lang="en-US" smtClean="0"/>
              <a:pPr/>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8662F-3398-4E25-AD4B-608B587A503B}" type="datetimeFigureOut">
              <a:rPr lang="en-US" smtClean="0"/>
              <a:pPr/>
              <a:t>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133B4-9753-403C-8F44-ED890199EA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514600"/>
            <a:ext cx="7924800" cy="1600200"/>
          </a:xfrm>
        </p:spPr>
        <p:txBody>
          <a:bodyPr>
            <a:noAutofit/>
          </a:bodyPr>
          <a:lstStyle/>
          <a:p>
            <a:pPr algn="l"/>
            <a:r>
              <a:rPr lang="en-US" sz="4200" b="1" dirty="0" smtClean="0">
                <a:solidFill>
                  <a:schemeClr val="accent2"/>
                </a:solidFill>
                <a:latin typeface="Calibri" pitchFamily="34" charset="0"/>
                <a:cs typeface="Calibri" pitchFamily="34" charset="0"/>
              </a:rPr>
              <a:t>Statewide Assessment</a:t>
            </a:r>
            <a:br>
              <a:rPr lang="en-US" sz="4200" b="1" dirty="0" smtClean="0">
                <a:solidFill>
                  <a:schemeClr val="accent2"/>
                </a:solidFill>
                <a:latin typeface="Calibri" pitchFamily="34" charset="0"/>
                <a:cs typeface="Calibri" pitchFamily="34" charset="0"/>
              </a:rPr>
            </a:br>
            <a:r>
              <a:rPr lang="en-US" sz="4200" b="1" dirty="0" smtClean="0">
                <a:solidFill>
                  <a:schemeClr val="accent2"/>
                </a:solidFill>
                <a:latin typeface="Calibri" pitchFamily="34" charset="0"/>
                <a:cs typeface="Calibri" pitchFamily="34" charset="0"/>
              </a:rPr>
              <a:t>Test Administrator Training </a:t>
            </a:r>
            <a:br>
              <a:rPr lang="en-US" sz="4200" b="1" dirty="0" smtClean="0">
                <a:solidFill>
                  <a:schemeClr val="accent2"/>
                </a:solidFill>
                <a:latin typeface="Calibri" pitchFamily="34" charset="0"/>
                <a:cs typeface="Calibri" pitchFamily="34" charset="0"/>
              </a:rPr>
            </a:br>
            <a:r>
              <a:rPr lang="en-US" sz="4200" b="1" dirty="0" smtClean="0">
                <a:solidFill>
                  <a:schemeClr val="accent2"/>
                </a:solidFill>
                <a:latin typeface="Calibri" pitchFamily="34" charset="0"/>
                <a:cs typeface="Calibri" pitchFamily="34" charset="0"/>
              </a:rPr>
              <a:t>2015 </a:t>
            </a:r>
            <a:r>
              <a:rPr lang="en-US" sz="4200" b="1" dirty="0" smtClean="0">
                <a:solidFill>
                  <a:schemeClr val="accent2"/>
                </a:solidFill>
                <a:latin typeface="Calibri" pitchFamily="34" charset="0"/>
                <a:cs typeface="Calibri" pitchFamily="34" charset="0"/>
              </a:rPr>
              <a:t>PAWS &amp; SAWS </a:t>
            </a:r>
            <a:endParaRPr lang="en-US" sz="4200" b="1" dirty="0">
              <a:solidFill>
                <a:schemeClr val="accent2"/>
              </a:solidFill>
            </a:endParaRPr>
          </a:p>
        </p:txBody>
      </p:sp>
      <p:pic>
        <p:nvPicPr>
          <p:cNvPr id="4" name="Picture 3" descr="logo-head_00.png"/>
          <p:cNvPicPr>
            <a:picLocks noChangeAspect="1"/>
          </p:cNvPicPr>
          <p:nvPr/>
        </p:nvPicPr>
        <p:blipFill>
          <a:blip r:embed="rId2" cstate="print"/>
          <a:srcRect t="9931" r="388"/>
          <a:stretch>
            <a:fillRect/>
          </a:stretch>
        </p:blipFill>
        <p:spPr>
          <a:xfrm>
            <a:off x="-3" y="0"/>
            <a:ext cx="9147174" cy="1940567"/>
          </a:xfrm>
          <a:prstGeom prst="rect">
            <a:avLst/>
          </a:prstGeom>
        </p:spPr>
      </p:pic>
      <p:pic>
        <p:nvPicPr>
          <p:cNvPr id="8" name="Picture 4" descr="C:\Users\rrabin\Pictures\ETS-wTagV-4C.jpg"/>
          <p:cNvPicPr>
            <a:picLocks noChangeAspect="1" noChangeArrowheads="1"/>
          </p:cNvPicPr>
          <p:nvPr/>
        </p:nvPicPr>
        <p:blipFill>
          <a:blip r:embed="rId3" cstate="print"/>
          <a:srcRect/>
          <a:stretch>
            <a:fillRect/>
          </a:stretch>
        </p:blipFill>
        <p:spPr bwMode="auto">
          <a:xfrm>
            <a:off x="1524000" y="4953000"/>
            <a:ext cx="3143250" cy="1546479"/>
          </a:xfrm>
          <a:prstGeom prst="rect">
            <a:avLst/>
          </a:prstGeom>
          <a:noFill/>
          <a:ln w="9525">
            <a:noFill/>
            <a:miter lim="800000"/>
            <a:headEnd/>
            <a:tailEnd/>
          </a:ln>
        </p:spPr>
      </p:pic>
      <p:pic>
        <p:nvPicPr>
          <p:cNvPr id="9" name="Picture 4" descr="C:\Users\rrabin\Pictures\ETS-wTagV-4C.jpg"/>
          <p:cNvPicPr>
            <a:picLocks noChangeAspect="1" noChangeArrowheads="1"/>
          </p:cNvPicPr>
          <p:nvPr/>
        </p:nvPicPr>
        <p:blipFill>
          <a:blip r:embed="rId4" cstate="print"/>
          <a:stretch>
            <a:fillRect/>
          </a:stretch>
        </p:blipFill>
        <p:spPr bwMode="auto">
          <a:xfrm>
            <a:off x="4901184" y="5181600"/>
            <a:ext cx="2414016" cy="119024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pPr indent="-457200" algn="l"/>
            <a:r>
              <a:rPr lang="en-US" b="1" dirty="0" smtClean="0">
                <a:solidFill>
                  <a:srgbClr val="0070C0"/>
                </a:solidFill>
                <a:latin typeface="Calibri" pitchFamily="34" charset="0"/>
              </a:rPr>
              <a:t>Before Testing</a:t>
            </a:r>
            <a:r>
              <a:rPr lang="en-US" sz="2800" b="1" dirty="0" smtClean="0">
                <a:solidFill>
                  <a:schemeClr val="accent2">
                    <a:lumMod val="75000"/>
                  </a:schemeClr>
                </a:solidFill>
                <a:latin typeface="Calibri" pitchFamily="34" charset="0"/>
              </a:rPr>
              <a:t/>
            </a:r>
            <a:br>
              <a:rPr lang="en-US" sz="2800" b="1" dirty="0" smtClean="0">
                <a:solidFill>
                  <a:schemeClr val="accent2">
                    <a:lumMod val="75000"/>
                  </a:schemeClr>
                </a:solidFill>
                <a:latin typeface="Calibri" pitchFamily="34" charset="0"/>
              </a:rPr>
            </a:br>
            <a:r>
              <a:rPr lang="en-US" sz="2800" b="1" dirty="0" smtClean="0">
                <a:solidFill>
                  <a:schemeClr val="accent2">
                    <a:lumMod val="75000"/>
                  </a:schemeClr>
                </a:solidFill>
                <a:latin typeface="Calibri" pitchFamily="34" charset="0"/>
              </a:rPr>
              <a:t>Review Section 2:  Pages </a:t>
            </a:r>
            <a:r>
              <a:rPr lang="en-US" sz="2800" b="1" dirty="0" smtClean="0">
                <a:solidFill>
                  <a:schemeClr val="accent2">
                    <a:lumMod val="75000"/>
                  </a:schemeClr>
                </a:solidFill>
                <a:latin typeface="Calibri" pitchFamily="34" charset="0"/>
              </a:rPr>
              <a:t>9-11</a:t>
            </a:r>
            <a:endParaRPr lang="en-US" sz="3600" dirty="0">
              <a:latin typeface="Calibri" pitchFamily="34" charset="0"/>
            </a:endParaRPr>
          </a:p>
        </p:txBody>
      </p:sp>
      <p:sp>
        <p:nvSpPr>
          <p:cNvPr id="7" name="Content Placeholder 6"/>
          <p:cNvSpPr>
            <a:spLocks noGrp="1"/>
          </p:cNvSpPr>
          <p:nvPr>
            <p:ph idx="1"/>
          </p:nvPr>
        </p:nvSpPr>
        <p:spPr/>
        <p:txBody>
          <a:bodyPr>
            <a:normAutofit/>
          </a:bodyPr>
          <a:lstStyle/>
          <a:p>
            <a:r>
              <a:rPr lang="en-US" dirty="0" smtClean="0"/>
              <a:t>Security and Standardization = Valid Test Scores</a:t>
            </a:r>
          </a:p>
          <a:p>
            <a:pPr lvl="1"/>
            <a:r>
              <a:rPr lang="en-US" dirty="0" smtClean="0"/>
              <a:t>Test Security Agreement – must be signed (Page </a:t>
            </a:r>
            <a:r>
              <a:rPr lang="en-US" dirty="0" smtClean="0"/>
              <a:t>80</a:t>
            </a:r>
            <a:r>
              <a:rPr lang="en-US" dirty="0" smtClean="0"/>
              <a:t>)</a:t>
            </a:r>
            <a:endParaRPr lang="en-US" dirty="0" smtClean="0"/>
          </a:p>
          <a:p>
            <a:pPr lvl="1"/>
            <a:r>
              <a:rPr lang="en-US" dirty="0" smtClean="0"/>
              <a:t>Securing Test Materials (including answer documents)</a:t>
            </a:r>
          </a:p>
          <a:p>
            <a:pPr lvl="1"/>
            <a:r>
              <a:rPr lang="en-US" dirty="0" smtClean="0"/>
              <a:t>No electronic devices</a:t>
            </a:r>
          </a:p>
          <a:p>
            <a:pPr lvl="1"/>
            <a:r>
              <a:rPr lang="en-US" dirty="0" smtClean="0"/>
              <a:t>No reading or discussion of test material</a:t>
            </a:r>
            <a:endParaRPr lang="en-US" dirty="0" smtClean="0">
              <a:solidFill>
                <a:srgbClr val="FF0000"/>
              </a:solidFill>
            </a:endParaRPr>
          </a:p>
          <a:p>
            <a:pPr lvl="1"/>
            <a:r>
              <a:rPr lang="en-US" dirty="0" smtClean="0"/>
              <a:t>Standardize the testing environment </a:t>
            </a:r>
          </a:p>
          <a:p>
            <a:endParaRPr lang="en-US" dirty="0"/>
          </a:p>
        </p:txBody>
      </p:sp>
      <p:pic>
        <p:nvPicPr>
          <p:cNvPr id="5" name="Picture 4" descr="wdelogo_solid.png"/>
          <p:cNvPicPr>
            <a:picLocks noChangeAspect="1"/>
          </p:cNvPicPr>
          <p:nvPr/>
        </p:nvPicPr>
        <p:blipFill>
          <a:blip r:embed="rId3"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pPr indent="-457200" algn="l"/>
            <a:r>
              <a:rPr lang="en-US" b="1" dirty="0" smtClean="0">
                <a:solidFill>
                  <a:srgbClr val="0070C0"/>
                </a:solidFill>
                <a:latin typeface="Calibri" pitchFamily="34" charset="0"/>
              </a:rPr>
              <a:t>During Testing</a:t>
            </a:r>
            <a:r>
              <a:rPr lang="en-US" sz="2800" b="1" dirty="0" smtClean="0">
                <a:solidFill>
                  <a:schemeClr val="accent2">
                    <a:lumMod val="75000"/>
                  </a:schemeClr>
                </a:solidFill>
                <a:latin typeface="Calibri" pitchFamily="34" charset="0"/>
              </a:rPr>
              <a:t/>
            </a:r>
            <a:br>
              <a:rPr lang="en-US" sz="2800" b="1" dirty="0" smtClean="0">
                <a:solidFill>
                  <a:schemeClr val="accent2">
                    <a:lumMod val="75000"/>
                  </a:schemeClr>
                </a:solidFill>
                <a:latin typeface="Calibri" pitchFamily="34" charset="0"/>
              </a:rPr>
            </a:br>
            <a:r>
              <a:rPr lang="en-US" sz="2800" b="1" dirty="0" smtClean="0">
                <a:solidFill>
                  <a:schemeClr val="accent2">
                    <a:lumMod val="75000"/>
                  </a:schemeClr>
                </a:solidFill>
                <a:latin typeface="Calibri" pitchFamily="34" charset="0"/>
              </a:rPr>
              <a:t>Review Section 3, pages </a:t>
            </a:r>
            <a:r>
              <a:rPr lang="en-US" sz="2800" b="1" dirty="0" smtClean="0">
                <a:solidFill>
                  <a:schemeClr val="accent2">
                    <a:lumMod val="75000"/>
                  </a:schemeClr>
                </a:solidFill>
                <a:latin typeface="Calibri" pitchFamily="34" charset="0"/>
              </a:rPr>
              <a:t>12- 14</a:t>
            </a:r>
            <a:endParaRPr lang="en-US" sz="3600" dirty="0">
              <a:latin typeface="Calibri" pitchFamily="34" charset="0"/>
            </a:endParaRPr>
          </a:p>
        </p:txBody>
      </p:sp>
      <p:sp>
        <p:nvSpPr>
          <p:cNvPr id="7" name="Content Placeholder 6"/>
          <p:cNvSpPr>
            <a:spLocks noGrp="1"/>
          </p:cNvSpPr>
          <p:nvPr>
            <p:ph idx="1"/>
          </p:nvPr>
        </p:nvSpPr>
        <p:spPr/>
        <p:txBody>
          <a:bodyPr>
            <a:normAutofit lnSpcReduction="10000"/>
          </a:bodyPr>
          <a:lstStyle/>
          <a:p>
            <a:r>
              <a:rPr lang="en-US" dirty="0" smtClean="0"/>
              <a:t>Report and Record ALL testing irregularities</a:t>
            </a:r>
          </a:p>
          <a:p>
            <a:r>
              <a:rPr lang="en-US" b="1" dirty="0" smtClean="0"/>
              <a:t>Administer testing sections in order. </a:t>
            </a:r>
            <a:r>
              <a:rPr lang="en-US" dirty="0" smtClean="0">
                <a:solidFill>
                  <a:srgbClr val="FF0000"/>
                </a:solidFill>
              </a:rPr>
              <a:t>[discuss your testing schedule and order here..]</a:t>
            </a:r>
          </a:p>
          <a:p>
            <a:r>
              <a:rPr lang="en-US" b="1" dirty="0" smtClean="0"/>
              <a:t>Each section must be completed before moving on to the next section.</a:t>
            </a:r>
            <a:r>
              <a:rPr lang="en-US" dirty="0" smtClean="0"/>
              <a:t> Do not break up a section to attend another class, recess, lunch, etc.</a:t>
            </a:r>
            <a:r>
              <a:rPr lang="en-US" dirty="0" smtClean="0">
                <a:solidFill>
                  <a:srgbClr val="FF0000"/>
                </a:solidFill>
              </a:rPr>
              <a:t>  </a:t>
            </a:r>
            <a:r>
              <a:rPr lang="en-US" dirty="0" smtClean="0"/>
              <a:t>Test security and student performance are both compromised when a testing session is broken.</a:t>
            </a:r>
            <a:endParaRPr lang="en-US" dirty="0"/>
          </a:p>
        </p:txBody>
      </p:sp>
      <p:pic>
        <p:nvPicPr>
          <p:cNvPr id="5" name="Picture 4" descr="wdelogo_solid.png"/>
          <p:cNvPicPr>
            <a:picLocks noChangeAspect="1"/>
          </p:cNvPicPr>
          <p:nvPr/>
        </p:nvPicPr>
        <p:blipFill>
          <a:blip r:embed="rId3"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28600"/>
            <a:ext cx="8229600" cy="1143000"/>
          </a:xfrm>
        </p:spPr>
        <p:txBody>
          <a:bodyPr>
            <a:normAutofit fontScale="90000"/>
          </a:bodyPr>
          <a:lstStyle/>
          <a:p>
            <a:pPr indent="-457200" algn="l"/>
            <a:r>
              <a:rPr lang="en-US" b="1" dirty="0" smtClean="0">
                <a:solidFill>
                  <a:srgbClr val="0070C0"/>
                </a:solidFill>
                <a:latin typeface="Calibri" pitchFamily="34" charset="0"/>
              </a:rPr>
              <a:t>During Testing </a:t>
            </a:r>
            <a:r>
              <a:rPr lang="en-US" sz="2800" b="1" dirty="0" smtClean="0">
                <a:solidFill>
                  <a:schemeClr val="accent2">
                    <a:lumMod val="75000"/>
                  </a:schemeClr>
                </a:solidFill>
                <a:latin typeface="Calibri" pitchFamily="34" charset="0"/>
              </a:rPr>
              <a:t/>
            </a:r>
            <a:br>
              <a:rPr lang="en-US" sz="2800" b="1" dirty="0" smtClean="0">
                <a:solidFill>
                  <a:schemeClr val="accent2">
                    <a:lumMod val="75000"/>
                  </a:schemeClr>
                </a:solidFill>
                <a:latin typeface="Calibri" pitchFamily="34" charset="0"/>
              </a:rPr>
            </a:br>
            <a:r>
              <a:rPr lang="en-US" sz="2800" b="1" dirty="0" smtClean="0">
                <a:solidFill>
                  <a:schemeClr val="accent2">
                    <a:lumMod val="75000"/>
                  </a:schemeClr>
                </a:solidFill>
                <a:latin typeface="Calibri" pitchFamily="34" charset="0"/>
              </a:rPr>
              <a:t>Review Section 5, Pages </a:t>
            </a:r>
            <a:r>
              <a:rPr lang="en-US" sz="2800" b="1" dirty="0" smtClean="0">
                <a:solidFill>
                  <a:schemeClr val="accent2">
                    <a:lumMod val="75000"/>
                  </a:schemeClr>
                </a:solidFill>
                <a:latin typeface="Calibri" pitchFamily="34" charset="0"/>
              </a:rPr>
              <a:t>17 -</a:t>
            </a:r>
            <a:r>
              <a:rPr lang="en-US" sz="2800" b="1" dirty="0" smtClean="0">
                <a:solidFill>
                  <a:schemeClr val="accent2">
                    <a:lumMod val="75000"/>
                  </a:schemeClr>
                </a:solidFill>
                <a:latin typeface="Calibri" pitchFamily="34" charset="0"/>
              </a:rPr>
              <a:t>20</a:t>
            </a:r>
            <a:endParaRPr lang="en-US" sz="3600" dirty="0">
              <a:latin typeface="Calibri" pitchFamily="34" charset="0"/>
            </a:endParaRPr>
          </a:p>
        </p:txBody>
      </p:sp>
      <p:sp>
        <p:nvSpPr>
          <p:cNvPr id="7" name="Content Placeholder 6"/>
          <p:cNvSpPr>
            <a:spLocks noGrp="1"/>
          </p:cNvSpPr>
          <p:nvPr>
            <p:ph idx="1"/>
          </p:nvPr>
        </p:nvSpPr>
        <p:spPr/>
        <p:txBody>
          <a:bodyPr>
            <a:normAutofit fontScale="92500"/>
          </a:bodyPr>
          <a:lstStyle/>
          <a:p>
            <a:r>
              <a:rPr lang="en-US" dirty="0" smtClean="0"/>
              <a:t>“Answering Questions about the Test” </a:t>
            </a:r>
          </a:p>
          <a:p>
            <a:pPr lvl="1">
              <a:buNone/>
            </a:pPr>
            <a:r>
              <a:rPr lang="en-US" dirty="0" smtClean="0"/>
              <a:t>Please follow guidelines under the </a:t>
            </a:r>
            <a:r>
              <a:rPr lang="en-US" i="1" dirty="0" smtClean="0"/>
              <a:t>“</a:t>
            </a:r>
            <a:r>
              <a:rPr lang="en-US" dirty="0" smtClean="0"/>
              <a:t>You</a:t>
            </a:r>
            <a:r>
              <a:rPr lang="en-US" i="1" dirty="0" smtClean="0"/>
              <a:t> May” </a:t>
            </a:r>
            <a:r>
              <a:rPr lang="en-US" dirty="0" smtClean="0"/>
              <a:t>column</a:t>
            </a:r>
          </a:p>
          <a:p>
            <a:pPr lvl="1"/>
            <a:r>
              <a:rPr lang="en-US" dirty="0" smtClean="0"/>
              <a:t>Remember: all test questions have been through bias and content review with Wyoming teachers.  The items on the test have been deemed to be grade level appropriate.  Test administrators may not provide definitions to words in a test item.</a:t>
            </a:r>
          </a:p>
          <a:p>
            <a:r>
              <a:rPr lang="en-US" dirty="0" smtClean="0"/>
              <a:t>Recommended Testing Times</a:t>
            </a:r>
          </a:p>
          <a:p>
            <a:pPr lvl="1"/>
            <a:r>
              <a:rPr lang="en-US" dirty="0" smtClean="0"/>
              <a:t>Recommendations only; use for scheduling purposes.  </a:t>
            </a:r>
          </a:p>
          <a:p>
            <a:endParaRPr lang="en-US" dirty="0" smtClean="0"/>
          </a:p>
          <a:p>
            <a:endParaRPr lang="en-US" dirty="0"/>
          </a:p>
        </p:txBody>
      </p:sp>
      <p:pic>
        <p:nvPicPr>
          <p:cNvPr id="5" name="Picture 4" descr="wdelogo_solid.png"/>
          <p:cNvPicPr>
            <a:picLocks noChangeAspect="1"/>
          </p:cNvPicPr>
          <p:nvPr/>
        </p:nvPicPr>
        <p:blipFill>
          <a:blip r:embed="rId2"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indent="-457200" algn="l"/>
            <a:r>
              <a:rPr lang="en-US" b="1" dirty="0" smtClean="0">
                <a:solidFill>
                  <a:srgbClr val="0070C0"/>
                </a:solidFill>
                <a:latin typeface="Calibri" pitchFamily="34" charset="0"/>
              </a:rPr>
              <a:t>During Testing</a:t>
            </a:r>
            <a:r>
              <a:rPr lang="en-US" sz="2800" b="1" dirty="0" smtClean="0">
                <a:solidFill>
                  <a:schemeClr val="accent2">
                    <a:lumMod val="75000"/>
                  </a:schemeClr>
                </a:solidFill>
                <a:latin typeface="Calibri" pitchFamily="34" charset="0"/>
              </a:rPr>
              <a:t/>
            </a:r>
            <a:br>
              <a:rPr lang="en-US" sz="2800" b="1" dirty="0" smtClean="0">
                <a:solidFill>
                  <a:schemeClr val="accent2">
                    <a:lumMod val="75000"/>
                  </a:schemeClr>
                </a:solidFill>
                <a:latin typeface="Calibri" pitchFamily="34" charset="0"/>
              </a:rPr>
            </a:br>
            <a:r>
              <a:rPr lang="en-US" sz="2500" b="1" dirty="0" smtClean="0">
                <a:solidFill>
                  <a:schemeClr val="accent2">
                    <a:lumMod val="75000"/>
                  </a:schemeClr>
                </a:solidFill>
                <a:latin typeface="Calibri" pitchFamily="34" charset="0"/>
              </a:rPr>
              <a:t>Review Appendix B:  Page </a:t>
            </a:r>
            <a:r>
              <a:rPr lang="en-US" sz="2500" b="1" dirty="0" smtClean="0">
                <a:solidFill>
                  <a:schemeClr val="accent2">
                    <a:lumMod val="75000"/>
                  </a:schemeClr>
                </a:solidFill>
                <a:latin typeface="Calibri" pitchFamily="34" charset="0"/>
              </a:rPr>
              <a:t>73</a:t>
            </a:r>
            <a:endParaRPr lang="en-US" sz="2500" b="1" dirty="0">
              <a:solidFill>
                <a:schemeClr val="accent2">
                  <a:lumMod val="75000"/>
                </a:schemeClr>
              </a:solidFill>
              <a:latin typeface="Calibri" pitchFamily="34" charset="0"/>
            </a:endParaRPr>
          </a:p>
        </p:txBody>
      </p:sp>
      <p:sp>
        <p:nvSpPr>
          <p:cNvPr id="7" name="Content Placeholder 6"/>
          <p:cNvSpPr>
            <a:spLocks noGrp="1"/>
          </p:cNvSpPr>
          <p:nvPr>
            <p:ph idx="1"/>
          </p:nvPr>
        </p:nvSpPr>
        <p:spPr/>
        <p:txBody>
          <a:bodyPr>
            <a:normAutofit/>
          </a:bodyPr>
          <a:lstStyle/>
          <a:p>
            <a:r>
              <a:rPr lang="en-US" dirty="0" smtClean="0"/>
              <a:t>Allowable </a:t>
            </a:r>
            <a:r>
              <a:rPr lang="en-US" dirty="0" smtClean="0"/>
              <a:t>Resource Guidelines:</a:t>
            </a:r>
            <a:endParaRPr lang="en-US" dirty="0" smtClean="0"/>
          </a:p>
          <a:p>
            <a:pPr lvl="1">
              <a:buNone/>
            </a:pPr>
            <a:r>
              <a:rPr lang="en-US" dirty="0" smtClean="0">
                <a:solidFill>
                  <a:srgbClr val="FF0000"/>
                </a:solidFill>
              </a:rPr>
              <a:t>[Please review the Allowable </a:t>
            </a:r>
            <a:r>
              <a:rPr lang="en-US" dirty="0" smtClean="0">
                <a:solidFill>
                  <a:srgbClr val="FF0000"/>
                </a:solidFill>
              </a:rPr>
              <a:t>Resource Guidelines </a:t>
            </a:r>
            <a:r>
              <a:rPr lang="en-US" dirty="0" smtClean="0">
                <a:solidFill>
                  <a:srgbClr val="FF0000"/>
                </a:solidFill>
              </a:rPr>
              <a:t>page in the DFA. </a:t>
            </a:r>
            <a:r>
              <a:rPr lang="en-US" dirty="0" smtClean="0">
                <a:solidFill>
                  <a:srgbClr val="FF0000"/>
                </a:solidFill>
              </a:rPr>
              <a:t>Word Walls, number lines, any resource material that might give a student an advantage over others, </a:t>
            </a:r>
            <a:r>
              <a:rPr lang="en-US" dirty="0" smtClean="0">
                <a:solidFill>
                  <a:srgbClr val="FF0000"/>
                </a:solidFill>
              </a:rPr>
              <a:t>are not to be used during reading. </a:t>
            </a:r>
            <a:r>
              <a:rPr lang="en-US" dirty="0" smtClean="0">
                <a:solidFill>
                  <a:srgbClr val="FF0000"/>
                </a:solidFill>
              </a:rPr>
              <a:t>Please cover them </a:t>
            </a:r>
            <a:r>
              <a:rPr lang="en-US" dirty="0" smtClean="0">
                <a:solidFill>
                  <a:srgbClr val="FF0000"/>
                </a:solidFill>
              </a:rPr>
              <a:t>during the </a:t>
            </a:r>
            <a:r>
              <a:rPr lang="en-US" dirty="0" smtClean="0">
                <a:solidFill>
                  <a:srgbClr val="FF0000"/>
                </a:solidFill>
              </a:rPr>
              <a:t>reading and writing tests.]</a:t>
            </a:r>
            <a:endParaRPr lang="en-US" dirty="0" smtClean="0"/>
          </a:p>
        </p:txBody>
      </p:sp>
      <p:pic>
        <p:nvPicPr>
          <p:cNvPr id="5" name="Picture 4" descr="wdelogo_solid.png"/>
          <p:cNvPicPr>
            <a:picLocks noChangeAspect="1"/>
          </p:cNvPicPr>
          <p:nvPr/>
        </p:nvPicPr>
        <p:blipFill>
          <a:blip r:embed="rId2"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pPr indent="-457200" algn="l"/>
            <a:r>
              <a:rPr lang="en-US" b="1" dirty="0" smtClean="0">
                <a:solidFill>
                  <a:srgbClr val="0070C0"/>
                </a:solidFill>
                <a:latin typeface="Calibri" pitchFamily="34" charset="0"/>
              </a:rPr>
              <a:t>During Testing</a:t>
            </a:r>
            <a:r>
              <a:rPr lang="en-US" sz="2800" b="1" dirty="0" smtClean="0">
                <a:solidFill>
                  <a:schemeClr val="accent2">
                    <a:lumMod val="75000"/>
                  </a:schemeClr>
                </a:solidFill>
                <a:latin typeface="Calibri" pitchFamily="34" charset="0"/>
              </a:rPr>
              <a:t/>
            </a:r>
            <a:br>
              <a:rPr lang="en-US" sz="2800" b="1" dirty="0" smtClean="0">
                <a:solidFill>
                  <a:schemeClr val="accent2">
                    <a:lumMod val="75000"/>
                  </a:schemeClr>
                </a:solidFill>
                <a:latin typeface="Calibri" pitchFamily="34" charset="0"/>
              </a:rPr>
            </a:br>
            <a:r>
              <a:rPr lang="en-US" sz="2800" b="1" dirty="0" smtClean="0">
                <a:solidFill>
                  <a:schemeClr val="accent2">
                    <a:lumMod val="75000"/>
                  </a:schemeClr>
                </a:solidFill>
                <a:latin typeface="Calibri" pitchFamily="34" charset="0"/>
              </a:rPr>
              <a:t>Review Section 6 - 11, Specific Directions for the Reading and Math Tests.  </a:t>
            </a:r>
            <a:endParaRPr lang="en-US" sz="2800" b="1" dirty="0">
              <a:solidFill>
                <a:schemeClr val="accent2">
                  <a:lumMod val="75000"/>
                </a:schemeClr>
              </a:solidFill>
              <a:latin typeface="Calibri" pitchFamily="34" charset="0"/>
            </a:endParaRPr>
          </a:p>
        </p:txBody>
      </p:sp>
      <p:sp>
        <p:nvSpPr>
          <p:cNvPr id="7" name="Content Placeholder 6"/>
          <p:cNvSpPr>
            <a:spLocks noGrp="1"/>
          </p:cNvSpPr>
          <p:nvPr>
            <p:ph idx="1"/>
          </p:nvPr>
        </p:nvSpPr>
        <p:spPr/>
        <p:txBody>
          <a:bodyPr>
            <a:normAutofit/>
          </a:bodyPr>
          <a:lstStyle/>
          <a:p>
            <a:r>
              <a:rPr lang="en-US" dirty="0" smtClean="0"/>
              <a:t>Follow Specific Directions for the Reading and Math Tests for the appropriate grade band. </a:t>
            </a:r>
          </a:p>
          <a:p>
            <a:pPr lvl="1"/>
            <a:r>
              <a:rPr lang="en-US" dirty="0" smtClean="0"/>
              <a:t>Note: The </a:t>
            </a:r>
            <a:r>
              <a:rPr lang="en-US" dirty="0" smtClean="0"/>
              <a:t>length of breaks </a:t>
            </a:r>
            <a:r>
              <a:rPr lang="en-US" b="1" dirty="0" smtClean="0"/>
              <a:t>between</a:t>
            </a:r>
            <a:r>
              <a:rPr lang="en-US" dirty="0" smtClean="0"/>
              <a:t> sections is up to each building.  However, sections must be completed in numerical order.  </a:t>
            </a:r>
          </a:p>
          <a:p>
            <a:pPr lvl="1">
              <a:buNone/>
            </a:pPr>
            <a:endParaRPr lang="en-US" dirty="0" smtClean="0"/>
          </a:p>
          <a:p>
            <a:pPr lvl="1">
              <a:buNone/>
            </a:pPr>
            <a:endParaRPr lang="en-US" dirty="0"/>
          </a:p>
        </p:txBody>
      </p:sp>
      <p:pic>
        <p:nvPicPr>
          <p:cNvPr id="5" name="Picture 4" descr="wdelogo_solid.png"/>
          <p:cNvPicPr>
            <a:picLocks noChangeAspect="1"/>
          </p:cNvPicPr>
          <p:nvPr/>
        </p:nvPicPr>
        <p:blipFill>
          <a:blip r:embed="rId4"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indent="-457200" algn="l"/>
            <a:r>
              <a:rPr lang="en-US" b="1" dirty="0" smtClean="0">
                <a:solidFill>
                  <a:srgbClr val="0070C0"/>
                </a:solidFill>
                <a:latin typeface="Calibri" pitchFamily="34" charset="0"/>
              </a:rPr>
              <a:t>During Testing – Special Forms</a:t>
            </a:r>
            <a:r>
              <a:rPr lang="en-US" sz="2800" b="1" dirty="0" smtClean="0">
                <a:solidFill>
                  <a:schemeClr val="accent2">
                    <a:lumMod val="75000"/>
                  </a:schemeClr>
                </a:solidFill>
                <a:latin typeface="Calibri" pitchFamily="34" charset="0"/>
              </a:rPr>
              <a:t/>
            </a:r>
            <a:br>
              <a:rPr lang="en-US" sz="2800" b="1" dirty="0" smtClean="0">
                <a:solidFill>
                  <a:schemeClr val="accent2">
                    <a:lumMod val="75000"/>
                  </a:schemeClr>
                </a:solidFill>
                <a:latin typeface="Calibri" pitchFamily="34" charset="0"/>
              </a:rPr>
            </a:br>
            <a:r>
              <a:rPr lang="en-US" sz="2500" b="1" dirty="0" smtClean="0">
                <a:solidFill>
                  <a:schemeClr val="accent2">
                    <a:lumMod val="75000"/>
                  </a:schemeClr>
                </a:solidFill>
                <a:latin typeface="Calibri" pitchFamily="34" charset="0"/>
              </a:rPr>
              <a:t>Review Section 12 and 15; pages </a:t>
            </a:r>
            <a:r>
              <a:rPr lang="en-US" sz="2500" b="1" dirty="0" smtClean="0">
                <a:solidFill>
                  <a:schemeClr val="accent2">
                    <a:lumMod val="75000"/>
                  </a:schemeClr>
                </a:solidFill>
                <a:latin typeface="Calibri" pitchFamily="34" charset="0"/>
              </a:rPr>
              <a:t>53 </a:t>
            </a:r>
            <a:r>
              <a:rPr lang="en-US" sz="2500" b="1" dirty="0" smtClean="0">
                <a:solidFill>
                  <a:schemeClr val="accent2">
                    <a:lumMod val="75000"/>
                  </a:schemeClr>
                </a:solidFill>
                <a:latin typeface="Calibri" pitchFamily="34" charset="0"/>
              </a:rPr>
              <a:t>- </a:t>
            </a:r>
            <a:r>
              <a:rPr lang="en-US" sz="2500" b="1" dirty="0" smtClean="0">
                <a:solidFill>
                  <a:schemeClr val="accent2">
                    <a:lumMod val="75000"/>
                  </a:schemeClr>
                </a:solidFill>
                <a:latin typeface="Calibri" pitchFamily="34" charset="0"/>
              </a:rPr>
              <a:t>69</a:t>
            </a:r>
            <a:endParaRPr lang="en-US" sz="2500" b="1" dirty="0">
              <a:solidFill>
                <a:schemeClr val="accent2">
                  <a:lumMod val="75000"/>
                </a:schemeClr>
              </a:solidFill>
              <a:latin typeface="Calibri" pitchFamily="34" charset="0"/>
            </a:endParaRPr>
          </a:p>
        </p:txBody>
      </p:sp>
      <p:sp>
        <p:nvSpPr>
          <p:cNvPr id="7" name="Content Placeholder 6"/>
          <p:cNvSpPr>
            <a:spLocks noGrp="1"/>
          </p:cNvSpPr>
          <p:nvPr>
            <p:ph idx="1"/>
          </p:nvPr>
        </p:nvSpPr>
        <p:spPr/>
        <p:txBody>
          <a:bodyPr/>
          <a:lstStyle/>
          <a:p>
            <a:r>
              <a:rPr lang="en-US" dirty="0" smtClean="0">
                <a:solidFill>
                  <a:srgbClr val="FF0000"/>
                </a:solidFill>
              </a:rPr>
              <a:t>[If appropriate for general audience, insert text regarding how your school will handle the use and completion of special forms.]</a:t>
            </a:r>
          </a:p>
          <a:p>
            <a:endParaRPr lang="en-US" dirty="0">
              <a:solidFill>
                <a:srgbClr val="FF0000"/>
              </a:solidFill>
            </a:endParaRPr>
          </a:p>
        </p:txBody>
      </p:sp>
      <p:pic>
        <p:nvPicPr>
          <p:cNvPr id="5" name="Picture 4" descr="wdelogo_solid.png"/>
          <p:cNvPicPr>
            <a:picLocks noChangeAspect="1"/>
          </p:cNvPicPr>
          <p:nvPr/>
        </p:nvPicPr>
        <p:blipFill>
          <a:blip r:embed="rId2"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indent="-457200" algn="l"/>
            <a:r>
              <a:rPr lang="en-US" b="1" dirty="0" smtClean="0">
                <a:solidFill>
                  <a:srgbClr val="0070C0"/>
                </a:solidFill>
                <a:latin typeface="Calibri" pitchFamily="34" charset="0"/>
              </a:rPr>
              <a:t>After Testing </a:t>
            </a:r>
            <a:br>
              <a:rPr lang="en-US" b="1" dirty="0" smtClean="0">
                <a:solidFill>
                  <a:srgbClr val="0070C0"/>
                </a:solidFill>
                <a:latin typeface="Calibri" pitchFamily="34" charset="0"/>
              </a:rPr>
            </a:br>
            <a:endParaRPr lang="en-US" sz="2500" b="1" dirty="0">
              <a:solidFill>
                <a:schemeClr val="accent2">
                  <a:lumMod val="75000"/>
                </a:schemeClr>
              </a:solidFill>
              <a:latin typeface="Calibri" pitchFamily="34" charset="0"/>
            </a:endParaRPr>
          </a:p>
        </p:txBody>
      </p:sp>
      <p:sp>
        <p:nvSpPr>
          <p:cNvPr id="7" name="Content Placeholder 6"/>
          <p:cNvSpPr>
            <a:spLocks noGrp="1"/>
          </p:cNvSpPr>
          <p:nvPr>
            <p:ph idx="1"/>
          </p:nvPr>
        </p:nvSpPr>
        <p:spPr/>
        <p:txBody>
          <a:bodyPr/>
          <a:lstStyle/>
          <a:p>
            <a:r>
              <a:rPr lang="en-US" dirty="0" smtClean="0">
                <a:solidFill>
                  <a:srgbClr val="FF0000"/>
                </a:solidFill>
              </a:rPr>
              <a:t>[Please add text here about how your building will be handling the inventory and collection of test materials.}</a:t>
            </a:r>
            <a:endParaRPr lang="en-US" dirty="0">
              <a:solidFill>
                <a:srgbClr val="FF0000"/>
              </a:solidFill>
            </a:endParaRPr>
          </a:p>
        </p:txBody>
      </p:sp>
      <p:pic>
        <p:nvPicPr>
          <p:cNvPr id="5" name="Picture 4" descr="wdelogo_solid.png"/>
          <p:cNvPicPr>
            <a:picLocks noChangeAspect="1"/>
          </p:cNvPicPr>
          <p:nvPr/>
        </p:nvPicPr>
        <p:blipFill>
          <a:blip r:embed="rId2"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indent="-457200" algn="l"/>
            <a:r>
              <a:rPr lang="en-US" b="1" dirty="0" smtClean="0">
                <a:solidFill>
                  <a:srgbClr val="0070C0"/>
                </a:solidFill>
                <a:latin typeface="Calibri" pitchFamily="34" charset="0"/>
              </a:rPr>
              <a:t>Questions???</a:t>
            </a:r>
            <a:br>
              <a:rPr lang="en-US" b="1" dirty="0" smtClean="0">
                <a:solidFill>
                  <a:srgbClr val="0070C0"/>
                </a:solidFill>
                <a:latin typeface="Calibri" pitchFamily="34" charset="0"/>
              </a:rPr>
            </a:br>
            <a:endParaRPr lang="en-US" sz="2500" b="1" dirty="0">
              <a:solidFill>
                <a:schemeClr val="accent2">
                  <a:lumMod val="75000"/>
                </a:schemeClr>
              </a:solidFill>
              <a:latin typeface="Calibri" pitchFamily="34" charset="0"/>
            </a:endParaRPr>
          </a:p>
        </p:txBody>
      </p:sp>
      <p:sp>
        <p:nvSpPr>
          <p:cNvPr id="7" name="Content Placeholder 6"/>
          <p:cNvSpPr>
            <a:spLocks noGrp="1"/>
          </p:cNvSpPr>
          <p:nvPr>
            <p:ph idx="1"/>
          </p:nvPr>
        </p:nvSpPr>
        <p:spPr/>
        <p:txBody>
          <a:bodyPr/>
          <a:lstStyle/>
          <a:p>
            <a:r>
              <a:rPr lang="en-US" dirty="0" smtClean="0"/>
              <a:t>See Building Administrator – Please run all questions through building administrator, who will then contact ETS or WDE.</a:t>
            </a:r>
          </a:p>
          <a:p>
            <a:endParaRPr lang="en-US" dirty="0" smtClean="0"/>
          </a:p>
          <a:p>
            <a:pPr>
              <a:buNone/>
            </a:pPr>
            <a:endParaRPr lang="en-US" dirty="0" smtClean="0"/>
          </a:p>
          <a:p>
            <a:endParaRPr lang="en-US" dirty="0" smtClean="0"/>
          </a:p>
        </p:txBody>
      </p:sp>
      <p:pic>
        <p:nvPicPr>
          <p:cNvPr id="5" name="Picture 4" descr="wdelogo_solid.png"/>
          <p:cNvPicPr>
            <a:picLocks noChangeAspect="1"/>
          </p:cNvPicPr>
          <p:nvPr/>
        </p:nvPicPr>
        <p:blipFill>
          <a:blip r:embed="rId2"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pPr indent="-457200"/>
            <a:r>
              <a:rPr lang="en-US" b="1" dirty="0" smtClean="0">
                <a:solidFill>
                  <a:srgbClr val="0070C0"/>
                </a:solidFill>
                <a:latin typeface="Calibri" pitchFamily="34" charset="0"/>
              </a:rPr>
              <a:t>Test Administration Dates</a:t>
            </a:r>
            <a:r>
              <a:rPr lang="en-US" sz="2800" b="1" dirty="0" smtClean="0">
                <a:solidFill>
                  <a:schemeClr val="accent2">
                    <a:lumMod val="75000"/>
                  </a:schemeClr>
                </a:solidFill>
                <a:latin typeface="Calibri" pitchFamily="34" charset="0"/>
              </a:rPr>
              <a:t/>
            </a:r>
            <a:br>
              <a:rPr lang="en-US" sz="2800" b="1" dirty="0" smtClean="0">
                <a:solidFill>
                  <a:schemeClr val="accent2">
                    <a:lumMod val="75000"/>
                  </a:schemeClr>
                </a:solidFill>
                <a:latin typeface="Calibri" pitchFamily="34" charset="0"/>
              </a:rPr>
            </a:br>
            <a:endParaRPr lang="en-US" sz="3600" dirty="0">
              <a:latin typeface="Calibri" pitchFamily="34" charset="0"/>
            </a:endParaRPr>
          </a:p>
        </p:txBody>
      </p:sp>
      <p:sp>
        <p:nvSpPr>
          <p:cNvPr id="7" name="Content Placeholder 6"/>
          <p:cNvSpPr>
            <a:spLocks noGrp="1"/>
          </p:cNvSpPr>
          <p:nvPr>
            <p:ph idx="1"/>
          </p:nvPr>
        </p:nvSpPr>
        <p:spPr/>
        <p:txBody>
          <a:bodyPr>
            <a:normAutofit/>
          </a:bodyPr>
          <a:lstStyle/>
          <a:p>
            <a:r>
              <a:rPr lang="en-US" dirty="0" smtClean="0"/>
              <a:t>PAWS: March </a:t>
            </a:r>
            <a:r>
              <a:rPr lang="en-US" dirty="0" smtClean="0"/>
              <a:t>2 </a:t>
            </a:r>
            <a:r>
              <a:rPr lang="en-US" dirty="0" smtClean="0"/>
              <a:t>– March </a:t>
            </a:r>
            <a:r>
              <a:rPr lang="en-US" dirty="0" smtClean="0"/>
              <a:t>27, 2015 </a:t>
            </a:r>
            <a:endParaRPr lang="en-US" dirty="0" smtClean="0"/>
          </a:p>
          <a:p>
            <a:r>
              <a:rPr lang="en-US" dirty="0" smtClean="0"/>
              <a:t>Reading: Grades 3-8 </a:t>
            </a:r>
          </a:p>
          <a:p>
            <a:r>
              <a:rPr lang="en-US" dirty="0" smtClean="0"/>
              <a:t>Mathematics: Grades 3-8 </a:t>
            </a:r>
          </a:p>
          <a:p>
            <a:r>
              <a:rPr lang="en-US" dirty="0" smtClean="0"/>
              <a:t>Science: Grades 4, 8 </a:t>
            </a:r>
          </a:p>
          <a:p>
            <a:r>
              <a:rPr lang="en-US" dirty="0" smtClean="0"/>
              <a:t>SAWS: April </a:t>
            </a:r>
            <a:r>
              <a:rPr lang="en-US" dirty="0" smtClean="0"/>
              <a:t>13 </a:t>
            </a:r>
            <a:r>
              <a:rPr lang="en-US" dirty="0" smtClean="0"/>
              <a:t>- May </a:t>
            </a:r>
            <a:r>
              <a:rPr lang="en-US" dirty="0" smtClean="0"/>
              <a:t>1, 2015</a:t>
            </a:r>
            <a:endParaRPr lang="en-US" dirty="0" smtClean="0"/>
          </a:p>
          <a:p>
            <a:r>
              <a:rPr lang="en-US" dirty="0" smtClean="0"/>
              <a:t>Grades 3, 5, 7 </a:t>
            </a:r>
          </a:p>
          <a:p>
            <a:endParaRPr lang="en-US" dirty="0"/>
          </a:p>
        </p:txBody>
      </p:sp>
      <p:pic>
        <p:nvPicPr>
          <p:cNvPr id="5" name="Picture 4" descr="wdelogo_solid.png"/>
          <p:cNvPicPr>
            <a:picLocks noChangeAspect="1"/>
          </p:cNvPicPr>
          <p:nvPr/>
        </p:nvPicPr>
        <p:blipFill>
          <a:blip r:embed="rId2"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pPr indent="-457200"/>
            <a:r>
              <a:rPr lang="en-US" b="1" dirty="0" smtClean="0">
                <a:solidFill>
                  <a:srgbClr val="0070C0"/>
                </a:solidFill>
                <a:latin typeface="Calibri" pitchFamily="34" charset="0"/>
              </a:rPr>
              <a:t>Directions for Administration</a:t>
            </a:r>
            <a:br>
              <a:rPr lang="en-US" b="1" dirty="0" smtClean="0">
                <a:solidFill>
                  <a:srgbClr val="0070C0"/>
                </a:solidFill>
                <a:latin typeface="Calibri" pitchFamily="34" charset="0"/>
              </a:rPr>
            </a:br>
            <a:r>
              <a:rPr lang="en-US" b="1" dirty="0" smtClean="0">
                <a:solidFill>
                  <a:srgbClr val="0070C0"/>
                </a:solidFill>
                <a:latin typeface="Calibri" pitchFamily="34" charset="0"/>
              </a:rPr>
              <a:t>(DFA)	</a:t>
            </a:r>
            <a:r>
              <a:rPr lang="en-US" sz="2800" b="1" dirty="0" smtClean="0">
                <a:solidFill>
                  <a:schemeClr val="accent2">
                    <a:lumMod val="75000"/>
                  </a:schemeClr>
                </a:solidFill>
                <a:latin typeface="Calibri" pitchFamily="34" charset="0"/>
              </a:rPr>
              <a:t/>
            </a:r>
            <a:br>
              <a:rPr lang="en-US" sz="2800" b="1" dirty="0" smtClean="0">
                <a:solidFill>
                  <a:schemeClr val="accent2">
                    <a:lumMod val="75000"/>
                  </a:schemeClr>
                </a:solidFill>
                <a:latin typeface="Calibri" pitchFamily="34" charset="0"/>
              </a:rPr>
            </a:br>
            <a:endParaRPr lang="en-US" sz="3600" dirty="0">
              <a:latin typeface="Calibri" pitchFamily="34" charset="0"/>
            </a:endParaRPr>
          </a:p>
        </p:txBody>
      </p:sp>
      <p:sp>
        <p:nvSpPr>
          <p:cNvPr id="7" name="Content Placeholder 6"/>
          <p:cNvSpPr>
            <a:spLocks noGrp="1"/>
          </p:cNvSpPr>
          <p:nvPr>
            <p:ph idx="1"/>
          </p:nvPr>
        </p:nvSpPr>
        <p:spPr/>
        <p:txBody>
          <a:bodyPr/>
          <a:lstStyle/>
          <a:p>
            <a:r>
              <a:rPr lang="en-US" dirty="0" smtClean="0"/>
              <a:t>One DFA per test administrator</a:t>
            </a:r>
            <a:r>
              <a:rPr lang="en-US" dirty="0"/>
              <a:t> </a:t>
            </a:r>
            <a:r>
              <a:rPr lang="en-US" dirty="0" smtClean="0"/>
              <a:t>for PAWS</a:t>
            </a:r>
          </a:p>
          <a:p>
            <a:r>
              <a:rPr lang="en-US" dirty="0" smtClean="0"/>
              <a:t>All contents, all grade levels in DFA</a:t>
            </a:r>
          </a:p>
          <a:p>
            <a:pPr lvl="1"/>
            <a:r>
              <a:rPr lang="en-US" dirty="0" smtClean="0"/>
              <a:t>Introduction</a:t>
            </a:r>
          </a:p>
          <a:p>
            <a:pPr lvl="1"/>
            <a:r>
              <a:rPr lang="en-US" dirty="0" smtClean="0"/>
              <a:t>Before Testing</a:t>
            </a:r>
          </a:p>
          <a:p>
            <a:pPr lvl="1"/>
            <a:r>
              <a:rPr lang="en-US" dirty="0" smtClean="0"/>
              <a:t>During Testing</a:t>
            </a:r>
          </a:p>
          <a:p>
            <a:pPr lvl="1"/>
            <a:r>
              <a:rPr lang="en-US" dirty="0" smtClean="0"/>
              <a:t>After Testing</a:t>
            </a:r>
          </a:p>
          <a:p>
            <a:r>
              <a:rPr lang="en-US" dirty="0" smtClean="0"/>
              <a:t>Preview Entire DFA before Test Administration Begins</a:t>
            </a:r>
          </a:p>
        </p:txBody>
      </p:sp>
      <p:pic>
        <p:nvPicPr>
          <p:cNvPr id="5" name="Picture 4" descr="wdelogo_solid.png"/>
          <p:cNvPicPr>
            <a:picLocks noChangeAspect="1"/>
          </p:cNvPicPr>
          <p:nvPr/>
        </p:nvPicPr>
        <p:blipFill>
          <a:blip r:embed="rId2"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pPr indent="-457200"/>
            <a:r>
              <a:rPr lang="en-US" dirty="0" smtClean="0">
                <a:solidFill>
                  <a:srgbClr val="0070C0"/>
                </a:solidFill>
              </a:rPr>
              <a:t>Continuing in 2015</a:t>
            </a:r>
            <a:r>
              <a:rPr lang="en-US" sz="2800" b="1" dirty="0" smtClean="0">
                <a:solidFill>
                  <a:schemeClr val="accent2">
                    <a:lumMod val="75000"/>
                  </a:schemeClr>
                </a:solidFill>
                <a:latin typeface="Calibri" pitchFamily="34" charset="0"/>
              </a:rPr>
              <a:t/>
            </a:r>
            <a:br>
              <a:rPr lang="en-US" sz="2800" b="1" dirty="0" smtClean="0">
                <a:solidFill>
                  <a:schemeClr val="accent2">
                    <a:lumMod val="75000"/>
                  </a:schemeClr>
                </a:solidFill>
                <a:latin typeface="Calibri" pitchFamily="34" charset="0"/>
              </a:rPr>
            </a:br>
            <a:endParaRPr lang="en-US" sz="3600" dirty="0">
              <a:latin typeface="Calibri" pitchFamily="34" charset="0"/>
            </a:endParaRPr>
          </a:p>
        </p:txBody>
      </p:sp>
      <p:sp>
        <p:nvSpPr>
          <p:cNvPr id="7" name="Content Placeholder 6"/>
          <p:cNvSpPr>
            <a:spLocks noGrp="1"/>
          </p:cNvSpPr>
          <p:nvPr>
            <p:ph idx="1"/>
          </p:nvPr>
        </p:nvSpPr>
        <p:spPr/>
        <p:txBody>
          <a:bodyPr/>
          <a:lstStyle/>
          <a:p>
            <a:r>
              <a:rPr lang="en-US" dirty="0" smtClean="0"/>
              <a:t>Grades 6, 7, 8 will use answer documents</a:t>
            </a:r>
          </a:p>
          <a:p>
            <a:pPr lvl="1"/>
            <a:r>
              <a:rPr lang="en-US" dirty="0" smtClean="0"/>
              <a:t>One Answer Document per student for all content areas.  </a:t>
            </a:r>
            <a:r>
              <a:rPr lang="en-US" dirty="0" smtClean="0">
                <a:solidFill>
                  <a:srgbClr val="FF0000"/>
                </a:solidFill>
              </a:rPr>
              <a:t>[Insert here your school’s plan for inventorying and transporting answer documents.  Students taking tests in several different rooms will need to have the correct answer document in the correct room on the correct day.]</a:t>
            </a:r>
            <a:endParaRPr lang="en-US" dirty="0" smtClean="0"/>
          </a:p>
        </p:txBody>
      </p:sp>
      <p:pic>
        <p:nvPicPr>
          <p:cNvPr id="5" name="Picture 4" descr="wdelogo_solid.png"/>
          <p:cNvPicPr>
            <a:picLocks noChangeAspect="1"/>
          </p:cNvPicPr>
          <p:nvPr/>
        </p:nvPicPr>
        <p:blipFill>
          <a:blip r:embed="rId2"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pPr indent="-457200"/>
            <a:r>
              <a:rPr lang="en-US" b="1" dirty="0" smtClean="0">
                <a:solidFill>
                  <a:srgbClr val="0070C0"/>
                </a:solidFill>
                <a:latin typeface="Calibri" pitchFamily="34" charset="0"/>
              </a:rPr>
              <a:t>Pre-ID Labels</a:t>
            </a:r>
            <a:r>
              <a:rPr lang="en-US" sz="2800" b="1" dirty="0" smtClean="0">
                <a:solidFill>
                  <a:schemeClr val="accent2">
                    <a:lumMod val="75000"/>
                  </a:schemeClr>
                </a:solidFill>
                <a:latin typeface="Calibri" pitchFamily="34" charset="0"/>
              </a:rPr>
              <a:t/>
            </a:r>
            <a:br>
              <a:rPr lang="en-US" sz="2800" b="1" dirty="0" smtClean="0">
                <a:solidFill>
                  <a:schemeClr val="accent2">
                    <a:lumMod val="75000"/>
                  </a:schemeClr>
                </a:solidFill>
                <a:latin typeface="Calibri" pitchFamily="34" charset="0"/>
              </a:rPr>
            </a:br>
            <a:endParaRPr lang="en-US" sz="3600" dirty="0">
              <a:latin typeface="Calibri" pitchFamily="34" charset="0"/>
            </a:endParaRPr>
          </a:p>
        </p:txBody>
      </p:sp>
      <p:sp>
        <p:nvSpPr>
          <p:cNvPr id="7" name="Content Placeholder 6"/>
          <p:cNvSpPr>
            <a:spLocks noGrp="1"/>
          </p:cNvSpPr>
          <p:nvPr>
            <p:ph idx="1"/>
          </p:nvPr>
        </p:nvSpPr>
        <p:spPr/>
        <p:txBody>
          <a:bodyPr>
            <a:normAutofit lnSpcReduction="10000"/>
          </a:bodyPr>
          <a:lstStyle/>
          <a:p>
            <a:r>
              <a:rPr lang="en-US" dirty="0" smtClean="0"/>
              <a:t>Pre-id labels are being </a:t>
            </a:r>
            <a:r>
              <a:rPr lang="en-US" dirty="0" smtClean="0"/>
              <a:t>used again </a:t>
            </a:r>
            <a:r>
              <a:rPr lang="en-US" dirty="0" smtClean="0"/>
              <a:t>this </a:t>
            </a:r>
            <a:r>
              <a:rPr lang="en-US" dirty="0" smtClean="0"/>
              <a:t>year</a:t>
            </a:r>
          </a:p>
          <a:p>
            <a:r>
              <a:rPr lang="en-US" dirty="0" smtClean="0"/>
              <a:t>Please destroy any labels you do not use.</a:t>
            </a:r>
            <a:endParaRPr lang="en-US" dirty="0" smtClean="0"/>
          </a:p>
          <a:p>
            <a:r>
              <a:rPr lang="en-US" dirty="0" smtClean="0">
                <a:solidFill>
                  <a:srgbClr val="FF0000"/>
                </a:solidFill>
              </a:rPr>
              <a:t>[Insert here your school’s plan for pre-</a:t>
            </a:r>
            <a:r>
              <a:rPr lang="en-US" dirty="0" err="1" smtClean="0">
                <a:solidFill>
                  <a:srgbClr val="FF0000"/>
                </a:solidFill>
              </a:rPr>
              <a:t>id’ing</a:t>
            </a:r>
            <a:r>
              <a:rPr lang="en-US" dirty="0" smtClean="0">
                <a:solidFill>
                  <a:srgbClr val="FF0000"/>
                </a:solidFill>
              </a:rPr>
              <a:t> the student test booklets and the answer documents.  Please note that grades 3-5 will need to have a label affixed to each test booklet, (reading, math, and science (grade 4)) and grades 6-8 will need one label affixed to the answer document]</a:t>
            </a:r>
          </a:p>
          <a:p>
            <a:endParaRPr lang="en-US" dirty="0"/>
          </a:p>
        </p:txBody>
      </p:sp>
      <p:pic>
        <p:nvPicPr>
          <p:cNvPr id="5" name="Picture 4" descr="wdelogo_solid.png"/>
          <p:cNvPicPr>
            <a:picLocks noChangeAspect="1"/>
          </p:cNvPicPr>
          <p:nvPr/>
        </p:nvPicPr>
        <p:blipFill>
          <a:blip r:embed="rId2"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Continuing in 2015</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Math Test:</a:t>
            </a:r>
          </a:p>
          <a:p>
            <a:pPr lvl="1"/>
            <a:r>
              <a:rPr lang="en-US" dirty="0" smtClean="0"/>
              <a:t>Students </a:t>
            </a:r>
            <a:r>
              <a:rPr lang="en-US" b="1" u="sng" dirty="0" smtClean="0"/>
              <a:t>will not</a:t>
            </a:r>
            <a:r>
              <a:rPr lang="en-US" dirty="0" smtClean="0"/>
              <a:t> be provided rulers, protractors, or reference sheets.  Some standards require that students know the formulas for </a:t>
            </a:r>
            <a:r>
              <a:rPr lang="en-US" dirty="0" smtClean="0"/>
              <a:t>math </a:t>
            </a:r>
            <a:r>
              <a:rPr lang="en-US" dirty="0" smtClean="0"/>
              <a:t>equations.  These are specified in the standards.  Formulas that don’t fit this description but that are needed will be included in the item.</a:t>
            </a:r>
          </a:p>
          <a:p>
            <a:pPr lvl="1"/>
            <a:r>
              <a:rPr lang="en-US" dirty="0" smtClean="0"/>
              <a:t>Students in grades 6-8 will need to have graph paper available during the test.  Please provide this for your students.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pPr indent="-457200" algn="l"/>
            <a:r>
              <a:rPr lang="en-US" b="1" dirty="0" smtClean="0">
                <a:solidFill>
                  <a:srgbClr val="0070C0"/>
                </a:solidFill>
                <a:latin typeface="Calibri" pitchFamily="34" charset="0"/>
              </a:rPr>
              <a:t>Before Testing</a:t>
            </a:r>
            <a:r>
              <a:rPr lang="en-US" sz="2800" b="1" dirty="0" smtClean="0">
                <a:solidFill>
                  <a:schemeClr val="accent2">
                    <a:lumMod val="75000"/>
                  </a:schemeClr>
                </a:solidFill>
                <a:latin typeface="Calibri" pitchFamily="34" charset="0"/>
              </a:rPr>
              <a:t/>
            </a:r>
            <a:br>
              <a:rPr lang="en-US" sz="2800" b="1" dirty="0" smtClean="0">
                <a:solidFill>
                  <a:schemeClr val="accent2">
                    <a:lumMod val="75000"/>
                  </a:schemeClr>
                </a:solidFill>
                <a:latin typeface="Calibri" pitchFamily="34" charset="0"/>
              </a:rPr>
            </a:br>
            <a:r>
              <a:rPr lang="en-US" sz="2800" b="1" dirty="0" smtClean="0">
                <a:solidFill>
                  <a:schemeClr val="accent2">
                    <a:lumMod val="75000"/>
                  </a:schemeClr>
                </a:solidFill>
                <a:latin typeface="Calibri" pitchFamily="34" charset="0"/>
              </a:rPr>
              <a:t>Review Section 2, Pages </a:t>
            </a:r>
            <a:r>
              <a:rPr lang="en-US" sz="2800" b="1" dirty="0" smtClean="0">
                <a:solidFill>
                  <a:schemeClr val="accent2">
                    <a:lumMod val="75000"/>
                  </a:schemeClr>
                </a:solidFill>
                <a:latin typeface="Calibri" pitchFamily="34" charset="0"/>
              </a:rPr>
              <a:t>4-11</a:t>
            </a:r>
            <a:endParaRPr lang="en-US" sz="3600" dirty="0">
              <a:latin typeface="Calibri" pitchFamily="34" charset="0"/>
            </a:endParaRPr>
          </a:p>
        </p:txBody>
      </p:sp>
      <p:sp>
        <p:nvSpPr>
          <p:cNvPr id="7" name="Content Placeholder 6"/>
          <p:cNvSpPr>
            <a:spLocks noGrp="1"/>
          </p:cNvSpPr>
          <p:nvPr>
            <p:ph idx="1"/>
          </p:nvPr>
        </p:nvSpPr>
        <p:spPr/>
        <p:txBody>
          <a:bodyPr>
            <a:normAutofit lnSpcReduction="10000"/>
          </a:bodyPr>
          <a:lstStyle/>
          <a:p>
            <a:r>
              <a:rPr lang="en-US" dirty="0" smtClean="0"/>
              <a:t>Know who you are testing </a:t>
            </a:r>
            <a:r>
              <a:rPr lang="en-US" dirty="0" smtClean="0">
                <a:solidFill>
                  <a:srgbClr val="FF0000"/>
                </a:solidFill>
              </a:rPr>
              <a:t>[Insert who makes testing assignments]</a:t>
            </a:r>
          </a:p>
          <a:p>
            <a:r>
              <a:rPr lang="en-US" dirty="0" smtClean="0"/>
              <a:t>Double check your testing roster </a:t>
            </a:r>
            <a:r>
              <a:rPr lang="en-US" dirty="0" smtClean="0">
                <a:solidFill>
                  <a:srgbClr val="FF0000"/>
                </a:solidFill>
              </a:rPr>
              <a:t>[Insert here – where to report inaccuracies and get corrected rosters]</a:t>
            </a:r>
            <a:endParaRPr lang="en-US" dirty="0" smtClean="0"/>
          </a:p>
          <a:p>
            <a:r>
              <a:rPr lang="en-US" dirty="0" smtClean="0"/>
              <a:t>Pick up test materials from </a:t>
            </a:r>
            <a:r>
              <a:rPr lang="en-US" dirty="0" smtClean="0">
                <a:solidFill>
                  <a:srgbClr val="FF0000"/>
                </a:solidFill>
              </a:rPr>
              <a:t>[Insert location, person, and time of pick up]</a:t>
            </a:r>
          </a:p>
          <a:p>
            <a:r>
              <a:rPr lang="en-US" dirty="0" smtClean="0"/>
              <a:t>Inventory test materials </a:t>
            </a:r>
            <a:r>
              <a:rPr lang="en-US" dirty="0" smtClean="0">
                <a:solidFill>
                  <a:srgbClr val="FF0000"/>
                </a:solidFill>
              </a:rPr>
              <a:t>[Insert here where to report discrepancies]</a:t>
            </a:r>
            <a:endParaRPr lang="en-US" dirty="0"/>
          </a:p>
        </p:txBody>
      </p:sp>
      <p:pic>
        <p:nvPicPr>
          <p:cNvPr id="5" name="Picture 4" descr="wdelogo_solid.png"/>
          <p:cNvPicPr>
            <a:picLocks noChangeAspect="1"/>
          </p:cNvPicPr>
          <p:nvPr/>
        </p:nvPicPr>
        <p:blipFill>
          <a:blip r:embed="rId2"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pPr indent="-457200" algn="l"/>
            <a:r>
              <a:rPr lang="en-US" b="1" dirty="0" smtClean="0">
                <a:solidFill>
                  <a:srgbClr val="0070C0"/>
                </a:solidFill>
                <a:latin typeface="Calibri" pitchFamily="34" charset="0"/>
              </a:rPr>
              <a:t>Before Testing </a:t>
            </a:r>
            <a:r>
              <a:rPr lang="en-US" sz="2800" b="1" dirty="0" smtClean="0">
                <a:solidFill>
                  <a:schemeClr val="accent2">
                    <a:lumMod val="75000"/>
                  </a:schemeClr>
                </a:solidFill>
                <a:latin typeface="Calibri" pitchFamily="34" charset="0"/>
              </a:rPr>
              <a:t/>
            </a:r>
            <a:br>
              <a:rPr lang="en-US" sz="2800" b="1" dirty="0" smtClean="0">
                <a:solidFill>
                  <a:schemeClr val="accent2">
                    <a:lumMod val="75000"/>
                  </a:schemeClr>
                </a:solidFill>
                <a:latin typeface="Calibri" pitchFamily="34" charset="0"/>
              </a:rPr>
            </a:br>
            <a:r>
              <a:rPr lang="en-US" sz="2800" b="1" dirty="0" smtClean="0">
                <a:solidFill>
                  <a:schemeClr val="accent2">
                    <a:lumMod val="75000"/>
                  </a:schemeClr>
                </a:solidFill>
                <a:latin typeface="Calibri" pitchFamily="34" charset="0"/>
              </a:rPr>
              <a:t>Review Section 2, pages </a:t>
            </a:r>
            <a:r>
              <a:rPr lang="en-US" sz="2800" b="1" dirty="0" smtClean="0">
                <a:solidFill>
                  <a:schemeClr val="accent2">
                    <a:lumMod val="75000"/>
                  </a:schemeClr>
                </a:solidFill>
                <a:latin typeface="Calibri" pitchFamily="34" charset="0"/>
              </a:rPr>
              <a:t>4-11</a:t>
            </a:r>
            <a:endParaRPr lang="en-US" sz="3600" dirty="0">
              <a:latin typeface="Calibri" pitchFamily="34" charset="0"/>
            </a:endParaRPr>
          </a:p>
        </p:txBody>
      </p:sp>
      <p:sp>
        <p:nvSpPr>
          <p:cNvPr id="7" name="Content Placeholder 6"/>
          <p:cNvSpPr>
            <a:spLocks noGrp="1"/>
          </p:cNvSpPr>
          <p:nvPr>
            <p:ph idx="1"/>
          </p:nvPr>
        </p:nvSpPr>
        <p:spPr/>
        <p:txBody>
          <a:bodyPr>
            <a:normAutofit fontScale="92500" lnSpcReduction="10000"/>
          </a:bodyPr>
          <a:lstStyle/>
          <a:p>
            <a:r>
              <a:rPr lang="en-US" dirty="0" smtClean="0"/>
              <a:t>Prepare student demographic information</a:t>
            </a:r>
          </a:p>
          <a:p>
            <a:pPr lvl="1"/>
            <a:r>
              <a:rPr lang="en-US" dirty="0" smtClean="0"/>
              <a:t>Affix labels to your testing booklets or answer documents</a:t>
            </a:r>
          </a:p>
          <a:p>
            <a:pPr lvl="1"/>
            <a:r>
              <a:rPr lang="en-US" dirty="0" smtClean="0"/>
              <a:t>Complete “bubbles” for those students who do not have a pre-id label</a:t>
            </a:r>
          </a:p>
          <a:p>
            <a:r>
              <a:rPr lang="en-US" dirty="0" smtClean="0"/>
              <a:t>Gather necessary materials – pencils, calculators, etc. </a:t>
            </a:r>
            <a:r>
              <a:rPr lang="en-US" dirty="0" smtClean="0">
                <a:solidFill>
                  <a:srgbClr val="FF0000"/>
                </a:solidFill>
              </a:rPr>
              <a:t>[Insert here who to contact for materials.  Schools should have a phone number for test administrators to call if they need something during the test]</a:t>
            </a:r>
            <a:endParaRPr lang="en-US" dirty="0" smtClean="0"/>
          </a:p>
          <a:p>
            <a:endParaRPr lang="en-US" dirty="0" smtClean="0"/>
          </a:p>
          <a:p>
            <a:endParaRPr lang="en-US" dirty="0"/>
          </a:p>
        </p:txBody>
      </p:sp>
      <p:pic>
        <p:nvPicPr>
          <p:cNvPr id="5" name="Picture 4" descr="wdelogo_solid.png"/>
          <p:cNvPicPr>
            <a:picLocks noChangeAspect="1"/>
          </p:cNvPicPr>
          <p:nvPr/>
        </p:nvPicPr>
        <p:blipFill>
          <a:blip r:embed="rId2"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pPr indent="-457200" algn="l"/>
            <a:r>
              <a:rPr lang="en-US" b="1" dirty="0" smtClean="0">
                <a:solidFill>
                  <a:srgbClr val="0070C0"/>
                </a:solidFill>
                <a:latin typeface="Calibri" pitchFamily="34" charset="0"/>
              </a:rPr>
              <a:t>Continuing</a:t>
            </a:r>
            <a:r>
              <a:rPr lang="en-US" b="1" dirty="0" smtClean="0">
                <a:solidFill>
                  <a:srgbClr val="0070C0"/>
                </a:solidFill>
                <a:latin typeface="Calibri" pitchFamily="34" charset="0"/>
              </a:rPr>
              <a:t> </a:t>
            </a:r>
            <a:r>
              <a:rPr lang="en-US" b="1" dirty="0" smtClean="0">
                <a:solidFill>
                  <a:srgbClr val="0070C0"/>
                </a:solidFill>
                <a:latin typeface="Calibri" pitchFamily="34" charset="0"/>
              </a:rPr>
              <a:t>in </a:t>
            </a:r>
            <a:r>
              <a:rPr lang="en-US" b="1" dirty="0" smtClean="0">
                <a:solidFill>
                  <a:srgbClr val="0070C0"/>
                </a:solidFill>
                <a:latin typeface="Calibri" pitchFamily="34" charset="0"/>
              </a:rPr>
              <a:t>2015 </a:t>
            </a:r>
            <a:r>
              <a:rPr lang="en-US" sz="2800" b="1" dirty="0" smtClean="0">
                <a:solidFill>
                  <a:schemeClr val="accent2">
                    <a:lumMod val="75000"/>
                  </a:schemeClr>
                </a:solidFill>
                <a:latin typeface="Calibri" pitchFamily="34" charset="0"/>
              </a:rPr>
              <a:t/>
            </a:r>
            <a:br>
              <a:rPr lang="en-US" sz="2800" b="1" dirty="0" smtClean="0">
                <a:solidFill>
                  <a:schemeClr val="accent2">
                    <a:lumMod val="75000"/>
                  </a:schemeClr>
                </a:solidFill>
                <a:latin typeface="Calibri" pitchFamily="34" charset="0"/>
              </a:rPr>
            </a:br>
            <a:r>
              <a:rPr lang="en-US" sz="2800" b="1" dirty="0" smtClean="0">
                <a:solidFill>
                  <a:schemeClr val="accent2">
                    <a:lumMod val="75000"/>
                  </a:schemeClr>
                </a:solidFill>
                <a:latin typeface="Calibri" pitchFamily="34" charset="0"/>
              </a:rPr>
              <a:t>Review Section 2, page </a:t>
            </a:r>
            <a:r>
              <a:rPr lang="en-US" sz="2800" b="1" dirty="0" smtClean="0">
                <a:solidFill>
                  <a:schemeClr val="accent2">
                    <a:lumMod val="75000"/>
                  </a:schemeClr>
                </a:solidFill>
                <a:latin typeface="Calibri" pitchFamily="34" charset="0"/>
              </a:rPr>
              <a:t>8</a:t>
            </a:r>
            <a:endParaRPr lang="en-US" sz="3600" dirty="0">
              <a:latin typeface="Calibri" pitchFamily="34" charset="0"/>
            </a:endParaRPr>
          </a:p>
        </p:txBody>
      </p:sp>
      <p:sp>
        <p:nvSpPr>
          <p:cNvPr id="7" name="Content Placeholder 6"/>
          <p:cNvSpPr>
            <a:spLocks noGrp="1"/>
          </p:cNvSpPr>
          <p:nvPr>
            <p:ph idx="1"/>
          </p:nvPr>
        </p:nvSpPr>
        <p:spPr/>
        <p:txBody>
          <a:bodyPr/>
          <a:lstStyle/>
          <a:p>
            <a:r>
              <a:rPr lang="en-US" dirty="0" smtClean="0"/>
              <a:t>Accommodations</a:t>
            </a:r>
          </a:p>
          <a:p>
            <a:pPr lvl="1"/>
            <a:r>
              <a:rPr lang="en-US" dirty="0" smtClean="0"/>
              <a:t>WDE is collecting a record of accommodations being used on the </a:t>
            </a:r>
            <a:r>
              <a:rPr lang="en-US" dirty="0" smtClean="0"/>
              <a:t>2015 </a:t>
            </a:r>
            <a:r>
              <a:rPr lang="en-US" dirty="0" smtClean="0"/>
              <a:t>test.</a:t>
            </a:r>
          </a:p>
          <a:p>
            <a:pPr lvl="1"/>
            <a:r>
              <a:rPr lang="en-US" dirty="0" smtClean="0">
                <a:solidFill>
                  <a:srgbClr val="FF0000"/>
                </a:solidFill>
              </a:rPr>
              <a:t>[Insert here your school’s system for designating the accommodation used on each test.  These must be filled in for EACH content area. ]</a:t>
            </a:r>
          </a:p>
          <a:p>
            <a:pPr>
              <a:buNone/>
            </a:pPr>
            <a:endParaRPr lang="en-US" dirty="0" smtClean="0">
              <a:solidFill>
                <a:srgbClr val="FF0000"/>
              </a:solidFill>
            </a:endParaRPr>
          </a:p>
          <a:p>
            <a:pPr lvl="1"/>
            <a:endParaRPr lang="en-US" dirty="0"/>
          </a:p>
        </p:txBody>
      </p:sp>
      <p:pic>
        <p:nvPicPr>
          <p:cNvPr id="5" name="Picture 4" descr="wdelogo_solid.png"/>
          <p:cNvPicPr>
            <a:picLocks noChangeAspect="1"/>
          </p:cNvPicPr>
          <p:nvPr/>
        </p:nvPicPr>
        <p:blipFill>
          <a:blip r:embed="rId2" cstate="print"/>
          <a:stretch>
            <a:fillRect/>
          </a:stretch>
        </p:blipFill>
        <p:spPr>
          <a:xfrm>
            <a:off x="7970520" y="6288405"/>
            <a:ext cx="868680" cy="350520"/>
          </a:xfrm>
          <a:prstGeom prst="rect">
            <a:avLst/>
          </a:prstGeom>
        </p:spPr>
      </p:pic>
      <p:cxnSp>
        <p:nvCxnSpPr>
          <p:cNvPr id="6" name="Straight Connector 5"/>
          <p:cNvCxnSpPr/>
          <p:nvPr/>
        </p:nvCxnSpPr>
        <p:spPr>
          <a:xfrm>
            <a:off x="381000" y="6464300"/>
            <a:ext cx="7696200" cy="0"/>
          </a:xfrm>
          <a:prstGeom prst="line">
            <a:avLst/>
          </a:prstGeom>
          <a:ln w="1905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797</TotalTime>
  <Words>903</Words>
  <Application>Microsoft Office PowerPoint</Application>
  <PresentationFormat>On-screen Show (4:3)</PresentationFormat>
  <Paragraphs>77</Paragraphs>
  <Slides>17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Statewide Assessment Test Administrator Training  2015 PAWS &amp; SAWS </vt:lpstr>
      <vt:lpstr>Test Administration Dates </vt:lpstr>
      <vt:lpstr>Directions for Administration (DFA)  </vt:lpstr>
      <vt:lpstr>Continuing in 2015 </vt:lpstr>
      <vt:lpstr>Pre-ID Labels </vt:lpstr>
      <vt:lpstr>Continuing in 2015</vt:lpstr>
      <vt:lpstr>Before Testing Review Section 2, Pages 4-11</vt:lpstr>
      <vt:lpstr>Before Testing  Review Section 2, pages 4-11</vt:lpstr>
      <vt:lpstr>Continuing in 2015  Review Section 2, page 8</vt:lpstr>
      <vt:lpstr>Before Testing Review Section 2:  Pages 9-11</vt:lpstr>
      <vt:lpstr>During Testing Review Section 3, pages 12- 14</vt:lpstr>
      <vt:lpstr>During Testing  Review Section 5, Pages 17 -20</vt:lpstr>
      <vt:lpstr>During Testing Review Appendix B:  Page 73</vt:lpstr>
      <vt:lpstr>During Testing Review Section 6 - 11, Specific Directions for the Reading and Math Tests.  </vt:lpstr>
      <vt:lpstr>During Testing – Special Forms Review Section 12 and 15; pages 53 - 69</vt:lpstr>
      <vt:lpstr>After Testing  </vt:lpstr>
      <vt:lpstr>Questions??? </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Presentation Title</dc:title>
  <dc:creator>cdunla</dc:creator>
  <cp:lastModifiedBy>Michelle Carroll</cp:lastModifiedBy>
  <cp:revision>61</cp:revision>
  <dcterms:created xsi:type="dcterms:W3CDTF">2013-09-18T20:37:48Z</dcterms:created>
  <dcterms:modified xsi:type="dcterms:W3CDTF">2015-02-04T22:57:42Z</dcterms:modified>
</cp:coreProperties>
</file>